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sldIdLst>
    <p:sldId id="293" r:id="rId2"/>
    <p:sldId id="286" r:id="rId3"/>
    <p:sldId id="295" r:id="rId4"/>
    <p:sldId id="278" r:id="rId5"/>
    <p:sldId id="296" r:id="rId6"/>
    <p:sldId id="279" r:id="rId7"/>
    <p:sldId id="282" r:id="rId8"/>
    <p:sldId id="283" r:id="rId9"/>
    <p:sldId id="28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93"/>
            <p14:sldId id="286"/>
            <p14:sldId id="295"/>
            <p14:sldId id="278"/>
            <p14:sldId id="296"/>
            <p14:sldId id="279"/>
            <p14:sldId id="282"/>
            <p14:sldId id="283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95DEE"/>
    <a:srgbClr val="DCC5ED"/>
    <a:srgbClr val="FFD961"/>
    <a:srgbClr val="FFCD2D"/>
    <a:srgbClr val="FFFF00"/>
    <a:srgbClr val="FFC409"/>
    <a:srgbClr val="DAFAFE"/>
    <a:srgbClr val="08B425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18/09/2021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8"/>
          <p:cNvSpPr>
            <a:spLocks noChangeArrowheads="1" noChangeShapeType="1" noTextEdit="1"/>
          </p:cNvSpPr>
          <p:nvPr/>
        </p:nvSpPr>
        <p:spPr bwMode="auto">
          <a:xfrm>
            <a:off x="571500" y="523875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9</a:t>
            </a:r>
          </a:p>
        </p:txBody>
      </p:sp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723900" y="1905000"/>
            <a:ext cx="7200900" cy="1873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9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b="1" kern="0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ENVIRONMENT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7712" y="4020740"/>
            <a:ext cx="2529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SKILLS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132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Learn vocabulary by heart.</a:t>
            </a:r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mtClean="0"/>
              <a:t>Redo exercises.</a:t>
            </a:r>
            <a:endParaRPr lang="en-US" dirty="0"/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Looking back - Project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7334"/>
              </p:ext>
            </p:extLst>
          </p:nvPr>
        </p:nvGraphicFramePr>
        <p:xfrm>
          <a:off x="76200" y="2286000"/>
          <a:ext cx="8153399" cy="2990491"/>
        </p:xfrm>
        <a:graphic>
          <a:graphicData uri="http://schemas.openxmlformats.org/drawingml/2006/table">
            <a:tbl>
              <a:tblPr firstRow="1" firstCol="1" bandRow="1"/>
              <a:tblGrid>
                <a:gridCol w="2556637"/>
                <a:gridCol w="3291543"/>
                <a:gridCol w="2305219"/>
              </a:tblGrid>
              <a:tr h="367021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Details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1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</a:t>
                      </a:r>
                      <a:r>
                        <a:rPr lang="en-GB" sz="2000" b="1" spc="-6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spc="-1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b="1" spc="-7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en-GB" sz="2000" b="1" spc="-1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epa</a:t>
                      </a:r>
                      <a:r>
                        <a:rPr lang="en-GB" sz="2000" b="1" spc="-1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10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2000" b="1" spc="-10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b="1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47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eans</a:t>
                      </a:r>
                      <a:r>
                        <a:rPr lang="en-GB" sz="2000" b="1" spc="-5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GB" sz="2000" b="1" spc="-50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spc="-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anspo</a:t>
                      </a:r>
                      <a:r>
                        <a:rPr lang="en-GB" sz="2000" b="1" spc="20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2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ime</a:t>
                      </a:r>
                      <a:r>
                        <a:rPr lang="en-GB" sz="2000" b="1" spc="-5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spc="-1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spc="-5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set</a:t>
                      </a:r>
                      <a:r>
                        <a:rPr lang="en-GB" sz="2000" b="1" spc="-45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off                </a:t>
                      </a:r>
                      <a:r>
                        <a:rPr lang="en-GB" sz="2000" b="1" spc="5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40" dirty="0">
                          <a:solidFill>
                            <a:srgbClr val="008E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008E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ood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A665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Drinks  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473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20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000" b="1" spc="10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b="1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tivities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4765" indent="-16510" eaLnBrk="0" hangingPunct="0">
                        <a:lnSpc>
                          <a:spcPct val="129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14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6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T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ime</a:t>
                      </a:r>
                      <a:r>
                        <a:rPr lang="en-GB" sz="2000" b="1" spc="7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to</a:t>
                      </a:r>
                      <a:r>
                        <a:rPr lang="en-GB" sz="2000" b="1" spc="80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come</a:t>
                      </a:r>
                      <a:r>
                        <a:rPr lang="en-GB" sz="2000" b="1" spc="7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back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657290"/>
            <a:ext cx="155927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eaLnBrk="0" hangingPunct="0">
              <a:spcBef>
                <a:spcPts val="305"/>
              </a:spcBef>
            </a:pPr>
            <a:r>
              <a:rPr lang="en-GB" sz="2000" b="1" dirty="0">
                <a:solidFill>
                  <a:prstClr val="black"/>
                </a:solidFill>
                <a:latin typeface="MyriadPro-Bold"/>
                <a:ea typeface="Calibri"/>
                <a:cs typeface="MyriadPro-Bold"/>
              </a:rPr>
              <a:t>A DAY OUT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376" y="152399"/>
            <a:ext cx="833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Revision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tell me and classmates your plan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 this day out. Make notes in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254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294" y="76889"/>
            <a:ext cx="274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I.Vocabulary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5505" y="1173522"/>
            <a:ext cx="3022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rtefact (n): 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57318" y="1173522"/>
            <a:ext cx="4420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6032" y="2291118"/>
            <a:ext cx="3401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-cer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 (n):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57318" y="2277811"/>
            <a:ext cx="350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8177" y="3682757"/>
            <a:ext cx="3115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geon(n)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34153" y="3682328"/>
            <a:ext cx="2698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443" y="49620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rious (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4771" y="4962090"/>
            <a:ext cx="325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https://minhlong1.net/wp-content/uploads/2018/03/quy-trinh-san-xuat-gom-s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53" y="1994116"/>
            <a:ext cx="2079253" cy="1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chim bÃ´ cÃ¢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06" y="3528478"/>
            <a:ext cx="2060460" cy="155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 result for Äá» chÆ¡i tá»± táº¡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43" y="259818"/>
            <a:ext cx="2060460" cy="1375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96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Listening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4Teen radio is asking </a:t>
            </a:r>
            <a:r>
              <a:rPr lang="en-US" sz="2400" dirty="0" smtClean="0"/>
              <a:t>different </a:t>
            </a:r>
            <a:r>
              <a:rPr lang="en-US" sz="2400" dirty="0"/>
              <a:t>students </a:t>
            </a:r>
            <a:r>
              <a:rPr lang="en-US" sz="2400" dirty="0" smtClean="0"/>
              <a:t>about their </a:t>
            </a:r>
            <a:r>
              <a:rPr lang="en-US" sz="2400" dirty="0"/>
              <a:t>places of interest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b="1" dirty="0" smtClean="0">
                <a:solidFill>
                  <a:srgbClr val="C00000"/>
                </a:solidFill>
              </a:rPr>
              <a:t> 1 </a:t>
            </a:r>
            <a:r>
              <a:rPr lang="en-US" sz="2400" b="1" dirty="0"/>
              <a:t>Describe what you see in each picture. Do </a:t>
            </a:r>
            <a:r>
              <a:rPr lang="en-US" sz="2400" b="1" dirty="0" smtClean="0"/>
              <a:t>you know </a:t>
            </a:r>
            <a:r>
              <a:rPr lang="en-US" sz="2400" b="1" dirty="0"/>
              <a:t>what places they are?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check your answers.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366365" y="3009658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Ha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Botanical Garden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66365" y="4003664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Bat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pottery village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6365" y="4997668"/>
            <a:ext cx="4625235" cy="838199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Viet Nam National Museum of History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" y="2795866"/>
            <a:ext cx="4114801" cy="3200400"/>
          </a:xfrm>
          <a:prstGeom prst="rect">
            <a:avLst/>
          </a:prstGeom>
        </p:spPr>
      </p:pic>
      <p:pic>
        <p:nvPicPr>
          <p:cNvPr id="11" name="07 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78982" y="477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1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6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28600"/>
            <a:ext cx="8839200" cy="6400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what these students say and decide if the statements are true (T) or false (F).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interested in history.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2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likes making things with his hands.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2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3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Nam’s family owns a workshop in Bat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4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trees in the garden only come from provinces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Viet Nam.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loves nature and quietness.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463542" y="474111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8460068" y="1758062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446434" y="90262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8446434" y="2787055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446434" y="3847434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76" y="3379694"/>
            <a:ext cx="325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His friend’s relative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8565" y="4280132"/>
            <a:ext cx="325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Different countries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339" y="4280131"/>
            <a:ext cx="105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also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3384176"/>
            <a:ext cx="13648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14164" y="4294736"/>
            <a:ext cx="457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4302801"/>
            <a:ext cx="23532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00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96355"/>
              </p:ext>
            </p:extLst>
          </p:nvPr>
        </p:nvGraphicFramePr>
        <p:xfrm>
          <a:off x="152400" y="1219200"/>
          <a:ext cx="8610600" cy="5099629"/>
        </p:xfrm>
        <a:graphic>
          <a:graphicData uri="http://schemas.openxmlformats.org/drawingml/2006/table">
            <a:tbl>
              <a:tblPr/>
              <a:tblGrid>
                <a:gridCol w="1905000"/>
                <a:gridCol w="2491171"/>
                <a:gridCol w="4214429"/>
              </a:tblGrid>
              <a:tr h="629229">
                <a:tc>
                  <a:txBody>
                    <a:bodyPr/>
                    <a:lstStyle/>
                    <a:p>
                      <a:pPr marL="10160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tudent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Place</a:t>
                      </a:r>
                      <a:r>
                        <a:rPr lang="en-GB" sz="2200" b="1" spc="-10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200" b="1" spc="-10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200" b="1" spc="-1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b="1" spc="-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-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b="1" spc="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tivities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69570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3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42545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iet</a:t>
                      </a:r>
                      <a:r>
                        <a:rPr lang="en-GB" sz="22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r>
                        <a:rPr lang="en-GB" sz="2200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tional Museum</a:t>
                      </a:r>
                      <a:r>
                        <a:rPr lang="en-GB" sz="22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His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79400" eaLnBrk="0" hangingPunct="0"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735" algn="l"/>
                        </a:tabLs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eeing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arious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2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7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1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ang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 village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2762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GB" sz="2200" spc="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earning</a:t>
                      </a:r>
                      <a:r>
                        <a:rPr lang="en-GB" sz="2200" spc="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</a:t>
                      </a:r>
                      <a:r>
                        <a:rPr lang="en-GB" sz="2200" spc="17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(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9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 </a:t>
                      </a:r>
                      <a:r>
                        <a:rPr lang="en-GB" sz="2200" spc="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5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oi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otanical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den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limbing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(5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Reading</a:t>
                      </a:r>
                      <a:r>
                        <a:rPr lang="en-GB" sz="2200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(6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eeding</a:t>
                      </a:r>
                      <a:r>
                        <a:rPr lang="en-GB" sz="22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(7)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(8)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people</a:t>
                      </a:r>
                    </a:p>
                    <a:p>
                      <a:pPr marL="342900" lvl="0" indent="-279400" eaLnBrk="0" hangingPunct="0"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</a:pP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Listen again and complete the table. Use no more than three words for each blank.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2716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8204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2728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7239000" y="1744538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724400" y="2387119"/>
            <a:ext cx="4038600" cy="669629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exploring Vietnamese culture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55937" y="3500818"/>
            <a:ext cx="1828800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 things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47303" y="3867202"/>
            <a:ext cx="2458669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paint on ceramics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77910" y="4511034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hill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314465" y="487173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22348" y="520096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pigeons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36627" y="5554383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watching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9 Trac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15379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1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7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II. Writing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Activity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 </a:t>
            </a:r>
            <a:r>
              <a:rPr lang="en-US" sz="2400" b="1" dirty="0" smtClean="0"/>
              <a:t>If </a:t>
            </a:r>
            <a:r>
              <a:rPr lang="en-US" sz="2400" b="1" dirty="0"/>
              <a:t>a visitor has a day to spend in </a:t>
            </a:r>
            <a:r>
              <a:rPr lang="en-US" sz="2400" b="1" dirty="0" smtClean="0"/>
              <a:t>your hometown/city</a:t>
            </a:r>
            <a:r>
              <a:rPr lang="en-US" sz="2400" b="1" dirty="0"/>
              <a:t>, where will you </a:t>
            </a:r>
            <a:r>
              <a:rPr lang="en-US" sz="2400" b="1" dirty="0" smtClean="0"/>
              <a:t>advise him/her </a:t>
            </a:r>
            <a:r>
              <a:rPr lang="en-US" sz="2400" b="1" dirty="0"/>
              <a:t>to go? What can they do there</a:t>
            </a:r>
            <a:r>
              <a:rPr lang="en-US" sz="2400" b="1" dirty="0" smtClean="0"/>
              <a:t>? Work </a:t>
            </a:r>
            <a:r>
              <a:rPr lang="en-US" sz="2400" b="1" dirty="0"/>
              <a:t>in pairs, discuss and take notes </a:t>
            </a:r>
            <a:r>
              <a:rPr lang="en-US" sz="2400" b="1" dirty="0" smtClean="0"/>
              <a:t>of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58788"/>
              </p:ext>
            </p:extLst>
          </p:nvPr>
        </p:nvGraphicFramePr>
        <p:xfrm>
          <a:off x="304800" y="2667000"/>
          <a:ext cx="8534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1: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2: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3: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2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962" y="260132"/>
            <a:ext cx="8458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2400" b="1" dirty="0" smtClean="0"/>
              <a:t>Imagine </a:t>
            </a:r>
            <a:r>
              <a:rPr lang="en-US" sz="2400" b="1" dirty="0"/>
              <a:t>that your Australian pen friend </a:t>
            </a:r>
            <a:r>
              <a:rPr lang="en-US" sz="2400" b="1" dirty="0" smtClean="0"/>
              <a:t>is coming </a:t>
            </a:r>
            <a:r>
              <a:rPr lang="en-US" sz="2400" b="1" dirty="0"/>
              <a:t>to Viet Nam and will spend a </a:t>
            </a:r>
            <a:r>
              <a:rPr lang="en-US" sz="2400" b="1" dirty="0" smtClean="0"/>
              <a:t>day in </a:t>
            </a:r>
            <a:r>
              <a:rPr lang="en-US" sz="2400" b="1" dirty="0"/>
              <a:t>your hometown/city. </a:t>
            </a:r>
            <a:r>
              <a:rPr lang="en-US" sz="2400" b="1" dirty="0" err="1"/>
              <a:t>He/She</a:t>
            </a:r>
            <a:r>
              <a:rPr lang="en-US" sz="2400" b="1" dirty="0"/>
              <a:t> has </a:t>
            </a:r>
            <a:r>
              <a:rPr lang="en-US" sz="2400" b="1" dirty="0" smtClean="0"/>
              <a:t>asked for </a:t>
            </a:r>
            <a:r>
              <a:rPr lang="en-US" sz="2400" b="1" dirty="0"/>
              <a:t>your advice on the places of </a:t>
            </a:r>
            <a:r>
              <a:rPr lang="en-US" sz="2400" b="1" dirty="0" smtClean="0"/>
              <a:t>interest they </a:t>
            </a:r>
            <a:r>
              <a:rPr lang="en-US" sz="2400" b="1" dirty="0"/>
              <a:t>should go to and the things they </a:t>
            </a:r>
            <a:r>
              <a:rPr lang="en-US" sz="2400" b="1" dirty="0" smtClean="0"/>
              <a:t>can do </a:t>
            </a:r>
            <a:r>
              <a:rPr lang="en-US" sz="2400" b="1" dirty="0"/>
              <a:t>there</a:t>
            </a:r>
            <a:r>
              <a:rPr lang="en-US" sz="2400" b="1" dirty="0" smtClean="0"/>
              <a:t>. Write </a:t>
            </a:r>
            <a:r>
              <a:rPr lang="en-US" sz="2400" b="1" dirty="0"/>
              <a:t>an email to give him/her </a:t>
            </a:r>
            <a:r>
              <a:rPr lang="en-US" sz="2400" b="1" dirty="0" smtClean="0"/>
              <a:t>some information</a:t>
            </a:r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8382000" cy="4093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To: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Subject:   Places of interest in my hometown/city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Dear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Look forward to seeing you soon!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wishes,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6430296" y="2713704"/>
            <a:ext cx="2275840" cy="1828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430296" y="4771104"/>
            <a:ext cx="2275840" cy="182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3663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400" cy="6477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Dear Mira,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It’s great to know that you’re coming to Viet Nam. What a pity you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can only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spend one day in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There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so many interesting places in the city, but I think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within one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day you should be able to visit three places. The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place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suggest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is Viet Nam National Museum of History. You like history, so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it’s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must-see place. There’s an extensive collection of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tracing Viet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Nam’s history. They’re arranged chronologically from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primitive life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times. The second place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Lake. It’s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one of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symbols of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There you can enjoy the beautiful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scenery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visit Ngoc Son Temple. You can also have a look at the Old Quarter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Wander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around the old streets and some ancient houses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explore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Vietnamese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culture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Conveniently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these places are close to one another, so we can walk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easily.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me when you’re coming, so I can show you around these places.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Look forward to seeing you soon!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Best wishes,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 err="1">
                <a:latin typeface="Arial" pitchFamily="34" charset="0"/>
                <a:cs typeface="Arial" pitchFamily="34" charset="0"/>
              </a:rPr>
              <a:t>Thuc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Anh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32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682</Words>
  <Application>Microsoft Office PowerPoint</Application>
  <PresentationFormat>On-screen Show (4:3)</PresentationFormat>
  <Paragraphs>131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I. Listening</vt:lpstr>
      <vt:lpstr>PowerPoint Presentation</vt:lpstr>
      <vt:lpstr>PowerPoint Presentation</vt:lpstr>
      <vt:lpstr>II. Writing</vt:lpstr>
      <vt:lpstr>PowerPoint Presentation</vt:lpstr>
      <vt:lpstr>PowerPoint Presentation</vt:lpstr>
      <vt:lpstr>III.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USER</cp:lastModifiedBy>
  <cp:revision>407</cp:revision>
  <dcterms:created xsi:type="dcterms:W3CDTF">2016-12-15T15:38:30Z</dcterms:created>
  <dcterms:modified xsi:type="dcterms:W3CDTF">2021-09-18T15:17:34Z</dcterms:modified>
</cp:coreProperties>
</file>