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81" r:id="rId3"/>
    <p:sldId id="365" r:id="rId5"/>
    <p:sldId id="366" r:id="rId6"/>
    <p:sldId id="424" r:id="rId7"/>
    <p:sldId id="368" r:id="rId8"/>
    <p:sldId id="370" r:id="rId9"/>
    <p:sldId id="371" r:id="rId10"/>
    <p:sldId id="372" r:id="rId11"/>
    <p:sldId id="379" r:id="rId12"/>
    <p:sldId id="374" r:id="rId13"/>
    <p:sldId id="375" r:id="rId14"/>
    <p:sldId id="380" r:id="rId15"/>
    <p:sldId id="377" r:id="rId16"/>
    <p:sldId id="425" r:id="rId17"/>
    <p:sldId id="426" r:id="rId18"/>
    <p:sldId id="427" r:id="rId19"/>
    <p:sldId id="428" r:id="rId20"/>
    <p:sldId id="429" r:id="rId21"/>
    <p:sldId id="430" r:id="rId22"/>
    <p:sldId id="431" r:id="rId23"/>
    <p:sldId id="432" r:id="rId24"/>
    <p:sldId id="433" r:id="rId25"/>
    <p:sldId id="434" r:id="rId26"/>
    <p:sldId id="435" r:id="rId27"/>
    <p:sldId id="436" r:id="rId28"/>
    <p:sldId id="437" r:id="rId29"/>
    <p:sldId id="438" r:id="rId30"/>
    <p:sldId id="439" r:id="rId31"/>
    <p:sldId id="441" r:id="rId32"/>
    <p:sldId id="440" r:id="rId33"/>
    <p:sldId id="442" r:id="rId34"/>
    <p:sldId id="443" r:id="rId35"/>
    <p:sldId id="444" r:id="rId36"/>
    <p:sldId id="445" r:id="rId37"/>
    <p:sldId id="446" r:id="rId38"/>
    <p:sldId id="447" r:id="rId39"/>
    <p:sldId id="449" r:id="rId40"/>
    <p:sldId id="450" r:id="rId41"/>
    <p:sldId id="451" r:id="rId42"/>
    <p:sldId id="452" r:id="rId43"/>
    <p:sldId id="453" r:id="rId44"/>
    <p:sldId id="454" r:id="rId45"/>
    <p:sldId id="455" r:id="rId46"/>
    <p:sldId id="456" r:id="rId47"/>
    <p:sldId id="458" r:id="rId48"/>
    <p:sldId id="459" r:id="rId4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660033"/>
    <a:srgbClr val="3399FF"/>
    <a:srgbClr val="0000CC"/>
    <a:srgbClr val="00FF00"/>
    <a:srgbClr val="000066"/>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11"/>
    <p:restoredTop sz="91927"/>
  </p:normalViewPr>
  <p:slideViewPr>
    <p:cSldViewPr showGuides="1">
      <p:cViewPr varScale="1">
        <p:scale>
          <a:sx n="63" d="100"/>
          <a:sy n="63" d="100"/>
        </p:scale>
        <p:origin x="-1482" y="-108"/>
      </p:cViewPr>
      <p:guideLst>
        <p:guide orient="horz" pos="2258"/>
        <p:guide pos="288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6.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5" Type="http://schemas.openxmlformats.org/officeDocument/2006/relationships/image" Target="../media/image22.wmf"/><Relationship Id="rId4" Type="http://schemas.openxmlformats.org/officeDocument/2006/relationships/image" Target="../media/image21.wmf"/><Relationship Id="rId3"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fontAlgn="base" hangingPunct="1">
              <a:buNone/>
            </a:pPr>
            <a:fld id="{9A0DB2DC-4C9A-4742-B13C-FB6460FD3503}" type="slidenum">
              <a:rPr lang="en-US" altLang="en-US" sz="1200" strike="noStrike" noProof="1" dirty="0">
                <a:latin typeface="Arial" panose="020B0604020202020204" pitchFamily="34" charset="0"/>
                <a:ea typeface="+mn-ea"/>
                <a:cs typeface="+mn-cs"/>
              </a:rPr>
            </a:fld>
            <a:endParaRPr lang="en-US"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en-US" strike="noStrike" noProof="1"/>
              <a:t>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457200" y="1600200"/>
            <a:ext cx="4038600" cy="4525963"/>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4648200" y="1600200"/>
            <a:ext cx="4038600" cy="4525963"/>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Edit Master text styles</a:t>
            </a:r>
            <a:endParaRPr lang="en-US" strike="noStrike" noProof="1"/>
          </a:p>
        </p:txBody>
      </p:sp>
      <p:sp>
        <p:nvSpPr>
          <p:cNvPr id="4" name="Content Placeholder 3"/>
          <p:cNvSpPr>
            <a:spLocks noGrp="1"/>
          </p:cNvSpPr>
          <p:nvPr>
            <p:ph sz="half" idx="2"/>
          </p:nvPr>
        </p:nvSpPr>
        <p:spPr>
          <a:xfrm>
            <a:off x="630238" y="2505075"/>
            <a:ext cx="3868737" cy="368458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Edit Master text styles</a:t>
            </a:r>
            <a:endParaRPr lang="en-US" strike="noStrike" noProof="1"/>
          </a:p>
        </p:txBody>
      </p:sp>
      <p:sp>
        <p:nvSpPr>
          <p:cNvPr id="6" name="Content Placeholder 5"/>
          <p:cNvSpPr>
            <a:spLocks noGrp="1"/>
          </p:cNvSpPr>
          <p:nvPr>
            <p:ph sz="quarter" idx="4"/>
          </p:nvPr>
        </p:nvSpPr>
        <p:spPr>
          <a:xfrm>
            <a:off x="4629150" y="2505075"/>
            <a:ext cx="3887788" cy="368458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a:t>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a:t>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FF"/>
            </a:gs>
            <a:gs pos="100000">
              <a:schemeClr val="bg1"/>
            </a:gs>
          </a:gsLst>
          <a:lin ang="2700000" scaled="1"/>
          <a:tileRect/>
        </a:gra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614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4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6.GIF"/><Relationship Id="rId8" Type="http://schemas.openxmlformats.org/officeDocument/2006/relationships/image" Target="../media/image5.GIF"/><Relationship Id="rId7" Type="http://schemas.openxmlformats.org/officeDocument/2006/relationships/image" Target="../media/image4.GIF"/><Relationship Id="rId6" Type="http://schemas.openxmlformats.org/officeDocument/2006/relationships/image" Target="../media/image3.GIF"/><Relationship Id="rId5" Type="http://schemas.openxmlformats.org/officeDocument/2006/relationships/audio" Target="../media/audio1.wav"/><Relationship Id="rId4" Type="http://schemas.openxmlformats.org/officeDocument/2006/relationships/image" Target="../media/image2.png"/><Relationship Id="rId3" Type="http://schemas.microsoft.com/office/2007/relationships/media" Target="file:///D:\NHU%20NGOC\NHAC-PHIM\Guitar%20-%20Romance%20de%20lamour.mp3" TargetMode="External"/><Relationship Id="rId2" Type="http://schemas.openxmlformats.org/officeDocument/2006/relationships/audio" Target="file:///D:\NHU%20NGOC\NHAC-PHIM\Guitar%20-%20Romance%20de%20lamour.mp3" TargetMode="External"/><Relationship Id="rId14" Type="http://schemas.openxmlformats.org/officeDocument/2006/relationships/notesSlide" Target="../notesSlides/notesSlide1.xml"/><Relationship Id="rId13" Type="http://schemas.openxmlformats.org/officeDocument/2006/relationships/slideLayout" Target="../slideLayouts/slideLayout2.xml"/><Relationship Id="rId12" Type="http://schemas.openxmlformats.org/officeDocument/2006/relationships/image" Target="../media/image9.GIF"/><Relationship Id="rId11" Type="http://schemas.openxmlformats.org/officeDocument/2006/relationships/image" Target="../media/image8.GIF"/><Relationship Id="rId10" Type="http://schemas.openxmlformats.org/officeDocument/2006/relationships/image" Target="../media/image7.GIF"/><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23.wmf"/><Relationship Id="rId1"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7" Type="http://schemas.openxmlformats.org/officeDocument/2006/relationships/vmlDrawing" Target="../drawings/vmlDrawing6.vml"/><Relationship Id="rId6" Type="http://schemas.openxmlformats.org/officeDocument/2006/relationships/slideLayout" Target="../slideLayouts/slideLayout7.xml"/><Relationship Id="rId5" Type="http://schemas.openxmlformats.org/officeDocument/2006/relationships/oleObject" Target="../embeddings/oleObject20.bin"/><Relationship Id="rId4" Type="http://schemas.openxmlformats.org/officeDocument/2006/relationships/image" Target="../media/image15.wmf"/><Relationship Id="rId3" Type="http://schemas.openxmlformats.org/officeDocument/2006/relationships/oleObject" Target="../embeddings/oleObject19.bin"/><Relationship Id="rId2" Type="http://schemas.openxmlformats.org/officeDocument/2006/relationships/image" Target="../media/image24.wmf"/><Relationship Id="rId1"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8.GIF"/><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GIF"/></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2.png"/><Relationship Id="rId3" Type="http://schemas.microsoft.com/office/2007/relationships/media" Target="file:///D:\My%20Documents\Bai%202%20dien%20tro%20cua%20day%20dan\Bai%202%20dien%20tro%20cua%20day%20dan\Xa-Khoi.mp3" TargetMode="External"/><Relationship Id="rId2" Type="http://schemas.openxmlformats.org/officeDocument/2006/relationships/audio" Target="file:///D:\My%20Documents\Bai%202%20dien%20tro%20cua%20day%20dan\Bai%202%20dien%20tro%20cua%20day%20dan\Xa-Khoi.mp3" TargetMode="External"/><Relationship Id="rId1" Type="http://schemas.openxmlformats.org/officeDocument/2006/relationships/image" Target="../media/image10.jpeg"/></Relationships>
</file>

<file path=ppt/slides/_rels/slide20.xml.rels><?xml version="1.0" encoding="UTF-8" standalone="yes"?>
<Relationships xmlns="http://schemas.openxmlformats.org/package/2006/relationships"><Relationship Id="rId6" Type="http://schemas.openxmlformats.org/officeDocument/2006/relationships/vmlDrawing" Target="../drawings/vmlDrawing7.vml"/><Relationship Id="rId5" Type="http://schemas.openxmlformats.org/officeDocument/2006/relationships/slideLayout" Target="../slideLayouts/slideLayout4.xml"/><Relationship Id="rId4" Type="http://schemas.openxmlformats.org/officeDocument/2006/relationships/image" Target="../media/image15.wmf"/><Relationship Id="rId3" Type="http://schemas.openxmlformats.org/officeDocument/2006/relationships/oleObject" Target="../embeddings/oleObject22.bin"/><Relationship Id="rId2" Type="http://schemas.openxmlformats.org/officeDocument/2006/relationships/image" Target="../media/image33.wmf"/><Relationship Id="rId1"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2.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4.xml"/><Relationship Id="rId3" Type="http://schemas.openxmlformats.org/officeDocument/2006/relationships/audio" Target="../media/audio2.wav"/><Relationship Id="rId2" Type="http://schemas.openxmlformats.org/officeDocument/2006/relationships/image" Target="../media/image34.png"/><Relationship Id="rId1"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2.xml"/><Relationship Id="rId2" Type="http://schemas.openxmlformats.org/officeDocument/2006/relationships/image" Target="../media/image35.wmf"/><Relationship Id="rId1"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6.GIF"/></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6.GI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6.GIF"/><Relationship Id="rId1" Type="http://schemas.openxmlformats.org/officeDocument/2006/relationships/image" Target="../media/image37.png"/></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4.xml"/><Relationship Id="rId2" Type="http://schemas.openxmlformats.org/officeDocument/2006/relationships/image" Target="../media/image15.wmf"/><Relationship Id="rId1"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7" Type="http://schemas.openxmlformats.org/officeDocument/2006/relationships/vmlDrawing" Target="../drawings/vmlDrawing11.vml"/><Relationship Id="rId6" Type="http://schemas.openxmlformats.org/officeDocument/2006/relationships/slideLayout" Target="../slideLayouts/slideLayout12.xml"/><Relationship Id="rId5" Type="http://schemas.openxmlformats.org/officeDocument/2006/relationships/image" Target="../media/image40.wmf"/><Relationship Id="rId4" Type="http://schemas.openxmlformats.org/officeDocument/2006/relationships/oleObject" Target="../embeddings/oleObject27.bin"/><Relationship Id="rId3" Type="http://schemas.openxmlformats.org/officeDocument/2006/relationships/image" Target="../media/image39.GIF"/><Relationship Id="rId2" Type="http://schemas.openxmlformats.org/officeDocument/2006/relationships/image" Target="../media/image38.wmf"/><Relationship Id="rId1" Type="http://schemas.openxmlformats.org/officeDocument/2006/relationships/oleObject" Target="../embeddings/oleObject26.bin"/></Relationships>
</file>

<file path=ppt/slides/_rels/slide32.xml.rels><?xml version="1.0" encoding="UTF-8" standalone="yes"?>
<Relationships xmlns="http://schemas.openxmlformats.org/package/2006/relationships"><Relationship Id="rId5" Type="http://schemas.openxmlformats.org/officeDocument/2006/relationships/vmlDrawing" Target="../drawings/vmlDrawing12.vml"/><Relationship Id="rId4" Type="http://schemas.openxmlformats.org/officeDocument/2006/relationships/slideLayout" Target="../slideLayouts/slideLayout6.xml"/><Relationship Id="rId3" Type="http://schemas.openxmlformats.org/officeDocument/2006/relationships/image" Target="../media/image36.GIF"/><Relationship Id="rId2" Type="http://schemas.openxmlformats.org/officeDocument/2006/relationships/image" Target="../media/image41.wmf"/><Relationship Id="rId1"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vmlDrawing" Target="../drawings/vmlDrawing13.vml"/><Relationship Id="rId7" Type="http://schemas.openxmlformats.org/officeDocument/2006/relationships/slideLayout" Target="../slideLayouts/slideLayout6.xml"/><Relationship Id="rId6" Type="http://schemas.openxmlformats.org/officeDocument/2006/relationships/image" Target="../media/image36.GIF"/><Relationship Id="rId5" Type="http://schemas.openxmlformats.org/officeDocument/2006/relationships/image" Target="../media/image44.wmf"/><Relationship Id="rId4" Type="http://schemas.openxmlformats.org/officeDocument/2006/relationships/oleObject" Target="../embeddings/oleObject30.bin"/><Relationship Id="rId3" Type="http://schemas.openxmlformats.org/officeDocument/2006/relationships/image" Target="../media/image43.wmf"/><Relationship Id="rId2" Type="http://schemas.openxmlformats.org/officeDocument/2006/relationships/oleObject" Target="../embeddings/oleObject29.bin"/><Relationship Id="rId1"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hyperlink" Target="https://1.bp.blogspot.com/-0JlSf8TTbKg/WZ7XFIj7-6I/AAAAAAAAEfk/gjn8TRLJ2DwdDljahfIX0Y_XPMmH95UxACLcBGAs/s1600/44.jpg" TargetMode="Externa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9.jpeg"/><Relationship Id="rId2" Type="http://schemas.openxmlformats.org/officeDocument/2006/relationships/hyperlink" Target="https://4.bp.blogspot.com/-BOmEZCGSX2E/U2ed6wNDrRI/AAAAAAAAB1s/RaWv2z_0hvI/s1600/Hinh+4-2.jpg" TargetMode="External"/><Relationship Id="rId1"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4.png"/><Relationship Id="rId1" Type="http://schemas.openxmlformats.org/officeDocument/2006/relationships/image" Target="../media/image13.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hyperlink" Target="https://3.bp.blogspot.com/-obDksI__ESc/U511Fz1lLMI/AAAAAAAACXI/BsVVUD3b50I/s1600/hinh+4-3.JPG" TargetMode="Externa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5.png"/><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hyperlink" Target="https://2.bp.blogspot.com/-q7Ma8Zq8Bhg/U517Z9o6PbI/AAAAAAAACXU/0mZrZv4_ouQ/s1600/hinh+4-4.JPG" TargetMode="Externa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9.png"/><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hyperlink" Target="https://1.bp.blogspot.com/-Ps01veih-V8/U51_0KVILlI/AAAAAAAACXg/vu6rZN7H5aM/s1600/hinh+4-5.JPG" TargetMode="Externa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8.GIF"/><Relationship Id="rId1" Type="http://schemas.openxmlformats.org/officeDocument/2006/relationships/image" Target="../media/image67.GIF"/></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3.wav"/><Relationship Id="rId2" Type="http://schemas.openxmlformats.org/officeDocument/2006/relationships/image" Target="../media/image70.wmf"/><Relationship Id="rId1" Type="http://schemas.openxmlformats.org/officeDocument/2006/relationships/image" Target="../media/image6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3.bin"/><Relationship Id="rId4" Type="http://schemas.openxmlformats.org/officeDocument/2006/relationships/image" Target="../media/image16.wmf"/><Relationship Id="rId3" Type="http://schemas.openxmlformats.org/officeDocument/2006/relationships/oleObject" Target="../embeddings/oleObject2.bin"/><Relationship Id="rId2" Type="http://schemas.openxmlformats.org/officeDocument/2006/relationships/image" Target="../media/image15.wmf"/><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oleObject" Target="../embeddings/oleObject6.bin"/><Relationship Id="rId4" Type="http://schemas.openxmlformats.org/officeDocument/2006/relationships/image" Target="../media/image16.wmf"/><Relationship Id="rId3" Type="http://schemas.openxmlformats.org/officeDocument/2006/relationships/oleObject" Target="../embeddings/oleObject5.bin"/><Relationship Id="rId2" Type="http://schemas.openxmlformats.org/officeDocument/2006/relationships/image" Target="../media/image18.wmf"/><Relationship Id="rId1"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7.x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15.wmf"/><Relationship Id="rId3" Type="http://schemas.openxmlformats.org/officeDocument/2006/relationships/oleObject" Target="../embeddings/oleObject8.bin"/><Relationship Id="rId2" Type="http://schemas.openxmlformats.org/officeDocument/2006/relationships/image" Target="../media/image19.wmf"/><Relationship Id="rId1"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9" Type="http://schemas.openxmlformats.org/officeDocument/2006/relationships/image" Target="../media/image21.wmf"/><Relationship Id="rId8" Type="http://schemas.openxmlformats.org/officeDocument/2006/relationships/oleObject" Target="../embeddings/oleObject15.bin"/><Relationship Id="rId7" Type="http://schemas.openxmlformats.org/officeDocument/2006/relationships/image" Target="../media/image20.wmf"/><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image" Target="../media/image15.wmf"/><Relationship Id="rId3" Type="http://schemas.openxmlformats.org/officeDocument/2006/relationships/oleObject" Target="../embeddings/oleObject12.bin"/><Relationship Id="rId2" Type="http://schemas.openxmlformats.org/officeDocument/2006/relationships/image" Target="../media/image19.wmf"/><Relationship Id="rId13" Type="http://schemas.openxmlformats.org/officeDocument/2006/relationships/vmlDrawing" Target="../drawings/vmlDrawing4.vml"/><Relationship Id="rId12" Type="http://schemas.openxmlformats.org/officeDocument/2006/relationships/slideLayout" Target="../slideLayouts/slideLayout7.xml"/><Relationship Id="rId11" Type="http://schemas.openxmlformats.org/officeDocument/2006/relationships/image" Target="../media/image22.wmf"/><Relationship Id="rId10" Type="http://schemas.openxmlformats.org/officeDocument/2006/relationships/oleObject" Target="../embeddings/oleObject16.bin"/><Relationship Id="rId1"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2"/>
          <p:cNvSpPr>
            <a:spLocks noGrp="1"/>
          </p:cNvSpPr>
          <p:nvPr>
            <p:ph type="title"/>
          </p:nvPr>
        </p:nvSpPr>
        <p:spPr>
          <a:xfrm>
            <a:off x="1828800" y="350838"/>
            <a:ext cx="6934200" cy="563562"/>
          </a:xfrm>
        </p:spPr>
        <p:txBody>
          <a:bodyPr vert="horz" wrap="square" lIns="91440" tIns="45720" rIns="91440" bIns="45720" anchor="ctr" anchorCtr="0"/>
          <a:p>
            <a:pPr eaLnBrk="1" hangingPunct="1"/>
            <a:endParaRPr dirty="0"/>
          </a:p>
        </p:txBody>
      </p:sp>
      <p:sp>
        <p:nvSpPr>
          <p:cNvPr id="2051" name="Rectangle 3"/>
          <p:cNvSpPr>
            <a:spLocks noGrp="1"/>
          </p:cNvSpPr>
          <p:nvPr>
            <p:ph idx="1"/>
          </p:nvPr>
        </p:nvSpPr>
        <p:spPr>
          <a:xfrm>
            <a:off x="533400" y="1219200"/>
            <a:ext cx="8305800" cy="4724400"/>
          </a:xfrm>
        </p:spPr>
        <p:txBody>
          <a:bodyPr vert="horz" wrap="square" lIns="91440" tIns="45720" rIns="91440" bIns="45720" anchor="t" anchorCtr="0"/>
          <a:p>
            <a:pPr eaLnBrk="1" hangingPunct="1"/>
            <a:endParaRPr dirty="0"/>
          </a:p>
        </p:txBody>
      </p:sp>
      <p:pic>
        <p:nvPicPr>
          <p:cNvPr id="2052" name="Picture 4" descr="EJ1450"/>
          <p:cNvPicPr>
            <a:picLocks noChangeAspect="1"/>
          </p:cNvPicPr>
          <p:nvPr/>
        </p:nvPicPr>
        <p:blipFill>
          <a:blip r:embed="rId1"/>
          <a:stretch>
            <a:fillRect/>
          </a:stretch>
        </p:blipFill>
        <p:spPr>
          <a:xfrm>
            <a:off x="0" y="152400"/>
            <a:ext cx="9144000" cy="6019800"/>
          </a:xfrm>
          <a:prstGeom prst="rect">
            <a:avLst/>
          </a:prstGeom>
          <a:noFill/>
          <a:ln w="9525">
            <a:noFill/>
          </a:ln>
        </p:spPr>
      </p:pic>
      <p:pic>
        <p:nvPicPr>
          <p:cNvPr id="4101" name="Guitar - Romance de lamour.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2819400" y="5562600"/>
            <a:ext cx="152400" cy="152400"/>
          </a:xfrm>
          <a:prstGeom prst="rect">
            <a:avLst/>
          </a:prstGeom>
          <a:noFill/>
          <a:ln w="9525">
            <a:noFill/>
          </a:ln>
        </p:spPr>
      </p:pic>
      <p:sp>
        <p:nvSpPr>
          <p:cNvPr id="2054" name="Text Box 6"/>
          <p:cNvSpPr txBox="1"/>
          <p:nvPr/>
        </p:nvSpPr>
        <p:spPr>
          <a:xfrm>
            <a:off x="1676400" y="76200"/>
            <a:ext cx="6019800" cy="579438"/>
          </a:xfrm>
          <a:prstGeom prst="rect">
            <a:avLst/>
          </a:prstGeom>
          <a:noFill/>
          <a:ln w="9525">
            <a:noFill/>
          </a:ln>
        </p:spPr>
        <p:txBody>
          <a:bodyPr>
            <a:spAutoFit/>
          </a:bodyPr>
          <a:p>
            <a:pPr>
              <a:spcBef>
                <a:spcPct val="50000"/>
              </a:spcBef>
            </a:pPr>
            <a:r>
              <a:rPr sz="3200" b="1" dirty="0">
                <a:solidFill>
                  <a:srgbClr val="FF0000"/>
                </a:solidFill>
                <a:latin typeface="Times New Roman" panose="02020603050405020304" pitchFamily="18" charset="0"/>
              </a:rPr>
              <a:t>TRƯỜNG THCS TÂN MỸ</a:t>
            </a:r>
            <a:endParaRPr sz="3200" b="1" dirty="0">
              <a:solidFill>
                <a:srgbClr val="FF0000"/>
              </a:solidFill>
              <a:latin typeface="Times New Roman" panose="02020603050405020304" pitchFamily="18" charset="0"/>
            </a:endParaRPr>
          </a:p>
        </p:txBody>
      </p:sp>
      <p:sp>
        <p:nvSpPr>
          <p:cNvPr id="2055" name="AutoShape 7">
            <a:hlinkClick r:id="" action="ppaction://hlinkshowjump?jump=previousslide"/>
          </p:cNvPr>
          <p:cNvSpPr/>
          <p:nvPr/>
        </p:nvSpPr>
        <p:spPr>
          <a:xfrm>
            <a:off x="7448550" y="838200"/>
            <a:ext cx="76200" cy="76200"/>
          </a:xfrm>
          <a:prstGeom prst="actionButtonBackPrevious">
            <a:avLst/>
          </a:prstGeom>
          <a:solidFill>
            <a:schemeClr val="accent1"/>
          </a:solidFill>
          <a:ln w="9525">
            <a:noFill/>
          </a:ln>
        </p:spPr>
        <p:txBody>
          <a:bodyPr wrap="none" anchor="ctr" anchorCtr="0"/>
          <a:p>
            <a:endParaRPr dirty="0">
              <a:latin typeface="Arial" panose="020B0604020202020204" pitchFamily="34" charset="0"/>
            </a:endParaRPr>
          </a:p>
        </p:txBody>
      </p:sp>
      <p:pic>
        <p:nvPicPr>
          <p:cNvPr id="2056" name="Picture 8" descr="boy_math_md_wht">
            <a:hlinkClick r:id="" action="ppaction://noaction">
              <a:snd r:embed="rId5" name="drumroll.wav"/>
            </a:hlinkClick>
          </p:cNvPr>
          <p:cNvPicPr>
            <a:picLocks noChangeAspect="1"/>
          </p:cNvPicPr>
          <p:nvPr/>
        </p:nvPicPr>
        <p:blipFill>
          <a:blip r:embed="rId6"/>
          <a:stretch>
            <a:fillRect/>
          </a:stretch>
        </p:blipFill>
        <p:spPr>
          <a:xfrm>
            <a:off x="61913" y="4648200"/>
            <a:ext cx="1690687" cy="1600200"/>
          </a:xfrm>
          <a:prstGeom prst="rect">
            <a:avLst/>
          </a:prstGeom>
          <a:noFill/>
          <a:ln w="9525">
            <a:noFill/>
          </a:ln>
        </p:spPr>
      </p:pic>
      <p:pic>
        <p:nvPicPr>
          <p:cNvPr id="2057" name="Picture 9" descr="F9849DCFA90C473196ECD16214E77005"/>
          <p:cNvPicPr>
            <a:picLocks noChangeAspect="1"/>
          </p:cNvPicPr>
          <p:nvPr/>
        </p:nvPicPr>
        <p:blipFill>
          <a:blip r:embed="rId7"/>
          <a:stretch>
            <a:fillRect/>
          </a:stretch>
        </p:blipFill>
        <p:spPr>
          <a:xfrm>
            <a:off x="7696200" y="-187325"/>
            <a:ext cx="1447800" cy="1447800"/>
          </a:xfrm>
          <a:prstGeom prst="rect">
            <a:avLst/>
          </a:prstGeom>
          <a:noFill/>
          <a:ln w="9525">
            <a:noFill/>
          </a:ln>
        </p:spPr>
      </p:pic>
      <p:sp>
        <p:nvSpPr>
          <p:cNvPr id="2058" name="WordArt 10"/>
          <p:cNvSpPr>
            <a:spLocks noTextEdit="1"/>
          </p:cNvSpPr>
          <p:nvPr/>
        </p:nvSpPr>
        <p:spPr>
          <a:xfrm>
            <a:off x="1676400" y="2433955"/>
            <a:ext cx="5638800" cy="5410200"/>
          </a:xfrm>
          <a:prstGeom prst="rect">
            <a:avLst/>
          </a:prstGeom>
        </p:spPr>
        <p:txBody>
          <a:bodyPr wrap="none" fromWordArt="1">
            <a:prstTxWarp prst="textArchUp">
              <a:avLst>
                <a:gd name="adj" fmla="val 10748366"/>
              </a:avLst>
            </a:prstTxWarp>
            <a:normAutofit/>
          </a:bodyPr>
          <a:p>
            <a:pPr algn="ctr" eaLnBrk="0" hangingPunct="0"/>
            <a:r>
              <a:rPr lang="en-US" sz="3600">
                <a:ln w="9525" cap="flat" cmpd="sng">
                  <a:solidFill>
                    <a:srgbClr val="0000FF"/>
                  </a:solidFill>
                  <a:prstDash val="solid"/>
                  <a:headEnd type="none" w="med" len="med"/>
                  <a:tailEnd type="none" w="med" len="med"/>
                </a:ln>
                <a:solidFill>
                  <a:srgbClr val="FF3300"/>
                </a:solidFill>
                <a:latin typeface="Times New Roman" panose="02020603050405020304" pitchFamily="18" charset="0"/>
                <a:ea typeface="Times New Roman" panose="02020603050405020304" pitchFamily="18" charset="0"/>
              </a:rPr>
              <a:t>CHÀO MỪNG CÁC EM THAM GIA VÀO LỚP HỌC</a:t>
            </a:r>
            <a:endParaRPr lang="en-US" sz="3600">
              <a:ln w="9525" cap="flat" cmpd="sng">
                <a:solidFill>
                  <a:srgbClr val="0000FF"/>
                </a:solidFill>
                <a:prstDash val="solid"/>
                <a:headEnd type="none" w="med" len="med"/>
                <a:tailEnd type="none" w="med" len="med"/>
              </a:ln>
              <a:solidFill>
                <a:srgbClr val="FF3300"/>
              </a:solidFill>
              <a:latin typeface="Times New Roman" panose="02020603050405020304" pitchFamily="18" charset="0"/>
              <a:ea typeface="Times New Roman" panose="02020603050405020304" pitchFamily="18" charset="0"/>
            </a:endParaRPr>
          </a:p>
          <a:p>
            <a:pPr algn="ctr" eaLnBrk="0" hangingPunct="0"/>
            <a:endParaRPr lang="en-US" sz="3600">
              <a:ln w="9525" cap="flat" cmpd="sng">
                <a:solidFill>
                  <a:srgbClr val="0000FF"/>
                </a:solidFill>
                <a:prstDash val="solid"/>
                <a:headEnd type="none" w="med" len="med"/>
                <a:tailEnd type="none" w="med" len="med"/>
              </a:ln>
              <a:solidFill>
                <a:srgbClr val="FF3300"/>
              </a:solidFill>
              <a:latin typeface="Times New Roman" panose="02020603050405020304" pitchFamily="18" charset="0"/>
              <a:ea typeface="Times New Roman" panose="02020603050405020304" pitchFamily="18" charset="0"/>
            </a:endParaRPr>
          </a:p>
        </p:txBody>
      </p:sp>
      <p:pic>
        <p:nvPicPr>
          <p:cNvPr id="2059" name="Picture 11" descr="blumen-pflanzen139"/>
          <p:cNvPicPr>
            <a:picLocks noChangeAspect="1"/>
          </p:cNvPicPr>
          <p:nvPr/>
        </p:nvPicPr>
        <p:blipFill>
          <a:blip r:embed="rId8"/>
          <a:stretch>
            <a:fillRect/>
          </a:stretch>
        </p:blipFill>
        <p:spPr>
          <a:xfrm>
            <a:off x="3200400" y="2209800"/>
            <a:ext cx="3581400" cy="3124200"/>
          </a:xfrm>
          <a:prstGeom prst="rect">
            <a:avLst/>
          </a:prstGeom>
          <a:noFill/>
          <a:ln w="9525">
            <a:noFill/>
          </a:ln>
        </p:spPr>
      </p:pic>
      <p:sp>
        <p:nvSpPr>
          <p:cNvPr id="4108" name="AutoShape 12"/>
          <p:cNvSpPr>
            <a:spLocks noChangeArrowheads="1"/>
          </p:cNvSpPr>
          <p:nvPr/>
        </p:nvSpPr>
        <p:spPr bwMode="auto">
          <a:xfrm rot="-1373167">
            <a:off x="6477000" y="1752600"/>
            <a:ext cx="685800" cy="611188"/>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ln>
          <a:effectLst>
            <a:outerShdw dist="25400" algn="ctr" rotWithShape="0">
              <a:schemeClr val="bg2"/>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61" name="Text Box 13"/>
          <p:cNvSpPr txBox="1"/>
          <p:nvPr/>
        </p:nvSpPr>
        <p:spPr>
          <a:xfrm>
            <a:off x="1678305" y="5946140"/>
            <a:ext cx="5715000" cy="860425"/>
          </a:xfrm>
          <a:prstGeom prst="rect">
            <a:avLst/>
          </a:prstGeom>
          <a:noFill/>
          <a:ln w="9525">
            <a:noFill/>
          </a:ln>
        </p:spPr>
        <p:txBody>
          <a:bodyPr>
            <a:spAutoFit/>
          </a:bodyPr>
          <a:p>
            <a:pPr algn="ctr">
              <a:spcBef>
                <a:spcPct val="50000"/>
              </a:spcBef>
            </a:pPr>
            <a:r>
              <a:rPr lang="en-US" sz="2000" b="1" dirty="0">
                <a:solidFill>
                  <a:srgbClr val="000099"/>
                </a:solidFill>
                <a:latin typeface="Arial" panose="020B0604020202020204" pitchFamily="34" charset="0"/>
              </a:rPr>
              <a:t>Google meet sáng 15/9/21-Vật lý 9</a:t>
            </a:r>
            <a:endParaRPr sz="2000" b="1" dirty="0">
              <a:solidFill>
                <a:srgbClr val="000099"/>
              </a:solidFill>
              <a:latin typeface="Arial" panose="020B0604020202020204" pitchFamily="34" charset="0"/>
            </a:endParaRPr>
          </a:p>
          <a:p>
            <a:pPr algn="ctr">
              <a:spcBef>
                <a:spcPct val="50000"/>
              </a:spcBef>
            </a:pPr>
            <a:r>
              <a:rPr sz="2000" b="1" dirty="0">
                <a:solidFill>
                  <a:srgbClr val="000099"/>
                </a:solidFill>
                <a:latin typeface="Arial" panose="020B0604020202020204" pitchFamily="34" charset="0"/>
              </a:rPr>
              <a:t>GIÁO VIÊN DẠY: DƯƠNG VĂN THẬT</a:t>
            </a:r>
            <a:endParaRPr sz="2000" b="1" dirty="0">
              <a:solidFill>
                <a:srgbClr val="000099"/>
              </a:solidFill>
              <a:latin typeface="Arial" panose="020B0604020202020204" pitchFamily="34" charset="0"/>
            </a:endParaRPr>
          </a:p>
        </p:txBody>
      </p:sp>
      <p:pic>
        <p:nvPicPr>
          <p:cNvPr id="2062" name="Picture 17" descr="11"/>
          <p:cNvPicPr>
            <a:picLocks noChangeAspect="1"/>
          </p:cNvPicPr>
          <p:nvPr/>
        </p:nvPicPr>
        <p:blipFill>
          <a:blip r:embed="rId9"/>
          <a:stretch>
            <a:fillRect/>
          </a:stretch>
        </p:blipFill>
        <p:spPr>
          <a:xfrm>
            <a:off x="1524000" y="1600200"/>
            <a:ext cx="1079500" cy="1079500"/>
          </a:xfrm>
          <a:prstGeom prst="rect">
            <a:avLst/>
          </a:prstGeom>
          <a:noFill/>
          <a:ln w="9525">
            <a:noFill/>
          </a:ln>
        </p:spPr>
      </p:pic>
      <p:pic>
        <p:nvPicPr>
          <p:cNvPr id="2063" name="Picture 17" descr="11"/>
          <p:cNvPicPr>
            <a:picLocks noChangeAspect="1"/>
          </p:cNvPicPr>
          <p:nvPr/>
        </p:nvPicPr>
        <p:blipFill>
          <a:blip r:embed="rId9"/>
          <a:stretch>
            <a:fillRect/>
          </a:stretch>
        </p:blipFill>
        <p:spPr>
          <a:xfrm>
            <a:off x="6781800" y="1066800"/>
            <a:ext cx="1079500" cy="1079500"/>
          </a:xfrm>
          <a:prstGeom prst="rect">
            <a:avLst/>
          </a:prstGeom>
          <a:noFill/>
          <a:ln w="9525">
            <a:noFill/>
          </a:ln>
        </p:spPr>
      </p:pic>
      <p:pic>
        <p:nvPicPr>
          <p:cNvPr id="2064" name="Picture 11" descr="E:\Tai lieu giao an dien tu\Anh dong\Picture25.gif"/>
          <p:cNvPicPr>
            <a:picLocks noChangeAspect="1"/>
          </p:cNvPicPr>
          <p:nvPr/>
        </p:nvPicPr>
        <p:blipFill>
          <a:blip r:embed="rId10"/>
          <a:stretch>
            <a:fillRect/>
          </a:stretch>
        </p:blipFill>
        <p:spPr>
          <a:xfrm>
            <a:off x="1752600" y="3733800"/>
            <a:ext cx="5133975" cy="733425"/>
          </a:xfrm>
          <a:prstGeom prst="rect">
            <a:avLst/>
          </a:prstGeom>
          <a:noFill/>
          <a:ln w="9525">
            <a:noFill/>
          </a:ln>
        </p:spPr>
      </p:pic>
      <p:pic>
        <p:nvPicPr>
          <p:cNvPr id="2065" name="Picture 21" descr="Tuy lip">
            <a:hlinkClick r:id=""/>
          </p:cNvPr>
          <p:cNvPicPr>
            <a:picLocks noChangeAspect="1"/>
          </p:cNvPicPr>
          <p:nvPr/>
        </p:nvPicPr>
        <p:blipFill>
          <a:blip r:embed="rId11"/>
          <a:stretch>
            <a:fillRect/>
          </a:stretch>
        </p:blipFill>
        <p:spPr>
          <a:xfrm>
            <a:off x="993458" y="5619750"/>
            <a:ext cx="1100137" cy="1238250"/>
          </a:xfrm>
          <a:prstGeom prst="rect">
            <a:avLst/>
          </a:prstGeom>
          <a:noFill/>
          <a:ln w="9525">
            <a:noFill/>
          </a:ln>
        </p:spPr>
      </p:pic>
      <p:pic>
        <p:nvPicPr>
          <p:cNvPr id="2066" name="Picture 5" descr="bay nao">
            <a:hlinkClick r:id=""/>
          </p:cNvPr>
          <p:cNvPicPr>
            <a:picLocks noChangeAspect="1"/>
          </p:cNvPicPr>
          <p:nvPr/>
        </p:nvPicPr>
        <p:blipFill>
          <a:blip r:embed="rId12"/>
          <a:stretch>
            <a:fillRect/>
          </a:stretch>
        </p:blipFill>
        <p:spPr>
          <a:xfrm>
            <a:off x="7315200" y="4953000"/>
            <a:ext cx="1752600" cy="1676400"/>
          </a:xfrm>
          <a:prstGeom prst="rect">
            <a:avLst/>
          </a:prstGeom>
          <a:noFill/>
          <a:ln w="9525">
            <a:noFill/>
          </a:ln>
        </p:spPr>
      </p:pic>
    </p:spTree>
  </p:cSld>
  <p:clrMapOvr>
    <a:masterClrMapping/>
  </p:clrMapOvr>
  <p:transition spd="slow">
    <p:strips dir="ru"/>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410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Text Box 4"/>
          <p:cNvSpPr txBox="1"/>
          <p:nvPr/>
        </p:nvSpPr>
        <p:spPr>
          <a:xfrm>
            <a:off x="0" y="533400"/>
            <a:ext cx="9144000" cy="7016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Bài 2.1</a:t>
            </a:r>
            <a:r>
              <a:rPr lang="en-US" sz="2000" dirty="0">
                <a:latin typeface="Arial" panose="020B0604020202020204" pitchFamily="34" charset="0"/>
              </a:rPr>
              <a:t> Trên hình 2.1 vẽ đồ thị biểu diễn sự phụ thuộc của cường độ dòng điện vào hiệu điện thế của ba dây dẫn khác nhau.</a:t>
            </a:r>
            <a:endParaRPr lang="en-US" sz="2000" dirty="0">
              <a:latin typeface="Arial" panose="020B0604020202020204" pitchFamily="34" charset="0"/>
            </a:endParaRPr>
          </a:p>
        </p:txBody>
      </p:sp>
      <p:sp>
        <p:nvSpPr>
          <p:cNvPr id="11266" name="Rectangle 5"/>
          <p:cNvSpPr/>
          <p:nvPr/>
        </p:nvSpPr>
        <p:spPr>
          <a:xfrm>
            <a:off x="0" y="69850"/>
            <a:ext cx="2232025" cy="457200"/>
          </a:xfrm>
          <a:prstGeom prst="rect">
            <a:avLst/>
          </a:prstGeom>
          <a:noFill/>
          <a:ln w="9525">
            <a:noFill/>
          </a:ln>
        </p:spPr>
        <p:txBody>
          <a:bodyPr wrap="none" anchor="t" anchorCtr="0">
            <a:spAutoFit/>
          </a:bodyPr>
          <a:p>
            <a:pPr>
              <a:spcBef>
                <a:spcPct val="50000"/>
              </a:spcBef>
            </a:pPr>
            <a:r>
              <a:rPr lang="en-US" sz="2400" b="1" dirty="0">
                <a:latin typeface="Arial" panose="020B0604020202020204" pitchFamily="34" charset="0"/>
              </a:rPr>
              <a:t>III. VẬN DỤNG</a:t>
            </a:r>
            <a:endParaRPr lang="en-US" sz="2400" b="1" dirty="0">
              <a:latin typeface="Arial" panose="020B0604020202020204" pitchFamily="34" charset="0"/>
            </a:endParaRPr>
          </a:p>
        </p:txBody>
      </p:sp>
      <p:sp>
        <p:nvSpPr>
          <p:cNvPr id="11267" name="Text Box 6"/>
          <p:cNvSpPr txBox="1"/>
          <p:nvPr/>
        </p:nvSpPr>
        <p:spPr>
          <a:xfrm>
            <a:off x="0" y="1295400"/>
            <a:ext cx="4191000" cy="13112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a)Từ đồ thị xác định giá trị cường độ dòng điện chạy qua mỗi dây dẫn khi hiệu điện thế đặt giữa hai đầu dây dẫn là 3 V </a:t>
            </a:r>
            <a:endParaRPr lang="en-US" sz="2000" dirty="0">
              <a:latin typeface="Arial" panose="020B0604020202020204" pitchFamily="34" charset="0"/>
            </a:endParaRPr>
          </a:p>
        </p:txBody>
      </p:sp>
      <p:sp>
        <p:nvSpPr>
          <p:cNvPr id="11268" name="Text Box 7"/>
          <p:cNvSpPr txBox="1"/>
          <p:nvPr/>
        </p:nvSpPr>
        <p:spPr>
          <a:xfrm>
            <a:off x="0" y="2547938"/>
            <a:ext cx="4419600" cy="10064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b) Dây dẫn nào có điện trở lớn nhất ? Nhỏ nhất ? Giải thích bằng ba cách khác nhau .</a:t>
            </a:r>
            <a:endParaRPr lang="en-US" sz="2000" dirty="0">
              <a:latin typeface="Arial" panose="020B0604020202020204" pitchFamily="34" charset="0"/>
            </a:endParaRPr>
          </a:p>
        </p:txBody>
      </p:sp>
      <p:sp>
        <p:nvSpPr>
          <p:cNvPr id="11269" name="Line 8"/>
          <p:cNvSpPr/>
          <p:nvPr/>
        </p:nvSpPr>
        <p:spPr>
          <a:xfrm>
            <a:off x="4814888" y="1243013"/>
            <a:ext cx="0" cy="4090987"/>
          </a:xfrm>
          <a:prstGeom prst="line">
            <a:avLst/>
          </a:prstGeom>
          <a:ln w="28575" cap="flat" cmpd="sng">
            <a:solidFill>
              <a:schemeClr val="tx1"/>
            </a:solidFill>
            <a:prstDash val="solid"/>
            <a:round/>
            <a:headEnd type="arrow" w="med" len="med"/>
            <a:tailEnd type="none" w="med" len="med"/>
          </a:ln>
        </p:spPr>
      </p:sp>
      <p:sp>
        <p:nvSpPr>
          <p:cNvPr id="11270" name="Line 27"/>
          <p:cNvSpPr/>
          <p:nvPr/>
        </p:nvSpPr>
        <p:spPr>
          <a:xfrm flipV="1">
            <a:off x="4400550" y="4876800"/>
            <a:ext cx="4648200" cy="57150"/>
          </a:xfrm>
          <a:prstGeom prst="line">
            <a:avLst/>
          </a:prstGeom>
          <a:ln w="28575" cap="flat" cmpd="sng">
            <a:solidFill>
              <a:schemeClr val="tx1"/>
            </a:solidFill>
            <a:prstDash val="solid"/>
            <a:round/>
            <a:headEnd type="none" w="med" len="med"/>
            <a:tailEnd type="arrow" w="med" len="med"/>
          </a:ln>
        </p:spPr>
      </p:sp>
      <p:grpSp>
        <p:nvGrpSpPr>
          <p:cNvPr id="11271" name="Group 30"/>
          <p:cNvGrpSpPr/>
          <p:nvPr/>
        </p:nvGrpSpPr>
        <p:grpSpPr>
          <a:xfrm>
            <a:off x="4819650" y="4143375"/>
            <a:ext cx="3486150" cy="609600"/>
            <a:chOff x="1824" y="3168"/>
            <a:chExt cx="2256" cy="384"/>
          </a:xfrm>
        </p:grpSpPr>
        <p:sp>
          <p:nvSpPr>
            <p:cNvPr id="11272" name="Line 9"/>
            <p:cNvSpPr/>
            <p:nvPr/>
          </p:nvSpPr>
          <p:spPr>
            <a:xfrm>
              <a:off x="1824" y="3168"/>
              <a:ext cx="2256" cy="0"/>
            </a:xfrm>
            <a:prstGeom prst="line">
              <a:avLst/>
            </a:prstGeom>
            <a:ln w="3175" cap="flat" cmpd="sng">
              <a:solidFill>
                <a:schemeClr val="tx1"/>
              </a:solidFill>
              <a:prstDash val="solid"/>
              <a:round/>
              <a:headEnd type="none" w="med" len="med"/>
              <a:tailEnd type="none" w="med" len="med"/>
            </a:ln>
          </p:spPr>
        </p:sp>
        <p:sp>
          <p:nvSpPr>
            <p:cNvPr id="11273" name="Line 10"/>
            <p:cNvSpPr/>
            <p:nvPr/>
          </p:nvSpPr>
          <p:spPr>
            <a:xfrm>
              <a:off x="1824" y="3264"/>
              <a:ext cx="2256" cy="0"/>
            </a:xfrm>
            <a:prstGeom prst="line">
              <a:avLst/>
            </a:prstGeom>
            <a:ln w="3175" cap="flat" cmpd="sng">
              <a:solidFill>
                <a:schemeClr val="tx1"/>
              </a:solidFill>
              <a:prstDash val="solid"/>
              <a:round/>
              <a:headEnd type="none" w="med" len="med"/>
              <a:tailEnd type="none" w="med" len="med"/>
            </a:ln>
          </p:spPr>
        </p:sp>
        <p:sp>
          <p:nvSpPr>
            <p:cNvPr id="11274" name="Line 11"/>
            <p:cNvSpPr/>
            <p:nvPr/>
          </p:nvSpPr>
          <p:spPr>
            <a:xfrm>
              <a:off x="1824" y="3360"/>
              <a:ext cx="2256" cy="0"/>
            </a:xfrm>
            <a:prstGeom prst="line">
              <a:avLst/>
            </a:prstGeom>
            <a:ln w="3175" cap="flat" cmpd="sng">
              <a:solidFill>
                <a:schemeClr val="tx1"/>
              </a:solidFill>
              <a:prstDash val="solid"/>
              <a:round/>
              <a:headEnd type="none" w="med" len="med"/>
              <a:tailEnd type="none" w="med" len="med"/>
            </a:ln>
          </p:spPr>
        </p:sp>
        <p:sp>
          <p:nvSpPr>
            <p:cNvPr id="11275" name="Line 12"/>
            <p:cNvSpPr/>
            <p:nvPr/>
          </p:nvSpPr>
          <p:spPr>
            <a:xfrm>
              <a:off x="1824" y="3456"/>
              <a:ext cx="2256" cy="0"/>
            </a:xfrm>
            <a:prstGeom prst="line">
              <a:avLst/>
            </a:prstGeom>
            <a:ln w="3175" cap="flat" cmpd="sng">
              <a:solidFill>
                <a:schemeClr val="tx1"/>
              </a:solidFill>
              <a:prstDash val="solid"/>
              <a:round/>
              <a:headEnd type="none" w="med" len="med"/>
              <a:tailEnd type="none" w="med" len="med"/>
            </a:ln>
          </p:spPr>
        </p:sp>
        <p:sp>
          <p:nvSpPr>
            <p:cNvPr id="11276" name="Line 13"/>
            <p:cNvSpPr/>
            <p:nvPr/>
          </p:nvSpPr>
          <p:spPr>
            <a:xfrm>
              <a:off x="1824" y="3552"/>
              <a:ext cx="2256" cy="0"/>
            </a:xfrm>
            <a:prstGeom prst="line">
              <a:avLst/>
            </a:prstGeom>
            <a:ln w="3175" cap="flat" cmpd="sng">
              <a:solidFill>
                <a:schemeClr val="tx1"/>
              </a:solidFill>
              <a:prstDash val="solid"/>
              <a:round/>
              <a:headEnd type="none" w="med" len="med"/>
              <a:tailEnd type="none" w="med" len="med"/>
            </a:ln>
          </p:spPr>
        </p:sp>
      </p:grpSp>
      <p:sp>
        <p:nvSpPr>
          <p:cNvPr id="11277" name="Text Box 28"/>
          <p:cNvSpPr txBox="1"/>
          <p:nvPr/>
        </p:nvSpPr>
        <p:spPr>
          <a:xfrm>
            <a:off x="4114800" y="1219200"/>
            <a:ext cx="11430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I (mA)</a:t>
            </a:r>
            <a:endParaRPr lang="en-US" dirty="0">
              <a:latin typeface="Arial" panose="020B0604020202020204" pitchFamily="34" charset="0"/>
            </a:endParaRPr>
          </a:p>
        </p:txBody>
      </p:sp>
      <p:grpSp>
        <p:nvGrpSpPr>
          <p:cNvPr id="11278" name="Group 31"/>
          <p:cNvGrpSpPr/>
          <p:nvPr/>
        </p:nvGrpSpPr>
        <p:grpSpPr>
          <a:xfrm>
            <a:off x="4786313" y="3394075"/>
            <a:ext cx="3519487" cy="596900"/>
            <a:chOff x="1824" y="3168"/>
            <a:chExt cx="2256" cy="384"/>
          </a:xfrm>
        </p:grpSpPr>
        <p:sp>
          <p:nvSpPr>
            <p:cNvPr id="11279" name="Line 32"/>
            <p:cNvSpPr/>
            <p:nvPr/>
          </p:nvSpPr>
          <p:spPr>
            <a:xfrm>
              <a:off x="1824" y="3168"/>
              <a:ext cx="2256" cy="0"/>
            </a:xfrm>
            <a:prstGeom prst="line">
              <a:avLst/>
            </a:prstGeom>
            <a:ln w="3175" cap="flat" cmpd="sng">
              <a:solidFill>
                <a:schemeClr val="tx1"/>
              </a:solidFill>
              <a:prstDash val="solid"/>
              <a:round/>
              <a:headEnd type="none" w="med" len="med"/>
              <a:tailEnd type="none" w="med" len="med"/>
            </a:ln>
          </p:spPr>
        </p:sp>
        <p:sp>
          <p:nvSpPr>
            <p:cNvPr id="11280" name="Line 33"/>
            <p:cNvSpPr/>
            <p:nvPr/>
          </p:nvSpPr>
          <p:spPr>
            <a:xfrm>
              <a:off x="1824" y="3264"/>
              <a:ext cx="2256" cy="0"/>
            </a:xfrm>
            <a:prstGeom prst="line">
              <a:avLst/>
            </a:prstGeom>
            <a:ln w="3175" cap="flat" cmpd="sng">
              <a:solidFill>
                <a:schemeClr val="tx1"/>
              </a:solidFill>
              <a:prstDash val="solid"/>
              <a:round/>
              <a:headEnd type="none" w="med" len="med"/>
              <a:tailEnd type="none" w="med" len="med"/>
            </a:ln>
          </p:spPr>
        </p:sp>
        <p:sp>
          <p:nvSpPr>
            <p:cNvPr id="11281" name="Line 34"/>
            <p:cNvSpPr/>
            <p:nvPr/>
          </p:nvSpPr>
          <p:spPr>
            <a:xfrm>
              <a:off x="1824" y="3360"/>
              <a:ext cx="2256" cy="0"/>
            </a:xfrm>
            <a:prstGeom prst="line">
              <a:avLst/>
            </a:prstGeom>
            <a:ln w="3175" cap="flat" cmpd="sng">
              <a:solidFill>
                <a:schemeClr val="tx1"/>
              </a:solidFill>
              <a:prstDash val="solid"/>
              <a:round/>
              <a:headEnd type="none" w="med" len="med"/>
              <a:tailEnd type="none" w="med" len="med"/>
            </a:ln>
          </p:spPr>
        </p:sp>
        <p:sp>
          <p:nvSpPr>
            <p:cNvPr id="11282" name="Line 35"/>
            <p:cNvSpPr/>
            <p:nvPr/>
          </p:nvSpPr>
          <p:spPr>
            <a:xfrm>
              <a:off x="1824" y="3456"/>
              <a:ext cx="2256" cy="0"/>
            </a:xfrm>
            <a:prstGeom prst="line">
              <a:avLst/>
            </a:prstGeom>
            <a:ln w="3175" cap="flat" cmpd="sng">
              <a:solidFill>
                <a:schemeClr val="tx1"/>
              </a:solidFill>
              <a:prstDash val="solid"/>
              <a:round/>
              <a:headEnd type="none" w="med" len="med"/>
              <a:tailEnd type="none" w="med" len="med"/>
            </a:ln>
          </p:spPr>
        </p:sp>
        <p:sp>
          <p:nvSpPr>
            <p:cNvPr id="11283" name="Line 36"/>
            <p:cNvSpPr/>
            <p:nvPr/>
          </p:nvSpPr>
          <p:spPr>
            <a:xfrm>
              <a:off x="1824" y="3552"/>
              <a:ext cx="2256" cy="0"/>
            </a:xfrm>
            <a:prstGeom prst="line">
              <a:avLst/>
            </a:prstGeom>
            <a:ln w="3175" cap="flat" cmpd="sng">
              <a:solidFill>
                <a:schemeClr val="tx1"/>
              </a:solidFill>
              <a:prstDash val="solid"/>
              <a:round/>
              <a:headEnd type="none" w="med" len="med"/>
              <a:tailEnd type="none" w="med" len="med"/>
            </a:ln>
          </p:spPr>
        </p:sp>
      </p:grpSp>
      <p:sp>
        <p:nvSpPr>
          <p:cNvPr id="11284" name="Text Box 49"/>
          <p:cNvSpPr txBox="1"/>
          <p:nvPr/>
        </p:nvSpPr>
        <p:spPr>
          <a:xfrm>
            <a:off x="4495800" y="3495675"/>
            <a:ext cx="304800" cy="366713"/>
          </a:xfrm>
          <a:prstGeom prst="rect">
            <a:avLst/>
          </a:prstGeom>
          <a:noFill/>
          <a:ln w="9525">
            <a:noFill/>
          </a:ln>
        </p:spPr>
        <p:txBody>
          <a:bodyPr anchor="t" anchorCtr="0">
            <a:spAutoFit/>
          </a:bodyPr>
          <a:p>
            <a:pPr>
              <a:spcBef>
                <a:spcPct val="50000"/>
              </a:spcBef>
            </a:pPr>
            <a:r>
              <a:rPr lang="en-US" dirty="0">
                <a:solidFill>
                  <a:srgbClr val="FF0000"/>
                </a:solidFill>
                <a:latin typeface="Arial" panose="020B0604020202020204" pitchFamily="34" charset="0"/>
              </a:rPr>
              <a:t>2</a:t>
            </a:r>
            <a:endParaRPr lang="en-US" dirty="0">
              <a:solidFill>
                <a:srgbClr val="FF0000"/>
              </a:solidFill>
              <a:latin typeface="Arial" panose="020B0604020202020204" pitchFamily="34" charset="0"/>
            </a:endParaRPr>
          </a:p>
        </p:txBody>
      </p:sp>
      <p:sp>
        <p:nvSpPr>
          <p:cNvPr id="11285" name="Text Box 50"/>
          <p:cNvSpPr txBox="1"/>
          <p:nvPr/>
        </p:nvSpPr>
        <p:spPr>
          <a:xfrm>
            <a:off x="4491038" y="4038600"/>
            <a:ext cx="304800" cy="366713"/>
          </a:xfrm>
          <a:prstGeom prst="rect">
            <a:avLst/>
          </a:prstGeom>
          <a:noFill/>
          <a:ln w="9525">
            <a:noFill/>
          </a:ln>
        </p:spPr>
        <p:txBody>
          <a:bodyPr anchor="t" anchorCtr="0">
            <a:spAutoFit/>
          </a:bodyPr>
          <a:p>
            <a:pPr>
              <a:spcBef>
                <a:spcPct val="50000"/>
              </a:spcBef>
            </a:pPr>
            <a:r>
              <a:rPr lang="en-US" dirty="0">
                <a:solidFill>
                  <a:srgbClr val="FF0000"/>
                </a:solidFill>
                <a:latin typeface="Arial" panose="020B0604020202020204" pitchFamily="34" charset="0"/>
              </a:rPr>
              <a:t>1</a:t>
            </a:r>
            <a:endParaRPr lang="en-US" dirty="0">
              <a:solidFill>
                <a:srgbClr val="FF0000"/>
              </a:solidFill>
              <a:latin typeface="Arial" panose="020B0604020202020204" pitchFamily="34" charset="0"/>
            </a:endParaRPr>
          </a:p>
        </p:txBody>
      </p:sp>
      <p:sp>
        <p:nvSpPr>
          <p:cNvPr id="11286" name="Text Box 51"/>
          <p:cNvSpPr txBox="1"/>
          <p:nvPr/>
        </p:nvSpPr>
        <p:spPr>
          <a:xfrm>
            <a:off x="4471988" y="1662113"/>
            <a:ext cx="304800" cy="366712"/>
          </a:xfrm>
          <a:prstGeom prst="rect">
            <a:avLst/>
          </a:prstGeom>
          <a:noFill/>
          <a:ln w="9525">
            <a:noFill/>
          </a:ln>
        </p:spPr>
        <p:txBody>
          <a:bodyPr anchor="t" anchorCtr="0">
            <a:spAutoFit/>
          </a:bodyPr>
          <a:p>
            <a:pPr>
              <a:spcBef>
                <a:spcPct val="50000"/>
              </a:spcBef>
            </a:pPr>
            <a:r>
              <a:rPr lang="en-US" dirty="0">
                <a:solidFill>
                  <a:srgbClr val="FF0000"/>
                </a:solidFill>
                <a:latin typeface="Arial" panose="020B0604020202020204" pitchFamily="34" charset="0"/>
              </a:rPr>
              <a:t>5</a:t>
            </a:r>
            <a:endParaRPr lang="en-US" dirty="0">
              <a:solidFill>
                <a:srgbClr val="FF0000"/>
              </a:solidFill>
              <a:latin typeface="Arial" panose="020B0604020202020204" pitchFamily="34" charset="0"/>
            </a:endParaRPr>
          </a:p>
        </p:txBody>
      </p:sp>
      <p:sp>
        <p:nvSpPr>
          <p:cNvPr id="11287" name="Text Box 52"/>
          <p:cNvSpPr txBox="1"/>
          <p:nvPr/>
        </p:nvSpPr>
        <p:spPr>
          <a:xfrm>
            <a:off x="4462463" y="2262188"/>
            <a:ext cx="304800" cy="366712"/>
          </a:xfrm>
          <a:prstGeom prst="rect">
            <a:avLst/>
          </a:prstGeom>
          <a:noFill/>
          <a:ln w="9525">
            <a:noFill/>
          </a:ln>
        </p:spPr>
        <p:txBody>
          <a:bodyPr anchor="t" anchorCtr="0">
            <a:spAutoFit/>
          </a:bodyPr>
          <a:p>
            <a:pPr>
              <a:spcBef>
                <a:spcPct val="50000"/>
              </a:spcBef>
            </a:pPr>
            <a:r>
              <a:rPr lang="en-US" dirty="0">
                <a:solidFill>
                  <a:srgbClr val="FF0000"/>
                </a:solidFill>
                <a:latin typeface="Arial" panose="020B0604020202020204" pitchFamily="34" charset="0"/>
              </a:rPr>
              <a:t>4</a:t>
            </a:r>
            <a:endParaRPr lang="en-US" dirty="0">
              <a:solidFill>
                <a:srgbClr val="FF0000"/>
              </a:solidFill>
              <a:latin typeface="Arial" panose="020B0604020202020204" pitchFamily="34" charset="0"/>
            </a:endParaRPr>
          </a:p>
        </p:txBody>
      </p:sp>
      <p:sp>
        <p:nvSpPr>
          <p:cNvPr id="11288" name="Text Box 53"/>
          <p:cNvSpPr txBox="1"/>
          <p:nvPr/>
        </p:nvSpPr>
        <p:spPr>
          <a:xfrm>
            <a:off x="4462463" y="2862263"/>
            <a:ext cx="304800" cy="366712"/>
          </a:xfrm>
          <a:prstGeom prst="rect">
            <a:avLst/>
          </a:prstGeom>
          <a:noFill/>
          <a:ln w="9525">
            <a:noFill/>
          </a:ln>
        </p:spPr>
        <p:txBody>
          <a:bodyPr anchor="t" anchorCtr="0">
            <a:spAutoFit/>
          </a:bodyPr>
          <a:p>
            <a:pPr>
              <a:spcBef>
                <a:spcPct val="50000"/>
              </a:spcBef>
            </a:pPr>
            <a:r>
              <a:rPr lang="en-US" dirty="0">
                <a:solidFill>
                  <a:srgbClr val="FF0000"/>
                </a:solidFill>
                <a:latin typeface="Arial" panose="020B0604020202020204" pitchFamily="34" charset="0"/>
              </a:rPr>
              <a:t>3</a:t>
            </a:r>
            <a:endParaRPr lang="en-US" dirty="0">
              <a:solidFill>
                <a:srgbClr val="FF0000"/>
              </a:solidFill>
              <a:latin typeface="Arial" panose="020B0604020202020204" pitchFamily="34" charset="0"/>
            </a:endParaRPr>
          </a:p>
        </p:txBody>
      </p:sp>
      <p:grpSp>
        <p:nvGrpSpPr>
          <p:cNvPr id="11289" name="Group 54"/>
          <p:cNvGrpSpPr/>
          <p:nvPr/>
        </p:nvGrpSpPr>
        <p:grpSpPr>
          <a:xfrm rot="5400000">
            <a:off x="3733800" y="3105150"/>
            <a:ext cx="3043238" cy="576263"/>
            <a:chOff x="1824" y="3168"/>
            <a:chExt cx="2256" cy="384"/>
          </a:xfrm>
        </p:grpSpPr>
        <p:sp>
          <p:nvSpPr>
            <p:cNvPr id="11290" name="Line 55"/>
            <p:cNvSpPr/>
            <p:nvPr/>
          </p:nvSpPr>
          <p:spPr>
            <a:xfrm>
              <a:off x="1824" y="3168"/>
              <a:ext cx="2256" cy="0"/>
            </a:xfrm>
            <a:prstGeom prst="line">
              <a:avLst/>
            </a:prstGeom>
            <a:ln w="9525" cap="flat" cmpd="sng">
              <a:solidFill>
                <a:schemeClr val="tx1"/>
              </a:solidFill>
              <a:prstDash val="solid"/>
              <a:round/>
              <a:headEnd type="none" w="med" len="med"/>
              <a:tailEnd type="none" w="med" len="med"/>
            </a:ln>
          </p:spPr>
        </p:sp>
        <p:sp>
          <p:nvSpPr>
            <p:cNvPr id="11291" name="Line 56"/>
            <p:cNvSpPr/>
            <p:nvPr/>
          </p:nvSpPr>
          <p:spPr>
            <a:xfrm>
              <a:off x="1824" y="3264"/>
              <a:ext cx="2256" cy="0"/>
            </a:xfrm>
            <a:prstGeom prst="line">
              <a:avLst/>
            </a:prstGeom>
            <a:ln w="3175" cap="flat" cmpd="sng">
              <a:solidFill>
                <a:schemeClr val="tx1"/>
              </a:solidFill>
              <a:prstDash val="solid"/>
              <a:round/>
              <a:headEnd type="none" w="med" len="med"/>
              <a:tailEnd type="none" w="med" len="med"/>
            </a:ln>
          </p:spPr>
        </p:sp>
        <p:sp>
          <p:nvSpPr>
            <p:cNvPr id="11292" name="Line 57"/>
            <p:cNvSpPr/>
            <p:nvPr/>
          </p:nvSpPr>
          <p:spPr>
            <a:xfrm>
              <a:off x="1824" y="3360"/>
              <a:ext cx="2256" cy="0"/>
            </a:xfrm>
            <a:prstGeom prst="line">
              <a:avLst/>
            </a:prstGeom>
            <a:ln w="9525" cap="flat" cmpd="sng">
              <a:solidFill>
                <a:schemeClr val="tx1"/>
              </a:solidFill>
              <a:prstDash val="solid"/>
              <a:round/>
              <a:headEnd type="none" w="med" len="med"/>
              <a:tailEnd type="none" w="med" len="med"/>
            </a:ln>
          </p:spPr>
        </p:sp>
        <p:sp>
          <p:nvSpPr>
            <p:cNvPr id="11293" name="Line 58"/>
            <p:cNvSpPr/>
            <p:nvPr/>
          </p:nvSpPr>
          <p:spPr>
            <a:xfrm>
              <a:off x="1824" y="3456"/>
              <a:ext cx="2256" cy="0"/>
            </a:xfrm>
            <a:prstGeom prst="line">
              <a:avLst/>
            </a:prstGeom>
            <a:ln w="9525" cap="flat" cmpd="sng">
              <a:solidFill>
                <a:schemeClr val="tx1"/>
              </a:solidFill>
              <a:prstDash val="solid"/>
              <a:round/>
              <a:headEnd type="none" w="med" len="med"/>
              <a:tailEnd type="none" w="med" len="med"/>
            </a:ln>
          </p:spPr>
        </p:sp>
        <p:sp>
          <p:nvSpPr>
            <p:cNvPr id="11294" name="Line 59"/>
            <p:cNvSpPr/>
            <p:nvPr/>
          </p:nvSpPr>
          <p:spPr>
            <a:xfrm>
              <a:off x="1824" y="3552"/>
              <a:ext cx="2256" cy="0"/>
            </a:xfrm>
            <a:prstGeom prst="line">
              <a:avLst/>
            </a:prstGeom>
            <a:ln w="9525" cap="flat" cmpd="sng">
              <a:solidFill>
                <a:schemeClr val="tx1"/>
              </a:solidFill>
              <a:prstDash val="solid"/>
              <a:round/>
              <a:headEnd type="none" w="med" len="med"/>
              <a:tailEnd type="none" w="med" len="med"/>
            </a:ln>
          </p:spPr>
        </p:sp>
      </p:grpSp>
      <p:sp>
        <p:nvSpPr>
          <p:cNvPr id="11295" name="Text Box 78"/>
          <p:cNvSpPr txBox="1"/>
          <p:nvPr/>
        </p:nvSpPr>
        <p:spPr>
          <a:xfrm>
            <a:off x="5262563" y="4886325"/>
            <a:ext cx="304800" cy="366713"/>
          </a:xfrm>
          <a:prstGeom prst="rect">
            <a:avLst/>
          </a:prstGeom>
          <a:noFill/>
          <a:ln w="9525">
            <a:noFill/>
          </a:ln>
        </p:spPr>
        <p:txBody>
          <a:bodyPr anchor="t" anchorCtr="0">
            <a:spAutoFit/>
          </a:bodyPr>
          <a:p>
            <a:pPr>
              <a:spcBef>
                <a:spcPct val="50000"/>
              </a:spcBef>
            </a:pPr>
            <a:r>
              <a:rPr lang="en-US" dirty="0">
                <a:solidFill>
                  <a:srgbClr val="0000FF"/>
                </a:solidFill>
                <a:latin typeface="Arial" panose="020B0604020202020204" pitchFamily="34" charset="0"/>
              </a:rPr>
              <a:t>1</a:t>
            </a:r>
            <a:endParaRPr lang="en-US" dirty="0">
              <a:solidFill>
                <a:srgbClr val="0000FF"/>
              </a:solidFill>
              <a:latin typeface="Arial" panose="020B0604020202020204" pitchFamily="34" charset="0"/>
            </a:endParaRPr>
          </a:p>
        </p:txBody>
      </p:sp>
      <p:sp>
        <p:nvSpPr>
          <p:cNvPr id="11296" name="Text Box 79"/>
          <p:cNvSpPr txBox="1"/>
          <p:nvPr/>
        </p:nvSpPr>
        <p:spPr>
          <a:xfrm>
            <a:off x="5829300" y="4886325"/>
            <a:ext cx="304800" cy="366713"/>
          </a:xfrm>
          <a:prstGeom prst="rect">
            <a:avLst/>
          </a:prstGeom>
          <a:noFill/>
          <a:ln w="9525">
            <a:noFill/>
          </a:ln>
        </p:spPr>
        <p:txBody>
          <a:bodyPr anchor="t" anchorCtr="0">
            <a:spAutoFit/>
          </a:bodyPr>
          <a:p>
            <a:pPr>
              <a:spcBef>
                <a:spcPct val="50000"/>
              </a:spcBef>
            </a:pPr>
            <a:r>
              <a:rPr lang="en-US" dirty="0">
                <a:solidFill>
                  <a:srgbClr val="0000FF"/>
                </a:solidFill>
                <a:latin typeface="Arial" panose="020B0604020202020204" pitchFamily="34" charset="0"/>
              </a:rPr>
              <a:t>2</a:t>
            </a:r>
            <a:endParaRPr lang="en-US" dirty="0">
              <a:solidFill>
                <a:srgbClr val="0000FF"/>
              </a:solidFill>
              <a:latin typeface="Arial" panose="020B0604020202020204" pitchFamily="34" charset="0"/>
            </a:endParaRPr>
          </a:p>
        </p:txBody>
      </p:sp>
      <p:sp>
        <p:nvSpPr>
          <p:cNvPr id="11297" name="Text Box 80"/>
          <p:cNvSpPr txBox="1"/>
          <p:nvPr/>
        </p:nvSpPr>
        <p:spPr>
          <a:xfrm>
            <a:off x="6405563" y="4895850"/>
            <a:ext cx="304800" cy="366713"/>
          </a:xfrm>
          <a:prstGeom prst="rect">
            <a:avLst/>
          </a:prstGeom>
          <a:noFill/>
          <a:ln w="9525">
            <a:noFill/>
          </a:ln>
        </p:spPr>
        <p:txBody>
          <a:bodyPr anchor="t" anchorCtr="0">
            <a:spAutoFit/>
          </a:bodyPr>
          <a:p>
            <a:pPr>
              <a:spcBef>
                <a:spcPct val="50000"/>
              </a:spcBef>
            </a:pPr>
            <a:r>
              <a:rPr lang="en-US" dirty="0">
                <a:solidFill>
                  <a:srgbClr val="0000FF"/>
                </a:solidFill>
                <a:latin typeface="Arial" panose="020B0604020202020204" pitchFamily="34" charset="0"/>
              </a:rPr>
              <a:t>3</a:t>
            </a:r>
            <a:endParaRPr lang="en-US" dirty="0">
              <a:solidFill>
                <a:srgbClr val="0000FF"/>
              </a:solidFill>
              <a:latin typeface="Arial" panose="020B0604020202020204" pitchFamily="34" charset="0"/>
            </a:endParaRPr>
          </a:p>
        </p:txBody>
      </p:sp>
      <p:sp>
        <p:nvSpPr>
          <p:cNvPr id="11298" name="Text Box 81"/>
          <p:cNvSpPr txBox="1"/>
          <p:nvPr/>
        </p:nvSpPr>
        <p:spPr>
          <a:xfrm>
            <a:off x="6953250" y="4891088"/>
            <a:ext cx="304800" cy="366712"/>
          </a:xfrm>
          <a:prstGeom prst="rect">
            <a:avLst/>
          </a:prstGeom>
          <a:noFill/>
          <a:ln w="9525">
            <a:noFill/>
          </a:ln>
        </p:spPr>
        <p:txBody>
          <a:bodyPr anchor="t" anchorCtr="0">
            <a:spAutoFit/>
          </a:bodyPr>
          <a:p>
            <a:pPr>
              <a:spcBef>
                <a:spcPct val="50000"/>
              </a:spcBef>
            </a:pPr>
            <a:r>
              <a:rPr lang="en-US" dirty="0">
                <a:solidFill>
                  <a:srgbClr val="0000FF"/>
                </a:solidFill>
                <a:latin typeface="Arial" panose="020B0604020202020204" pitchFamily="34" charset="0"/>
              </a:rPr>
              <a:t>4</a:t>
            </a:r>
            <a:endParaRPr lang="en-US" dirty="0">
              <a:solidFill>
                <a:srgbClr val="0000FF"/>
              </a:solidFill>
              <a:latin typeface="Arial" panose="020B0604020202020204" pitchFamily="34" charset="0"/>
            </a:endParaRPr>
          </a:p>
        </p:txBody>
      </p:sp>
      <p:sp>
        <p:nvSpPr>
          <p:cNvPr id="11299" name="Text Box 82"/>
          <p:cNvSpPr txBox="1"/>
          <p:nvPr/>
        </p:nvSpPr>
        <p:spPr>
          <a:xfrm>
            <a:off x="7586663" y="4886325"/>
            <a:ext cx="304800" cy="366713"/>
          </a:xfrm>
          <a:prstGeom prst="rect">
            <a:avLst/>
          </a:prstGeom>
          <a:noFill/>
          <a:ln w="9525">
            <a:noFill/>
          </a:ln>
        </p:spPr>
        <p:txBody>
          <a:bodyPr anchor="t" anchorCtr="0">
            <a:spAutoFit/>
          </a:bodyPr>
          <a:p>
            <a:pPr>
              <a:spcBef>
                <a:spcPct val="50000"/>
              </a:spcBef>
            </a:pPr>
            <a:r>
              <a:rPr lang="en-US" dirty="0">
                <a:solidFill>
                  <a:srgbClr val="0000FF"/>
                </a:solidFill>
                <a:latin typeface="Arial" panose="020B0604020202020204" pitchFamily="34" charset="0"/>
              </a:rPr>
              <a:t>5</a:t>
            </a:r>
            <a:endParaRPr lang="en-US" dirty="0">
              <a:solidFill>
                <a:srgbClr val="0000FF"/>
              </a:solidFill>
              <a:latin typeface="Arial" panose="020B0604020202020204" pitchFamily="34" charset="0"/>
            </a:endParaRPr>
          </a:p>
        </p:txBody>
      </p:sp>
      <p:grpSp>
        <p:nvGrpSpPr>
          <p:cNvPr id="11300" name="Group 83"/>
          <p:cNvGrpSpPr/>
          <p:nvPr/>
        </p:nvGrpSpPr>
        <p:grpSpPr>
          <a:xfrm rot="5400000">
            <a:off x="4481513" y="3090863"/>
            <a:ext cx="3043237" cy="576262"/>
            <a:chOff x="1824" y="3168"/>
            <a:chExt cx="2256" cy="384"/>
          </a:xfrm>
        </p:grpSpPr>
        <p:sp>
          <p:nvSpPr>
            <p:cNvPr id="11301" name="Line 84"/>
            <p:cNvSpPr/>
            <p:nvPr/>
          </p:nvSpPr>
          <p:spPr>
            <a:xfrm>
              <a:off x="1824" y="3168"/>
              <a:ext cx="2256" cy="0"/>
            </a:xfrm>
            <a:prstGeom prst="line">
              <a:avLst/>
            </a:prstGeom>
            <a:ln w="9525" cap="flat" cmpd="sng">
              <a:solidFill>
                <a:schemeClr val="tx1"/>
              </a:solidFill>
              <a:prstDash val="solid"/>
              <a:round/>
              <a:headEnd type="none" w="med" len="med"/>
              <a:tailEnd type="none" w="med" len="med"/>
            </a:ln>
          </p:spPr>
        </p:sp>
        <p:sp>
          <p:nvSpPr>
            <p:cNvPr id="11302" name="Line 85"/>
            <p:cNvSpPr/>
            <p:nvPr/>
          </p:nvSpPr>
          <p:spPr>
            <a:xfrm>
              <a:off x="1824" y="3264"/>
              <a:ext cx="2256" cy="0"/>
            </a:xfrm>
            <a:prstGeom prst="line">
              <a:avLst/>
            </a:prstGeom>
            <a:ln w="3175" cap="flat" cmpd="sng">
              <a:solidFill>
                <a:schemeClr val="tx1"/>
              </a:solidFill>
              <a:prstDash val="solid"/>
              <a:round/>
              <a:headEnd type="none" w="med" len="med"/>
              <a:tailEnd type="none" w="med" len="med"/>
            </a:ln>
          </p:spPr>
        </p:sp>
        <p:sp>
          <p:nvSpPr>
            <p:cNvPr id="11303" name="Line 86"/>
            <p:cNvSpPr/>
            <p:nvPr/>
          </p:nvSpPr>
          <p:spPr>
            <a:xfrm>
              <a:off x="1824" y="3360"/>
              <a:ext cx="2256" cy="0"/>
            </a:xfrm>
            <a:prstGeom prst="line">
              <a:avLst/>
            </a:prstGeom>
            <a:ln w="9525" cap="flat" cmpd="sng">
              <a:solidFill>
                <a:schemeClr val="tx1"/>
              </a:solidFill>
              <a:prstDash val="solid"/>
              <a:round/>
              <a:headEnd type="none" w="med" len="med"/>
              <a:tailEnd type="none" w="med" len="med"/>
            </a:ln>
          </p:spPr>
        </p:sp>
        <p:sp>
          <p:nvSpPr>
            <p:cNvPr id="11304" name="Line 87"/>
            <p:cNvSpPr/>
            <p:nvPr/>
          </p:nvSpPr>
          <p:spPr>
            <a:xfrm>
              <a:off x="1824" y="3456"/>
              <a:ext cx="2256" cy="0"/>
            </a:xfrm>
            <a:prstGeom prst="line">
              <a:avLst/>
            </a:prstGeom>
            <a:ln w="9525" cap="flat" cmpd="sng">
              <a:solidFill>
                <a:schemeClr val="tx1"/>
              </a:solidFill>
              <a:prstDash val="solid"/>
              <a:round/>
              <a:headEnd type="none" w="med" len="med"/>
              <a:tailEnd type="none" w="med" len="med"/>
            </a:ln>
          </p:spPr>
        </p:sp>
        <p:sp>
          <p:nvSpPr>
            <p:cNvPr id="11305" name="Line 88"/>
            <p:cNvSpPr/>
            <p:nvPr/>
          </p:nvSpPr>
          <p:spPr>
            <a:xfrm>
              <a:off x="1824" y="3552"/>
              <a:ext cx="2256" cy="0"/>
            </a:xfrm>
            <a:prstGeom prst="line">
              <a:avLst/>
            </a:prstGeom>
            <a:ln w="9525" cap="flat" cmpd="sng">
              <a:solidFill>
                <a:schemeClr val="tx1"/>
              </a:solidFill>
              <a:prstDash val="solid"/>
              <a:round/>
              <a:headEnd type="none" w="med" len="med"/>
              <a:tailEnd type="none" w="med" len="med"/>
            </a:ln>
          </p:spPr>
        </p:sp>
      </p:grpSp>
      <p:grpSp>
        <p:nvGrpSpPr>
          <p:cNvPr id="11306" name="Group 89"/>
          <p:cNvGrpSpPr/>
          <p:nvPr/>
        </p:nvGrpSpPr>
        <p:grpSpPr>
          <a:xfrm rot="5400000">
            <a:off x="5200650" y="3090863"/>
            <a:ext cx="3043238" cy="576262"/>
            <a:chOff x="1824" y="3168"/>
            <a:chExt cx="2256" cy="384"/>
          </a:xfrm>
        </p:grpSpPr>
        <p:sp>
          <p:nvSpPr>
            <p:cNvPr id="11307" name="Line 90"/>
            <p:cNvSpPr/>
            <p:nvPr/>
          </p:nvSpPr>
          <p:spPr>
            <a:xfrm>
              <a:off x="1824" y="3168"/>
              <a:ext cx="2256" cy="0"/>
            </a:xfrm>
            <a:prstGeom prst="line">
              <a:avLst/>
            </a:prstGeom>
            <a:ln w="9525" cap="flat" cmpd="sng">
              <a:solidFill>
                <a:schemeClr val="tx1"/>
              </a:solidFill>
              <a:prstDash val="solid"/>
              <a:round/>
              <a:headEnd type="none" w="med" len="med"/>
              <a:tailEnd type="none" w="med" len="med"/>
            </a:ln>
          </p:spPr>
        </p:sp>
        <p:sp>
          <p:nvSpPr>
            <p:cNvPr id="11308" name="Line 91"/>
            <p:cNvSpPr/>
            <p:nvPr/>
          </p:nvSpPr>
          <p:spPr>
            <a:xfrm>
              <a:off x="1824" y="3264"/>
              <a:ext cx="2256" cy="0"/>
            </a:xfrm>
            <a:prstGeom prst="line">
              <a:avLst/>
            </a:prstGeom>
            <a:ln w="3175" cap="flat" cmpd="sng">
              <a:solidFill>
                <a:schemeClr val="tx1"/>
              </a:solidFill>
              <a:prstDash val="solid"/>
              <a:round/>
              <a:headEnd type="none" w="med" len="med"/>
              <a:tailEnd type="none" w="med" len="med"/>
            </a:ln>
          </p:spPr>
        </p:sp>
        <p:sp>
          <p:nvSpPr>
            <p:cNvPr id="11309" name="Line 92"/>
            <p:cNvSpPr/>
            <p:nvPr/>
          </p:nvSpPr>
          <p:spPr>
            <a:xfrm>
              <a:off x="1824" y="3360"/>
              <a:ext cx="2256" cy="0"/>
            </a:xfrm>
            <a:prstGeom prst="line">
              <a:avLst/>
            </a:prstGeom>
            <a:ln w="9525" cap="flat" cmpd="sng">
              <a:solidFill>
                <a:schemeClr val="tx1"/>
              </a:solidFill>
              <a:prstDash val="solid"/>
              <a:round/>
              <a:headEnd type="none" w="med" len="med"/>
              <a:tailEnd type="none" w="med" len="med"/>
            </a:ln>
          </p:spPr>
        </p:sp>
        <p:sp>
          <p:nvSpPr>
            <p:cNvPr id="11310" name="Line 93"/>
            <p:cNvSpPr/>
            <p:nvPr/>
          </p:nvSpPr>
          <p:spPr>
            <a:xfrm>
              <a:off x="1824" y="3456"/>
              <a:ext cx="2256" cy="0"/>
            </a:xfrm>
            <a:prstGeom prst="line">
              <a:avLst/>
            </a:prstGeom>
            <a:ln w="9525" cap="flat" cmpd="sng">
              <a:solidFill>
                <a:schemeClr val="tx1"/>
              </a:solidFill>
              <a:prstDash val="solid"/>
              <a:round/>
              <a:headEnd type="none" w="med" len="med"/>
              <a:tailEnd type="none" w="med" len="med"/>
            </a:ln>
          </p:spPr>
        </p:sp>
        <p:sp>
          <p:nvSpPr>
            <p:cNvPr id="11311" name="Line 94"/>
            <p:cNvSpPr/>
            <p:nvPr/>
          </p:nvSpPr>
          <p:spPr>
            <a:xfrm>
              <a:off x="1824" y="3552"/>
              <a:ext cx="2256" cy="0"/>
            </a:xfrm>
            <a:prstGeom prst="line">
              <a:avLst/>
            </a:prstGeom>
            <a:ln w="9525" cap="flat" cmpd="sng">
              <a:solidFill>
                <a:schemeClr val="tx1"/>
              </a:solidFill>
              <a:prstDash val="solid"/>
              <a:round/>
              <a:headEnd type="none" w="med" len="med"/>
              <a:tailEnd type="none" w="med" len="med"/>
            </a:ln>
          </p:spPr>
        </p:sp>
      </p:grpSp>
      <p:grpSp>
        <p:nvGrpSpPr>
          <p:cNvPr id="11312" name="Group 159"/>
          <p:cNvGrpSpPr/>
          <p:nvPr/>
        </p:nvGrpSpPr>
        <p:grpSpPr>
          <a:xfrm>
            <a:off x="7862888" y="1862138"/>
            <a:ext cx="433387" cy="3005137"/>
            <a:chOff x="1614" y="2161"/>
            <a:chExt cx="273" cy="1975"/>
          </a:xfrm>
        </p:grpSpPr>
        <p:sp>
          <p:nvSpPr>
            <p:cNvPr id="11313" name="Line 100"/>
            <p:cNvSpPr/>
            <p:nvPr/>
          </p:nvSpPr>
          <p:spPr>
            <a:xfrm rot="5400000">
              <a:off x="625" y="3147"/>
              <a:ext cx="1975" cy="0"/>
            </a:xfrm>
            <a:prstGeom prst="line">
              <a:avLst/>
            </a:prstGeom>
            <a:ln w="9525" cap="flat" cmpd="sng">
              <a:solidFill>
                <a:schemeClr val="tx1"/>
              </a:solidFill>
              <a:prstDash val="solid"/>
              <a:round/>
              <a:headEnd type="none" w="med" len="med"/>
              <a:tailEnd type="none" w="med" len="med"/>
            </a:ln>
          </p:spPr>
        </p:sp>
        <p:sp>
          <p:nvSpPr>
            <p:cNvPr id="11314" name="Line 97"/>
            <p:cNvSpPr/>
            <p:nvPr/>
          </p:nvSpPr>
          <p:spPr>
            <a:xfrm rot="5400000">
              <a:off x="898" y="3147"/>
              <a:ext cx="1975" cy="0"/>
            </a:xfrm>
            <a:prstGeom prst="line">
              <a:avLst/>
            </a:prstGeom>
            <a:ln w="3175" cap="flat" cmpd="sng">
              <a:solidFill>
                <a:schemeClr val="tx1"/>
              </a:solidFill>
              <a:prstDash val="solid"/>
              <a:round/>
              <a:headEnd type="none" w="med" len="med"/>
              <a:tailEnd type="none" w="med" len="med"/>
            </a:ln>
          </p:spPr>
        </p:sp>
        <p:sp>
          <p:nvSpPr>
            <p:cNvPr id="11315" name="Line 98"/>
            <p:cNvSpPr/>
            <p:nvPr/>
          </p:nvSpPr>
          <p:spPr>
            <a:xfrm rot="5400000">
              <a:off x="807" y="3147"/>
              <a:ext cx="1975" cy="0"/>
            </a:xfrm>
            <a:prstGeom prst="line">
              <a:avLst/>
            </a:prstGeom>
            <a:ln w="9525" cap="flat" cmpd="sng">
              <a:solidFill>
                <a:schemeClr val="tx1"/>
              </a:solidFill>
              <a:prstDash val="solid"/>
              <a:round/>
              <a:headEnd type="none" w="med" len="med"/>
              <a:tailEnd type="none" w="med" len="med"/>
            </a:ln>
          </p:spPr>
        </p:sp>
        <p:sp>
          <p:nvSpPr>
            <p:cNvPr id="11316" name="Line 99"/>
            <p:cNvSpPr/>
            <p:nvPr/>
          </p:nvSpPr>
          <p:spPr>
            <a:xfrm rot="5400000">
              <a:off x="717" y="3147"/>
              <a:ext cx="1975" cy="0"/>
            </a:xfrm>
            <a:prstGeom prst="line">
              <a:avLst/>
            </a:prstGeom>
            <a:ln w="9525" cap="flat" cmpd="sng">
              <a:solidFill>
                <a:schemeClr val="tx1"/>
              </a:solidFill>
              <a:prstDash val="solid"/>
              <a:round/>
              <a:headEnd type="none" w="med" len="med"/>
              <a:tailEnd type="none" w="med" len="med"/>
            </a:ln>
          </p:spPr>
        </p:sp>
      </p:grpSp>
      <p:grpSp>
        <p:nvGrpSpPr>
          <p:cNvPr id="11317" name="Group 134"/>
          <p:cNvGrpSpPr/>
          <p:nvPr/>
        </p:nvGrpSpPr>
        <p:grpSpPr>
          <a:xfrm rot="5400000">
            <a:off x="5919788" y="3087688"/>
            <a:ext cx="3003550" cy="577850"/>
            <a:chOff x="1824" y="3168"/>
            <a:chExt cx="2256" cy="384"/>
          </a:xfrm>
        </p:grpSpPr>
        <p:sp>
          <p:nvSpPr>
            <p:cNvPr id="11318" name="Line 135"/>
            <p:cNvSpPr/>
            <p:nvPr/>
          </p:nvSpPr>
          <p:spPr>
            <a:xfrm>
              <a:off x="1824" y="3168"/>
              <a:ext cx="2256" cy="0"/>
            </a:xfrm>
            <a:prstGeom prst="line">
              <a:avLst/>
            </a:prstGeom>
            <a:ln w="9525" cap="flat" cmpd="sng">
              <a:solidFill>
                <a:schemeClr val="tx1"/>
              </a:solidFill>
              <a:prstDash val="solid"/>
              <a:round/>
              <a:headEnd type="none" w="med" len="med"/>
              <a:tailEnd type="none" w="med" len="med"/>
            </a:ln>
          </p:spPr>
        </p:sp>
        <p:sp>
          <p:nvSpPr>
            <p:cNvPr id="11319" name="Line 136"/>
            <p:cNvSpPr/>
            <p:nvPr/>
          </p:nvSpPr>
          <p:spPr>
            <a:xfrm>
              <a:off x="1824" y="3264"/>
              <a:ext cx="2256" cy="0"/>
            </a:xfrm>
            <a:prstGeom prst="line">
              <a:avLst/>
            </a:prstGeom>
            <a:ln w="3175" cap="flat" cmpd="sng">
              <a:solidFill>
                <a:schemeClr val="tx1"/>
              </a:solidFill>
              <a:prstDash val="solid"/>
              <a:round/>
              <a:headEnd type="none" w="med" len="med"/>
              <a:tailEnd type="none" w="med" len="med"/>
            </a:ln>
          </p:spPr>
        </p:sp>
        <p:sp>
          <p:nvSpPr>
            <p:cNvPr id="11320" name="Line 137"/>
            <p:cNvSpPr/>
            <p:nvPr/>
          </p:nvSpPr>
          <p:spPr>
            <a:xfrm>
              <a:off x="1824" y="3360"/>
              <a:ext cx="2256" cy="0"/>
            </a:xfrm>
            <a:prstGeom prst="line">
              <a:avLst/>
            </a:prstGeom>
            <a:ln w="9525" cap="flat" cmpd="sng">
              <a:solidFill>
                <a:schemeClr val="tx1"/>
              </a:solidFill>
              <a:prstDash val="solid"/>
              <a:round/>
              <a:headEnd type="none" w="med" len="med"/>
              <a:tailEnd type="none" w="med" len="med"/>
            </a:ln>
          </p:spPr>
        </p:sp>
        <p:sp>
          <p:nvSpPr>
            <p:cNvPr id="11321" name="Line 138"/>
            <p:cNvSpPr/>
            <p:nvPr/>
          </p:nvSpPr>
          <p:spPr>
            <a:xfrm>
              <a:off x="1824" y="3456"/>
              <a:ext cx="2256" cy="0"/>
            </a:xfrm>
            <a:prstGeom prst="line">
              <a:avLst/>
            </a:prstGeom>
            <a:ln w="9525" cap="flat" cmpd="sng">
              <a:solidFill>
                <a:schemeClr val="tx1"/>
              </a:solidFill>
              <a:prstDash val="solid"/>
              <a:round/>
              <a:headEnd type="none" w="med" len="med"/>
              <a:tailEnd type="none" w="med" len="med"/>
            </a:ln>
          </p:spPr>
        </p:sp>
        <p:sp>
          <p:nvSpPr>
            <p:cNvPr id="11322" name="Line 139"/>
            <p:cNvSpPr/>
            <p:nvPr/>
          </p:nvSpPr>
          <p:spPr>
            <a:xfrm>
              <a:off x="1824" y="3552"/>
              <a:ext cx="2256" cy="0"/>
            </a:xfrm>
            <a:prstGeom prst="line">
              <a:avLst/>
            </a:prstGeom>
            <a:ln w="9525" cap="flat" cmpd="sng">
              <a:solidFill>
                <a:schemeClr val="tx1"/>
              </a:solidFill>
              <a:prstDash val="solid"/>
              <a:round/>
              <a:headEnd type="none" w="med" len="med"/>
              <a:tailEnd type="none" w="med" len="med"/>
            </a:ln>
          </p:spPr>
        </p:sp>
      </p:grpSp>
      <p:sp>
        <p:nvSpPr>
          <p:cNvPr id="11323" name="Text Box 140"/>
          <p:cNvSpPr txBox="1"/>
          <p:nvPr/>
        </p:nvSpPr>
        <p:spPr>
          <a:xfrm>
            <a:off x="8153400" y="4881563"/>
            <a:ext cx="304800" cy="366712"/>
          </a:xfrm>
          <a:prstGeom prst="rect">
            <a:avLst/>
          </a:prstGeom>
          <a:noFill/>
          <a:ln w="9525">
            <a:noFill/>
          </a:ln>
        </p:spPr>
        <p:txBody>
          <a:bodyPr anchor="t" anchorCtr="0">
            <a:spAutoFit/>
          </a:bodyPr>
          <a:p>
            <a:pPr>
              <a:spcBef>
                <a:spcPct val="50000"/>
              </a:spcBef>
            </a:pPr>
            <a:r>
              <a:rPr lang="en-US" dirty="0">
                <a:solidFill>
                  <a:srgbClr val="0000FF"/>
                </a:solidFill>
                <a:latin typeface="Arial" panose="020B0604020202020204" pitchFamily="34" charset="0"/>
              </a:rPr>
              <a:t>6</a:t>
            </a:r>
            <a:endParaRPr lang="en-US" dirty="0">
              <a:solidFill>
                <a:srgbClr val="0000FF"/>
              </a:solidFill>
              <a:latin typeface="Arial" panose="020B0604020202020204" pitchFamily="34" charset="0"/>
            </a:endParaRPr>
          </a:p>
        </p:txBody>
      </p:sp>
      <p:grpSp>
        <p:nvGrpSpPr>
          <p:cNvPr id="11324" name="Group 143"/>
          <p:cNvGrpSpPr/>
          <p:nvPr/>
        </p:nvGrpSpPr>
        <p:grpSpPr>
          <a:xfrm>
            <a:off x="4810125" y="2667000"/>
            <a:ext cx="3519488" cy="596900"/>
            <a:chOff x="1824" y="3168"/>
            <a:chExt cx="2256" cy="384"/>
          </a:xfrm>
        </p:grpSpPr>
        <p:sp>
          <p:nvSpPr>
            <p:cNvPr id="11325" name="Line 144"/>
            <p:cNvSpPr/>
            <p:nvPr/>
          </p:nvSpPr>
          <p:spPr>
            <a:xfrm>
              <a:off x="1824" y="3168"/>
              <a:ext cx="2256" cy="0"/>
            </a:xfrm>
            <a:prstGeom prst="line">
              <a:avLst/>
            </a:prstGeom>
            <a:ln w="3175" cap="flat" cmpd="sng">
              <a:solidFill>
                <a:schemeClr val="tx1"/>
              </a:solidFill>
              <a:prstDash val="solid"/>
              <a:round/>
              <a:headEnd type="none" w="med" len="med"/>
              <a:tailEnd type="none" w="med" len="med"/>
            </a:ln>
          </p:spPr>
        </p:sp>
        <p:sp>
          <p:nvSpPr>
            <p:cNvPr id="11326" name="Line 145"/>
            <p:cNvSpPr/>
            <p:nvPr/>
          </p:nvSpPr>
          <p:spPr>
            <a:xfrm>
              <a:off x="1824" y="3264"/>
              <a:ext cx="2256" cy="0"/>
            </a:xfrm>
            <a:prstGeom prst="line">
              <a:avLst/>
            </a:prstGeom>
            <a:ln w="3175" cap="flat" cmpd="sng">
              <a:solidFill>
                <a:schemeClr val="tx1"/>
              </a:solidFill>
              <a:prstDash val="solid"/>
              <a:round/>
              <a:headEnd type="none" w="med" len="med"/>
              <a:tailEnd type="none" w="med" len="med"/>
            </a:ln>
          </p:spPr>
        </p:sp>
        <p:sp>
          <p:nvSpPr>
            <p:cNvPr id="11327" name="Line 146"/>
            <p:cNvSpPr/>
            <p:nvPr/>
          </p:nvSpPr>
          <p:spPr>
            <a:xfrm>
              <a:off x="1824" y="3360"/>
              <a:ext cx="2256" cy="0"/>
            </a:xfrm>
            <a:prstGeom prst="line">
              <a:avLst/>
            </a:prstGeom>
            <a:ln w="3175" cap="flat" cmpd="sng">
              <a:solidFill>
                <a:schemeClr val="tx1"/>
              </a:solidFill>
              <a:prstDash val="solid"/>
              <a:round/>
              <a:headEnd type="none" w="med" len="med"/>
              <a:tailEnd type="none" w="med" len="med"/>
            </a:ln>
          </p:spPr>
        </p:sp>
        <p:sp>
          <p:nvSpPr>
            <p:cNvPr id="11328" name="Line 147"/>
            <p:cNvSpPr/>
            <p:nvPr/>
          </p:nvSpPr>
          <p:spPr>
            <a:xfrm>
              <a:off x="1824" y="3456"/>
              <a:ext cx="2256" cy="0"/>
            </a:xfrm>
            <a:prstGeom prst="line">
              <a:avLst/>
            </a:prstGeom>
            <a:ln w="3175" cap="flat" cmpd="sng">
              <a:solidFill>
                <a:schemeClr val="tx1"/>
              </a:solidFill>
              <a:prstDash val="solid"/>
              <a:round/>
              <a:headEnd type="none" w="med" len="med"/>
              <a:tailEnd type="none" w="med" len="med"/>
            </a:ln>
          </p:spPr>
        </p:sp>
        <p:sp>
          <p:nvSpPr>
            <p:cNvPr id="11329" name="Line 148"/>
            <p:cNvSpPr/>
            <p:nvPr/>
          </p:nvSpPr>
          <p:spPr>
            <a:xfrm>
              <a:off x="1824" y="3552"/>
              <a:ext cx="2256" cy="0"/>
            </a:xfrm>
            <a:prstGeom prst="line">
              <a:avLst/>
            </a:prstGeom>
            <a:ln w="3175" cap="flat" cmpd="sng">
              <a:solidFill>
                <a:schemeClr val="tx1"/>
              </a:solidFill>
              <a:prstDash val="solid"/>
              <a:round/>
              <a:headEnd type="none" w="med" len="med"/>
              <a:tailEnd type="none" w="med" len="med"/>
            </a:ln>
          </p:spPr>
        </p:sp>
      </p:grpSp>
      <p:grpSp>
        <p:nvGrpSpPr>
          <p:cNvPr id="11330" name="Group 149"/>
          <p:cNvGrpSpPr/>
          <p:nvPr/>
        </p:nvGrpSpPr>
        <p:grpSpPr>
          <a:xfrm>
            <a:off x="4824413" y="1885950"/>
            <a:ext cx="3519487" cy="596900"/>
            <a:chOff x="1824" y="3168"/>
            <a:chExt cx="2256" cy="384"/>
          </a:xfrm>
        </p:grpSpPr>
        <p:sp>
          <p:nvSpPr>
            <p:cNvPr id="11331" name="Line 150"/>
            <p:cNvSpPr/>
            <p:nvPr/>
          </p:nvSpPr>
          <p:spPr>
            <a:xfrm>
              <a:off x="1824" y="3168"/>
              <a:ext cx="2256" cy="0"/>
            </a:xfrm>
            <a:prstGeom prst="line">
              <a:avLst/>
            </a:prstGeom>
            <a:ln w="3175" cap="flat" cmpd="sng">
              <a:solidFill>
                <a:schemeClr val="tx1"/>
              </a:solidFill>
              <a:prstDash val="solid"/>
              <a:round/>
              <a:headEnd type="none" w="med" len="med"/>
              <a:tailEnd type="none" w="med" len="med"/>
            </a:ln>
          </p:spPr>
        </p:sp>
        <p:sp>
          <p:nvSpPr>
            <p:cNvPr id="11332" name="Line 151"/>
            <p:cNvSpPr/>
            <p:nvPr/>
          </p:nvSpPr>
          <p:spPr>
            <a:xfrm>
              <a:off x="1824" y="3264"/>
              <a:ext cx="2256" cy="0"/>
            </a:xfrm>
            <a:prstGeom prst="line">
              <a:avLst/>
            </a:prstGeom>
            <a:ln w="3175" cap="flat" cmpd="sng">
              <a:solidFill>
                <a:schemeClr val="tx1"/>
              </a:solidFill>
              <a:prstDash val="solid"/>
              <a:round/>
              <a:headEnd type="none" w="med" len="med"/>
              <a:tailEnd type="none" w="med" len="med"/>
            </a:ln>
          </p:spPr>
        </p:sp>
        <p:sp>
          <p:nvSpPr>
            <p:cNvPr id="11333" name="Line 152"/>
            <p:cNvSpPr/>
            <p:nvPr/>
          </p:nvSpPr>
          <p:spPr>
            <a:xfrm>
              <a:off x="1824" y="3360"/>
              <a:ext cx="2256" cy="0"/>
            </a:xfrm>
            <a:prstGeom prst="line">
              <a:avLst/>
            </a:prstGeom>
            <a:ln w="3175" cap="flat" cmpd="sng">
              <a:solidFill>
                <a:schemeClr val="tx1"/>
              </a:solidFill>
              <a:prstDash val="solid"/>
              <a:round/>
              <a:headEnd type="none" w="med" len="med"/>
              <a:tailEnd type="none" w="med" len="med"/>
            </a:ln>
          </p:spPr>
        </p:sp>
        <p:sp>
          <p:nvSpPr>
            <p:cNvPr id="11334" name="Line 153"/>
            <p:cNvSpPr/>
            <p:nvPr/>
          </p:nvSpPr>
          <p:spPr>
            <a:xfrm>
              <a:off x="1824" y="3456"/>
              <a:ext cx="2256" cy="0"/>
            </a:xfrm>
            <a:prstGeom prst="line">
              <a:avLst/>
            </a:prstGeom>
            <a:ln w="3175" cap="flat" cmpd="sng">
              <a:solidFill>
                <a:schemeClr val="tx1"/>
              </a:solidFill>
              <a:prstDash val="solid"/>
              <a:round/>
              <a:headEnd type="none" w="med" len="med"/>
              <a:tailEnd type="none" w="med" len="med"/>
            </a:ln>
          </p:spPr>
        </p:sp>
        <p:sp>
          <p:nvSpPr>
            <p:cNvPr id="11335" name="Line 154"/>
            <p:cNvSpPr/>
            <p:nvPr/>
          </p:nvSpPr>
          <p:spPr>
            <a:xfrm>
              <a:off x="1824" y="3552"/>
              <a:ext cx="2256" cy="0"/>
            </a:xfrm>
            <a:prstGeom prst="line">
              <a:avLst/>
            </a:prstGeom>
            <a:ln w="3175" cap="flat" cmpd="sng">
              <a:solidFill>
                <a:schemeClr val="tx1"/>
              </a:solidFill>
              <a:prstDash val="solid"/>
              <a:round/>
              <a:headEnd type="none" w="med" len="med"/>
              <a:tailEnd type="none" w="med" len="med"/>
            </a:ln>
          </p:spPr>
        </p:sp>
      </p:grpSp>
      <p:sp>
        <p:nvSpPr>
          <p:cNvPr id="11336" name="Line 155"/>
          <p:cNvSpPr/>
          <p:nvPr/>
        </p:nvSpPr>
        <p:spPr>
          <a:xfrm flipV="1">
            <a:off x="4829175" y="1876425"/>
            <a:ext cx="1752600" cy="3048000"/>
          </a:xfrm>
          <a:prstGeom prst="line">
            <a:avLst/>
          </a:prstGeom>
          <a:ln w="28575" cap="flat" cmpd="sng">
            <a:solidFill>
              <a:schemeClr val="tx1"/>
            </a:solidFill>
            <a:prstDash val="solid"/>
            <a:round/>
            <a:headEnd type="none" w="med" len="med"/>
            <a:tailEnd type="none" w="med" len="med"/>
          </a:ln>
        </p:spPr>
      </p:sp>
      <p:sp>
        <p:nvSpPr>
          <p:cNvPr id="11337" name="Text Box 156"/>
          <p:cNvSpPr txBox="1"/>
          <p:nvPr/>
        </p:nvSpPr>
        <p:spPr>
          <a:xfrm>
            <a:off x="4495800" y="4953000"/>
            <a:ext cx="3048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0</a:t>
            </a:r>
            <a:endParaRPr lang="en-US" dirty="0">
              <a:latin typeface="Arial" panose="020B0604020202020204" pitchFamily="34" charset="0"/>
            </a:endParaRPr>
          </a:p>
        </p:txBody>
      </p:sp>
      <p:sp>
        <p:nvSpPr>
          <p:cNvPr id="11338" name="Line 157"/>
          <p:cNvSpPr/>
          <p:nvPr/>
        </p:nvSpPr>
        <p:spPr>
          <a:xfrm flipV="1">
            <a:off x="4781550" y="2286000"/>
            <a:ext cx="3581400" cy="2667000"/>
          </a:xfrm>
          <a:prstGeom prst="line">
            <a:avLst/>
          </a:prstGeom>
          <a:ln w="28575" cap="flat" cmpd="sng">
            <a:solidFill>
              <a:schemeClr val="tx1"/>
            </a:solidFill>
            <a:prstDash val="solid"/>
            <a:round/>
            <a:headEnd type="none" w="med" len="med"/>
            <a:tailEnd type="none" w="med" len="med"/>
          </a:ln>
        </p:spPr>
      </p:sp>
      <p:sp>
        <p:nvSpPr>
          <p:cNvPr id="11339" name="Line 158"/>
          <p:cNvSpPr/>
          <p:nvPr/>
        </p:nvSpPr>
        <p:spPr>
          <a:xfrm flipV="1">
            <a:off x="4781550" y="3705225"/>
            <a:ext cx="3581400" cy="1219200"/>
          </a:xfrm>
          <a:prstGeom prst="line">
            <a:avLst/>
          </a:prstGeom>
          <a:ln w="28575" cap="flat" cmpd="sng">
            <a:solidFill>
              <a:schemeClr val="tx1"/>
            </a:solidFill>
            <a:prstDash val="solid"/>
            <a:round/>
            <a:headEnd type="none" w="med" len="med"/>
            <a:tailEnd type="none" w="med" len="med"/>
          </a:ln>
        </p:spPr>
      </p:sp>
      <p:sp>
        <p:nvSpPr>
          <p:cNvPr id="11340" name="Text Box 160"/>
          <p:cNvSpPr txBox="1"/>
          <p:nvPr/>
        </p:nvSpPr>
        <p:spPr>
          <a:xfrm>
            <a:off x="6553200" y="1371600"/>
            <a:ext cx="5334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R</a:t>
            </a:r>
            <a:r>
              <a:rPr lang="en-US" baseline="-25000" dirty="0">
                <a:latin typeface="Arial" panose="020B0604020202020204" pitchFamily="34" charset="0"/>
              </a:rPr>
              <a:t>1</a:t>
            </a:r>
            <a:endParaRPr lang="en-US" dirty="0">
              <a:latin typeface="Arial" panose="020B0604020202020204" pitchFamily="34" charset="0"/>
            </a:endParaRPr>
          </a:p>
        </p:txBody>
      </p:sp>
      <p:sp>
        <p:nvSpPr>
          <p:cNvPr id="11341" name="Text Box 161"/>
          <p:cNvSpPr txBox="1"/>
          <p:nvPr/>
        </p:nvSpPr>
        <p:spPr>
          <a:xfrm>
            <a:off x="8305800" y="2057400"/>
            <a:ext cx="5334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R</a:t>
            </a:r>
            <a:r>
              <a:rPr lang="en-US" baseline="-25000" dirty="0">
                <a:latin typeface="Arial" panose="020B0604020202020204" pitchFamily="34" charset="0"/>
              </a:rPr>
              <a:t>2</a:t>
            </a:r>
            <a:endParaRPr lang="en-US" dirty="0">
              <a:latin typeface="Arial" panose="020B0604020202020204" pitchFamily="34" charset="0"/>
            </a:endParaRPr>
          </a:p>
        </p:txBody>
      </p:sp>
      <p:sp>
        <p:nvSpPr>
          <p:cNvPr id="11342" name="Text Box 162"/>
          <p:cNvSpPr txBox="1"/>
          <p:nvPr/>
        </p:nvSpPr>
        <p:spPr>
          <a:xfrm>
            <a:off x="8382000" y="3505200"/>
            <a:ext cx="5334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R</a:t>
            </a:r>
            <a:r>
              <a:rPr lang="en-US" baseline="-25000" dirty="0">
                <a:latin typeface="Arial" panose="020B0604020202020204" pitchFamily="34" charset="0"/>
              </a:rPr>
              <a:t>3</a:t>
            </a:r>
            <a:endParaRPr lang="en-US" dirty="0">
              <a:latin typeface="Arial" panose="020B0604020202020204" pitchFamily="34" charset="0"/>
            </a:endParaRPr>
          </a:p>
        </p:txBody>
      </p:sp>
      <p:sp>
        <p:nvSpPr>
          <p:cNvPr id="11343" name="Text Box 163"/>
          <p:cNvSpPr txBox="1"/>
          <p:nvPr/>
        </p:nvSpPr>
        <p:spPr>
          <a:xfrm>
            <a:off x="8458200" y="4876800"/>
            <a:ext cx="8382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U (V)</a:t>
            </a:r>
            <a:endParaRPr lang="en-US" dirty="0">
              <a:latin typeface="Arial" panose="020B0604020202020204" pitchFamily="34" charset="0"/>
            </a:endParaRPr>
          </a:p>
        </p:txBody>
      </p:sp>
      <p:sp>
        <p:nvSpPr>
          <p:cNvPr id="15525" name="Line 165"/>
          <p:cNvSpPr/>
          <p:nvPr/>
        </p:nvSpPr>
        <p:spPr>
          <a:xfrm>
            <a:off x="6553200" y="1857375"/>
            <a:ext cx="0" cy="3048000"/>
          </a:xfrm>
          <a:prstGeom prst="line">
            <a:avLst/>
          </a:prstGeom>
          <a:ln w="28575" cap="flat" cmpd="sng">
            <a:solidFill>
              <a:srgbClr val="0000FF"/>
            </a:solidFill>
            <a:prstDash val="solid"/>
            <a:round/>
            <a:headEnd type="none" w="med" len="med"/>
            <a:tailEnd type="none" w="med" len="med"/>
          </a:ln>
        </p:spPr>
      </p:sp>
      <p:sp>
        <p:nvSpPr>
          <p:cNvPr id="15526" name="Line 166"/>
          <p:cNvSpPr/>
          <p:nvPr/>
        </p:nvSpPr>
        <p:spPr>
          <a:xfrm>
            <a:off x="4800600" y="3700463"/>
            <a:ext cx="1795463" cy="0"/>
          </a:xfrm>
          <a:prstGeom prst="line">
            <a:avLst/>
          </a:prstGeom>
          <a:ln w="28575" cap="flat" cmpd="sng">
            <a:solidFill>
              <a:srgbClr val="0000FF"/>
            </a:solidFill>
            <a:prstDash val="solid"/>
            <a:round/>
            <a:headEnd type="none" w="med" len="med"/>
            <a:tailEnd type="none" w="med" len="med"/>
          </a:ln>
        </p:spPr>
      </p:sp>
      <p:sp>
        <p:nvSpPr>
          <p:cNvPr id="15527" name="Line 167"/>
          <p:cNvSpPr/>
          <p:nvPr/>
        </p:nvSpPr>
        <p:spPr>
          <a:xfrm>
            <a:off x="4800600" y="4281488"/>
            <a:ext cx="1776413" cy="0"/>
          </a:xfrm>
          <a:prstGeom prst="line">
            <a:avLst/>
          </a:prstGeom>
          <a:ln w="28575" cap="flat" cmpd="sng">
            <a:solidFill>
              <a:srgbClr val="0000FF"/>
            </a:solidFill>
            <a:prstDash val="solid"/>
            <a:round/>
            <a:headEnd type="none" w="med" len="med"/>
            <a:tailEnd type="none" w="med" len="med"/>
          </a:ln>
        </p:spPr>
      </p:sp>
      <p:sp>
        <p:nvSpPr>
          <p:cNvPr id="15528" name="Line 168"/>
          <p:cNvSpPr/>
          <p:nvPr/>
        </p:nvSpPr>
        <p:spPr>
          <a:xfrm>
            <a:off x="4800600" y="1876425"/>
            <a:ext cx="1785938" cy="0"/>
          </a:xfrm>
          <a:prstGeom prst="line">
            <a:avLst/>
          </a:prstGeom>
          <a:ln w="28575" cap="flat" cmpd="sng">
            <a:solidFill>
              <a:srgbClr val="0000FF"/>
            </a:solidFill>
            <a:prstDash val="solid"/>
            <a:round/>
            <a:headEnd type="none" w="med" len="med"/>
            <a:tailEnd type="none" w="med" len="med"/>
          </a:ln>
        </p:spPr>
      </p:sp>
      <p:sp>
        <p:nvSpPr>
          <p:cNvPr id="15529" name="Oval 169"/>
          <p:cNvSpPr/>
          <p:nvPr/>
        </p:nvSpPr>
        <p:spPr>
          <a:xfrm>
            <a:off x="6491288" y="1814513"/>
            <a:ext cx="136525" cy="136525"/>
          </a:xfrm>
          <a:prstGeom prst="ellipse">
            <a:avLst/>
          </a:prstGeom>
          <a:solidFill>
            <a:srgbClr val="FF0000"/>
          </a:solidFill>
          <a:ln w="9525" cap="flat" cmpd="sng">
            <a:solidFill>
              <a:srgbClr val="FF0000"/>
            </a:solidFill>
            <a:prstDash val="solid"/>
            <a:round/>
            <a:headEnd type="none" w="med" len="med"/>
            <a:tailEnd type="none" w="med" len="med"/>
          </a:ln>
        </p:spPr>
        <p:txBody>
          <a:bodyPr wrap="none" anchor="ctr" anchorCtr="0"/>
          <a:p>
            <a:endParaRPr lang="en-US" dirty="0">
              <a:latin typeface="Arial" panose="020B0604020202020204" pitchFamily="34" charset="0"/>
            </a:endParaRPr>
          </a:p>
        </p:txBody>
      </p:sp>
      <p:sp>
        <p:nvSpPr>
          <p:cNvPr id="15530" name="Oval 170"/>
          <p:cNvSpPr/>
          <p:nvPr/>
        </p:nvSpPr>
        <p:spPr>
          <a:xfrm>
            <a:off x="6462713" y="3595688"/>
            <a:ext cx="136525" cy="136525"/>
          </a:xfrm>
          <a:prstGeom prst="ellipse">
            <a:avLst/>
          </a:prstGeom>
          <a:solidFill>
            <a:srgbClr val="FF0000"/>
          </a:solidFill>
          <a:ln w="9525" cap="flat" cmpd="sng">
            <a:solidFill>
              <a:srgbClr val="FF0000"/>
            </a:solidFill>
            <a:prstDash val="solid"/>
            <a:round/>
            <a:headEnd type="none" w="med" len="med"/>
            <a:tailEnd type="none" w="med" len="med"/>
          </a:ln>
        </p:spPr>
        <p:txBody>
          <a:bodyPr wrap="none" anchor="ctr" anchorCtr="0"/>
          <a:p>
            <a:endParaRPr lang="en-US" dirty="0">
              <a:latin typeface="Arial" panose="020B0604020202020204" pitchFamily="34" charset="0"/>
            </a:endParaRPr>
          </a:p>
        </p:txBody>
      </p:sp>
      <p:sp>
        <p:nvSpPr>
          <p:cNvPr id="15531" name="Oval 171"/>
          <p:cNvSpPr/>
          <p:nvPr/>
        </p:nvSpPr>
        <p:spPr>
          <a:xfrm>
            <a:off x="6477000" y="4219575"/>
            <a:ext cx="136525" cy="136525"/>
          </a:xfrm>
          <a:prstGeom prst="ellipse">
            <a:avLst/>
          </a:prstGeom>
          <a:solidFill>
            <a:srgbClr val="FF0000"/>
          </a:solidFill>
          <a:ln w="9525" cap="flat" cmpd="sng">
            <a:solidFill>
              <a:srgbClr val="FF0000"/>
            </a:solidFill>
            <a:prstDash val="solid"/>
            <a:round/>
            <a:headEnd type="none" w="med" len="med"/>
            <a:tailEnd type="none" w="med" len="med"/>
          </a:ln>
        </p:spPr>
        <p:txBody>
          <a:bodyPr wrap="none" anchor="ctr" anchorCtr="0"/>
          <a:p>
            <a:endParaRPr lang="en-US" dirty="0">
              <a:latin typeface="Arial" panose="020B0604020202020204" pitchFamily="34" charset="0"/>
            </a:endParaRPr>
          </a:p>
        </p:txBody>
      </p:sp>
      <p:sp>
        <p:nvSpPr>
          <p:cNvPr id="15532" name="Text Box 172"/>
          <p:cNvSpPr txBox="1"/>
          <p:nvPr/>
        </p:nvSpPr>
        <p:spPr>
          <a:xfrm>
            <a:off x="0" y="3962400"/>
            <a:ext cx="16002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a) I</a:t>
            </a:r>
            <a:r>
              <a:rPr lang="en-US" baseline="-25000" dirty="0">
                <a:latin typeface="Arial" panose="020B0604020202020204" pitchFamily="34" charset="0"/>
              </a:rPr>
              <a:t>1</a:t>
            </a:r>
            <a:r>
              <a:rPr lang="en-US" dirty="0">
                <a:latin typeface="Arial" panose="020B0604020202020204" pitchFamily="34" charset="0"/>
              </a:rPr>
              <a:t> = 5 A </a:t>
            </a:r>
            <a:endParaRPr lang="en-US" dirty="0">
              <a:latin typeface="Arial" panose="020B0604020202020204" pitchFamily="34" charset="0"/>
            </a:endParaRPr>
          </a:p>
        </p:txBody>
      </p:sp>
      <p:sp>
        <p:nvSpPr>
          <p:cNvPr id="15533" name="Text Box 173"/>
          <p:cNvSpPr txBox="1"/>
          <p:nvPr/>
        </p:nvSpPr>
        <p:spPr>
          <a:xfrm>
            <a:off x="252413" y="4267200"/>
            <a:ext cx="13716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I</a:t>
            </a:r>
            <a:r>
              <a:rPr lang="en-US" baseline="-25000" dirty="0">
                <a:latin typeface="Arial" panose="020B0604020202020204" pitchFamily="34" charset="0"/>
              </a:rPr>
              <a:t>2</a:t>
            </a:r>
            <a:r>
              <a:rPr lang="en-US" dirty="0">
                <a:latin typeface="Arial" panose="020B0604020202020204" pitchFamily="34" charset="0"/>
              </a:rPr>
              <a:t> = 2 A </a:t>
            </a:r>
            <a:endParaRPr lang="en-US" dirty="0">
              <a:latin typeface="Arial" panose="020B0604020202020204" pitchFamily="34" charset="0"/>
            </a:endParaRPr>
          </a:p>
        </p:txBody>
      </p:sp>
      <p:sp>
        <p:nvSpPr>
          <p:cNvPr id="15534" name="Text Box 174"/>
          <p:cNvSpPr txBox="1"/>
          <p:nvPr/>
        </p:nvSpPr>
        <p:spPr>
          <a:xfrm>
            <a:off x="238125" y="4591050"/>
            <a:ext cx="12954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I</a:t>
            </a:r>
            <a:r>
              <a:rPr lang="en-US" baseline="-25000" dirty="0">
                <a:latin typeface="Arial" panose="020B0604020202020204" pitchFamily="34" charset="0"/>
              </a:rPr>
              <a:t>3</a:t>
            </a:r>
            <a:r>
              <a:rPr lang="en-US" dirty="0">
                <a:latin typeface="Arial" panose="020B0604020202020204" pitchFamily="34" charset="0"/>
              </a:rPr>
              <a:t> = 1 A </a:t>
            </a:r>
            <a:endParaRPr lang="en-US" dirty="0">
              <a:latin typeface="Arial" panose="020B0604020202020204" pitchFamily="34" charset="0"/>
            </a:endParaRPr>
          </a:p>
        </p:txBody>
      </p:sp>
      <p:sp>
        <p:nvSpPr>
          <p:cNvPr id="15535" name="Text Box 175"/>
          <p:cNvSpPr txBox="1"/>
          <p:nvPr/>
        </p:nvSpPr>
        <p:spPr>
          <a:xfrm>
            <a:off x="0" y="3581400"/>
            <a:ext cx="2438400" cy="396875"/>
          </a:xfrm>
          <a:prstGeom prst="rect">
            <a:avLst/>
          </a:prstGeom>
          <a:noFill/>
          <a:ln w="9525">
            <a:noFill/>
          </a:ln>
        </p:spPr>
        <p:txBody>
          <a:bodyPr anchor="t" anchorCtr="0">
            <a:spAutoFit/>
          </a:bodyPr>
          <a:p>
            <a:pPr>
              <a:spcBef>
                <a:spcPct val="50000"/>
              </a:spcBef>
            </a:pPr>
            <a:r>
              <a:rPr lang="en-US" sz="2000" b="1" u="sng" dirty="0">
                <a:latin typeface="Arial" panose="020B0604020202020204" pitchFamily="34" charset="0"/>
              </a:rPr>
              <a:t>Giải </a:t>
            </a:r>
            <a:endParaRPr lang="en-US" sz="2000" b="1" u="sng" dirty="0">
              <a:latin typeface="Arial" panose="020B0604020202020204" pitchFamily="34" charset="0"/>
            </a:endParaRPr>
          </a:p>
        </p:txBody>
      </p:sp>
      <p:sp>
        <p:nvSpPr>
          <p:cNvPr id="15536" name="Text Box 176"/>
          <p:cNvSpPr txBox="1"/>
          <p:nvPr/>
        </p:nvSpPr>
        <p:spPr>
          <a:xfrm>
            <a:off x="0" y="4953000"/>
            <a:ext cx="4267200" cy="10064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b) Với cùng U như nhau dây nào có cường độ dòng điện (I) càng nhỏ thì điện trở càng lớn .</a:t>
            </a:r>
            <a:endParaRPr lang="en-US" sz="2000" dirty="0">
              <a:latin typeface="Arial" panose="020B0604020202020204" pitchFamily="34" charset="0"/>
            </a:endParaRPr>
          </a:p>
        </p:txBody>
      </p:sp>
      <p:sp>
        <p:nvSpPr>
          <p:cNvPr id="15537" name="Text Box 177"/>
          <p:cNvSpPr txBox="1"/>
          <p:nvPr/>
        </p:nvSpPr>
        <p:spPr>
          <a:xfrm>
            <a:off x="2133600" y="5638800"/>
            <a:ext cx="312420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R</a:t>
            </a:r>
            <a:r>
              <a:rPr lang="en-US" sz="2000" b="1" baseline="-25000" dirty="0">
                <a:latin typeface="Arial" panose="020B0604020202020204" pitchFamily="34" charset="0"/>
              </a:rPr>
              <a:t>3</a:t>
            </a:r>
            <a:r>
              <a:rPr lang="en-US" sz="2000" b="1" dirty="0">
                <a:latin typeface="Arial" panose="020B0604020202020204" pitchFamily="34" charset="0"/>
              </a:rPr>
              <a:t> &gt; R</a:t>
            </a:r>
            <a:r>
              <a:rPr lang="en-US" sz="2000" b="1" baseline="-25000" dirty="0">
                <a:latin typeface="Arial" panose="020B0604020202020204" pitchFamily="34" charset="0"/>
              </a:rPr>
              <a:t>2</a:t>
            </a:r>
            <a:r>
              <a:rPr lang="en-US" sz="2000" b="1" dirty="0">
                <a:latin typeface="Arial" panose="020B0604020202020204" pitchFamily="34" charset="0"/>
              </a:rPr>
              <a:t> &gt; R</a:t>
            </a:r>
            <a:r>
              <a:rPr lang="en-US" sz="2000" b="1" baseline="-25000" dirty="0">
                <a:latin typeface="Arial" panose="020B0604020202020204" pitchFamily="34" charset="0"/>
              </a:rPr>
              <a:t>1</a:t>
            </a:r>
            <a:r>
              <a:rPr lang="en-US" sz="2000" b="1" dirty="0">
                <a:latin typeface="Arial" panose="020B0604020202020204" pitchFamily="34" charset="0"/>
              </a:rPr>
              <a:t> </a:t>
            </a:r>
            <a:endParaRPr lang="en-US" sz="20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535"/>
                                        </p:tgtEl>
                                        <p:attrNameLst>
                                          <p:attrName>style.visibility</p:attrName>
                                        </p:attrNameLst>
                                      </p:cBhvr>
                                      <p:to>
                                        <p:strVal val="visible"/>
                                      </p:to>
                                    </p:set>
                                    <p:animEffect transition="in" filter="fade">
                                      <p:cBhvr>
                                        <p:cTn id="7" dur="1000"/>
                                        <p:tgtEl>
                                          <p:spTgt spid="15535"/>
                                        </p:tgtEl>
                                      </p:cBhvr>
                                    </p:animEffect>
                                    <p:anim calcmode="lin" valueType="num">
                                      <p:cBhvr>
                                        <p:cTn id="8" dur="1000" fill="hold"/>
                                        <p:tgtEl>
                                          <p:spTgt spid="15535"/>
                                        </p:tgtEl>
                                        <p:attrNameLst>
                                          <p:attrName>ppt_x</p:attrName>
                                        </p:attrNameLst>
                                      </p:cBhvr>
                                      <p:tavLst>
                                        <p:tav tm="0">
                                          <p:val>
                                            <p:strVal val="#ppt_x"/>
                                          </p:val>
                                        </p:tav>
                                        <p:tav tm="100000">
                                          <p:val>
                                            <p:strVal val="#ppt_x"/>
                                          </p:val>
                                        </p:tav>
                                      </p:tavLst>
                                    </p:anim>
                                    <p:anim calcmode="lin" valueType="num">
                                      <p:cBhvr>
                                        <p:cTn id="9" dur="1000" fill="hold"/>
                                        <p:tgtEl>
                                          <p:spTgt spid="155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repeatCount="indefinite" fill="hold" nodeType="clickEffect">
                                  <p:stCondLst>
                                    <p:cond delay="0"/>
                                  </p:stCondLst>
                                  <p:childTnLst>
                                    <p:set>
                                      <p:cBhvr>
                                        <p:cTn id="13" dur="1" fill="hold">
                                          <p:stCondLst>
                                            <p:cond delay="0"/>
                                          </p:stCondLst>
                                        </p:cTn>
                                        <p:tgtEl>
                                          <p:spTgt spid="15525"/>
                                        </p:tgtEl>
                                        <p:attrNameLst>
                                          <p:attrName>style.visibility</p:attrName>
                                        </p:attrNameLst>
                                      </p:cBhvr>
                                      <p:to>
                                        <p:strVal val="visible"/>
                                      </p:to>
                                    </p:set>
                                    <p:animEffect transition="in" filter="checkerboard(across)">
                                      <p:cBhvr>
                                        <p:cTn id="14" dur="500"/>
                                        <p:tgtEl>
                                          <p:spTgt spid="1552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repeatCount="indefinite" fill="hold" nodeType="clickEffect">
                                  <p:stCondLst>
                                    <p:cond delay="0"/>
                                  </p:stCondLst>
                                  <p:childTnLst>
                                    <p:set>
                                      <p:cBhvr>
                                        <p:cTn id="18" dur="1" fill="hold">
                                          <p:stCondLst>
                                            <p:cond delay="0"/>
                                          </p:stCondLst>
                                        </p:cTn>
                                        <p:tgtEl>
                                          <p:spTgt spid="15528"/>
                                        </p:tgtEl>
                                        <p:attrNameLst>
                                          <p:attrName>style.visibility</p:attrName>
                                        </p:attrNameLst>
                                      </p:cBhvr>
                                      <p:to>
                                        <p:strVal val="visible"/>
                                      </p:to>
                                    </p:set>
                                    <p:animEffect transition="in" filter="checkerboard(across)">
                                      <p:cBhvr>
                                        <p:cTn id="19" dur="500"/>
                                        <p:tgtEl>
                                          <p:spTgt spid="1552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repeatCount="indefinite" fill="hold" grpId="0" nodeType="clickEffect">
                                  <p:stCondLst>
                                    <p:cond delay="0"/>
                                  </p:stCondLst>
                                  <p:childTnLst>
                                    <p:set>
                                      <p:cBhvr>
                                        <p:cTn id="23" dur="1" fill="hold">
                                          <p:stCondLst>
                                            <p:cond delay="0"/>
                                          </p:stCondLst>
                                        </p:cTn>
                                        <p:tgtEl>
                                          <p:spTgt spid="15529"/>
                                        </p:tgtEl>
                                        <p:attrNameLst>
                                          <p:attrName>style.visibility</p:attrName>
                                        </p:attrNameLst>
                                      </p:cBhvr>
                                      <p:to>
                                        <p:strVal val="visible"/>
                                      </p:to>
                                    </p:set>
                                    <p:animEffect transition="in" filter="checkerboard(across)">
                                      <p:cBhvr>
                                        <p:cTn id="24" dur="500"/>
                                        <p:tgtEl>
                                          <p:spTgt spid="15529"/>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5532"/>
                                        </p:tgtEl>
                                        <p:attrNameLst>
                                          <p:attrName>style.visibility</p:attrName>
                                        </p:attrNameLst>
                                      </p:cBhvr>
                                      <p:to>
                                        <p:strVal val="visible"/>
                                      </p:to>
                                    </p:set>
                                    <p:animEffect transition="in" filter="fade">
                                      <p:cBhvr>
                                        <p:cTn id="27" dur="1000"/>
                                        <p:tgtEl>
                                          <p:spTgt spid="15532"/>
                                        </p:tgtEl>
                                      </p:cBhvr>
                                    </p:animEffect>
                                    <p:anim calcmode="lin" valueType="num">
                                      <p:cBhvr>
                                        <p:cTn id="28" dur="1000" fill="hold"/>
                                        <p:tgtEl>
                                          <p:spTgt spid="15532"/>
                                        </p:tgtEl>
                                        <p:attrNameLst>
                                          <p:attrName>ppt_x</p:attrName>
                                        </p:attrNameLst>
                                      </p:cBhvr>
                                      <p:tavLst>
                                        <p:tav tm="0">
                                          <p:val>
                                            <p:strVal val="#ppt_x"/>
                                          </p:val>
                                        </p:tav>
                                        <p:tav tm="100000">
                                          <p:val>
                                            <p:strVal val="#ppt_x"/>
                                          </p:val>
                                        </p:tav>
                                      </p:tavLst>
                                    </p:anim>
                                    <p:anim calcmode="lin" valueType="num">
                                      <p:cBhvr>
                                        <p:cTn id="29" dur="1000" fill="hold"/>
                                        <p:tgtEl>
                                          <p:spTgt spid="1553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repeatCount="indefinite" fill="hold" nodeType="clickEffect">
                                  <p:stCondLst>
                                    <p:cond delay="0"/>
                                  </p:stCondLst>
                                  <p:childTnLst>
                                    <p:set>
                                      <p:cBhvr>
                                        <p:cTn id="33" dur="1" fill="hold">
                                          <p:stCondLst>
                                            <p:cond delay="0"/>
                                          </p:stCondLst>
                                        </p:cTn>
                                        <p:tgtEl>
                                          <p:spTgt spid="15526"/>
                                        </p:tgtEl>
                                        <p:attrNameLst>
                                          <p:attrName>style.visibility</p:attrName>
                                        </p:attrNameLst>
                                      </p:cBhvr>
                                      <p:to>
                                        <p:strVal val="visible"/>
                                      </p:to>
                                    </p:set>
                                    <p:animEffect transition="in" filter="checkerboard(across)">
                                      <p:cBhvr>
                                        <p:cTn id="34" dur="500"/>
                                        <p:tgtEl>
                                          <p:spTgt spid="15526"/>
                                        </p:tgtEl>
                                      </p:cBhvr>
                                    </p:animEffect>
                                  </p:childTnLst>
                                </p:cTn>
                              </p:par>
                              <p:par>
                                <p:cTn id="35" presetID="5" presetClass="entr" presetSubtype="10" repeatCount="indefinite" fill="hold" grpId="0" nodeType="withEffect">
                                  <p:stCondLst>
                                    <p:cond delay="0"/>
                                  </p:stCondLst>
                                  <p:childTnLst>
                                    <p:set>
                                      <p:cBhvr>
                                        <p:cTn id="36" dur="1" fill="hold">
                                          <p:stCondLst>
                                            <p:cond delay="0"/>
                                          </p:stCondLst>
                                        </p:cTn>
                                        <p:tgtEl>
                                          <p:spTgt spid="15530"/>
                                        </p:tgtEl>
                                        <p:attrNameLst>
                                          <p:attrName>style.visibility</p:attrName>
                                        </p:attrNameLst>
                                      </p:cBhvr>
                                      <p:to>
                                        <p:strVal val="visible"/>
                                      </p:to>
                                    </p:set>
                                    <p:animEffect transition="in" filter="checkerboard(across)">
                                      <p:cBhvr>
                                        <p:cTn id="37" dur="500"/>
                                        <p:tgtEl>
                                          <p:spTgt spid="1553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5533"/>
                                        </p:tgtEl>
                                        <p:attrNameLst>
                                          <p:attrName>style.visibility</p:attrName>
                                        </p:attrNameLst>
                                      </p:cBhvr>
                                      <p:to>
                                        <p:strVal val="visible"/>
                                      </p:to>
                                    </p:set>
                                    <p:animEffect transition="in" filter="fade">
                                      <p:cBhvr>
                                        <p:cTn id="40" dur="1000"/>
                                        <p:tgtEl>
                                          <p:spTgt spid="15533"/>
                                        </p:tgtEl>
                                      </p:cBhvr>
                                    </p:animEffect>
                                    <p:anim calcmode="lin" valueType="num">
                                      <p:cBhvr>
                                        <p:cTn id="41" dur="1000" fill="hold"/>
                                        <p:tgtEl>
                                          <p:spTgt spid="15533"/>
                                        </p:tgtEl>
                                        <p:attrNameLst>
                                          <p:attrName>ppt_x</p:attrName>
                                        </p:attrNameLst>
                                      </p:cBhvr>
                                      <p:tavLst>
                                        <p:tav tm="0">
                                          <p:val>
                                            <p:strVal val="#ppt_x"/>
                                          </p:val>
                                        </p:tav>
                                        <p:tav tm="100000">
                                          <p:val>
                                            <p:strVal val="#ppt_x"/>
                                          </p:val>
                                        </p:tav>
                                      </p:tavLst>
                                    </p:anim>
                                    <p:anim calcmode="lin" valueType="num">
                                      <p:cBhvr>
                                        <p:cTn id="42" dur="1000" fill="hold"/>
                                        <p:tgtEl>
                                          <p:spTgt spid="1553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 presetClass="entr" presetSubtype="10" repeatCount="indefinite" fill="hold" nodeType="clickEffect">
                                  <p:stCondLst>
                                    <p:cond delay="0"/>
                                  </p:stCondLst>
                                  <p:childTnLst>
                                    <p:set>
                                      <p:cBhvr>
                                        <p:cTn id="46" dur="1" fill="hold">
                                          <p:stCondLst>
                                            <p:cond delay="0"/>
                                          </p:stCondLst>
                                        </p:cTn>
                                        <p:tgtEl>
                                          <p:spTgt spid="15527"/>
                                        </p:tgtEl>
                                        <p:attrNameLst>
                                          <p:attrName>style.visibility</p:attrName>
                                        </p:attrNameLst>
                                      </p:cBhvr>
                                      <p:to>
                                        <p:strVal val="visible"/>
                                      </p:to>
                                    </p:set>
                                    <p:animEffect transition="in" filter="checkerboard(across)">
                                      <p:cBhvr>
                                        <p:cTn id="47" dur="500"/>
                                        <p:tgtEl>
                                          <p:spTgt spid="15527"/>
                                        </p:tgtEl>
                                      </p:cBhvr>
                                    </p:animEffect>
                                  </p:childTnLst>
                                </p:cTn>
                              </p:par>
                              <p:par>
                                <p:cTn id="48" presetID="5" presetClass="entr" presetSubtype="10" repeatCount="indefinite" fill="hold" grpId="0" nodeType="withEffect">
                                  <p:stCondLst>
                                    <p:cond delay="0"/>
                                  </p:stCondLst>
                                  <p:childTnLst>
                                    <p:set>
                                      <p:cBhvr>
                                        <p:cTn id="49" dur="1" fill="hold">
                                          <p:stCondLst>
                                            <p:cond delay="0"/>
                                          </p:stCondLst>
                                        </p:cTn>
                                        <p:tgtEl>
                                          <p:spTgt spid="15531"/>
                                        </p:tgtEl>
                                        <p:attrNameLst>
                                          <p:attrName>style.visibility</p:attrName>
                                        </p:attrNameLst>
                                      </p:cBhvr>
                                      <p:to>
                                        <p:strVal val="visible"/>
                                      </p:to>
                                    </p:set>
                                    <p:animEffect transition="in" filter="checkerboard(across)">
                                      <p:cBhvr>
                                        <p:cTn id="50" dur="500"/>
                                        <p:tgtEl>
                                          <p:spTgt spid="15531"/>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15534"/>
                                        </p:tgtEl>
                                        <p:attrNameLst>
                                          <p:attrName>style.visibility</p:attrName>
                                        </p:attrNameLst>
                                      </p:cBhvr>
                                      <p:to>
                                        <p:strVal val="visible"/>
                                      </p:to>
                                    </p:set>
                                    <p:animEffect transition="in" filter="fade">
                                      <p:cBhvr>
                                        <p:cTn id="53" dur="1000"/>
                                        <p:tgtEl>
                                          <p:spTgt spid="15534"/>
                                        </p:tgtEl>
                                      </p:cBhvr>
                                    </p:animEffect>
                                    <p:anim calcmode="lin" valueType="num">
                                      <p:cBhvr>
                                        <p:cTn id="54" dur="1000" fill="hold"/>
                                        <p:tgtEl>
                                          <p:spTgt spid="15534"/>
                                        </p:tgtEl>
                                        <p:attrNameLst>
                                          <p:attrName>ppt_x</p:attrName>
                                        </p:attrNameLst>
                                      </p:cBhvr>
                                      <p:tavLst>
                                        <p:tav tm="0">
                                          <p:val>
                                            <p:strVal val="#ppt_x"/>
                                          </p:val>
                                        </p:tav>
                                        <p:tav tm="100000">
                                          <p:val>
                                            <p:strVal val="#ppt_x"/>
                                          </p:val>
                                        </p:tav>
                                      </p:tavLst>
                                    </p:anim>
                                    <p:anim calcmode="lin" valueType="num">
                                      <p:cBhvr>
                                        <p:cTn id="55" dur="1000" fill="hold"/>
                                        <p:tgtEl>
                                          <p:spTgt spid="1553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5536"/>
                                        </p:tgtEl>
                                        <p:attrNameLst>
                                          <p:attrName>style.visibility</p:attrName>
                                        </p:attrNameLst>
                                      </p:cBhvr>
                                      <p:to>
                                        <p:strVal val="visible"/>
                                      </p:to>
                                    </p:set>
                                    <p:animEffect transition="in" filter="fade">
                                      <p:cBhvr>
                                        <p:cTn id="60" dur="1000"/>
                                        <p:tgtEl>
                                          <p:spTgt spid="15536"/>
                                        </p:tgtEl>
                                      </p:cBhvr>
                                    </p:animEffect>
                                    <p:anim calcmode="lin" valueType="num">
                                      <p:cBhvr>
                                        <p:cTn id="61" dur="1000" fill="hold"/>
                                        <p:tgtEl>
                                          <p:spTgt spid="15536"/>
                                        </p:tgtEl>
                                        <p:attrNameLst>
                                          <p:attrName>ppt_x</p:attrName>
                                        </p:attrNameLst>
                                      </p:cBhvr>
                                      <p:tavLst>
                                        <p:tav tm="0">
                                          <p:val>
                                            <p:strVal val="#ppt_x"/>
                                          </p:val>
                                        </p:tav>
                                        <p:tav tm="100000">
                                          <p:val>
                                            <p:strVal val="#ppt_x"/>
                                          </p:val>
                                        </p:tav>
                                      </p:tavLst>
                                    </p:anim>
                                    <p:anim calcmode="lin" valueType="num">
                                      <p:cBhvr>
                                        <p:cTn id="62" dur="1000" fill="hold"/>
                                        <p:tgtEl>
                                          <p:spTgt spid="1553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537"/>
                                        </p:tgtEl>
                                        <p:attrNameLst>
                                          <p:attrName>style.visibility</p:attrName>
                                        </p:attrNameLst>
                                      </p:cBhvr>
                                      <p:to>
                                        <p:strVal val="visible"/>
                                      </p:to>
                                    </p:set>
                                    <p:animEffect transition="in" filter="fade">
                                      <p:cBhvr>
                                        <p:cTn id="67" dur="1000"/>
                                        <p:tgtEl>
                                          <p:spTgt spid="15537"/>
                                        </p:tgtEl>
                                      </p:cBhvr>
                                    </p:animEffect>
                                    <p:anim calcmode="lin" valueType="num">
                                      <p:cBhvr>
                                        <p:cTn id="68" dur="1000" fill="hold"/>
                                        <p:tgtEl>
                                          <p:spTgt spid="15537"/>
                                        </p:tgtEl>
                                        <p:attrNameLst>
                                          <p:attrName>ppt_x</p:attrName>
                                        </p:attrNameLst>
                                      </p:cBhvr>
                                      <p:tavLst>
                                        <p:tav tm="0">
                                          <p:val>
                                            <p:strVal val="#ppt_x"/>
                                          </p:val>
                                        </p:tav>
                                        <p:tav tm="100000">
                                          <p:val>
                                            <p:strVal val="#ppt_x"/>
                                          </p:val>
                                        </p:tav>
                                      </p:tavLst>
                                    </p:anim>
                                    <p:anim calcmode="lin" valueType="num">
                                      <p:cBhvr>
                                        <p:cTn id="69" dur="1000" fill="hold"/>
                                        <p:tgtEl>
                                          <p:spTgt spid="155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29" grpId="0" bldLvl="0" animBg="1"/>
      <p:bldP spid="15530" grpId="0" bldLvl="0" animBg="1"/>
      <p:bldP spid="15531" grpId="0" bldLvl="0" animBg="1"/>
      <p:bldP spid="15532" grpId="0"/>
      <p:bldP spid="15533" grpId="0"/>
      <p:bldP spid="15534" grpId="0"/>
      <p:bldP spid="15535" grpId="0"/>
      <p:bldP spid="15536" grpId="0"/>
      <p:bldP spid="155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4"/>
          <p:cNvSpPr/>
          <p:nvPr/>
        </p:nvSpPr>
        <p:spPr>
          <a:xfrm>
            <a:off x="0" y="-15875"/>
            <a:ext cx="2346325" cy="461963"/>
          </a:xfrm>
          <a:prstGeom prst="rect">
            <a:avLst/>
          </a:prstGeom>
          <a:noFill/>
          <a:ln w="9525">
            <a:noFill/>
          </a:ln>
        </p:spPr>
        <p:txBody>
          <a:bodyPr wrap="none" anchor="t" anchorCtr="0">
            <a:spAutoFit/>
          </a:bodyPr>
          <a:p>
            <a:pPr>
              <a:spcBef>
                <a:spcPct val="50000"/>
              </a:spcBef>
            </a:pPr>
            <a:r>
              <a:rPr lang="en-US" sz="2400" b="1" dirty="0">
                <a:latin typeface="Times New Roman" panose="02020603050405020304" pitchFamily="18" charset="0"/>
              </a:rPr>
              <a:t>III. VẬN DỤNG</a:t>
            </a:r>
            <a:endParaRPr lang="en-US" sz="2400" b="1" dirty="0">
              <a:latin typeface="Times New Roman" panose="02020603050405020304" pitchFamily="18" charset="0"/>
              <a:ea typeface="Times New Roman" panose="02020603050405020304" pitchFamily="18" charset="0"/>
            </a:endParaRPr>
          </a:p>
        </p:txBody>
      </p:sp>
      <p:sp>
        <p:nvSpPr>
          <p:cNvPr id="18437" name="Text Box 5"/>
          <p:cNvSpPr txBox="1"/>
          <p:nvPr/>
        </p:nvSpPr>
        <p:spPr>
          <a:xfrm>
            <a:off x="0" y="381000"/>
            <a:ext cx="9144000" cy="192087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B</a:t>
            </a:r>
            <a:r>
              <a:rPr lang="en-US" sz="2000" b="1" dirty="0">
                <a:latin typeface="Times New Roman" panose="02020603050405020304" pitchFamily="18" charset="0"/>
                <a:ea typeface="Times New Roman" panose="02020603050405020304" pitchFamily="18" charset="0"/>
              </a:rPr>
              <a:t>à</a:t>
            </a:r>
            <a:r>
              <a:rPr lang="en-US" sz="2000" b="1" dirty="0">
                <a:latin typeface="Times New Roman" panose="02020603050405020304" pitchFamily="18" charset="0"/>
              </a:rPr>
              <a:t>i 2.2 </a:t>
            </a:r>
            <a:r>
              <a:rPr lang="en-US" sz="2000" dirty="0">
                <a:latin typeface="Times New Roman" panose="02020603050405020304" pitchFamily="18" charset="0"/>
              </a:rPr>
              <a:t>Cho điện trở R = 15 </a:t>
            </a:r>
            <a:r>
              <a:rPr lang="en-US" sz="2000" dirty="0">
                <a:latin typeface="Times New Roman" panose="02020603050405020304" pitchFamily="18" charset="0"/>
                <a:sym typeface="Symbol" panose="05050102010706020507" pitchFamily="18" charset="2"/>
              </a:rPr>
              <a:t> .</a:t>
            </a:r>
            <a:endParaRPr lang="en-US" sz="2000" dirty="0">
              <a:latin typeface="Times New Roman" panose="02020603050405020304" pitchFamily="18" charset="0"/>
              <a:sym typeface="Symbol" panose="05050102010706020507" pitchFamily="18" charset="2"/>
            </a:endParaRPr>
          </a:p>
          <a:p>
            <a:pPr>
              <a:spcBef>
                <a:spcPct val="50000"/>
              </a:spcBef>
            </a:pPr>
            <a:r>
              <a:rPr lang="en-US" sz="2000" dirty="0">
                <a:latin typeface="Times New Roman" panose="02020603050405020304" pitchFamily="18" charset="0"/>
                <a:sym typeface="Symbol" panose="05050102010706020507" pitchFamily="18" charset="2"/>
              </a:rPr>
              <a:t>a) Khi mắc điện trở n</a:t>
            </a:r>
            <a:r>
              <a:rPr lang="en-US" sz="2000" dirty="0">
                <a:latin typeface="Times New Roman" panose="02020603050405020304" pitchFamily="18" charset="0"/>
                <a:ea typeface="Times New Roman" panose="02020603050405020304" pitchFamily="18" charset="0"/>
                <a:sym typeface="Symbol" panose="05050102010706020507" pitchFamily="18" charset="2"/>
              </a:rPr>
              <a:t>à</a:t>
            </a:r>
            <a:r>
              <a:rPr lang="en-US" sz="2000" dirty="0">
                <a:latin typeface="Times New Roman" panose="02020603050405020304" pitchFamily="18" charset="0"/>
                <a:sym typeface="Symbol" panose="05050102010706020507" pitchFamily="18" charset="2"/>
              </a:rPr>
              <a:t>y v</a:t>
            </a:r>
            <a:r>
              <a:rPr lang="en-US" sz="2000" dirty="0">
                <a:latin typeface="Times New Roman" panose="02020603050405020304" pitchFamily="18" charset="0"/>
                <a:ea typeface="Times New Roman" panose="02020603050405020304" pitchFamily="18" charset="0"/>
                <a:sym typeface="Symbol" panose="05050102010706020507" pitchFamily="18" charset="2"/>
              </a:rPr>
              <a:t>à</a:t>
            </a:r>
            <a:r>
              <a:rPr lang="en-US" sz="2000" dirty="0">
                <a:latin typeface="Times New Roman" panose="02020603050405020304" pitchFamily="18" charset="0"/>
                <a:sym typeface="Symbol" panose="05050102010706020507" pitchFamily="18" charset="2"/>
              </a:rPr>
              <a:t>o hiệu điện thế 6 V thì dòng điện chạy qua nó có cường độ l</a:t>
            </a:r>
            <a:r>
              <a:rPr lang="en-US" sz="2000" dirty="0">
                <a:latin typeface="Times New Roman" panose="02020603050405020304" pitchFamily="18" charset="0"/>
                <a:ea typeface="Times New Roman" panose="02020603050405020304" pitchFamily="18" charset="0"/>
                <a:sym typeface="Symbol" panose="05050102010706020507" pitchFamily="18" charset="2"/>
              </a:rPr>
              <a:t>à</a:t>
            </a:r>
            <a:r>
              <a:rPr lang="en-US" sz="2000" dirty="0">
                <a:latin typeface="Times New Roman" panose="02020603050405020304" pitchFamily="18" charset="0"/>
                <a:sym typeface="Symbol" panose="05050102010706020507" pitchFamily="18" charset="2"/>
              </a:rPr>
              <a:t> bao nhiêu ?</a:t>
            </a:r>
            <a:endParaRPr lang="en-US" sz="2000" dirty="0">
              <a:latin typeface="Times New Roman" panose="02020603050405020304" pitchFamily="18" charset="0"/>
              <a:sym typeface="Symbol" panose="05050102010706020507" pitchFamily="18" charset="2"/>
            </a:endParaRPr>
          </a:p>
          <a:p>
            <a:pPr>
              <a:spcBef>
                <a:spcPct val="50000"/>
              </a:spcBef>
            </a:pPr>
            <a:r>
              <a:rPr lang="en-US" sz="2000" dirty="0">
                <a:latin typeface="Times New Roman" panose="02020603050405020304" pitchFamily="18" charset="0"/>
                <a:sym typeface="Symbol" panose="05050102010706020507" pitchFamily="18" charset="2"/>
              </a:rPr>
              <a:t>b) Muốn cường độ dòng điện chạy qua điện trở tăng thêm 0,3 A so với trường hợp trên thì hiệu điện thế đặt v</a:t>
            </a:r>
            <a:r>
              <a:rPr lang="en-US" sz="2000" dirty="0">
                <a:latin typeface="Times New Roman" panose="02020603050405020304" pitchFamily="18" charset="0"/>
                <a:ea typeface="Times New Roman" panose="02020603050405020304" pitchFamily="18" charset="0"/>
                <a:sym typeface="Symbol" panose="05050102010706020507" pitchFamily="18" charset="2"/>
              </a:rPr>
              <a:t>à</a:t>
            </a:r>
            <a:r>
              <a:rPr lang="en-US" sz="2000" dirty="0">
                <a:latin typeface="Times New Roman" panose="02020603050405020304" pitchFamily="18" charset="0"/>
                <a:sym typeface="Symbol" panose="05050102010706020507" pitchFamily="18" charset="2"/>
              </a:rPr>
              <a:t>o hai đầu điện trở khi đó l</a:t>
            </a:r>
            <a:r>
              <a:rPr lang="en-US" sz="2000" dirty="0">
                <a:latin typeface="Times New Roman" panose="02020603050405020304" pitchFamily="18" charset="0"/>
                <a:ea typeface="Times New Roman" panose="02020603050405020304" pitchFamily="18" charset="0"/>
                <a:sym typeface="Symbol" panose="05050102010706020507" pitchFamily="18" charset="2"/>
              </a:rPr>
              <a:t>à</a:t>
            </a:r>
            <a:r>
              <a:rPr lang="en-US" sz="2000" dirty="0">
                <a:latin typeface="Times New Roman" panose="02020603050405020304" pitchFamily="18" charset="0"/>
                <a:sym typeface="Symbol" panose="05050102010706020507" pitchFamily="18" charset="2"/>
              </a:rPr>
              <a:t>  bao nhiêu ?</a:t>
            </a:r>
            <a:endParaRPr lang="en-US" sz="2000" dirty="0">
              <a:latin typeface="Times New Roman" panose="02020603050405020304" pitchFamily="18" charset="0"/>
              <a:ea typeface="Times New Roman" panose="02020603050405020304" pitchFamily="18" charset="0"/>
              <a:sym typeface="Symbol" panose="05050102010706020507" pitchFamily="18" charset="2"/>
            </a:endParaRPr>
          </a:p>
        </p:txBody>
      </p:sp>
      <p:sp>
        <p:nvSpPr>
          <p:cNvPr id="12291" name="Text Box 6"/>
          <p:cNvSpPr txBox="1"/>
          <p:nvPr/>
        </p:nvSpPr>
        <p:spPr>
          <a:xfrm>
            <a:off x="0" y="2362200"/>
            <a:ext cx="3505200" cy="366713"/>
          </a:xfrm>
          <a:prstGeom prst="rect">
            <a:avLst/>
          </a:prstGeom>
          <a:noFill/>
          <a:ln w="9525">
            <a:noFill/>
          </a:ln>
        </p:spPr>
        <p:txBody>
          <a:bodyPr anchor="t" anchorCtr="0">
            <a:spAutoFit/>
          </a:bodyPr>
          <a:p>
            <a:pPr>
              <a:spcBef>
                <a:spcPct val="50000"/>
              </a:spcBef>
            </a:pPr>
            <a:endParaRPr lang="en-US" dirty="0">
              <a:latin typeface="Times New Roman" panose="02020603050405020304" pitchFamily="18" charset="0"/>
              <a:ea typeface="Times New Roman" panose="02020603050405020304" pitchFamily="18" charset="0"/>
            </a:endParaRPr>
          </a:p>
        </p:txBody>
      </p:sp>
      <p:sp>
        <p:nvSpPr>
          <p:cNvPr id="18439" name="Text Box 7"/>
          <p:cNvSpPr txBox="1"/>
          <p:nvPr/>
        </p:nvSpPr>
        <p:spPr>
          <a:xfrm>
            <a:off x="0" y="2286000"/>
            <a:ext cx="1524000" cy="396875"/>
          </a:xfrm>
          <a:prstGeom prst="rect">
            <a:avLst/>
          </a:prstGeom>
          <a:noFill/>
          <a:ln w="9525">
            <a:noFill/>
          </a:ln>
        </p:spPr>
        <p:txBody>
          <a:bodyPr anchor="t" anchorCtr="0">
            <a:spAutoFit/>
          </a:bodyPr>
          <a:p>
            <a:pPr>
              <a:spcBef>
                <a:spcPct val="50000"/>
              </a:spcBef>
            </a:pPr>
            <a:r>
              <a:rPr lang="en-US" sz="2000" b="1" u="sng" dirty="0">
                <a:latin typeface="Times New Roman" panose="02020603050405020304" pitchFamily="18" charset="0"/>
              </a:rPr>
              <a:t>Cho biết:</a:t>
            </a:r>
            <a:endParaRPr lang="en-US" sz="2000" b="1" u="sng" dirty="0">
              <a:latin typeface="Times New Roman" panose="02020603050405020304" pitchFamily="18" charset="0"/>
              <a:ea typeface="Times New Roman" panose="02020603050405020304" pitchFamily="18" charset="0"/>
            </a:endParaRPr>
          </a:p>
        </p:txBody>
      </p:sp>
      <p:sp>
        <p:nvSpPr>
          <p:cNvPr id="18440" name="Text Box 8"/>
          <p:cNvSpPr txBox="1"/>
          <p:nvPr/>
        </p:nvSpPr>
        <p:spPr>
          <a:xfrm>
            <a:off x="0" y="2590800"/>
            <a:ext cx="15240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a) R = 15 </a:t>
            </a:r>
            <a:r>
              <a:rPr lang="en-US" sz="2000" dirty="0">
                <a:latin typeface="Times New Roman" panose="02020603050405020304" pitchFamily="18" charset="0"/>
                <a:sym typeface="Symbol" panose="05050102010706020507" pitchFamily="18" charset="2"/>
              </a:rPr>
              <a:t></a:t>
            </a:r>
            <a:endParaRPr lang="en-US" sz="2000" dirty="0">
              <a:latin typeface="Times New Roman" panose="02020603050405020304" pitchFamily="18" charset="0"/>
              <a:ea typeface="Times New Roman" panose="02020603050405020304" pitchFamily="18" charset="0"/>
              <a:sym typeface="Symbol" panose="05050102010706020507" pitchFamily="18" charset="2"/>
            </a:endParaRPr>
          </a:p>
        </p:txBody>
      </p:sp>
      <p:sp>
        <p:nvSpPr>
          <p:cNvPr id="18441" name="Text Box 9"/>
          <p:cNvSpPr txBox="1"/>
          <p:nvPr/>
        </p:nvSpPr>
        <p:spPr>
          <a:xfrm>
            <a:off x="128588" y="2971800"/>
            <a:ext cx="12192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U = 6 V </a:t>
            </a:r>
            <a:endParaRPr lang="en-US" sz="2000" dirty="0">
              <a:latin typeface="Times New Roman" panose="02020603050405020304" pitchFamily="18" charset="0"/>
              <a:ea typeface="Times New Roman" panose="02020603050405020304" pitchFamily="18" charset="0"/>
            </a:endParaRPr>
          </a:p>
        </p:txBody>
      </p:sp>
      <p:sp>
        <p:nvSpPr>
          <p:cNvPr id="18442" name="Line 10"/>
          <p:cNvSpPr/>
          <p:nvPr/>
        </p:nvSpPr>
        <p:spPr>
          <a:xfrm flipV="1">
            <a:off x="71438" y="3381375"/>
            <a:ext cx="1447800" cy="0"/>
          </a:xfrm>
          <a:prstGeom prst="line">
            <a:avLst/>
          </a:prstGeom>
          <a:ln w="28575" cap="flat" cmpd="sng">
            <a:solidFill>
              <a:schemeClr val="tx1"/>
            </a:solidFill>
            <a:prstDash val="solid"/>
            <a:round/>
            <a:headEnd type="none" w="med" len="med"/>
            <a:tailEnd type="none" w="med" len="med"/>
          </a:ln>
        </p:spPr>
      </p:sp>
      <p:sp>
        <p:nvSpPr>
          <p:cNvPr id="18443" name="Text Box 11"/>
          <p:cNvSpPr txBox="1"/>
          <p:nvPr/>
        </p:nvSpPr>
        <p:spPr>
          <a:xfrm>
            <a:off x="85725" y="3471863"/>
            <a:ext cx="12954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I = ? </a:t>
            </a:r>
            <a:endParaRPr lang="en-US" sz="2000" dirty="0">
              <a:latin typeface="Times New Roman" panose="02020603050405020304" pitchFamily="18" charset="0"/>
              <a:ea typeface="Times New Roman" panose="02020603050405020304" pitchFamily="18" charset="0"/>
            </a:endParaRPr>
          </a:p>
        </p:txBody>
      </p:sp>
      <p:sp>
        <p:nvSpPr>
          <p:cNvPr id="18444" name="Line 12"/>
          <p:cNvSpPr/>
          <p:nvPr/>
        </p:nvSpPr>
        <p:spPr>
          <a:xfrm>
            <a:off x="1785938" y="2362200"/>
            <a:ext cx="0" cy="2057400"/>
          </a:xfrm>
          <a:prstGeom prst="line">
            <a:avLst/>
          </a:prstGeom>
          <a:ln w="28575" cap="flat" cmpd="sng">
            <a:solidFill>
              <a:schemeClr val="tx1"/>
            </a:solidFill>
            <a:prstDash val="solid"/>
            <a:round/>
            <a:headEnd type="none" w="med" len="med"/>
            <a:tailEnd type="none" w="med" len="med"/>
          </a:ln>
        </p:spPr>
      </p:sp>
      <p:sp>
        <p:nvSpPr>
          <p:cNvPr id="18445" name="Text Box 13"/>
          <p:cNvSpPr txBox="1"/>
          <p:nvPr/>
        </p:nvSpPr>
        <p:spPr>
          <a:xfrm>
            <a:off x="1828800" y="2362200"/>
            <a:ext cx="762000" cy="396875"/>
          </a:xfrm>
          <a:prstGeom prst="rect">
            <a:avLst/>
          </a:prstGeom>
          <a:noFill/>
          <a:ln w="9525">
            <a:noFill/>
          </a:ln>
        </p:spPr>
        <p:txBody>
          <a:bodyPr anchor="t" anchorCtr="0">
            <a:spAutoFit/>
          </a:bodyPr>
          <a:p>
            <a:pPr>
              <a:spcBef>
                <a:spcPct val="50000"/>
              </a:spcBef>
            </a:pPr>
            <a:r>
              <a:rPr lang="en-US" sz="2000" b="1" u="sng" dirty="0">
                <a:latin typeface="Times New Roman" panose="02020603050405020304" pitchFamily="18" charset="0"/>
              </a:rPr>
              <a:t>Giải</a:t>
            </a:r>
            <a:endParaRPr lang="en-US" sz="2000" b="1" u="sng" dirty="0">
              <a:latin typeface="Times New Roman" panose="02020603050405020304" pitchFamily="18" charset="0"/>
              <a:ea typeface="Times New Roman" panose="02020603050405020304" pitchFamily="18" charset="0"/>
            </a:endParaRPr>
          </a:p>
        </p:txBody>
      </p:sp>
      <p:sp>
        <p:nvSpPr>
          <p:cNvPr id="18446" name="Text Box 14"/>
          <p:cNvSpPr txBox="1"/>
          <p:nvPr/>
        </p:nvSpPr>
        <p:spPr>
          <a:xfrm>
            <a:off x="1828800" y="2743200"/>
            <a:ext cx="60960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a) Cường độ dòng điện chạy qua điện trở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p:sp>
        <p:nvSpPr>
          <p:cNvPr id="18447" name="Text Box 15"/>
          <p:cNvSpPr txBox="1"/>
          <p:nvPr/>
        </p:nvSpPr>
        <p:spPr>
          <a:xfrm>
            <a:off x="2209800" y="3276600"/>
            <a:ext cx="48768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I =                =  0,4 A </a:t>
            </a:r>
            <a:endParaRPr lang="en-US" sz="2000" dirty="0">
              <a:latin typeface="Times New Roman" panose="02020603050405020304" pitchFamily="18" charset="0"/>
              <a:ea typeface="Times New Roman" panose="02020603050405020304" pitchFamily="18" charset="0"/>
            </a:endParaRPr>
          </a:p>
        </p:txBody>
      </p:sp>
      <p:sp>
        <p:nvSpPr>
          <p:cNvPr id="12301" name="Rectangle 18"/>
          <p:cNvSpPr/>
          <p:nvPr/>
        </p:nvSpPr>
        <p:spPr>
          <a:xfrm>
            <a:off x="0" y="-184150"/>
            <a:ext cx="184150" cy="368300"/>
          </a:xfrm>
          <a:prstGeom prst="rect">
            <a:avLst/>
          </a:prstGeom>
          <a:noFill/>
          <a:ln w="9525">
            <a:noFill/>
          </a:ln>
        </p:spPr>
        <p:txBody>
          <a:bodyPr wrap="none" anchor="ctr" anchorCtr="0">
            <a:spAutoFit/>
          </a:bodyPr>
          <a:p>
            <a:endParaRPr lang="en-US" dirty="0">
              <a:latin typeface="Times New Roman" panose="02020603050405020304" pitchFamily="18" charset="0"/>
              <a:ea typeface="Times New Roman" panose="02020603050405020304" pitchFamily="18" charset="0"/>
            </a:endParaRPr>
          </a:p>
        </p:txBody>
      </p:sp>
      <p:graphicFrame>
        <p:nvGraphicFramePr>
          <p:cNvPr id="18449" name="Object 17"/>
          <p:cNvGraphicFramePr>
            <a:graphicFrameLocks noChangeAspect="1"/>
          </p:cNvGraphicFramePr>
          <p:nvPr/>
        </p:nvGraphicFramePr>
        <p:xfrm>
          <a:off x="2743200" y="3124200"/>
          <a:ext cx="742950" cy="600075"/>
        </p:xfrm>
        <a:graphic>
          <a:graphicData uri="http://schemas.openxmlformats.org/presentationml/2006/ole">
            <mc:AlternateContent xmlns:mc="http://schemas.openxmlformats.org/markup-compatibility/2006">
              <mc:Choice xmlns:v="urn:schemas-microsoft-com:vml" Requires="v">
                <p:oleObj spid="_x0000_s3090" name="" r:id="rId1" imgW="495300" imgH="393700" progId="Equation.3">
                  <p:embed/>
                </p:oleObj>
              </mc:Choice>
              <mc:Fallback>
                <p:oleObj name="" r:id="rId1" imgW="495300" imgH="393700" progId="Equation.3">
                  <p:embed/>
                  <p:pic>
                    <p:nvPicPr>
                      <p:cNvPr id="0" name="Picture 3089"/>
                      <p:cNvPicPr/>
                      <p:nvPr/>
                    </p:nvPicPr>
                    <p:blipFill>
                      <a:blip r:embed="rId2"/>
                      <a:stretch>
                        <a:fillRect/>
                      </a:stretch>
                    </p:blipFill>
                    <p:spPr>
                      <a:xfrm>
                        <a:off x="2743200" y="3124200"/>
                        <a:ext cx="742950" cy="600075"/>
                      </a:xfrm>
                      <a:prstGeom prst="rect">
                        <a:avLst/>
                      </a:prstGeom>
                      <a:noFill/>
                      <a:ln w="38100">
                        <a:noFill/>
                        <a:miter/>
                      </a:ln>
                    </p:spPr>
                  </p:pic>
                </p:oleObj>
              </mc:Fallback>
            </mc:AlternateContent>
          </a:graphicData>
        </a:graphic>
      </p:graphicFrame>
      <p:sp>
        <p:nvSpPr>
          <p:cNvPr id="18451" name="Text Box 19"/>
          <p:cNvSpPr txBox="1"/>
          <p:nvPr/>
        </p:nvSpPr>
        <p:spPr>
          <a:xfrm>
            <a:off x="-42862" y="3890963"/>
            <a:ext cx="18288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b) I</a:t>
            </a:r>
            <a:r>
              <a:rPr lang="en-US" sz="2000" baseline="30000" dirty="0">
                <a:latin typeface="Times New Roman" panose="02020603050405020304" pitchFamily="18" charset="0"/>
              </a:rPr>
              <a:t>' </a:t>
            </a:r>
            <a:r>
              <a:rPr lang="en-US" sz="2000" dirty="0">
                <a:latin typeface="Times New Roman" panose="02020603050405020304" pitchFamily="18" charset="0"/>
              </a:rPr>
              <a:t> = I + 0,3 </a:t>
            </a:r>
            <a:endParaRPr lang="en-US" sz="2000" dirty="0">
              <a:latin typeface="Times New Roman" panose="02020603050405020304" pitchFamily="18" charset="0"/>
              <a:ea typeface="Times New Roman" panose="02020603050405020304" pitchFamily="18" charset="0"/>
            </a:endParaRPr>
          </a:p>
        </p:txBody>
      </p:sp>
      <p:sp>
        <p:nvSpPr>
          <p:cNvPr id="18452" name="Line 20"/>
          <p:cNvSpPr/>
          <p:nvPr/>
        </p:nvSpPr>
        <p:spPr>
          <a:xfrm flipV="1">
            <a:off x="71438" y="4291013"/>
            <a:ext cx="1447800" cy="0"/>
          </a:xfrm>
          <a:prstGeom prst="line">
            <a:avLst/>
          </a:prstGeom>
          <a:ln w="28575" cap="flat" cmpd="sng">
            <a:solidFill>
              <a:schemeClr val="tx1"/>
            </a:solidFill>
            <a:prstDash val="solid"/>
            <a:round/>
            <a:headEnd type="none" w="med" len="med"/>
            <a:tailEnd type="none" w="med" len="med"/>
          </a:ln>
        </p:spPr>
      </p:sp>
      <p:sp>
        <p:nvSpPr>
          <p:cNvPr id="18453" name="Text Box 21"/>
          <p:cNvSpPr txBox="1"/>
          <p:nvPr/>
        </p:nvSpPr>
        <p:spPr>
          <a:xfrm>
            <a:off x="0" y="4294505"/>
            <a:ext cx="13716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U</a:t>
            </a:r>
            <a:r>
              <a:rPr lang="en-US" sz="2000" baseline="-25000" dirty="0">
                <a:latin typeface="Times New Roman" panose="02020603050405020304" pitchFamily="18" charset="0"/>
              </a:rPr>
              <a:t>2</a:t>
            </a:r>
            <a:r>
              <a:rPr lang="en-US" sz="2000" dirty="0">
                <a:latin typeface="Times New Roman" panose="02020603050405020304" pitchFamily="18" charset="0"/>
              </a:rPr>
              <a:t> = ? </a:t>
            </a:r>
            <a:endParaRPr lang="en-US" sz="2000" dirty="0">
              <a:latin typeface="Times New Roman" panose="02020603050405020304" pitchFamily="18" charset="0"/>
              <a:ea typeface="Times New Roman" panose="02020603050405020304" pitchFamily="18" charset="0"/>
            </a:endParaRPr>
          </a:p>
        </p:txBody>
      </p:sp>
      <p:sp>
        <p:nvSpPr>
          <p:cNvPr id="18454" name="Text Box 22"/>
          <p:cNvSpPr txBox="1"/>
          <p:nvPr/>
        </p:nvSpPr>
        <p:spPr>
          <a:xfrm>
            <a:off x="1828800" y="3724275"/>
            <a:ext cx="7315200" cy="7016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b) Áp dụng kết quả câu a, Cường độ dòng điện chạy qua điện trở sẽ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p:sp>
        <p:nvSpPr>
          <p:cNvPr id="18455" name="Text Box 23"/>
          <p:cNvSpPr txBox="1"/>
          <p:nvPr/>
        </p:nvSpPr>
        <p:spPr>
          <a:xfrm>
            <a:off x="3276600" y="4076700"/>
            <a:ext cx="38862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I</a:t>
            </a:r>
            <a:r>
              <a:rPr lang="en-US" sz="2000" baseline="30000" dirty="0">
                <a:latin typeface="Times New Roman" panose="02020603050405020304" pitchFamily="18" charset="0"/>
              </a:rPr>
              <a:t>'</a:t>
            </a:r>
            <a:r>
              <a:rPr lang="en-US" sz="2000" dirty="0">
                <a:latin typeface="Times New Roman" panose="02020603050405020304" pitchFamily="18" charset="0"/>
              </a:rPr>
              <a:t> = I + 0,3 = 0,4 + 0,3 = 0,7 A </a:t>
            </a:r>
            <a:endParaRPr lang="en-US" sz="2000" dirty="0">
              <a:latin typeface="Times New Roman" panose="02020603050405020304" pitchFamily="18" charset="0"/>
              <a:ea typeface="Times New Roman" panose="02020603050405020304" pitchFamily="18" charset="0"/>
            </a:endParaRPr>
          </a:p>
        </p:txBody>
      </p:sp>
      <p:sp>
        <p:nvSpPr>
          <p:cNvPr id="18456" name="Text Box 24"/>
          <p:cNvSpPr txBox="1"/>
          <p:nvPr/>
        </p:nvSpPr>
        <p:spPr>
          <a:xfrm>
            <a:off x="2133600" y="4800600"/>
            <a:ext cx="35814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U</a:t>
            </a:r>
            <a:r>
              <a:rPr lang="en-US" sz="2000" baseline="-25000" dirty="0">
                <a:latin typeface="Times New Roman" panose="02020603050405020304" pitchFamily="18" charset="0"/>
              </a:rPr>
              <a:t>2</a:t>
            </a:r>
            <a:r>
              <a:rPr lang="en-US" sz="2000" dirty="0">
                <a:latin typeface="Times New Roman" panose="02020603050405020304" pitchFamily="18" charset="0"/>
              </a:rPr>
              <a:t>= I</a:t>
            </a:r>
            <a:r>
              <a:rPr lang="en-US" sz="2000" baseline="30000" dirty="0">
                <a:latin typeface="Times New Roman" panose="02020603050405020304" pitchFamily="18" charset="0"/>
              </a:rPr>
              <a:t>'</a:t>
            </a:r>
            <a:r>
              <a:rPr lang="en-US" sz="2000" dirty="0">
                <a:latin typeface="Times New Roman" panose="02020603050405020304" pitchFamily="18" charset="0"/>
              </a:rPr>
              <a:t>.R = 0,7.15 = 10,5 V </a:t>
            </a:r>
            <a:endParaRPr lang="en-US" sz="2000" dirty="0">
              <a:latin typeface="Times New Roman" panose="02020603050405020304" pitchFamily="18" charset="0"/>
              <a:ea typeface="Times New Roman" panose="02020603050405020304" pitchFamily="18" charset="0"/>
            </a:endParaRPr>
          </a:p>
        </p:txBody>
      </p:sp>
      <p:sp>
        <p:nvSpPr>
          <p:cNvPr id="18457" name="Text Box 25"/>
          <p:cNvSpPr txBox="1"/>
          <p:nvPr/>
        </p:nvSpPr>
        <p:spPr>
          <a:xfrm>
            <a:off x="1828800" y="4419600"/>
            <a:ext cx="60960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Hiệu điện thế hai đầu điện trở khi đó phải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p:cTn id="7" dur="1000" fill="hold"/>
                                        <p:tgtEl>
                                          <p:spTgt spid="18437"/>
                                        </p:tgtEl>
                                        <p:attrNameLst>
                                          <p:attrName>ppt_x</p:attrName>
                                        </p:attrNameLst>
                                      </p:cBhvr>
                                      <p:tavLst>
                                        <p:tav tm="0">
                                          <p:val>
                                            <p:strVal val="#ppt_x-.2"/>
                                          </p:val>
                                        </p:tav>
                                        <p:tav tm="100000">
                                          <p:val>
                                            <p:strVal val="#ppt_x"/>
                                          </p:val>
                                        </p:tav>
                                      </p:tavLst>
                                    </p:anim>
                                    <p:anim calcmode="lin" valueType="num">
                                      <p:cBhvr>
                                        <p:cTn id="8" dur="1000" fill="hold"/>
                                        <p:tgtEl>
                                          <p:spTgt spid="1843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439"/>
                                        </p:tgtEl>
                                        <p:attrNameLst>
                                          <p:attrName>style.visibility</p:attrName>
                                        </p:attrNameLst>
                                      </p:cBhvr>
                                      <p:to>
                                        <p:strVal val="visible"/>
                                      </p:to>
                                    </p:set>
                                    <p:animEffect transition="in" filter="fade">
                                      <p:cBhvr>
                                        <p:cTn id="14" dur="1000"/>
                                        <p:tgtEl>
                                          <p:spTgt spid="18439"/>
                                        </p:tgtEl>
                                      </p:cBhvr>
                                    </p:animEffect>
                                    <p:anim calcmode="lin" valueType="num">
                                      <p:cBhvr>
                                        <p:cTn id="15" dur="1000" fill="hold"/>
                                        <p:tgtEl>
                                          <p:spTgt spid="18439"/>
                                        </p:tgtEl>
                                        <p:attrNameLst>
                                          <p:attrName>ppt_x</p:attrName>
                                        </p:attrNameLst>
                                      </p:cBhvr>
                                      <p:tavLst>
                                        <p:tav tm="0">
                                          <p:val>
                                            <p:strVal val="#ppt_x"/>
                                          </p:val>
                                        </p:tav>
                                        <p:tav tm="100000">
                                          <p:val>
                                            <p:strVal val="#ppt_x"/>
                                          </p:val>
                                        </p:tav>
                                      </p:tavLst>
                                    </p:anim>
                                    <p:anim calcmode="lin" valueType="num">
                                      <p:cBhvr>
                                        <p:cTn id="16" dur="1000" fill="hold"/>
                                        <p:tgtEl>
                                          <p:spTgt spid="184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440"/>
                                        </p:tgtEl>
                                        <p:attrNameLst>
                                          <p:attrName>style.visibility</p:attrName>
                                        </p:attrNameLst>
                                      </p:cBhvr>
                                      <p:to>
                                        <p:strVal val="visible"/>
                                      </p:to>
                                    </p:set>
                                    <p:animEffect transition="in" filter="fade">
                                      <p:cBhvr>
                                        <p:cTn id="21" dur="1000"/>
                                        <p:tgtEl>
                                          <p:spTgt spid="18440"/>
                                        </p:tgtEl>
                                      </p:cBhvr>
                                    </p:animEffect>
                                    <p:anim calcmode="lin" valueType="num">
                                      <p:cBhvr>
                                        <p:cTn id="22" dur="1000" fill="hold"/>
                                        <p:tgtEl>
                                          <p:spTgt spid="18440"/>
                                        </p:tgtEl>
                                        <p:attrNameLst>
                                          <p:attrName>ppt_x</p:attrName>
                                        </p:attrNameLst>
                                      </p:cBhvr>
                                      <p:tavLst>
                                        <p:tav tm="0">
                                          <p:val>
                                            <p:strVal val="#ppt_x"/>
                                          </p:val>
                                        </p:tav>
                                        <p:tav tm="100000">
                                          <p:val>
                                            <p:strVal val="#ppt_x"/>
                                          </p:val>
                                        </p:tav>
                                      </p:tavLst>
                                    </p:anim>
                                    <p:anim calcmode="lin" valueType="num">
                                      <p:cBhvr>
                                        <p:cTn id="23" dur="1000" fill="hold"/>
                                        <p:tgtEl>
                                          <p:spTgt spid="1844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8441"/>
                                        </p:tgtEl>
                                        <p:attrNameLst>
                                          <p:attrName>style.visibility</p:attrName>
                                        </p:attrNameLst>
                                      </p:cBhvr>
                                      <p:to>
                                        <p:strVal val="visible"/>
                                      </p:to>
                                    </p:set>
                                    <p:animEffect transition="in" filter="fade">
                                      <p:cBhvr>
                                        <p:cTn id="28" dur="1000"/>
                                        <p:tgtEl>
                                          <p:spTgt spid="18441"/>
                                        </p:tgtEl>
                                      </p:cBhvr>
                                    </p:animEffect>
                                    <p:anim calcmode="lin" valueType="num">
                                      <p:cBhvr>
                                        <p:cTn id="29" dur="1000" fill="hold"/>
                                        <p:tgtEl>
                                          <p:spTgt spid="18441"/>
                                        </p:tgtEl>
                                        <p:attrNameLst>
                                          <p:attrName>ppt_x</p:attrName>
                                        </p:attrNameLst>
                                      </p:cBhvr>
                                      <p:tavLst>
                                        <p:tav tm="0">
                                          <p:val>
                                            <p:strVal val="#ppt_x"/>
                                          </p:val>
                                        </p:tav>
                                        <p:tav tm="100000">
                                          <p:val>
                                            <p:strVal val="#ppt_x"/>
                                          </p:val>
                                        </p:tav>
                                      </p:tavLst>
                                    </p:anim>
                                    <p:anim calcmode="lin" valueType="num">
                                      <p:cBhvr>
                                        <p:cTn id="30" dur="1000" fill="hold"/>
                                        <p:tgtEl>
                                          <p:spTgt spid="18441"/>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8442"/>
                                        </p:tgtEl>
                                        <p:attrNameLst>
                                          <p:attrName>style.visibility</p:attrName>
                                        </p:attrNameLst>
                                      </p:cBhvr>
                                      <p:to>
                                        <p:strVal val="visible"/>
                                      </p:to>
                                    </p:set>
                                    <p:animEffect transition="in" filter="fade">
                                      <p:cBhvr>
                                        <p:cTn id="33" dur="1000"/>
                                        <p:tgtEl>
                                          <p:spTgt spid="18442"/>
                                        </p:tgtEl>
                                      </p:cBhvr>
                                    </p:animEffect>
                                    <p:anim calcmode="lin" valueType="num">
                                      <p:cBhvr>
                                        <p:cTn id="34" dur="1000" fill="hold"/>
                                        <p:tgtEl>
                                          <p:spTgt spid="18442"/>
                                        </p:tgtEl>
                                        <p:attrNameLst>
                                          <p:attrName>ppt_x</p:attrName>
                                        </p:attrNameLst>
                                      </p:cBhvr>
                                      <p:tavLst>
                                        <p:tav tm="0">
                                          <p:val>
                                            <p:strVal val="#ppt_x"/>
                                          </p:val>
                                        </p:tav>
                                        <p:tav tm="100000">
                                          <p:val>
                                            <p:strVal val="#ppt_x"/>
                                          </p:val>
                                        </p:tav>
                                      </p:tavLst>
                                    </p:anim>
                                    <p:anim calcmode="lin" valueType="num">
                                      <p:cBhvr>
                                        <p:cTn id="35" dur="1000" fill="hold"/>
                                        <p:tgtEl>
                                          <p:spTgt spid="1844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8443"/>
                                        </p:tgtEl>
                                        <p:attrNameLst>
                                          <p:attrName>style.visibility</p:attrName>
                                        </p:attrNameLst>
                                      </p:cBhvr>
                                      <p:to>
                                        <p:strVal val="visible"/>
                                      </p:to>
                                    </p:set>
                                    <p:animEffect transition="in" filter="fade">
                                      <p:cBhvr>
                                        <p:cTn id="40" dur="1000"/>
                                        <p:tgtEl>
                                          <p:spTgt spid="18443"/>
                                        </p:tgtEl>
                                      </p:cBhvr>
                                    </p:animEffect>
                                    <p:anim calcmode="lin" valueType="num">
                                      <p:cBhvr>
                                        <p:cTn id="41" dur="1000" fill="hold"/>
                                        <p:tgtEl>
                                          <p:spTgt spid="18443"/>
                                        </p:tgtEl>
                                        <p:attrNameLst>
                                          <p:attrName>ppt_x</p:attrName>
                                        </p:attrNameLst>
                                      </p:cBhvr>
                                      <p:tavLst>
                                        <p:tav tm="0">
                                          <p:val>
                                            <p:strVal val="#ppt_x"/>
                                          </p:val>
                                        </p:tav>
                                        <p:tav tm="100000">
                                          <p:val>
                                            <p:strVal val="#ppt_x"/>
                                          </p:val>
                                        </p:tav>
                                      </p:tavLst>
                                    </p:anim>
                                    <p:anim calcmode="lin" valueType="num">
                                      <p:cBhvr>
                                        <p:cTn id="42" dur="1000" fill="hold"/>
                                        <p:tgtEl>
                                          <p:spTgt spid="1844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8451"/>
                                        </p:tgtEl>
                                        <p:attrNameLst>
                                          <p:attrName>style.visibility</p:attrName>
                                        </p:attrNameLst>
                                      </p:cBhvr>
                                      <p:to>
                                        <p:strVal val="visible"/>
                                      </p:to>
                                    </p:set>
                                    <p:animEffect transition="in" filter="fade">
                                      <p:cBhvr>
                                        <p:cTn id="47" dur="1000"/>
                                        <p:tgtEl>
                                          <p:spTgt spid="18451"/>
                                        </p:tgtEl>
                                      </p:cBhvr>
                                    </p:animEffect>
                                    <p:anim calcmode="lin" valueType="num">
                                      <p:cBhvr>
                                        <p:cTn id="48" dur="1000" fill="hold"/>
                                        <p:tgtEl>
                                          <p:spTgt spid="18451"/>
                                        </p:tgtEl>
                                        <p:attrNameLst>
                                          <p:attrName>ppt_x</p:attrName>
                                        </p:attrNameLst>
                                      </p:cBhvr>
                                      <p:tavLst>
                                        <p:tav tm="0">
                                          <p:val>
                                            <p:strVal val="#ppt_x"/>
                                          </p:val>
                                        </p:tav>
                                        <p:tav tm="100000">
                                          <p:val>
                                            <p:strVal val="#ppt_x"/>
                                          </p:val>
                                        </p:tav>
                                      </p:tavLst>
                                    </p:anim>
                                    <p:anim calcmode="lin" valueType="num">
                                      <p:cBhvr>
                                        <p:cTn id="49" dur="1000" fill="hold"/>
                                        <p:tgtEl>
                                          <p:spTgt spid="1845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8453"/>
                                        </p:tgtEl>
                                        <p:attrNameLst>
                                          <p:attrName>style.visibility</p:attrName>
                                        </p:attrNameLst>
                                      </p:cBhvr>
                                      <p:to>
                                        <p:strVal val="visible"/>
                                      </p:to>
                                    </p:set>
                                    <p:animEffect transition="in" filter="fade">
                                      <p:cBhvr>
                                        <p:cTn id="54" dur="1000"/>
                                        <p:tgtEl>
                                          <p:spTgt spid="18453"/>
                                        </p:tgtEl>
                                      </p:cBhvr>
                                    </p:animEffect>
                                    <p:anim calcmode="lin" valueType="num">
                                      <p:cBhvr>
                                        <p:cTn id="55" dur="1000" fill="hold"/>
                                        <p:tgtEl>
                                          <p:spTgt spid="18453"/>
                                        </p:tgtEl>
                                        <p:attrNameLst>
                                          <p:attrName>ppt_x</p:attrName>
                                        </p:attrNameLst>
                                      </p:cBhvr>
                                      <p:tavLst>
                                        <p:tav tm="0">
                                          <p:val>
                                            <p:strVal val="#ppt_x"/>
                                          </p:val>
                                        </p:tav>
                                        <p:tav tm="100000">
                                          <p:val>
                                            <p:strVal val="#ppt_x"/>
                                          </p:val>
                                        </p:tav>
                                      </p:tavLst>
                                    </p:anim>
                                    <p:anim calcmode="lin" valueType="num">
                                      <p:cBhvr>
                                        <p:cTn id="56" dur="1000" fill="hold"/>
                                        <p:tgtEl>
                                          <p:spTgt spid="18453"/>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8452"/>
                                        </p:tgtEl>
                                        <p:attrNameLst>
                                          <p:attrName>style.visibility</p:attrName>
                                        </p:attrNameLst>
                                      </p:cBhvr>
                                      <p:to>
                                        <p:strVal val="visible"/>
                                      </p:to>
                                    </p:set>
                                    <p:animEffect transition="in" filter="fade">
                                      <p:cBhvr>
                                        <p:cTn id="59" dur="1000"/>
                                        <p:tgtEl>
                                          <p:spTgt spid="18452"/>
                                        </p:tgtEl>
                                      </p:cBhvr>
                                    </p:animEffect>
                                    <p:anim calcmode="lin" valueType="num">
                                      <p:cBhvr>
                                        <p:cTn id="60" dur="1000" fill="hold"/>
                                        <p:tgtEl>
                                          <p:spTgt spid="18452"/>
                                        </p:tgtEl>
                                        <p:attrNameLst>
                                          <p:attrName>ppt_x</p:attrName>
                                        </p:attrNameLst>
                                      </p:cBhvr>
                                      <p:tavLst>
                                        <p:tav tm="0">
                                          <p:val>
                                            <p:strVal val="#ppt_x"/>
                                          </p:val>
                                        </p:tav>
                                        <p:tav tm="100000">
                                          <p:val>
                                            <p:strVal val="#ppt_x"/>
                                          </p:val>
                                        </p:tav>
                                      </p:tavLst>
                                    </p:anim>
                                    <p:anim calcmode="lin" valueType="num">
                                      <p:cBhvr>
                                        <p:cTn id="61" dur="1000" fill="hold"/>
                                        <p:tgtEl>
                                          <p:spTgt spid="18452"/>
                                        </p:tgtEl>
                                        <p:attrNameLst>
                                          <p:attrName>ppt_y</p:attrName>
                                        </p:attrNameLst>
                                      </p:cBhvr>
                                      <p:tavLst>
                                        <p:tav tm="0">
                                          <p:val>
                                            <p:strVal val="#ppt_y-.1"/>
                                          </p:val>
                                        </p:tav>
                                        <p:tav tm="100000">
                                          <p:val>
                                            <p:strVal val="#ppt_y"/>
                                          </p:val>
                                        </p:tav>
                                      </p:tavLst>
                                    </p:anim>
                                  </p:childTnLst>
                                </p:cTn>
                              </p:par>
                              <p:par>
                                <p:cTn id="62" presetID="53" presetClass="entr" presetSubtype="16" fill="hold" nodeType="withEffect">
                                  <p:stCondLst>
                                    <p:cond delay="0"/>
                                  </p:stCondLst>
                                  <p:childTnLst>
                                    <p:set>
                                      <p:cBhvr>
                                        <p:cTn id="63" dur="1" fill="hold">
                                          <p:stCondLst>
                                            <p:cond delay="0"/>
                                          </p:stCondLst>
                                        </p:cTn>
                                        <p:tgtEl>
                                          <p:spTgt spid="18444"/>
                                        </p:tgtEl>
                                        <p:attrNameLst>
                                          <p:attrName>style.visibility</p:attrName>
                                        </p:attrNameLst>
                                      </p:cBhvr>
                                      <p:to>
                                        <p:strVal val="visible"/>
                                      </p:to>
                                    </p:set>
                                    <p:anim calcmode="lin" valueType="num">
                                      <p:cBhvr>
                                        <p:cTn id="64" dur="500" fill="hold"/>
                                        <p:tgtEl>
                                          <p:spTgt spid="18444"/>
                                        </p:tgtEl>
                                        <p:attrNameLst>
                                          <p:attrName>ppt_w</p:attrName>
                                        </p:attrNameLst>
                                      </p:cBhvr>
                                      <p:tavLst>
                                        <p:tav tm="0">
                                          <p:val>
                                            <p:fltVal val="0.000000"/>
                                          </p:val>
                                        </p:tav>
                                        <p:tav tm="100000">
                                          <p:val>
                                            <p:strVal val="#ppt_w"/>
                                          </p:val>
                                        </p:tav>
                                      </p:tavLst>
                                    </p:anim>
                                    <p:anim calcmode="lin" valueType="num">
                                      <p:cBhvr>
                                        <p:cTn id="65" dur="500" fill="hold"/>
                                        <p:tgtEl>
                                          <p:spTgt spid="18444"/>
                                        </p:tgtEl>
                                        <p:attrNameLst>
                                          <p:attrName>ppt_h</p:attrName>
                                        </p:attrNameLst>
                                      </p:cBhvr>
                                      <p:tavLst>
                                        <p:tav tm="0">
                                          <p:val>
                                            <p:fltVal val="0.000000"/>
                                          </p:val>
                                        </p:tav>
                                        <p:tav tm="100000">
                                          <p:val>
                                            <p:strVal val="#ppt_h"/>
                                          </p:val>
                                        </p:tav>
                                      </p:tavLst>
                                    </p:anim>
                                    <p:animEffect transition="in" filter="fade">
                                      <p:cBhvr>
                                        <p:cTn id="66" dur="500"/>
                                        <p:tgtEl>
                                          <p:spTgt spid="18444"/>
                                        </p:tgtEl>
                                      </p:cBhvr>
                                    </p:animEffect>
                                  </p:childTnLst>
                                </p:cTn>
                              </p:par>
                            </p:childTnLst>
                          </p:cTn>
                        </p:par>
                      </p:childTnLst>
                    </p:cTn>
                  </p:par>
                  <p:par>
                    <p:cTn id="67" fill="hold">
                      <p:stCondLst>
                        <p:cond delay="indefinite"/>
                      </p:stCondLst>
                      <p:childTnLst>
                        <p:par>
                          <p:cTn id="68" fill="hold">
                            <p:stCondLst>
                              <p:cond delay="0"/>
                            </p:stCondLst>
                            <p:childTnLst>
                              <p:par>
                                <p:cTn id="69" presetID="29" presetClass="entr" presetSubtype="0" fill="hold" grpId="0" nodeType="clickEffect">
                                  <p:stCondLst>
                                    <p:cond delay="0"/>
                                  </p:stCondLst>
                                  <p:childTnLst>
                                    <p:set>
                                      <p:cBhvr>
                                        <p:cTn id="70" dur="1" fill="hold">
                                          <p:stCondLst>
                                            <p:cond delay="0"/>
                                          </p:stCondLst>
                                        </p:cTn>
                                        <p:tgtEl>
                                          <p:spTgt spid="18445"/>
                                        </p:tgtEl>
                                        <p:attrNameLst>
                                          <p:attrName>style.visibility</p:attrName>
                                        </p:attrNameLst>
                                      </p:cBhvr>
                                      <p:to>
                                        <p:strVal val="visible"/>
                                      </p:to>
                                    </p:set>
                                    <p:anim calcmode="lin" valueType="num">
                                      <p:cBhvr>
                                        <p:cTn id="71" dur="1000" fill="hold"/>
                                        <p:tgtEl>
                                          <p:spTgt spid="18445"/>
                                        </p:tgtEl>
                                        <p:attrNameLst>
                                          <p:attrName>ppt_x</p:attrName>
                                        </p:attrNameLst>
                                      </p:cBhvr>
                                      <p:tavLst>
                                        <p:tav tm="0">
                                          <p:val>
                                            <p:strVal val="#ppt_x-.2"/>
                                          </p:val>
                                        </p:tav>
                                        <p:tav tm="100000">
                                          <p:val>
                                            <p:strVal val="#ppt_x"/>
                                          </p:val>
                                        </p:tav>
                                      </p:tavLst>
                                    </p:anim>
                                    <p:anim calcmode="lin" valueType="num">
                                      <p:cBhvr>
                                        <p:cTn id="72" dur="1000" fill="hold"/>
                                        <p:tgtEl>
                                          <p:spTgt spid="18445"/>
                                        </p:tgtEl>
                                        <p:attrNameLst>
                                          <p:attrName>ppt_y</p:attrName>
                                        </p:attrNameLst>
                                      </p:cBhvr>
                                      <p:tavLst>
                                        <p:tav tm="0">
                                          <p:val>
                                            <p:strVal val="#ppt_y"/>
                                          </p:val>
                                        </p:tav>
                                        <p:tav tm="100000">
                                          <p:val>
                                            <p:strVal val="#ppt_y"/>
                                          </p:val>
                                        </p:tav>
                                      </p:tavLst>
                                    </p:anim>
                                    <p:animEffect transition="in" filter="wipe(right)" prLst="gradientSize: 0.1">
                                      <p:cBhvr>
                                        <p:cTn id="73" dur="1000"/>
                                        <p:tgtEl>
                                          <p:spTgt spid="18445"/>
                                        </p:tgtEl>
                                      </p:cBhvr>
                                    </p:animEffect>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18446"/>
                                        </p:tgtEl>
                                        <p:attrNameLst>
                                          <p:attrName>style.visibility</p:attrName>
                                        </p:attrNameLst>
                                      </p:cBhvr>
                                      <p:to>
                                        <p:strVal val="visible"/>
                                      </p:to>
                                    </p:set>
                                    <p:animEffect transition="in" filter="fade">
                                      <p:cBhvr>
                                        <p:cTn id="78" dur="1000"/>
                                        <p:tgtEl>
                                          <p:spTgt spid="18446"/>
                                        </p:tgtEl>
                                      </p:cBhvr>
                                    </p:animEffect>
                                    <p:anim calcmode="lin" valueType="num">
                                      <p:cBhvr>
                                        <p:cTn id="79" dur="1000" fill="hold"/>
                                        <p:tgtEl>
                                          <p:spTgt spid="18446"/>
                                        </p:tgtEl>
                                        <p:attrNameLst>
                                          <p:attrName>ppt_x</p:attrName>
                                        </p:attrNameLst>
                                      </p:cBhvr>
                                      <p:tavLst>
                                        <p:tav tm="0">
                                          <p:val>
                                            <p:strVal val="#ppt_x"/>
                                          </p:val>
                                        </p:tav>
                                        <p:tav tm="100000">
                                          <p:val>
                                            <p:strVal val="#ppt_x"/>
                                          </p:val>
                                        </p:tav>
                                      </p:tavLst>
                                    </p:anim>
                                    <p:anim calcmode="lin" valueType="num">
                                      <p:cBhvr>
                                        <p:cTn id="80" dur="1000" fill="hold"/>
                                        <p:tgtEl>
                                          <p:spTgt spid="18446"/>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18447"/>
                                        </p:tgtEl>
                                        <p:attrNameLst>
                                          <p:attrName>style.visibility</p:attrName>
                                        </p:attrNameLst>
                                      </p:cBhvr>
                                      <p:to>
                                        <p:strVal val="visible"/>
                                      </p:to>
                                    </p:set>
                                    <p:animEffect transition="in" filter="fade">
                                      <p:cBhvr>
                                        <p:cTn id="85" dur="1000"/>
                                        <p:tgtEl>
                                          <p:spTgt spid="18447"/>
                                        </p:tgtEl>
                                      </p:cBhvr>
                                    </p:animEffect>
                                    <p:anim calcmode="lin" valueType="num">
                                      <p:cBhvr>
                                        <p:cTn id="86" dur="1000" fill="hold"/>
                                        <p:tgtEl>
                                          <p:spTgt spid="18447"/>
                                        </p:tgtEl>
                                        <p:attrNameLst>
                                          <p:attrName>ppt_x</p:attrName>
                                        </p:attrNameLst>
                                      </p:cBhvr>
                                      <p:tavLst>
                                        <p:tav tm="0">
                                          <p:val>
                                            <p:strVal val="#ppt_x"/>
                                          </p:val>
                                        </p:tav>
                                        <p:tav tm="100000">
                                          <p:val>
                                            <p:strVal val="#ppt_x"/>
                                          </p:val>
                                        </p:tav>
                                      </p:tavLst>
                                    </p:anim>
                                    <p:anim calcmode="lin" valueType="num">
                                      <p:cBhvr>
                                        <p:cTn id="87" dur="1000" fill="hold"/>
                                        <p:tgtEl>
                                          <p:spTgt spid="18447"/>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18449"/>
                                        </p:tgtEl>
                                        <p:attrNameLst>
                                          <p:attrName>style.visibility</p:attrName>
                                        </p:attrNameLst>
                                      </p:cBhvr>
                                      <p:to>
                                        <p:strVal val="visible"/>
                                      </p:to>
                                    </p:set>
                                    <p:animEffect transition="in" filter="fade">
                                      <p:cBhvr>
                                        <p:cTn id="90" dur="1000"/>
                                        <p:tgtEl>
                                          <p:spTgt spid="18449"/>
                                        </p:tgtEl>
                                      </p:cBhvr>
                                    </p:animEffect>
                                    <p:anim calcmode="lin" valueType="num">
                                      <p:cBhvr>
                                        <p:cTn id="91" dur="1000" fill="hold"/>
                                        <p:tgtEl>
                                          <p:spTgt spid="18449"/>
                                        </p:tgtEl>
                                        <p:attrNameLst>
                                          <p:attrName>ppt_x</p:attrName>
                                        </p:attrNameLst>
                                      </p:cBhvr>
                                      <p:tavLst>
                                        <p:tav tm="0">
                                          <p:val>
                                            <p:strVal val="#ppt_x"/>
                                          </p:val>
                                        </p:tav>
                                        <p:tav tm="100000">
                                          <p:val>
                                            <p:strVal val="#ppt_x"/>
                                          </p:val>
                                        </p:tav>
                                      </p:tavLst>
                                    </p:anim>
                                    <p:anim calcmode="lin" valueType="num">
                                      <p:cBhvr>
                                        <p:cTn id="92" dur="1000" fill="hold"/>
                                        <p:tgtEl>
                                          <p:spTgt spid="18449"/>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18454"/>
                                        </p:tgtEl>
                                        <p:attrNameLst>
                                          <p:attrName>style.visibility</p:attrName>
                                        </p:attrNameLst>
                                      </p:cBhvr>
                                      <p:to>
                                        <p:strVal val="visible"/>
                                      </p:to>
                                    </p:set>
                                    <p:animEffect transition="in" filter="fade">
                                      <p:cBhvr>
                                        <p:cTn id="97" dur="1000"/>
                                        <p:tgtEl>
                                          <p:spTgt spid="18454"/>
                                        </p:tgtEl>
                                      </p:cBhvr>
                                    </p:animEffect>
                                    <p:anim calcmode="lin" valueType="num">
                                      <p:cBhvr>
                                        <p:cTn id="98" dur="1000" fill="hold"/>
                                        <p:tgtEl>
                                          <p:spTgt spid="18454"/>
                                        </p:tgtEl>
                                        <p:attrNameLst>
                                          <p:attrName>ppt_x</p:attrName>
                                        </p:attrNameLst>
                                      </p:cBhvr>
                                      <p:tavLst>
                                        <p:tav tm="0">
                                          <p:val>
                                            <p:strVal val="#ppt_x"/>
                                          </p:val>
                                        </p:tav>
                                        <p:tav tm="100000">
                                          <p:val>
                                            <p:strVal val="#ppt_x"/>
                                          </p:val>
                                        </p:tav>
                                      </p:tavLst>
                                    </p:anim>
                                    <p:anim calcmode="lin" valueType="num">
                                      <p:cBhvr>
                                        <p:cTn id="99" dur="1000" fill="hold"/>
                                        <p:tgtEl>
                                          <p:spTgt spid="18454"/>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18455"/>
                                        </p:tgtEl>
                                        <p:attrNameLst>
                                          <p:attrName>style.visibility</p:attrName>
                                        </p:attrNameLst>
                                      </p:cBhvr>
                                      <p:to>
                                        <p:strVal val="visible"/>
                                      </p:to>
                                    </p:set>
                                    <p:animEffect transition="in" filter="fade">
                                      <p:cBhvr>
                                        <p:cTn id="104" dur="1000"/>
                                        <p:tgtEl>
                                          <p:spTgt spid="18455"/>
                                        </p:tgtEl>
                                      </p:cBhvr>
                                    </p:animEffect>
                                    <p:anim calcmode="lin" valueType="num">
                                      <p:cBhvr>
                                        <p:cTn id="105" dur="1000" fill="hold"/>
                                        <p:tgtEl>
                                          <p:spTgt spid="18455"/>
                                        </p:tgtEl>
                                        <p:attrNameLst>
                                          <p:attrName>ppt_x</p:attrName>
                                        </p:attrNameLst>
                                      </p:cBhvr>
                                      <p:tavLst>
                                        <p:tav tm="0">
                                          <p:val>
                                            <p:strVal val="#ppt_x"/>
                                          </p:val>
                                        </p:tav>
                                        <p:tav tm="100000">
                                          <p:val>
                                            <p:strVal val="#ppt_x"/>
                                          </p:val>
                                        </p:tav>
                                      </p:tavLst>
                                    </p:anim>
                                    <p:anim calcmode="lin" valueType="num">
                                      <p:cBhvr>
                                        <p:cTn id="106" dur="1000" fill="hold"/>
                                        <p:tgtEl>
                                          <p:spTgt spid="18455"/>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18457"/>
                                        </p:tgtEl>
                                        <p:attrNameLst>
                                          <p:attrName>style.visibility</p:attrName>
                                        </p:attrNameLst>
                                      </p:cBhvr>
                                      <p:to>
                                        <p:strVal val="visible"/>
                                      </p:to>
                                    </p:set>
                                    <p:animEffect transition="in" filter="fade">
                                      <p:cBhvr>
                                        <p:cTn id="111" dur="1000"/>
                                        <p:tgtEl>
                                          <p:spTgt spid="18457"/>
                                        </p:tgtEl>
                                      </p:cBhvr>
                                    </p:animEffect>
                                    <p:anim calcmode="lin" valueType="num">
                                      <p:cBhvr>
                                        <p:cTn id="112" dur="1000" fill="hold"/>
                                        <p:tgtEl>
                                          <p:spTgt spid="18457"/>
                                        </p:tgtEl>
                                        <p:attrNameLst>
                                          <p:attrName>ppt_x</p:attrName>
                                        </p:attrNameLst>
                                      </p:cBhvr>
                                      <p:tavLst>
                                        <p:tav tm="0">
                                          <p:val>
                                            <p:strVal val="#ppt_x"/>
                                          </p:val>
                                        </p:tav>
                                        <p:tav tm="100000">
                                          <p:val>
                                            <p:strVal val="#ppt_x"/>
                                          </p:val>
                                        </p:tav>
                                      </p:tavLst>
                                    </p:anim>
                                    <p:anim calcmode="lin" valueType="num">
                                      <p:cBhvr>
                                        <p:cTn id="113" dur="1000" fill="hold"/>
                                        <p:tgtEl>
                                          <p:spTgt spid="1845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18456"/>
                                        </p:tgtEl>
                                        <p:attrNameLst>
                                          <p:attrName>style.visibility</p:attrName>
                                        </p:attrNameLst>
                                      </p:cBhvr>
                                      <p:to>
                                        <p:strVal val="visible"/>
                                      </p:to>
                                    </p:set>
                                    <p:animEffect transition="in" filter="fade">
                                      <p:cBhvr>
                                        <p:cTn id="118" dur="1000"/>
                                        <p:tgtEl>
                                          <p:spTgt spid="18456"/>
                                        </p:tgtEl>
                                      </p:cBhvr>
                                    </p:animEffect>
                                    <p:anim calcmode="lin" valueType="num">
                                      <p:cBhvr>
                                        <p:cTn id="119" dur="1000" fill="hold"/>
                                        <p:tgtEl>
                                          <p:spTgt spid="18456"/>
                                        </p:tgtEl>
                                        <p:attrNameLst>
                                          <p:attrName>ppt_x</p:attrName>
                                        </p:attrNameLst>
                                      </p:cBhvr>
                                      <p:tavLst>
                                        <p:tav tm="0">
                                          <p:val>
                                            <p:strVal val="#ppt_x"/>
                                          </p:val>
                                        </p:tav>
                                        <p:tav tm="100000">
                                          <p:val>
                                            <p:strVal val="#ppt_x"/>
                                          </p:val>
                                        </p:tav>
                                      </p:tavLst>
                                    </p:anim>
                                    <p:anim calcmode="lin" valueType="num">
                                      <p:cBhvr>
                                        <p:cTn id="120" dur="1000" fill="hold"/>
                                        <p:tgtEl>
                                          <p:spTgt spid="184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P spid="18440" grpId="0"/>
      <p:bldP spid="18441" grpId="0"/>
      <p:bldP spid="18443" grpId="0"/>
      <p:bldP spid="18445" grpId="0"/>
      <p:bldP spid="18446" grpId="0"/>
      <p:bldP spid="18447" grpId="0"/>
      <p:bldP spid="18451" grpId="0"/>
      <p:bldP spid="18453" grpId="0"/>
      <p:bldP spid="18454" grpId="0"/>
      <p:bldP spid="18455" grpId="0"/>
      <p:bldP spid="18456" grpId="0"/>
      <p:bldP spid="184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1" name="Text Box 8"/>
          <p:cNvSpPr txBox="1"/>
          <p:nvPr/>
        </p:nvSpPr>
        <p:spPr>
          <a:xfrm>
            <a:off x="0" y="1586865"/>
            <a:ext cx="4038600" cy="460375"/>
          </a:xfrm>
          <a:prstGeom prst="rect">
            <a:avLst/>
          </a:prstGeom>
          <a:noFill/>
          <a:ln w="9525">
            <a:noFill/>
          </a:ln>
        </p:spPr>
        <p:txBody>
          <a:bodyPr anchor="t" anchorCtr="0">
            <a:spAutoFit/>
          </a:bodyPr>
          <a:p>
            <a:pPr>
              <a:spcBef>
                <a:spcPct val="50000"/>
              </a:spcBef>
            </a:pPr>
            <a:r>
              <a:rPr lang="en-US" sz="2400" b="1" dirty="0">
                <a:latin typeface="Arial" panose="020B0604020202020204" pitchFamily="34" charset="0"/>
              </a:rPr>
              <a:t> 1. Hệ thức của định luật </a:t>
            </a:r>
            <a:endParaRPr lang="en-US" sz="2400" b="1" dirty="0">
              <a:latin typeface="Arial" panose="020B0604020202020204" pitchFamily="34" charset="0"/>
            </a:endParaRPr>
          </a:p>
        </p:txBody>
      </p:sp>
      <p:graphicFrame>
        <p:nvGraphicFramePr>
          <p:cNvPr id="9223" name="Object 10"/>
          <p:cNvGraphicFramePr>
            <a:graphicFrameLocks noChangeAspect="1"/>
          </p:cNvGraphicFramePr>
          <p:nvPr/>
        </p:nvGraphicFramePr>
        <p:xfrm>
          <a:off x="1143000" y="2066925"/>
          <a:ext cx="746125" cy="917575"/>
        </p:xfrm>
        <a:graphic>
          <a:graphicData uri="http://schemas.openxmlformats.org/presentationml/2006/ole">
            <mc:AlternateContent xmlns:mc="http://schemas.openxmlformats.org/markup-compatibility/2006">
              <mc:Choice xmlns:v="urn:schemas-microsoft-com:vml" Requires="v">
                <p:oleObj spid="_x0000_s3082" name="" r:id="rId1" imgW="419100" imgH="393700" progId="Equation.3">
                  <p:embed/>
                </p:oleObj>
              </mc:Choice>
              <mc:Fallback>
                <p:oleObj name="" r:id="rId1" imgW="419100" imgH="393700" progId="Equation.3">
                  <p:embed/>
                  <p:pic>
                    <p:nvPicPr>
                      <p:cNvPr id="0" name="Picture 3081"/>
                      <p:cNvPicPr/>
                      <p:nvPr/>
                    </p:nvPicPr>
                    <p:blipFill>
                      <a:blip r:embed="rId2"/>
                      <a:stretch>
                        <a:fillRect/>
                      </a:stretch>
                    </p:blipFill>
                    <p:spPr>
                      <a:xfrm>
                        <a:off x="1143000" y="2066925"/>
                        <a:ext cx="746125" cy="917575"/>
                      </a:xfrm>
                      <a:prstGeom prst="rect">
                        <a:avLst/>
                      </a:prstGeom>
                      <a:noFill/>
                      <a:ln w="38100">
                        <a:noFill/>
                        <a:miter/>
                      </a:ln>
                    </p:spPr>
                  </p:pic>
                </p:oleObj>
              </mc:Fallback>
            </mc:AlternateContent>
          </a:graphicData>
        </a:graphic>
      </p:graphicFrame>
      <p:sp>
        <p:nvSpPr>
          <p:cNvPr id="9225" name="Text Box 13"/>
          <p:cNvSpPr txBox="1"/>
          <p:nvPr/>
        </p:nvSpPr>
        <p:spPr>
          <a:xfrm>
            <a:off x="61913" y="2591435"/>
            <a:ext cx="8920162" cy="1014730"/>
          </a:xfrm>
          <a:prstGeom prst="rect">
            <a:avLst/>
          </a:prstGeom>
          <a:noFill/>
          <a:ln w="9525">
            <a:noFill/>
          </a:ln>
        </p:spPr>
        <p:txBody>
          <a:bodyPr anchor="t" anchorCtr="0">
            <a:spAutoFit/>
          </a:bodyPr>
          <a:p>
            <a:pPr>
              <a:spcBef>
                <a:spcPct val="50000"/>
              </a:spcBef>
            </a:pPr>
            <a:endParaRPr lang="en-US" sz="2400" b="1" dirty="0">
              <a:latin typeface="Arial" panose="020B0604020202020204" pitchFamily="34" charset="0"/>
            </a:endParaRPr>
          </a:p>
          <a:p>
            <a:pPr algn="just">
              <a:spcBef>
                <a:spcPct val="50000"/>
              </a:spcBef>
            </a:pPr>
            <a:r>
              <a:rPr lang="en-US" sz="2400" b="1" dirty="0">
                <a:sym typeface="+mn-ea"/>
              </a:rPr>
              <a:t> 2. Phát biểu định luật: </a:t>
            </a:r>
            <a:endParaRPr lang="en-US" sz="2400" b="1" dirty="0">
              <a:solidFill>
                <a:srgbClr val="FF0000"/>
              </a:solidFill>
              <a:latin typeface="Arial" panose="020B0604020202020204" pitchFamily="34" charset="0"/>
            </a:endParaRPr>
          </a:p>
        </p:txBody>
      </p:sp>
      <p:graphicFrame>
        <p:nvGraphicFramePr>
          <p:cNvPr id="9241" name="Object 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3" name="" r:id="rId3" imgW="114300" imgH="215900" progId="Equation.3">
                  <p:embed/>
                </p:oleObj>
              </mc:Choice>
              <mc:Fallback>
                <p:oleObj name="" r:id="rId3" imgW="114300" imgH="215900" progId="Equation.3">
                  <p:embed/>
                  <p:pic>
                    <p:nvPicPr>
                      <p:cNvPr id="0" name="Picture 3082"/>
                      <p:cNvPicPr/>
                      <p:nvPr/>
                    </p:nvPicPr>
                    <p:blipFill>
                      <a:blip r:embed="rId4"/>
                      <a:stretch>
                        <a:fillRect/>
                      </a:stretch>
                    </p:blipFill>
                    <p:spPr>
                      <a:xfrm>
                        <a:off x="4514850" y="3321050"/>
                        <a:ext cx="114300" cy="215900"/>
                      </a:xfrm>
                      <a:prstGeom prst="rect">
                        <a:avLst/>
                      </a:prstGeom>
                      <a:noFill/>
                      <a:ln w="38100">
                        <a:noFill/>
                        <a:miter/>
                      </a:ln>
                    </p:spPr>
                  </p:pic>
                </p:oleObj>
              </mc:Fallback>
            </mc:AlternateContent>
          </a:graphicData>
        </a:graphic>
      </p:graphicFrame>
      <p:graphicFrame>
        <p:nvGraphicFramePr>
          <p:cNvPr id="9242"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4" name="" r:id="rId5" imgW="114300" imgH="215900" progId="Equation.3">
                  <p:embed/>
                </p:oleObj>
              </mc:Choice>
              <mc:Fallback>
                <p:oleObj name="" r:id="rId5" imgW="114300" imgH="215900" progId="Equation.3">
                  <p:embed/>
                  <p:pic>
                    <p:nvPicPr>
                      <p:cNvPr id="0" name="Picture 3083"/>
                      <p:cNvPicPr/>
                      <p:nvPr/>
                    </p:nvPicPr>
                    <p:blipFill>
                      <a:blip r:embed="rId4"/>
                      <a:stretch>
                        <a:fillRect/>
                      </a:stretch>
                    </p:blipFill>
                    <p:spPr>
                      <a:xfrm>
                        <a:off x="4514850" y="3321050"/>
                        <a:ext cx="114300" cy="215900"/>
                      </a:xfrm>
                      <a:prstGeom prst="rect">
                        <a:avLst/>
                      </a:prstGeom>
                      <a:noFill/>
                      <a:ln w="38100">
                        <a:noFill/>
                        <a:miter/>
                      </a:ln>
                    </p:spPr>
                  </p:pic>
                </p:oleObj>
              </mc:Fallback>
            </mc:AlternateContent>
          </a:graphicData>
        </a:graphic>
      </p:graphicFrame>
      <p:sp>
        <p:nvSpPr>
          <p:cNvPr id="5124" name="Text Box 4"/>
          <p:cNvSpPr txBox="1"/>
          <p:nvPr/>
        </p:nvSpPr>
        <p:spPr>
          <a:xfrm>
            <a:off x="0" y="-56515"/>
            <a:ext cx="9144000" cy="521970"/>
          </a:xfrm>
          <a:prstGeom prst="rect">
            <a:avLst/>
          </a:prstGeom>
          <a:noFill/>
          <a:ln w="9525">
            <a:noFill/>
          </a:ln>
        </p:spPr>
        <p:txBody>
          <a:bodyPr anchor="t" anchorCtr="0">
            <a:spAutoFit/>
          </a:bodyPr>
          <a:p>
            <a:pPr algn="ctr">
              <a:spcBef>
                <a:spcPct val="50000"/>
              </a:spcBef>
            </a:pPr>
            <a:r>
              <a:rPr lang="en-US" sz="2400" b="1" dirty="0">
                <a:solidFill>
                  <a:srgbClr val="FF0000"/>
                </a:solidFill>
                <a:latin typeface="Times New Roman" panose="02020603050405020304" pitchFamily="18" charset="0"/>
              </a:rPr>
              <a:t>B</a:t>
            </a:r>
            <a:r>
              <a:rPr lang="en-US" sz="2400" b="1" dirty="0">
                <a:solidFill>
                  <a:srgbClr val="FF0000"/>
                </a:solidFill>
                <a:latin typeface="Times New Roman" panose="02020603050405020304" pitchFamily="18" charset="0"/>
                <a:ea typeface="Times New Roman" panose="02020603050405020304" pitchFamily="18" charset="0"/>
              </a:rPr>
              <a:t>à</a:t>
            </a:r>
            <a:r>
              <a:rPr lang="en-US" sz="2400" b="1" dirty="0">
                <a:solidFill>
                  <a:srgbClr val="FF0000"/>
                </a:solidFill>
                <a:latin typeface="Times New Roman" panose="02020603050405020304" pitchFamily="18" charset="0"/>
              </a:rPr>
              <a:t>i 2.</a:t>
            </a:r>
            <a:r>
              <a:rPr lang="en-US" sz="2800" b="1" dirty="0">
                <a:solidFill>
                  <a:srgbClr val="FF0000"/>
                </a:solidFill>
                <a:latin typeface="Times New Roman" panose="02020603050405020304" pitchFamily="18" charset="0"/>
              </a:rPr>
              <a:t> </a:t>
            </a:r>
            <a:r>
              <a:rPr lang="en-US" sz="2400" b="1" dirty="0">
                <a:solidFill>
                  <a:srgbClr val="FF0000"/>
                </a:solidFill>
                <a:latin typeface="Times New Roman" panose="02020603050405020304" pitchFamily="18" charset="0"/>
              </a:rPr>
              <a:t>ĐIỆN TRỞ CỦA DÂY DẪN - ĐỊNH LUẬT ÔM</a:t>
            </a:r>
            <a:endParaRPr lang="en-US" sz="2400" b="1" dirty="0">
              <a:solidFill>
                <a:srgbClr val="FF0000"/>
              </a:solidFill>
              <a:latin typeface="Times New Roman" panose="02020603050405020304" pitchFamily="18" charset="0"/>
              <a:ea typeface="Times New Roman" panose="02020603050405020304" pitchFamily="18" charset="0"/>
            </a:endParaRPr>
          </a:p>
        </p:txBody>
      </p:sp>
      <p:sp>
        <p:nvSpPr>
          <p:cNvPr id="2" name="Text Box 20"/>
          <p:cNvSpPr txBox="1"/>
          <p:nvPr/>
        </p:nvSpPr>
        <p:spPr>
          <a:xfrm>
            <a:off x="2057400" y="1944370"/>
            <a:ext cx="6924675" cy="1568450"/>
          </a:xfrm>
          <a:prstGeom prst="rect">
            <a:avLst/>
          </a:prstGeom>
          <a:noFill/>
          <a:ln w="9525">
            <a:noFill/>
          </a:ln>
        </p:spPr>
        <p:txBody>
          <a:bodyPr wrap="square" anchor="t" anchorCtr="0">
            <a:spAutoFit/>
          </a:bodyPr>
          <a:p>
            <a:pPr>
              <a:spcBef>
                <a:spcPts val="0"/>
              </a:spcBef>
            </a:pPr>
            <a:r>
              <a:rPr lang="en-US" sz="2400" dirty="0">
                <a:latin typeface="Times New Roman" panose="02020603050405020304" pitchFamily="18" charset="0"/>
                <a:cs typeface="Times New Roman" panose="02020603050405020304" pitchFamily="18" charset="0"/>
                <a:sym typeface="Symbol" panose="05050102010706020507" pitchFamily="18" charset="2"/>
              </a:rPr>
              <a:t>Trong đó: + </a:t>
            </a:r>
            <a:r>
              <a:rPr lang="en-US" sz="2400" b="1" dirty="0">
                <a:latin typeface="Times New Roman" panose="02020603050405020304" pitchFamily="18" charset="0"/>
                <a:cs typeface="Times New Roman" panose="02020603050405020304" pitchFamily="18" charset="0"/>
                <a:sym typeface="Symbol" panose="05050102010706020507" pitchFamily="18" charset="2"/>
              </a:rPr>
              <a:t>I</a:t>
            </a:r>
            <a:r>
              <a:rPr lang="en-US" sz="2400" dirty="0">
                <a:latin typeface="Times New Roman" panose="02020603050405020304" pitchFamily="18" charset="0"/>
                <a:cs typeface="Times New Roman" panose="02020603050405020304" pitchFamily="18" charset="0"/>
                <a:sym typeface="Symbol" panose="05050102010706020507" pitchFamily="18" charset="2"/>
              </a:rPr>
              <a:t> là cường độ dòng điện, đơn vị Ampe (A)</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b="1" dirty="0">
                <a:latin typeface="Times New Roman" panose="02020603050405020304" pitchFamily="18" charset="0"/>
                <a:cs typeface="Times New Roman" panose="02020603050405020304" pitchFamily="18" charset="0"/>
                <a:sym typeface="Symbol" panose="05050102010706020507" pitchFamily="18" charset="2"/>
              </a:rPr>
              <a:t>U</a:t>
            </a:r>
            <a:r>
              <a:rPr lang="en-US" sz="2400" dirty="0">
                <a:latin typeface="Times New Roman" panose="02020603050405020304" pitchFamily="18" charset="0"/>
                <a:cs typeface="Times New Roman" panose="02020603050405020304" pitchFamily="18" charset="0"/>
                <a:sym typeface="Symbol" panose="05050102010706020507" pitchFamily="18" charset="2"/>
              </a:rPr>
              <a:t> là hiệu điện thế, đơn vị là Vôn (V)</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400" dirty="0">
                <a:latin typeface="Times New Roman" panose="02020603050405020304" pitchFamily="18" charset="0"/>
                <a:cs typeface="Times New Roman" panose="02020603050405020304" pitchFamily="18" charset="0"/>
                <a:sym typeface="Symbol" panose="05050102010706020507" pitchFamily="18" charset="2"/>
              </a:rPr>
              <a:t>                 + R là điện trở, đơn vị là Ohm (</a:t>
            </a:r>
            <a:r>
              <a:rPr lang="en-US" sz="2400" dirty="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400" dirty="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3" name="Text Box 2"/>
          <p:cNvSpPr txBox="1"/>
          <p:nvPr/>
        </p:nvSpPr>
        <p:spPr>
          <a:xfrm>
            <a:off x="3328353" y="675640"/>
            <a:ext cx="2486660" cy="829945"/>
          </a:xfrm>
          <a:prstGeom prst="rect">
            <a:avLst/>
          </a:prstGeom>
          <a:noFill/>
        </p:spPr>
        <p:txBody>
          <a:bodyPr wrap="none" rtlCol="0" anchor="t">
            <a:spAutoFit/>
          </a:bodyPr>
          <a:p>
            <a:pPr algn="ctr">
              <a:spcBef>
                <a:spcPct val="50000"/>
              </a:spcBef>
            </a:pPr>
            <a:r>
              <a:rPr lang="en-US" sz="4800" b="1" dirty="0">
                <a:solidFill>
                  <a:srgbClr val="0000FF"/>
                </a:solidFill>
                <a:latin typeface="Times New Roman" panose="02020603050405020304" pitchFamily="18" charset="0"/>
                <a:sym typeface="+mn-ea"/>
              </a:rPr>
              <a:t>Ghi nhớ </a:t>
            </a:r>
            <a:endParaRPr lang="en-US" sz="4800" b="1" dirty="0">
              <a:solidFill>
                <a:srgbClr val="0000FF"/>
              </a:solidFill>
              <a:latin typeface="Times New Roman" panose="02020603050405020304" pitchFamily="18" charset="0"/>
              <a:sym typeface="+mn-ea"/>
            </a:endParaRPr>
          </a:p>
        </p:txBody>
      </p:sp>
      <p:sp>
        <p:nvSpPr>
          <p:cNvPr id="5" name="Text Box 4"/>
          <p:cNvSpPr txBox="1"/>
          <p:nvPr/>
        </p:nvSpPr>
        <p:spPr>
          <a:xfrm>
            <a:off x="128905" y="3547110"/>
            <a:ext cx="8478520" cy="1383665"/>
          </a:xfrm>
          <a:prstGeom prst="rect">
            <a:avLst/>
          </a:prstGeom>
          <a:noFill/>
        </p:spPr>
        <p:txBody>
          <a:bodyPr wrap="square" rtlCol="0" anchor="t">
            <a:spAutoFit/>
          </a:bodyPr>
          <a:p>
            <a:pPr algn="just">
              <a:spcBef>
                <a:spcPct val="50000"/>
              </a:spcBef>
            </a:pPr>
            <a:r>
              <a:rPr lang="en-US" sz="2800" b="1" dirty="0">
                <a:solidFill>
                  <a:srgbClr val="FF0000"/>
                </a:solidFill>
                <a:latin typeface="Times New Roman" panose="02020603050405020304" pitchFamily="18" charset="0"/>
                <a:cs typeface="Times New Roman" panose="02020603050405020304" pitchFamily="18" charset="0"/>
                <a:sym typeface="+mn-ea"/>
              </a:rPr>
              <a:t>Cường độ dòng điện chạy qua dây dẫn tỷ lệ thuận với hiệu điện thế đặt vào hai đầu dây và tỷ lệ nghịch với điện trở của dây.</a:t>
            </a:r>
            <a:endParaRPr lang="en-US" sz="2800" b="1" dirty="0">
              <a:solidFill>
                <a:srgbClr val="FF0000"/>
              </a:solidFill>
              <a:latin typeface="Times New Roman" panose="02020603050405020304" pitchFamily="18" charset="0"/>
              <a:cs typeface="Times New Roman" panose="02020603050405020304" pitchFamily="18" charset="0"/>
              <a:sym typeface="+mn-ea"/>
            </a:endParaRPr>
          </a:p>
        </p:txBody>
      </p:sp>
      <p:sp>
        <p:nvSpPr>
          <p:cNvPr id="18442" name="Line 10"/>
          <p:cNvSpPr/>
          <p:nvPr/>
        </p:nvSpPr>
        <p:spPr>
          <a:xfrm flipH="1" flipV="1">
            <a:off x="86995" y="1478280"/>
            <a:ext cx="17780" cy="3419475"/>
          </a:xfrm>
          <a:prstGeom prst="line">
            <a:avLst/>
          </a:prstGeom>
          <a:ln w="28575" cap="flat" cmpd="sng">
            <a:solidFill>
              <a:srgbClr val="FF0000"/>
            </a:solidFill>
            <a:prstDash val="solid"/>
            <a:round/>
            <a:headEnd type="none" w="med" len="med"/>
            <a:tailEnd type="none" w="med" len="med"/>
          </a:ln>
        </p:spPr>
      </p:sp>
      <p:sp>
        <p:nvSpPr>
          <p:cNvPr id="4" name="Line 10"/>
          <p:cNvSpPr/>
          <p:nvPr/>
        </p:nvSpPr>
        <p:spPr>
          <a:xfrm flipH="1" flipV="1">
            <a:off x="86995" y="4880610"/>
            <a:ext cx="8895080" cy="61595"/>
          </a:xfrm>
          <a:prstGeom prst="line">
            <a:avLst/>
          </a:prstGeom>
          <a:ln w="28575" cap="flat" cmpd="sng">
            <a:solidFill>
              <a:srgbClr val="FF0000"/>
            </a:solidFill>
            <a:prstDash val="solid"/>
            <a:round/>
            <a:headEnd type="none" w="med" len="med"/>
            <a:tailEnd type="none" w="med" len="med"/>
          </a:ln>
        </p:spPr>
      </p:sp>
      <p:sp>
        <p:nvSpPr>
          <p:cNvPr id="6" name="Line 10"/>
          <p:cNvSpPr/>
          <p:nvPr/>
        </p:nvSpPr>
        <p:spPr>
          <a:xfrm flipH="1" flipV="1">
            <a:off x="71120" y="1494155"/>
            <a:ext cx="8895080" cy="10160"/>
          </a:xfrm>
          <a:prstGeom prst="line">
            <a:avLst/>
          </a:prstGeom>
          <a:ln w="28575" cap="flat" cmpd="sng">
            <a:solidFill>
              <a:srgbClr val="FF0000"/>
            </a:solidFill>
            <a:prstDash val="solid"/>
            <a:round/>
            <a:headEnd type="none" w="med" len="med"/>
            <a:tailEnd type="none" w="med" len="med"/>
          </a:ln>
        </p:spPr>
      </p:sp>
      <p:sp>
        <p:nvSpPr>
          <p:cNvPr id="7" name="Line 10"/>
          <p:cNvSpPr/>
          <p:nvPr/>
        </p:nvSpPr>
        <p:spPr>
          <a:xfrm flipH="1" flipV="1">
            <a:off x="8964295" y="1505585"/>
            <a:ext cx="17780" cy="3419475"/>
          </a:xfrm>
          <a:prstGeom prst="line">
            <a:avLst/>
          </a:prstGeom>
          <a:ln w="28575" cap="flat" cmpd="sng">
            <a:solidFill>
              <a:srgbClr val="FF0000"/>
            </a:solidFill>
            <a:prstDash val="solid"/>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9221"/>
                                        </p:tgtEl>
                                        <p:attrNameLst>
                                          <p:attrName>style.visibility</p:attrName>
                                        </p:attrNameLst>
                                      </p:cBhvr>
                                      <p:to>
                                        <p:strVal val="visible"/>
                                      </p:to>
                                    </p:set>
                                    <p:animEffect transition="in" filter="box(in)">
                                      <p:cBhvr>
                                        <p:cTn id="7" dur="500"/>
                                        <p:tgtEl>
                                          <p:spTgt spid="92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blinds(horizontal)">
                                      <p:cBhvr>
                                        <p:cTn id="12" dur="500"/>
                                        <p:tgtEl>
                                          <p:spTgt spid="922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225">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500" fill="hold">
                                          <p:stCondLst>
                                            <p:cond delay="0"/>
                                          </p:stCondLst>
                                        </p:cTn>
                                        <p:tgtEl>
                                          <p:spTgt spid="5"/>
                                        </p:tgtEl>
                                        <p:attrNameLst>
                                          <p:attrName>style.visibility</p:attrName>
                                        </p:attrNameLst>
                                      </p:cBhvr>
                                      <p:to>
                                        <p:strVal val="visible"/>
                                      </p:to>
                                    </p:set>
                                    <p:animEffect transition="in" filter="circle(in)">
                                      <p:cBhvr>
                                        <p:cTn id="26" dur="500"/>
                                        <p:tgtEl>
                                          <p:spTgt spid="5"/>
                                        </p:tgtEl>
                                      </p:cBhvr>
                                    </p:animEffect>
                                  </p:childTnLst>
                                </p:cTn>
                              </p:par>
                              <p:par>
                                <p:cTn id="27" presetID="47" presetClass="entr" presetSubtype="0" fill="hold" nodeType="withEffect">
                                  <p:stCondLst>
                                    <p:cond delay="0"/>
                                  </p:stCondLst>
                                  <p:childTnLst>
                                    <p:set>
                                      <p:cBhvr>
                                        <p:cTn id="28" dur="1" fill="hold">
                                          <p:stCondLst>
                                            <p:cond delay="0"/>
                                          </p:stCondLst>
                                        </p:cTn>
                                        <p:tgtEl>
                                          <p:spTgt spid="18442"/>
                                        </p:tgtEl>
                                        <p:attrNameLst>
                                          <p:attrName>style.visibility</p:attrName>
                                        </p:attrNameLst>
                                      </p:cBhvr>
                                      <p:to>
                                        <p:strVal val="visible"/>
                                      </p:to>
                                    </p:set>
                                    <p:animEffect transition="in" filter="fade">
                                      <p:cBhvr>
                                        <p:cTn id="29" dur="1000"/>
                                        <p:tgtEl>
                                          <p:spTgt spid="18442"/>
                                        </p:tgtEl>
                                      </p:cBhvr>
                                    </p:animEffect>
                                    <p:anim calcmode="lin" valueType="num">
                                      <p:cBhvr>
                                        <p:cTn id="30" dur="1000" fill="hold"/>
                                        <p:tgtEl>
                                          <p:spTgt spid="18442"/>
                                        </p:tgtEl>
                                        <p:attrNameLst>
                                          <p:attrName>ppt_x</p:attrName>
                                        </p:attrNameLst>
                                      </p:cBhvr>
                                      <p:tavLst>
                                        <p:tav tm="0">
                                          <p:val>
                                            <p:strVal val="#ppt_x"/>
                                          </p:val>
                                        </p:tav>
                                        <p:tav tm="100000">
                                          <p:val>
                                            <p:strVal val="#ppt_x"/>
                                          </p:val>
                                        </p:tav>
                                      </p:tavLst>
                                    </p:anim>
                                    <p:anim calcmode="lin" valueType="num">
                                      <p:cBhvr>
                                        <p:cTn id="31" dur="1000" fill="hold"/>
                                        <p:tgtEl>
                                          <p:spTgt spid="1844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1" grpId="1"/>
      <p:bldP spid="2" grpId="0"/>
      <p:bldP spid="2" grpId="1"/>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0" name="Text Box 4"/>
          <p:cNvSpPr txBox="1"/>
          <p:nvPr/>
        </p:nvSpPr>
        <p:spPr>
          <a:xfrm>
            <a:off x="1524000" y="157163"/>
            <a:ext cx="6096000" cy="641350"/>
          </a:xfrm>
          <a:prstGeom prst="rect">
            <a:avLst/>
          </a:prstGeom>
          <a:solidFill>
            <a:schemeClr val="folHlink"/>
          </a:solidFill>
          <a:ln w="9525">
            <a:noFill/>
          </a:ln>
        </p:spPr>
        <p:txBody>
          <a:bodyPr anchor="t" anchorCtr="0">
            <a:spAutoFit/>
          </a:bodyPr>
          <a:p>
            <a:pPr algn="ctr">
              <a:spcBef>
                <a:spcPct val="50000"/>
              </a:spcBef>
            </a:pPr>
            <a:r>
              <a:rPr lang="en-US" sz="3600" b="1" dirty="0">
                <a:solidFill>
                  <a:srgbClr val="0000FF"/>
                </a:solidFill>
                <a:latin typeface="Times New Roman" panose="02020603050405020304" pitchFamily="18" charset="0"/>
              </a:rPr>
              <a:t>Có thể em chưa biết</a:t>
            </a:r>
            <a:endParaRPr lang="en-US" sz="3600" b="1" dirty="0">
              <a:solidFill>
                <a:srgbClr val="0000FF"/>
              </a:solidFill>
              <a:latin typeface="Times New Roman" panose="02020603050405020304" pitchFamily="18" charset="0"/>
              <a:ea typeface="Times New Roman" panose="02020603050405020304" pitchFamily="18" charset="0"/>
            </a:endParaRPr>
          </a:p>
        </p:txBody>
      </p:sp>
      <p:sp>
        <p:nvSpPr>
          <p:cNvPr id="14341" name="Text Box 5"/>
          <p:cNvSpPr txBox="1"/>
          <p:nvPr/>
        </p:nvSpPr>
        <p:spPr>
          <a:xfrm>
            <a:off x="390525" y="914400"/>
            <a:ext cx="8328025" cy="3046095"/>
          </a:xfrm>
          <a:prstGeom prst="rect">
            <a:avLst/>
          </a:prstGeom>
          <a:noFill/>
          <a:ln w="9525">
            <a:noFill/>
          </a:ln>
        </p:spPr>
        <p:txBody>
          <a:bodyPr wrap="square" anchor="t" anchorCtr="0">
            <a:spAutoFit/>
          </a:bodyPr>
          <a:p>
            <a:pPr algn="just">
              <a:spcBef>
                <a:spcPct val="50000"/>
              </a:spcBef>
            </a:pPr>
            <a:r>
              <a:rPr lang="en-US" sz="2400" dirty="0">
                <a:latin typeface="Times New Roman" panose="02020603050405020304" pitchFamily="18" charset="0"/>
              </a:rPr>
              <a:t>Trong quá trình tiến h</a:t>
            </a:r>
            <a:r>
              <a:rPr lang="en-US" sz="2400" dirty="0">
                <a:latin typeface="Times New Roman" panose="02020603050405020304" pitchFamily="18" charset="0"/>
                <a:ea typeface="Times New Roman" panose="02020603050405020304" pitchFamily="18" charset="0"/>
              </a:rPr>
              <a:t>à</a:t>
            </a:r>
            <a:r>
              <a:rPr lang="en-US" sz="2400" dirty="0">
                <a:latin typeface="Times New Roman" panose="02020603050405020304" pitchFamily="18" charset="0"/>
              </a:rPr>
              <a:t>nh các thí nghiệm trên, nhiệt độ của dây dẫn đang xét được coi như không đổi. Trong nhiều trường hợp khi cường độ dòng điện qua dây dẫn tăng thì nhiệt độ của dây dẫn cũng tăng lên. Do đó, khi hiệu điện thế giữa hai đầu dây tóc bóng đèn tăng thì cường độ dòng điện chạy qua dây tóc bóng đèn cũng tăng nhưng không tăng tỉ lệ thuận (không tuân theo định luật Ôm). Đồ thị biểu diễn sự phụ thuộc của cường độ dòng điện v</a:t>
            </a:r>
            <a:r>
              <a:rPr lang="en-US" sz="2400" dirty="0">
                <a:latin typeface="Times New Roman" panose="02020603050405020304" pitchFamily="18" charset="0"/>
                <a:ea typeface="Times New Roman" panose="02020603050405020304" pitchFamily="18" charset="0"/>
              </a:rPr>
              <a:t>à</a:t>
            </a:r>
            <a:r>
              <a:rPr lang="en-US" sz="2400" dirty="0">
                <a:latin typeface="Times New Roman" panose="02020603050405020304" pitchFamily="18" charset="0"/>
              </a:rPr>
              <a:t>o hiệu điện thế trong trường hợp n</a:t>
            </a:r>
            <a:r>
              <a:rPr lang="en-US" sz="2400" dirty="0">
                <a:latin typeface="Times New Roman" panose="02020603050405020304" pitchFamily="18" charset="0"/>
                <a:ea typeface="Times New Roman" panose="02020603050405020304" pitchFamily="18" charset="0"/>
              </a:rPr>
              <a:t>à</a:t>
            </a:r>
            <a:r>
              <a:rPr lang="en-US" sz="2400" dirty="0">
                <a:latin typeface="Times New Roman" panose="02020603050405020304" pitchFamily="18" charset="0"/>
              </a:rPr>
              <a:t>y không phải l</a:t>
            </a:r>
            <a:r>
              <a:rPr lang="en-US" sz="2400" dirty="0">
                <a:latin typeface="Times New Roman" panose="02020603050405020304" pitchFamily="18" charset="0"/>
                <a:ea typeface="Times New Roman" panose="02020603050405020304" pitchFamily="18" charset="0"/>
              </a:rPr>
              <a:t>à</a:t>
            </a:r>
            <a:r>
              <a:rPr lang="en-US" sz="2400" dirty="0">
                <a:latin typeface="Times New Roman" panose="02020603050405020304" pitchFamily="18" charset="0"/>
              </a:rPr>
              <a:t> đường thẳng.</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1000"/>
                                        <p:tgtEl>
                                          <p:spTgt spid="14340"/>
                                        </p:tgtEl>
                                      </p:cBhvr>
                                    </p:animEffect>
                                    <p:anim calcmode="lin" valueType="num">
                                      <p:cBhvr>
                                        <p:cTn id="8" dur="1000" fill="hold"/>
                                        <p:tgtEl>
                                          <p:spTgt spid="14340"/>
                                        </p:tgtEl>
                                        <p:attrNameLst>
                                          <p:attrName>ppt_x</p:attrName>
                                        </p:attrNameLst>
                                      </p:cBhvr>
                                      <p:tavLst>
                                        <p:tav tm="0">
                                          <p:val>
                                            <p:strVal val="#ppt_x"/>
                                          </p:val>
                                        </p:tav>
                                        <p:tav tm="100000">
                                          <p:val>
                                            <p:strVal val="#ppt_x"/>
                                          </p:val>
                                        </p:tav>
                                      </p:tavLst>
                                    </p:anim>
                                    <p:anim calcmode="lin" valueType="num">
                                      <p:cBhvr>
                                        <p:cTn id="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4341"/>
                                        </p:tgtEl>
                                        <p:attrNameLst>
                                          <p:attrName>style.visibility</p:attrName>
                                        </p:attrNameLst>
                                      </p:cBhvr>
                                      <p:to>
                                        <p:strVal val="visible"/>
                                      </p:to>
                                    </p:set>
                                    <p:animEffect transition="in" filter="fade">
                                      <p:cBhvr>
                                        <p:cTn id="14" dur="1000"/>
                                        <p:tgtEl>
                                          <p:spTgt spid="14341"/>
                                        </p:tgtEl>
                                      </p:cBhvr>
                                    </p:animEffect>
                                    <p:anim calcmode="lin" valueType="num">
                                      <p:cBhvr>
                                        <p:cTn id="15" dur="1000" fill="hold"/>
                                        <p:tgtEl>
                                          <p:spTgt spid="14341"/>
                                        </p:tgtEl>
                                        <p:attrNameLst>
                                          <p:attrName>ppt_x</p:attrName>
                                        </p:attrNameLst>
                                      </p:cBhvr>
                                      <p:tavLst>
                                        <p:tav tm="0">
                                          <p:val>
                                            <p:strVal val="#ppt_x"/>
                                          </p:val>
                                        </p:tav>
                                        <p:tav tm="100000">
                                          <p:val>
                                            <p:strVal val="#ppt_x"/>
                                          </p:val>
                                        </p:tav>
                                      </p:tavLst>
                                    </p:anim>
                                    <p:anim calcmode="lin" valueType="num">
                                      <p:cBhvr>
                                        <p:cTn id="16" dur="900" decel="100000" fill="hold"/>
                                        <p:tgtEl>
                                          <p:spTgt spid="1434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434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ldLvl="0" animBg="1"/>
      <p:bldP spid="143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WordArt 36"/>
          <p:cNvSpPr>
            <a:spLocks noTextEdit="1"/>
          </p:cNvSpPr>
          <p:nvPr/>
        </p:nvSpPr>
        <p:spPr>
          <a:xfrm>
            <a:off x="2895600" y="0"/>
            <a:ext cx="3276600" cy="457200"/>
          </a:xfrm>
          <a:prstGeom prst="rect">
            <a:avLst/>
          </a:prstGeom>
        </p:spPr>
        <p:txBody>
          <a:bodyPr wrap="none" fromWordArt="1">
            <a:prstTxWarp prst="textPlain">
              <a:avLst>
                <a:gd name="adj" fmla="val 50000"/>
              </a:avLst>
            </a:prstTxWarp>
            <a:normAutofit/>
          </a:bodyPr>
          <a:p>
            <a:pPr algn="ctr" eaLnBrk="0" hangingPunct="0"/>
            <a:r>
              <a:rPr lang="en-US" sz="3600">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KIỂM TRA BÀI CŨ</a:t>
            </a:r>
            <a:endParaRPr lang="en-US" sz="3600">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
        <p:nvSpPr>
          <p:cNvPr id="4135" name="Text Box 39"/>
          <p:cNvSpPr txBox="1"/>
          <p:nvPr/>
        </p:nvSpPr>
        <p:spPr>
          <a:xfrm>
            <a:off x="0" y="3505200"/>
            <a:ext cx="5486400" cy="3540125"/>
          </a:xfrm>
          <a:prstGeom prst="rect">
            <a:avLst/>
          </a:prstGeom>
          <a:noFill/>
          <a:ln w="9525">
            <a:noFill/>
          </a:ln>
        </p:spPr>
        <p:txBody>
          <a:bodyPr>
            <a:spAutoFit/>
          </a:bodyPr>
          <a:p>
            <a:pPr algn="just"/>
            <a:r>
              <a:rPr lang="en-US" altLang="en-US" sz="3200" b="1" dirty="0">
                <a:solidFill>
                  <a:srgbClr val="FF0000"/>
                </a:solidFill>
                <a:latin typeface="Times New Roman" panose="02020603050405020304" pitchFamily="18" charset="0"/>
                <a:cs typeface="Times New Roman" panose="02020603050405020304" pitchFamily="18" charset="0"/>
              </a:rPr>
              <a:t>HS2: </a:t>
            </a:r>
            <a:r>
              <a:rPr lang="en-US" altLang="en-US" sz="3200" b="1" dirty="0">
                <a:latin typeface="Times New Roman" panose="02020603050405020304" pitchFamily="18" charset="0"/>
                <a:cs typeface="Times New Roman" panose="02020603050405020304" pitchFamily="18" charset="0"/>
              </a:rPr>
              <a:t>Cho mạch điện như hình vẽ. Biết Ampe kế chỉ </a:t>
            </a:r>
            <a:r>
              <a:rPr lang="en-US" altLang="en-US" sz="3200" b="1" dirty="0">
                <a:solidFill>
                  <a:srgbClr val="FF0000"/>
                </a:solidFill>
                <a:latin typeface="Times New Roman" panose="02020603050405020304" pitchFamily="18" charset="0"/>
                <a:cs typeface="Times New Roman" panose="02020603050405020304" pitchFamily="18" charset="0"/>
              </a:rPr>
              <a:t>0,8A</a:t>
            </a:r>
            <a:r>
              <a:rPr lang="en-US" altLang="en-US" sz="3200" b="1" dirty="0">
                <a:latin typeface="Times New Roman" panose="02020603050405020304" pitchFamily="18" charset="0"/>
                <a:cs typeface="Times New Roman" panose="02020603050405020304" pitchFamily="18" charset="0"/>
              </a:rPr>
              <a:t> hiệu điện thế đặt v</a:t>
            </a:r>
            <a:r>
              <a:rPr lang="en-US" altLang="en-US" sz="3200" b="1" dirty="0">
                <a:latin typeface="Times New Roman" panose="02020603050405020304" pitchFamily="18" charset="0"/>
                <a:ea typeface="Times New Roman" panose="02020603050405020304" pitchFamily="18" charset="0"/>
              </a:rPr>
              <a:t>à</a:t>
            </a:r>
            <a:r>
              <a:rPr lang="en-US" altLang="en-US" sz="3200" b="1" dirty="0">
                <a:latin typeface="Times New Roman" panose="02020603050405020304" pitchFamily="18" charset="0"/>
                <a:cs typeface="Times New Roman" panose="02020603050405020304" pitchFamily="18" charset="0"/>
              </a:rPr>
              <a:t>o hai đầu dây dẫn l</a:t>
            </a:r>
            <a:r>
              <a:rPr lang="en-US" altLang="en-US" sz="3200" b="1" dirty="0">
                <a:latin typeface="Times New Roman" panose="02020603050405020304" pitchFamily="18" charset="0"/>
                <a:ea typeface="Times New Roman" panose="02020603050405020304" pitchFamily="18" charset="0"/>
              </a:rPr>
              <a:t>à</a:t>
            </a:r>
            <a:r>
              <a:rPr lang="en-US" altLang="en-US" sz="3200" b="1" dirty="0">
                <a:latin typeface="Times New Roman" panose="02020603050405020304" pitchFamily="18" charset="0"/>
                <a:cs typeface="Times New Roman" panose="02020603050405020304" pitchFamily="18" charset="0"/>
              </a:rPr>
              <a:t> 4V a/ Tính điện trở </a:t>
            </a:r>
            <a:r>
              <a:rPr lang="en-US" altLang="en-US" sz="3200" b="1" dirty="0">
                <a:solidFill>
                  <a:srgbClr val="FF0000"/>
                </a:solidFill>
                <a:latin typeface="Times New Roman" panose="02020603050405020304" pitchFamily="18" charset="0"/>
                <a:cs typeface="Times New Roman" panose="02020603050405020304" pitchFamily="18" charset="0"/>
              </a:rPr>
              <a:t>R</a:t>
            </a:r>
            <a:r>
              <a:rPr lang="en-US" altLang="en-US" sz="3200" b="1"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a:p>
            <a:pPr algn="just"/>
            <a:r>
              <a:rPr lang="en-US" altLang="en-US" sz="3200" b="1" dirty="0">
                <a:latin typeface="Times New Roman" panose="02020603050405020304" pitchFamily="18" charset="0"/>
                <a:cs typeface="Times New Roman" panose="02020603050405020304" pitchFamily="18" charset="0"/>
              </a:rPr>
              <a:t>b/ Để Ampe kế chỉ </a:t>
            </a:r>
            <a:r>
              <a:rPr lang="en-US" altLang="en-US" sz="3200" b="1" dirty="0">
                <a:solidFill>
                  <a:srgbClr val="FF0000"/>
                </a:solidFill>
                <a:latin typeface="Times New Roman" panose="02020603050405020304" pitchFamily="18" charset="0"/>
                <a:cs typeface="Times New Roman" panose="02020603050405020304" pitchFamily="18" charset="0"/>
              </a:rPr>
              <a:t>1,2A</a:t>
            </a:r>
            <a:r>
              <a:rPr lang="en-US" altLang="en-US" sz="3200" b="1" dirty="0">
                <a:latin typeface="Times New Roman" panose="02020603050405020304" pitchFamily="18" charset="0"/>
                <a:cs typeface="Times New Roman" panose="02020603050405020304" pitchFamily="18" charset="0"/>
              </a:rPr>
              <a:t> thì HĐT phải tăng thêm bao nhiêu?</a:t>
            </a:r>
            <a:endParaRPr lang="en-US" altLang="en-US" sz="3200" b="1" dirty="0">
              <a:latin typeface=".VnTime" panose="020B7200000000000000" pitchFamily="34" charset="0"/>
            </a:endParaRPr>
          </a:p>
        </p:txBody>
      </p:sp>
      <p:sp>
        <p:nvSpPr>
          <p:cNvPr id="14" name="Rectangle 13"/>
          <p:cNvSpPr/>
          <p:nvPr/>
        </p:nvSpPr>
        <p:spPr>
          <a:xfrm>
            <a:off x="5791200" y="3733800"/>
            <a:ext cx="3124200"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p:cNvSpPr/>
          <p:nvPr/>
        </p:nvSpPr>
        <p:spPr>
          <a:xfrm>
            <a:off x="7348538" y="3690938"/>
            <a:ext cx="685800" cy="1524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Oval 17"/>
          <p:cNvSpPr/>
          <p:nvPr/>
        </p:nvSpPr>
        <p:spPr>
          <a:xfrm>
            <a:off x="6207125" y="3506788"/>
            <a:ext cx="457200" cy="49530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Rectangle 19"/>
          <p:cNvSpPr/>
          <p:nvPr/>
        </p:nvSpPr>
        <p:spPr>
          <a:xfrm>
            <a:off x="6434138" y="5151438"/>
            <a:ext cx="685800" cy="43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schemeClr val="lt1"/>
              </a:solidFill>
              <a:effectLst/>
              <a:uLnTx/>
              <a:uFillTx/>
              <a:latin typeface="+mn-lt"/>
              <a:ea typeface="+mn-ea"/>
              <a:cs typeface="+mn-cs"/>
            </a:endParaRPr>
          </a:p>
        </p:txBody>
      </p:sp>
      <p:cxnSp>
        <p:nvCxnSpPr>
          <p:cNvPr id="21" name="Straight Connector 20"/>
          <p:cNvCxnSpPr/>
          <p:nvPr/>
        </p:nvCxnSpPr>
        <p:spPr>
          <a:xfrm flipH="1">
            <a:off x="6392863" y="5248275"/>
            <a:ext cx="76200" cy="21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075488" y="5249863"/>
            <a:ext cx="76200" cy="21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48400" y="3560763"/>
            <a:ext cx="609600" cy="441325"/>
          </a:xfrm>
          <a:prstGeom prst="rect">
            <a:avLst/>
          </a:prstGeom>
          <a:noFill/>
          <a:ln w="9525">
            <a:noFill/>
          </a:ln>
        </p:spPr>
        <p:txBody>
          <a:bodyPr>
            <a:spAutoFit/>
          </a:bodyPr>
          <a:p>
            <a:r>
              <a:rPr lang="en-US" altLang="en-US" sz="2000" b="1" dirty="0">
                <a:solidFill>
                  <a:srgbClr val="FF0000"/>
                </a:solidFill>
                <a:latin typeface="Times New Roman" panose="02020603050405020304" pitchFamily="18" charset="0"/>
                <a:cs typeface="Times New Roman" panose="02020603050405020304" pitchFamily="18" charset="0"/>
              </a:rPr>
              <a:t>A</a:t>
            </a:r>
            <a:endParaRPr lang="en-CA" altLang="en-US" sz="2000" b="1" dirty="0">
              <a:solidFill>
                <a:srgbClr val="FF0000"/>
              </a:solidFill>
              <a:latin typeface="Times New Roman" panose="02020603050405020304" pitchFamily="18" charset="0"/>
              <a:ea typeface="Times New Roman" panose="02020603050405020304" pitchFamily="18" charset="0"/>
            </a:endParaRPr>
          </a:p>
        </p:txBody>
      </p:sp>
      <p:sp>
        <p:nvSpPr>
          <p:cNvPr id="25" name="TextBox 24"/>
          <p:cNvSpPr txBox="1"/>
          <p:nvPr/>
        </p:nvSpPr>
        <p:spPr>
          <a:xfrm>
            <a:off x="6134100" y="5013325"/>
            <a:ext cx="609600" cy="400050"/>
          </a:xfrm>
          <a:prstGeom prst="rect">
            <a:avLst/>
          </a:prstGeom>
          <a:noFill/>
          <a:ln w="9525">
            <a:noFill/>
          </a:ln>
        </p:spPr>
        <p:txBody>
          <a:bodyPr>
            <a:spAutoFit/>
          </a:bodyPr>
          <a:p>
            <a:r>
              <a:rPr lang="en-US" altLang="en-US" sz="2000" b="1" dirty="0">
                <a:solidFill>
                  <a:srgbClr val="FF0000"/>
                </a:solidFill>
                <a:latin typeface="Times New Roman" panose="02020603050405020304" pitchFamily="18" charset="0"/>
                <a:cs typeface="Times New Roman" panose="02020603050405020304" pitchFamily="18" charset="0"/>
              </a:rPr>
              <a:t>A</a:t>
            </a:r>
            <a:endParaRPr lang="en-CA" altLang="en-US" sz="2000" b="1" dirty="0">
              <a:solidFill>
                <a:srgbClr val="FF0000"/>
              </a:solidFill>
              <a:latin typeface="Times New Roman" panose="02020603050405020304" pitchFamily="18" charset="0"/>
              <a:ea typeface="Times New Roman" panose="02020603050405020304" pitchFamily="18" charset="0"/>
            </a:endParaRPr>
          </a:p>
        </p:txBody>
      </p:sp>
      <p:sp>
        <p:nvSpPr>
          <p:cNvPr id="26" name="TextBox 25"/>
          <p:cNvSpPr txBox="1"/>
          <p:nvPr/>
        </p:nvSpPr>
        <p:spPr>
          <a:xfrm>
            <a:off x="7119938" y="4967288"/>
            <a:ext cx="609600" cy="400050"/>
          </a:xfrm>
          <a:prstGeom prst="rect">
            <a:avLst/>
          </a:prstGeom>
          <a:noFill/>
          <a:ln w="9525">
            <a:noFill/>
          </a:ln>
        </p:spPr>
        <p:txBody>
          <a:bodyPr>
            <a:spAutoFit/>
          </a:bodyPr>
          <a:p>
            <a:r>
              <a:rPr lang="en-US" altLang="en-US" sz="2000" b="1" dirty="0">
                <a:solidFill>
                  <a:srgbClr val="FF0000"/>
                </a:solidFill>
                <a:latin typeface="Times New Roman" panose="02020603050405020304" pitchFamily="18" charset="0"/>
                <a:cs typeface="Times New Roman" panose="02020603050405020304" pitchFamily="18" charset="0"/>
              </a:rPr>
              <a:t>B</a:t>
            </a:r>
            <a:endParaRPr lang="en-CA" altLang="en-US" sz="2000" b="1" dirty="0">
              <a:solidFill>
                <a:srgbClr val="FF0000"/>
              </a:solidFill>
              <a:latin typeface="Times New Roman" panose="02020603050405020304" pitchFamily="18" charset="0"/>
              <a:ea typeface="Times New Roman" panose="02020603050405020304" pitchFamily="18" charset="0"/>
            </a:endParaRPr>
          </a:p>
        </p:txBody>
      </p:sp>
      <p:sp>
        <p:nvSpPr>
          <p:cNvPr id="27" name="TextBox 26"/>
          <p:cNvSpPr txBox="1"/>
          <p:nvPr/>
        </p:nvSpPr>
        <p:spPr>
          <a:xfrm>
            <a:off x="6172200" y="5257800"/>
            <a:ext cx="609600" cy="396875"/>
          </a:xfrm>
          <a:prstGeom prst="rect">
            <a:avLst/>
          </a:prstGeom>
          <a:noFill/>
          <a:ln w="9525">
            <a:noFill/>
          </a:ln>
        </p:spPr>
        <p:txBody>
          <a:bodyPr>
            <a:spAutoFit/>
          </a:bodyPr>
          <a:p>
            <a:r>
              <a:rPr lang="en-US" altLang="en-US" sz="2000" b="1" dirty="0">
                <a:solidFill>
                  <a:srgbClr val="FF0000"/>
                </a:solidFill>
                <a:latin typeface="Times New Roman" panose="02020603050405020304" pitchFamily="18" charset="0"/>
                <a:cs typeface="Times New Roman" panose="02020603050405020304" pitchFamily="18" charset="0"/>
              </a:rPr>
              <a:t>+</a:t>
            </a:r>
            <a:endParaRPr lang="en-CA" altLang="en-US" sz="2000" b="1" dirty="0">
              <a:solidFill>
                <a:srgbClr val="FF0000"/>
              </a:solidFill>
              <a:latin typeface="Times New Roman" panose="02020603050405020304" pitchFamily="18" charset="0"/>
              <a:ea typeface="Times New Roman" panose="02020603050405020304" pitchFamily="18" charset="0"/>
            </a:endParaRPr>
          </a:p>
        </p:txBody>
      </p:sp>
      <p:sp>
        <p:nvSpPr>
          <p:cNvPr id="28" name="TextBox 27"/>
          <p:cNvSpPr txBox="1"/>
          <p:nvPr/>
        </p:nvSpPr>
        <p:spPr>
          <a:xfrm>
            <a:off x="7043738" y="5291138"/>
            <a:ext cx="609600" cy="400050"/>
          </a:xfrm>
          <a:prstGeom prst="rect">
            <a:avLst/>
          </a:prstGeom>
          <a:noFill/>
          <a:ln w="9525">
            <a:noFill/>
          </a:ln>
        </p:spPr>
        <p:txBody>
          <a:bodyPr>
            <a:spAutoFit/>
          </a:bodyPr>
          <a:p>
            <a:r>
              <a:rPr lang="en-US" altLang="en-US" sz="2000" b="1" dirty="0">
                <a:solidFill>
                  <a:srgbClr val="FF0000"/>
                </a:solidFill>
                <a:latin typeface="Times New Roman" panose="02020603050405020304" pitchFamily="18" charset="0"/>
                <a:cs typeface="Times New Roman" panose="02020603050405020304" pitchFamily="18" charset="0"/>
              </a:rPr>
              <a:t>-</a:t>
            </a:r>
            <a:endParaRPr lang="en-CA" altLang="en-US" sz="2000" b="1" dirty="0">
              <a:solidFill>
                <a:srgbClr val="FF0000"/>
              </a:solidFill>
              <a:latin typeface="Times New Roman" panose="02020603050405020304" pitchFamily="18" charset="0"/>
              <a:ea typeface="Times New Roman" panose="02020603050405020304" pitchFamily="18" charset="0"/>
            </a:endParaRPr>
          </a:p>
        </p:txBody>
      </p:sp>
      <p:sp>
        <p:nvSpPr>
          <p:cNvPr id="29" name="TextBox 28"/>
          <p:cNvSpPr txBox="1"/>
          <p:nvPr/>
        </p:nvSpPr>
        <p:spPr>
          <a:xfrm>
            <a:off x="7500938" y="3276600"/>
            <a:ext cx="609600" cy="400050"/>
          </a:xfrm>
          <a:prstGeom prst="rect">
            <a:avLst/>
          </a:prstGeom>
          <a:noFill/>
          <a:ln w="9525">
            <a:noFill/>
          </a:ln>
        </p:spPr>
        <p:txBody>
          <a:bodyPr>
            <a:spAutoFit/>
          </a:bodyPr>
          <a:p>
            <a:r>
              <a:rPr lang="en-US" altLang="en-US" sz="2000" b="1" dirty="0">
                <a:solidFill>
                  <a:srgbClr val="FF0000"/>
                </a:solidFill>
                <a:latin typeface="Times New Roman" panose="02020603050405020304" pitchFamily="18" charset="0"/>
                <a:cs typeface="Times New Roman" panose="02020603050405020304" pitchFamily="18" charset="0"/>
              </a:rPr>
              <a:t>R</a:t>
            </a:r>
            <a:endParaRPr lang="en-CA" altLang="en-US" sz="2000" b="1" dirty="0">
              <a:solidFill>
                <a:srgbClr val="FF0000"/>
              </a:solidFill>
              <a:latin typeface="Times New Roman" panose="02020603050405020304" pitchFamily="18" charset="0"/>
              <a:ea typeface="Times New Roman" panose="02020603050405020304" pitchFamily="18" charset="0"/>
            </a:endParaRPr>
          </a:p>
        </p:txBody>
      </p:sp>
      <p:sp>
        <p:nvSpPr>
          <p:cNvPr id="19" name="Rectangle 38"/>
          <p:cNvSpPr/>
          <p:nvPr/>
        </p:nvSpPr>
        <p:spPr>
          <a:xfrm>
            <a:off x="0" y="533400"/>
            <a:ext cx="9144000" cy="2867025"/>
          </a:xfrm>
          <a:prstGeom prst="rect">
            <a:avLst/>
          </a:prstGeom>
          <a:noFill/>
          <a:ln w="9525">
            <a:noFill/>
          </a:ln>
        </p:spPr>
        <p:txBody>
          <a:bodyPr anchor="ctr" anchorCtr="0"/>
          <a:p>
            <a:pPr algn="just"/>
            <a:r>
              <a:rPr lang="en-US" altLang="en-US" sz="3200" b="1" dirty="0">
                <a:solidFill>
                  <a:srgbClr val="FF0000"/>
                </a:solidFill>
                <a:latin typeface="Times New Roman" panose="02020603050405020304" pitchFamily="18" charset="0"/>
                <a:cs typeface="Times New Roman" panose="02020603050405020304" pitchFamily="18" charset="0"/>
              </a:rPr>
              <a:t>HS1</a:t>
            </a:r>
            <a:r>
              <a:rPr lang="en-US" altLang="en-US" sz="3200" b="1" dirty="0">
                <a:solidFill>
                  <a:srgbClr val="0000FF"/>
                </a:solidFill>
                <a:latin typeface="Times New Roman" panose="02020603050405020304" pitchFamily="18" charset="0"/>
                <a:cs typeface="Times New Roman" panose="02020603050405020304" pitchFamily="18" charset="0"/>
              </a:rPr>
              <a:t>: Khi đặt v</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cs typeface="Times New Roman" panose="02020603050405020304" pitchFamily="18" charset="0"/>
              </a:rPr>
              <a:t>o hai đầu dây dẫn một hiệu điện thế l</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20V</a:t>
            </a:r>
            <a:r>
              <a:rPr lang="en-US" altLang="en-US" sz="3200" b="1" dirty="0">
                <a:solidFill>
                  <a:srgbClr val="0000FF"/>
                </a:solidFill>
                <a:latin typeface="Times New Roman" panose="02020603050405020304" pitchFamily="18" charset="0"/>
                <a:cs typeface="Times New Roman" panose="02020603050405020304" pitchFamily="18" charset="0"/>
              </a:rPr>
              <a:t> thì cường độ dòng điện chạy qua nó  l</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0,5 A.</a:t>
            </a:r>
            <a:endParaRPr lang="en-US" altLang="en-US" sz="3200" b="1" dirty="0">
              <a:solidFill>
                <a:srgbClr val="FF0000"/>
              </a:solidFill>
              <a:latin typeface="Times New Roman" panose="02020603050405020304" pitchFamily="18" charset="0"/>
              <a:cs typeface="Times New Roman" panose="02020603050405020304" pitchFamily="18" charset="0"/>
            </a:endParaRPr>
          </a:p>
          <a:p>
            <a:pPr algn="just"/>
            <a:r>
              <a:rPr lang="en-US" altLang="en-US" sz="3200" b="1" dirty="0">
                <a:solidFill>
                  <a:srgbClr val="0000FF"/>
                </a:solidFill>
                <a:latin typeface="Times New Roman" panose="02020603050405020304" pitchFamily="18" charset="0"/>
                <a:cs typeface="Times New Roman" panose="02020603050405020304" pitchFamily="18" charset="0"/>
              </a:rPr>
              <a:t>a/ tính điện trở của dây dẫn.</a:t>
            </a:r>
            <a:endParaRPr lang="en-US" altLang="en-US" sz="3200" b="1" dirty="0">
              <a:solidFill>
                <a:srgbClr val="0000FF"/>
              </a:solidFill>
              <a:latin typeface="Times New Roman" panose="02020603050405020304" pitchFamily="18" charset="0"/>
              <a:cs typeface="Times New Roman" panose="02020603050405020304" pitchFamily="18" charset="0"/>
            </a:endParaRPr>
          </a:p>
          <a:p>
            <a:pPr algn="just"/>
            <a:r>
              <a:rPr lang="en-US" altLang="en-US" sz="3200" b="1" dirty="0">
                <a:solidFill>
                  <a:srgbClr val="0000FF"/>
                </a:solidFill>
                <a:latin typeface="Times New Roman" panose="02020603050405020304" pitchFamily="18" charset="0"/>
                <a:cs typeface="Times New Roman" panose="02020603050405020304" pitchFamily="18" charset="0"/>
              </a:rPr>
              <a:t>b/ Nếu HĐT tăng thêm </a:t>
            </a:r>
            <a:r>
              <a:rPr lang="en-US" altLang="en-US" sz="3200" b="1" dirty="0">
                <a:solidFill>
                  <a:srgbClr val="FF0000"/>
                </a:solidFill>
                <a:latin typeface="Times New Roman" panose="02020603050405020304" pitchFamily="18" charset="0"/>
                <a:cs typeface="Times New Roman" panose="02020603050405020304" pitchFamily="18" charset="0"/>
              </a:rPr>
              <a:t>5V </a:t>
            </a:r>
            <a:r>
              <a:rPr lang="en-US" altLang="en-US" sz="3200" b="1" dirty="0">
                <a:solidFill>
                  <a:srgbClr val="0000FF"/>
                </a:solidFill>
                <a:latin typeface="Times New Roman" panose="02020603050405020304" pitchFamily="18" charset="0"/>
                <a:cs typeface="Times New Roman" panose="02020603050405020304" pitchFamily="18" charset="0"/>
              </a:rPr>
              <a:t>thì lúc đó CĐDĐ chạy qua dây dẫn l</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cs typeface="Times New Roman" panose="02020603050405020304" pitchFamily="18" charset="0"/>
              </a:rPr>
              <a:t> bao nhiêu?</a:t>
            </a:r>
            <a:endParaRPr lang="en-US" altLang="en-US" sz="32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par>
                                <p:cTn id="17" presetID="16" presetClass="entr" presetSubtype="2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135"/>
                                        </p:tgtEl>
                                        <p:attrNameLst>
                                          <p:attrName>style.visibility</p:attrName>
                                        </p:attrNameLst>
                                      </p:cBhvr>
                                      <p:to>
                                        <p:strVal val="visible"/>
                                      </p:to>
                                    </p:set>
                                    <p:animEffect transition="in" filter="circle(in)">
                                      <p:cBhvr>
                                        <p:cTn id="47" dur="2000"/>
                                        <p:tgtEl>
                                          <p:spTgt spid="4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5" grpId="0"/>
      <p:bldP spid="17" grpId="0" bldLvl="0" animBg="1"/>
      <p:bldP spid="18" grpId="0" bldLvl="0" animBg="1"/>
      <p:bldP spid="20" grpId="0" bldLvl="0" animBg="1"/>
      <p:bldP spid="23" grpId="0"/>
      <p:bldP spid="25" grpId="0"/>
      <p:bldP spid="26" grpId="0"/>
      <p:bldP spid="27" grpId="0"/>
      <p:bldP spid="28" grpId="0"/>
      <p:bldP spid="29"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 name="Group 34"/>
          <p:cNvGrpSpPr/>
          <p:nvPr/>
        </p:nvGrpSpPr>
        <p:grpSpPr>
          <a:xfrm>
            <a:off x="3276600" y="3429000"/>
            <a:ext cx="5857875" cy="3429000"/>
            <a:chOff x="3276600" y="3429000"/>
            <a:chExt cx="5857519" cy="3429000"/>
          </a:xfrm>
        </p:grpSpPr>
        <p:grpSp>
          <p:nvGrpSpPr>
            <p:cNvPr id="4122" name="Group 12"/>
            <p:cNvGrpSpPr/>
            <p:nvPr/>
          </p:nvGrpSpPr>
          <p:grpSpPr>
            <a:xfrm>
              <a:off x="3276600" y="3429000"/>
              <a:ext cx="5857519" cy="3429000"/>
              <a:chOff x="3276600" y="3429000"/>
              <a:chExt cx="5857519" cy="3429000"/>
            </a:xfrm>
          </p:grpSpPr>
          <p:pic>
            <p:nvPicPr>
              <p:cNvPr id="4125" name="Picture 20" descr="4.2.png"/>
              <p:cNvPicPr>
                <a:picLocks noChangeAspect="1"/>
              </p:cNvPicPr>
              <p:nvPr/>
            </p:nvPicPr>
            <p:blipFill>
              <a:blip r:embed="rId1"/>
              <a:stretch>
                <a:fillRect/>
              </a:stretch>
            </p:blipFill>
            <p:spPr>
              <a:xfrm>
                <a:off x="3276600" y="3429000"/>
                <a:ext cx="5857519" cy="3429000"/>
              </a:xfrm>
              <a:prstGeom prst="rect">
                <a:avLst/>
              </a:prstGeom>
              <a:noFill/>
              <a:ln w="9525">
                <a:noFill/>
              </a:ln>
            </p:spPr>
          </p:pic>
          <p:sp>
            <p:nvSpPr>
              <p:cNvPr id="4126" name="TextBox 10"/>
              <p:cNvSpPr txBox="1"/>
              <p:nvPr/>
            </p:nvSpPr>
            <p:spPr>
              <a:xfrm>
                <a:off x="6471356" y="3962400"/>
                <a:ext cx="386644" cy="523220"/>
              </a:xfrm>
              <a:prstGeom prst="rect">
                <a:avLst/>
              </a:prstGeom>
              <a:noFill/>
              <a:ln w="9525">
                <a:noFill/>
              </a:ln>
            </p:spPr>
            <p:txBody>
              <a:bodyPr wrap="none">
                <a:spAutoFit/>
              </a:bodyPr>
              <a:p>
                <a:r>
                  <a:rPr lang="en-US" altLang="en-US" sz="2800" b="1" dirty="0">
                    <a:solidFill>
                      <a:srgbClr val="FF0000"/>
                    </a:solidFill>
                    <a:latin typeface="Arial" panose="020B0604020202020204" pitchFamily="34" charset="0"/>
                  </a:rPr>
                  <a:t>R</a:t>
                </a:r>
                <a:endParaRPr lang="en-US" altLang="en-US" sz="2800" b="1" dirty="0">
                  <a:solidFill>
                    <a:srgbClr val="FF0000"/>
                  </a:solidFill>
                  <a:latin typeface="Arial" panose="020B0604020202020204" pitchFamily="34" charset="0"/>
                </a:endParaRPr>
              </a:p>
            </p:txBody>
          </p:sp>
        </p:grpSp>
        <p:sp>
          <p:nvSpPr>
            <p:cNvPr id="33" name="Rectangle 32"/>
            <p:cNvSpPr/>
            <p:nvPr/>
          </p:nvSpPr>
          <p:spPr>
            <a:xfrm>
              <a:off x="4952898" y="4800600"/>
              <a:ext cx="213347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24" name="Picture 33" descr="khoa K.png"/>
            <p:cNvPicPr>
              <a:picLocks noChangeAspect="1"/>
            </p:cNvPicPr>
            <p:nvPr/>
          </p:nvPicPr>
          <p:blipFill>
            <a:blip r:embed="rId2"/>
            <a:stretch>
              <a:fillRect/>
            </a:stretch>
          </p:blipFill>
          <p:spPr>
            <a:xfrm>
              <a:off x="5334000" y="6463102"/>
              <a:ext cx="857370" cy="304843"/>
            </a:xfrm>
            <a:prstGeom prst="rect">
              <a:avLst/>
            </a:prstGeom>
            <a:noFill/>
            <a:ln w="9525">
              <a:noFill/>
            </a:ln>
          </p:spPr>
        </p:pic>
      </p:grpSp>
      <p:pic>
        <p:nvPicPr>
          <p:cNvPr id="4099" name="Picture 19" descr="4.1.png"/>
          <p:cNvPicPr>
            <a:picLocks noChangeAspect="1"/>
          </p:cNvPicPr>
          <p:nvPr/>
        </p:nvPicPr>
        <p:blipFill>
          <a:blip r:embed="rId3"/>
          <a:stretch>
            <a:fillRect/>
          </a:stretch>
        </p:blipFill>
        <p:spPr>
          <a:xfrm>
            <a:off x="3505200" y="0"/>
            <a:ext cx="5638800" cy="3324225"/>
          </a:xfrm>
          <a:prstGeom prst="rect">
            <a:avLst/>
          </a:prstGeom>
          <a:noFill/>
          <a:ln w="9525">
            <a:noFill/>
          </a:ln>
        </p:spPr>
      </p:pic>
      <p:pic>
        <p:nvPicPr>
          <p:cNvPr id="15" name="Picture 14" descr="MAT HOI.gif"/>
          <p:cNvPicPr>
            <a:picLocks noChangeAspect="1"/>
          </p:cNvPicPr>
          <p:nvPr/>
        </p:nvPicPr>
        <p:blipFill>
          <a:blip r:embed="rId4"/>
          <a:stretch>
            <a:fillRect/>
          </a:stretch>
        </p:blipFill>
        <p:spPr>
          <a:xfrm>
            <a:off x="6172200" y="3124200"/>
            <a:ext cx="990600" cy="762000"/>
          </a:xfrm>
          <a:prstGeom prst="rect">
            <a:avLst/>
          </a:prstGeom>
          <a:ln>
            <a:noFill/>
          </a:ln>
          <a:effectLst>
            <a:softEdge rad="112500"/>
          </a:effectLst>
        </p:spPr>
      </p:pic>
      <p:sp>
        <p:nvSpPr>
          <p:cNvPr id="12" name="TextBox 11"/>
          <p:cNvSpPr txBox="1"/>
          <p:nvPr/>
        </p:nvSpPr>
        <p:spPr>
          <a:xfrm>
            <a:off x="0" y="1905000"/>
            <a:ext cx="4038600" cy="2246313"/>
          </a:xfrm>
          <a:prstGeom prst="rect">
            <a:avLst/>
          </a:prstGeom>
          <a:solidFill>
            <a:schemeClr val="accent5">
              <a:lumMod val="40000"/>
              <a:lumOff val="60000"/>
            </a:schemeClr>
          </a:solidFill>
        </p:spPr>
        <p:txBody>
          <a:bodyPr>
            <a:spAutoFit/>
          </a:bodyPr>
          <a:lstStyle/>
          <a:p>
            <a:pPr marR="0" algn="just" defTabSz="914400">
              <a:buClrTx/>
              <a:buSzTx/>
              <a:buFontTx/>
              <a:buNone/>
              <a:defRPr/>
            </a:pPr>
            <a:r>
              <a:rPr kumimoji="0" lang="en-US" sz="2800" b="1" kern="1200" cap="none" spc="0" normalizeH="0" baseline="0" noProof="0" dirty="0" err="1">
                <a:solidFill>
                  <a:srgbClr val="1A04C0"/>
                </a:solidFill>
                <a:latin typeface="Arial" panose="020B0604020202020204" pitchFamily="34" charset="0"/>
                <a:ea typeface="+mn-ea"/>
                <a:cs typeface="+mn-cs"/>
              </a:rPr>
              <a:t>Liệu</a:t>
            </a:r>
            <a:r>
              <a:rPr kumimoji="0" lang="en-US" sz="2800" b="1" kern="1200" cap="none" spc="0" normalizeH="0" baseline="0" noProof="0" dirty="0">
                <a:solidFill>
                  <a:srgbClr val="1A04C0"/>
                </a:solidFill>
                <a:latin typeface="Arial" panose="020B0604020202020204" pitchFamily="34" charset="0"/>
                <a:ea typeface="+mn-ea"/>
                <a:cs typeface="+mn-cs"/>
              </a:rPr>
              <a:t> ta </a:t>
            </a:r>
            <a:r>
              <a:rPr kumimoji="0" lang="en-US" sz="2800" b="1" kern="1200" cap="none" spc="0" normalizeH="0" baseline="0" noProof="0" dirty="0" err="1">
                <a:solidFill>
                  <a:srgbClr val="1A04C0"/>
                </a:solidFill>
                <a:latin typeface="Arial" panose="020B0604020202020204" pitchFamily="34" charset="0"/>
                <a:ea typeface="+mn-ea"/>
                <a:cs typeface="+mn-cs"/>
              </a:rPr>
              <a:t>có</a:t>
            </a:r>
            <a:r>
              <a:rPr kumimoji="0" lang="en-US" sz="2800" b="1" kern="1200" cap="none" spc="0" normalizeH="0" baseline="0" noProof="0" dirty="0">
                <a:solidFill>
                  <a:srgbClr val="1A04C0"/>
                </a:solidFill>
                <a:latin typeface="Arial" panose="020B0604020202020204" pitchFamily="34" charset="0"/>
                <a:ea typeface="+mn-ea"/>
                <a:cs typeface="+mn-cs"/>
              </a:rPr>
              <a:t> </a:t>
            </a:r>
            <a:r>
              <a:rPr kumimoji="0" lang="en-US" sz="2800" b="1" kern="1200" cap="none" spc="0" normalizeH="0" baseline="0" noProof="0" dirty="0" err="1">
                <a:solidFill>
                  <a:srgbClr val="1A04C0"/>
                </a:solidFill>
                <a:latin typeface="Arial" panose="020B0604020202020204" pitchFamily="34" charset="0"/>
                <a:ea typeface="+mn-ea"/>
                <a:cs typeface="+mn-cs"/>
              </a:rPr>
              <a:t>thể</a:t>
            </a:r>
            <a:r>
              <a:rPr kumimoji="0" lang="en-US" sz="2800" b="1" kern="1200" cap="none" spc="0" normalizeH="0" baseline="0" noProof="0" dirty="0">
                <a:solidFill>
                  <a:srgbClr val="1A04C0"/>
                </a:solidFill>
                <a:latin typeface="Arial" panose="020B0604020202020204" pitchFamily="34" charset="0"/>
                <a:ea typeface="+mn-ea"/>
                <a:cs typeface="+mn-cs"/>
              </a:rPr>
              <a:t> </a:t>
            </a:r>
            <a:r>
              <a:rPr kumimoji="0" lang="en-US" sz="2800" b="1" kern="1200" cap="none" spc="0" normalizeH="0" baseline="0" noProof="0" dirty="0" err="1">
                <a:solidFill>
                  <a:srgbClr val="1A04C0"/>
                </a:solidFill>
                <a:latin typeface="Arial" panose="020B0604020202020204" pitchFamily="34" charset="0"/>
                <a:ea typeface="+mn-ea"/>
                <a:cs typeface="+mn-cs"/>
              </a:rPr>
              <a:t>thay</a:t>
            </a:r>
            <a:r>
              <a:rPr kumimoji="0" lang="en-US" sz="2800" b="1" kern="1200" cap="none" spc="0" normalizeH="0" baseline="0" noProof="0" dirty="0">
                <a:solidFill>
                  <a:srgbClr val="1A04C0"/>
                </a:solidFill>
                <a:latin typeface="Arial" panose="020B0604020202020204" pitchFamily="34" charset="0"/>
                <a:ea typeface="+mn-ea"/>
                <a:cs typeface="+mn-cs"/>
              </a:rPr>
              <a:t> </a:t>
            </a:r>
            <a:r>
              <a:rPr kumimoji="0" lang="en-US" sz="2800" b="1" kern="1200" cap="none" spc="0" normalizeH="0" baseline="0" noProof="0" dirty="0" err="1">
                <a:solidFill>
                  <a:srgbClr val="1A04C0"/>
                </a:solidFill>
                <a:latin typeface="Arial" panose="020B0604020202020204" pitchFamily="34" charset="0"/>
                <a:ea typeface="+mn-ea"/>
                <a:cs typeface="+mn-cs"/>
              </a:rPr>
              <a:t>thế</a:t>
            </a:r>
            <a:r>
              <a:rPr kumimoji="0" lang="en-US" sz="2800" b="1" kern="1200" cap="none" spc="0" normalizeH="0" baseline="0" noProof="0" dirty="0">
                <a:solidFill>
                  <a:srgbClr val="1A04C0"/>
                </a:solidFill>
                <a:latin typeface="Arial" panose="020B0604020202020204" pitchFamily="34" charset="0"/>
                <a:ea typeface="+mn-ea"/>
                <a:cs typeface="+mn-cs"/>
              </a:rPr>
              <a:t> 2 </a:t>
            </a:r>
            <a:r>
              <a:rPr kumimoji="0" lang="en-US" sz="2800" b="1" kern="1200" cap="none" spc="0" normalizeH="0" baseline="0" noProof="0" dirty="0" err="1">
                <a:solidFill>
                  <a:srgbClr val="1A04C0"/>
                </a:solidFill>
                <a:latin typeface="Arial" panose="020B0604020202020204" pitchFamily="34" charset="0"/>
                <a:ea typeface="+mn-ea"/>
                <a:cs typeface="+mn-cs"/>
              </a:rPr>
              <a:t>điện</a:t>
            </a:r>
            <a:r>
              <a:rPr kumimoji="0" lang="en-US" sz="2800" b="1" kern="1200" cap="none" spc="0" normalizeH="0" baseline="0" noProof="0" dirty="0">
                <a:solidFill>
                  <a:srgbClr val="1A04C0"/>
                </a:solidFill>
                <a:latin typeface="Arial" panose="020B0604020202020204" pitchFamily="34" charset="0"/>
                <a:ea typeface="+mn-ea"/>
                <a:cs typeface="+mn-cs"/>
              </a:rPr>
              <a:t> </a:t>
            </a:r>
            <a:r>
              <a:rPr kumimoji="0" lang="en-US" sz="2800" b="1" kern="1200" cap="none" spc="0" normalizeH="0" baseline="0" noProof="0" dirty="0" err="1">
                <a:solidFill>
                  <a:srgbClr val="1A04C0"/>
                </a:solidFill>
                <a:latin typeface="Arial" panose="020B0604020202020204" pitchFamily="34" charset="0"/>
                <a:ea typeface="+mn-ea"/>
                <a:cs typeface="+mn-cs"/>
              </a:rPr>
              <a:t>trở</a:t>
            </a:r>
            <a:r>
              <a:rPr kumimoji="0" lang="en-US" sz="2800" b="1" kern="1200" cap="none" spc="0" normalizeH="0" baseline="0" noProof="0" dirty="0">
                <a:solidFill>
                  <a:srgbClr val="1A04C0"/>
                </a:solidFill>
                <a:latin typeface="Arial" panose="020B0604020202020204" pitchFamily="34" charset="0"/>
                <a:ea typeface="+mn-ea"/>
                <a:cs typeface="+mn-cs"/>
              </a:rPr>
              <a:t> </a:t>
            </a:r>
            <a:r>
              <a:rPr kumimoji="0" lang="en-US" sz="2800" b="1" kern="1200" cap="none" spc="0" normalizeH="0" baseline="0" noProof="0" dirty="0" err="1">
                <a:solidFill>
                  <a:srgbClr val="FF0000"/>
                </a:solidFill>
                <a:latin typeface="Arial" panose="020B0604020202020204" pitchFamily="34" charset="0"/>
                <a:ea typeface="+mn-ea"/>
                <a:cs typeface="+mn-cs"/>
              </a:rPr>
              <a:t>mắc</a:t>
            </a:r>
            <a:r>
              <a:rPr kumimoji="0" lang="en-US" sz="2800" b="1" kern="1200" cap="none" spc="0" normalizeH="0" baseline="0" noProof="0" dirty="0">
                <a:solidFill>
                  <a:srgbClr val="FF0000"/>
                </a:solidFill>
                <a:latin typeface="Arial" panose="020B0604020202020204" pitchFamily="34" charset="0"/>
                <a:ea typeface="+mn-ea"/>
                <a:cs typeface="+mn-cs"/>
              </a:rPr>
              <a:t> </a:t>
            </a:r>
            <a:r>
              <a:rPr kumimoji="0" lang="en-US" sz="2800" b="1" kern="1200" cap="none" spc="0" normalizeH="0" baseline="0" noProof="0" dirty="0" err="1">
                <a:solidFill>
                  <a:srgbClr val="FF0000"/>
                </a:solidFill>
                <a:latin typeface="Arial" panose="020B0604020202020204" pitchFamily="34" charset="0"/>
                <a:ea typeface="+mn-ea"/>
                <a:cs typeface="+mn-cs"/>
              </a:rPr>
              <a:t>nối</a:t>
            </a:r>
            <a:r>
              <a:rPr kumimoji="0" lang="en-US" sz="2800" b="1" kern="1200" cap="none" spc="0" normalizeH="0" baseline="0" noProof="0" dirty="0">
                <a:solidFill>
                  <a:srgbClr val="FF0000"/>
                </a:solidFill>
                <a:latin typeface="Arial" panose="020B0604020202020204" pitchFamily="34" charset="0"/>
                <a:ea typeface="+mn-ea"/>
                <a:cs typeface="+mn-cs"/>
              </a:rPr>
              <a:t> </a:t>
            </a:r>
            <a:r>
              <a:rPr kumimoji="0" lang="en-US" sz="2800" b="1" kern="1200" cap="none" spc="0" normalizeH="0" baseline="0" noProof="0" dirty="0" err="1">
                <a:solidFill>
                  <a:srgbClr val="FF0000"/>
                </a:solidFill>
                <a:latin typeface="Arial" panose="020B0604020202020204" pitchFamily="34" charset="0"/>
                <a:ea typeface="+mn-ea"/>
                <a:cs typeface="+mn-cs"/>
              </a:rPr>
              <a:t>tiếp</a:t>
            </a:r>
            <a:r>
              <a:rPr kumimoji="0" lang="en-US" sz="2800" b="1" kern="1200" cap="none" spc="0" normalizeH="0" baseline="0" noProof="0" dirty="0">
                <a:solidFill>
                  <a:srgbClr val="FF0000"/>
                </a:solidFill>
                <a:latin typeface="Arial" panose="020B0604020202020204" pitchFamily="34" charset="0"/>
                <a:ea typeface="+mn-ea"/>
                <a:cs typeface="+mn-cs"/>
              </a:rPr>
              <a:t> </a:t>
            </a:r>
            <a:r>
              <a:rPr kumimoji="0" lang="en-US" sz="2800" b="1" kern="1200" cap="none" spc="0" normalizeH="0" baseline="0" noProof="0" dirty="0" err="1">
                <a:solidFill>
                  <a:srgbClr val="1A04C0"/>
                </a:solidFill>
                <a:latin typeface="Arial" panose="020B0604020202020204" pitchFamily="34" charset="0"/>
                <a:ea typeface="+mn-ea"/>
                <a:cs typeface="+mn-cs"/>
              </a:rPr>
              <a:t>bằng</a:t>
            </a:r>
            <a:r>
              <a:rPr kumimoji="0" lang="en-US" sz="2800" b="1" kern="1200" cap="none" spc="0" normalizeH="0" baseline="0" noProof="0" dirty="0">
                <a:solidFill>
                  <a:srgbClr val="1A04C0"/>
                </a:solidFill>
                <a:latin typeface="Arial" panose="020B0604020202020204" pitchFamily="34" charset="0"/>
                <a:ea typeface="+mn-ea"/>
                <a:cs typeface="+mn-cs"/>
              </a:rPr>
              <a:t> </a:t>
            </a:r>
            <a:r>
              <a:rPr kumimoji="0" lang="en-US" sz="2800" b="1" kern="1200" cap="none" spc="0" normalizeH="0" baseline="0" noProof="0" dirty="0" err="1">
                <a:solidFill>
                  <a:srgbClr val="1A04C0"/>
                </a:solidFill>
                <a:latin typeface="Arial" panose="020B0604020202020204" pitchFamily="34" charset="0"/>
                <a:ea typeface="+mn-ea"/>
                <a:cs typeface="+mn-cs"/>
              </a:rPr>
              <a:t>một</a:t>
            </a:r>
            <a:r>
              <a:rPr kumimoji="0" lang="en-US" sz="2800" b="1" kern="1200" cap="none" spc="0" normalizeH="0" baseline="0" noProof="0" dirty="0">
                <a:solidFill>
                  <a:srgbClr val="1A04C0"/>
                </a:solidFill>
                <a:latin typeface="Arial" panose="020B0604020202020204" pitchFamily="34" charset="0"/>
                <a:ea typeface="+mn-ea"/>
                <a:cs typeface="+mn-cs"/>
              </a:rPr>
              <a:t> </a:t>
            </a:r>
            <a:r>
              <a:rPr kumimoji="0" lang="en-US" sz="2800" b="1" kern="1200" cap="none" spc="0" normalizeH="0" baseline="0" noProof="0" dirty="0" err="1">
                <a:solidFill>
                  <a:srgbClr val="1A04C0"/>
                </a:solidFill>
                <a:latin typeface="Arial" panose="020B0604020202020204" pitchFamily="34" charset="0"/>
                <a:ea typeface="+mn-ea"/>
                <a:cs typeface="+mn-cs"/>
              </a:rPr>
              <a:t>điện</a:t>
            </a:r>
            <a:r>
              <a:rPr kumimoji="0" lang="en-US" sz="2800" b="1" kern="1200" cap="none" spc="0" normalizeH="0" baseline="0" noProof="0" dirty="0">
                <a:solidFill>
                  <a:srgbClr val="1A04C0"/>
                </a:solidFill>
                <a:latin typeface="Arial" panose="020B0604020202020204" pitchFamily="34" charset="0"/>
                <a:ea typeface="+mn-ea"/>
                <a:cs typeface="+mn-cs"/>
              </a:rPr>
              <a:t> </a:t>
            </a:r>
            <a:r>
              <a:rPr kumimoji="0" lang="en-US" sz="2800" b="1" kern="1200" cap="none" spc="0" normalizeH="0" baseline="0" noProof="0" dirty="0" err="1">
                <a:solidFill>
                  <a:srgbClr val="1A04C0"/>
                </a:solidFill>
                <a:latin typeface="Arial" panose="020B0604020202020204" pitchFamily="34" charset="0"/>
                <a:ea typeface="+mn-ea"/>
                <a:cs typeface="+mn-cs"/>
              </a:rPr>
              <a:t>trở</a:t>
            </a:r>
            <a:r>
              <a:rPr kumimoji="0" lang="en-US" sz="2800" b="1" kern="1200" cap="none" spc="0" normalizeH="0" baseline="0" noProof="0" dirty="0">
                <a:solidFill>
                  <a:srgbClr val="1A04C0"/>
                </a:solidFill>
                <a:latin typeface="Arial" panose="020B0604020202020204" pitchFamily="34" charset="0"/>
                <a:ea typeface="+mn-ea"/>
                <a:cs typeface="+mn-cs"/>
              </a:rPr>
              <a:t> </a:t>
            </a:r>
            <a:r>
              <a:rPr kumimoji="0" lang="en-US" sz="2800" b="1" kern="1200" cap="none" spc="0" normalizeH="0" baseline="0" noProof="0" dirty="0" err="1">
                <a:solidFill>
                  <a:srgbClr val="1A04C0"/>
                </a:solidFill>
                <a:latin typeface="Arial" panose="020B0604020202020204" pitchFamily="34" charset="0"/>
                <a:ea typeface="+mn-ea"/>
                <a:cs typeface="+mn-cs"/>
              </a:rPr>
              <a:t>để</a:t>
            </a:r>
            <a:r>
              <a:rPr kumimoji="0" lang="en-US" sz="2800" b="1" kern="1200" cap="none" spc="0" normalizeH="0" baseline="0" noProof="0" dirty="0">
                <a:solidFill>
                  <a:srgbClr val="1A04C0"/>
                </a:solidFill>
                <a:latin typeface="Arial" panose="020B0604020202020204" pitchFamily="34" charset="0"/>
                <a:ea typeface="+mn-ea"/>
                <a:cs typeface="+mn-cs"/>
              </a:rPr>
              <a:t> </a:t>
            </a:r>
            <a:r>
              <a:rPr kumimoji="0" lang="en-US" sz="2800" b="1" kern="1200" cap="none" spc="0" normalizeH="0" baseline="0" noProof="0" dirty="0" err="1">
                <a:solidFill>
                  <a:srgbClr val="1A04C0"/>
                </a:solidFill>
                <a:latin typeface="Arial" panose="020B0604020202020204" pitchFamily="34" charset="0"/>
                <a:ea typeface="+mn-ea"/>
                <a:cs typeface="+mn-cs"/>
              </a:rPr>
              <a:t>dòng</a:t>
            </a:r>
            <a:r>
              <a:rPr kumimoji="0" lang="en-US" sz="2800" b="1" kern="1200" cap="none" spc="0" normalizeH="0" baseline="0" noProof="0" dirty="0">
                <a:solidFill>
                  <a:srgbClr val="1A04C0"/>
                </a:solidFill>
                <a:latin typeface="Arial" panose="020B0604020202020204" pitchFamily="34" charset="0"/>
                <a:ea typeface="+mn-ea"/>
                <a:cs typeface="+mn-cs"/>
              </a:rPr>
              <a:t> </a:t>
            </a:r>
            <a:r>
              <a:rPr kumimoji="0" lang="en-US" sz="2800" b="1" kern="1200" cap="none" spc="0" normalizeH="0" baseline="0" noProof="0" dirty="0" err="1">
                <a:solidFill>
                  <a:srgbClr val="1A04C0"/>
                </a:solidFill>
                <a:latin typeface="Arial" panose="020B0604020202020204" pitchFamily="34" charset="0"/>
                <a:ea typeface="+mn-ea"/>
                <a:cs typeface="+mn-cs"/>
              </a:rPr>
              <a:t>điện</a:t>
            </a:r>
            <a:r>
              <a:rPr kumimoji="0" lang="en-US" sz="2800" b="1" kern="1200" cap="none" spc="0" normalizeH="0" baseline="0" noProof="0" dirty="0">
                <a:solidFill>
                  <a:srgbClr val="1A04C0"/>
                </a:solidFill>
                <a:latin typeface="Arial" panose="020B0604020202020204" pitchFamily="34" charset="0"/>
                <a:ea typeface="+mn-ea"/>
                <a:cs typeface="+mn-cs"/>
              </a:rPr>
              <a:t> </a:t>
            </a:r>
            <a:r>
              <a:rPr kumimoji="0" lang="en-US" sz="2800" b="1" kern="1200" cap="none" spc="0" normalizeH="0" baseline="0" noProof="0" dirty="0" err="1">
                <a:solidFill>
                  <a:srgbClr val="1A04C0"/>
                </a:solidFill>
                <a:latin typeface="Arial" panose="020B0604020202020204" pitchFamily="34" charset="0"/>
                <a:ea typeface="+mn-ea"/>
                <a:cs typeface="+mn-cs"/>
              </a:rPr>
              <a:t>chạy</a:t>
            </a:r>
            <a:r>
              <a:rPr kumimoji="0" lang="en-US" sz="2800" b="1" kern="1200" cap="none" spc="0" normalizeH="0" baseline="0" noProof="0" dirty="0">
                <a:solidFill>
                  <a:srgbClr val="1A04C0"/>
                </a:solidFill>
                <a:latin typeface="Arial" panose="020B0604020202020204" pitchFamily="34" charset="0"/>
                <a:ea typeface="+mn-ea"/>
                <a:cs typeface="+mn-cs"/>
              </a:rPr>
              <a:t> qua </a:t>
            </a:r>
            <a:r>
              <a:rPr kumimoji="0" lang="en-US" sz="2800" b="1" kern="1200" cap="none" spc="0" normalizeH="0" baseline="0" noProof="0" dirty="0" err="1">
                <a:solidFill>
                  <a:srgbClr val="1A04C0"/>
                </a:solidFill>
                <a:latin typeface="Arial" panose="020B0604020202020204" pitchFamily="34" charset="0"/>
                <a:ea typeface="+mn-ea"/>
                <a:cs typeface="+mn-cs"/>
              </a:rPr>
              <a:t>mạch</a:t>
            </a:r>
            <a:r>
              <a:rPr kumimoji="0" lang="en-US" sz="2800" b="1" kern="1200" cap="none" spc="0" normalizeH="0" baseline="0" noProof="0" dirty="0">
                <a:solidFill>
                  <a:srgbClr val="1A04C0"/>
                </a:solidFill>
                <a:latin typeface="Arial" panose="020B0604020202020204" pitchFamily="34" charset="0"/>
                <a:ea typeface="+mn-ea"/>
                <a:cs typeface="+mn-cs"/>
              </a:rPr>
              <a:t> </a:t>
            </a:r>
            <a:r>
              <a:rPr kumimoji="0" lang="en-US" sz="2800" b="1" kern="1200" cap="none" spc="0" normalizeH="0" baseline="0" noProof="0" dirty="0" err="1">
                <a:solidFill>
                  <a:srgbClr val="1A04C0"/>
                </a:solidFill>
                <a:latin typeface="Arial" panose="020B0604020202020204" pitchFamily="34" charset="0"/>
                <a:ea typeface="+mn-ea"/>
                <a:cs typeface="+mn-cs"/>
              </a:rPr>
              <a:t>không</a:t>
            </a:r>
            <a:r>
              <a:rPr kumimoji="0" lang="en-US" sz="2800" b="1" kern="1200" cap="none" spc="0" normalizeH="0" baseline="0" noProof="0" dirty="0">
                <a:solidFill>
                  <a:srgbClr val="1A04C0"/>
                </a:solidFill>
                <a:latin typeface="Arial" panose="020B0604020202020204" pitchFamily="34" charset="0"/>
                <a:ea typeface="+mn-ea"/>
                <a:cs typeface="+mn-cs"/>
              </a:rPr>
              <a:t> </a:t>
            </a:r>
            <a:r>
              <a:rPr kumimoji="0" lang="en-US" sz="2800" b="1" kern="1200" cap="none" spc="0" normalizeH="0" baseline="0" noProof="0" dirty="0" err="1">
                <a:solidFill>
                  <a:srgbClr val="1A04C0"/>
                </a:solidFill>
                <a:latin typeface="Arial" panose="020B0604020202020204" pitchFamily="34" charset="0"/>
                <a:ea typeface="+mn-ea"/>
                <a:cs typeface="+mn-cs"/>
              </a:rPr>
              <a:t>thay</a:t>
            </a:r>
            <a:r>
              <a:rPr kumimoji="0" lang="en-US" sz="2800" b="1" kern="1200" cap="none" spc="0" normalizeH="0" baseline="0" noProof="0" dirty="0">
                <a:solidFill>
                  <a:srgbClr val="1A04C0"/>
                </a:solidFill>
                <a:latin typeface="Arial" panose="020B0604020202020204" pitchFamily="34" charset="0"/>
                <a:ea typeface="+mn-ea"/>
                <a:cs typeface="+mn-cs"/>
              </a:rPr>
              <a:t> </a:t>
            </a:r>
            <a:r>
              <a:rPr kumimoji="0" lang="en-US" sz="2800" b="1" kern="1200" cap="none" spc="0" normalizeH="0" baseline="0" noProof="0" dirty="0" err="1">
                <a:solidFill>
                  <a:srgbClr val="1A04C0"/>
                </a:solidFill>
                <a:latin typeface="Arial" panose="020B0604020202020204" pitchFamily="34" charset="0"/>
                <a:ea typeface="+mn-ea"/>
                <a:cs typeface="+mn-cs"/>
              </a:rPr>
              <a:t>đổi</a:t>
            </a:r>
            <a:r>
              <a:rPr kumimoji="0" lang="en-US" sz="2800" b="1" kern="1200" cap="none" spc="0" normalizeH="0" baseline="0" noProof="0" dirty="0">
                <a:solidFill>
                  <a:srgbClr val="1A04C0"/>
                </a:solidFill>
                <a:latin typeface="Arial" panose="020B0604020202020204" pitchFamily="34" charset="0"/>
                <a:ea typeface="+mn-ea"/>
                <a:cs typeface="+mn-cs"/>
              </a:rPr>
              <a:t>?</a:t>
            </a:r>
            <a:endParaRPr kumimoji="0" lang="en-US" sz="2800" b="1" kern="1200" cap="none" spc="0" normalizeH="0" baseline="0" noProof="0" dirty="0">
              <a:solidFill>
                <a:srgbClr val="1A04C0"/>
              </a:solidFill>
              <a:latin typeface="Arial" panose="020B0604020202020204" pitchFamily="34" charset="0"/>
              <a:ea typeface="+mn-ea"/>
              <a:cs typeface="+mn-cs"/>
            </a:endParaRPr>
          </a:p>
        </p:txBody>
      </p:sp>
      <p:sp>
        <p:nvSpPr>
          <p:cNvPr id="23" name="Cloud 22"/>
          <p:cNvSpPr/>
          <p:nvPr/>
        </p:nvSpPr>
        <p:spPr>
          <a:xfrm>
            <a:off x="7162800" y="3200400"/>
            <a:ext cx="914400" cy="609600"/>
          </a:xfrm>
          <a:prstGeom prst="cloud">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000" b="1" dirty="0">
                <a:solidFill>
                  <a:srgbClr val="FF0000"/>
                </a:solidFill>
                <a:latin typeface="Arial" panose="020B0604020202020204" pitchFamily="34" charset="0"/>
              </a:rPr>
              <a:t>? </a:t>
            </a:r>
            <a:r>
              <a:rPr lang="el-GR" altLang="x-none" sz="2000" b="1" dirty="0">
                <a:latin typeface="Times New Roman" panose="02020603050405020304" pitchFamily="18" charset="0"/>
                <a:cs typeface="Times New Roman" panose="02020603050405020304" pitchFamily="18" charset="0"/>
              </a:rPr>
              <a:t>Ω</a:t>
            </a:r>
            <a:endParaRPr sz="2000" b="1" dirty="0">
              <a:latin typeface="Arial" panose="020B0604020202020204" pitchFamily="34" charset="0"/>
            </a:endParaRPr>
          </a:p>
        </p:txBody>
      </p:sp>
      <p:sp>
        <p:nvSpPr>
          <p:cNvPr id="8" name="Action Button: Forward or Next 7">
            <a:hlinkClick r:id="" highlightClick="1"/>
          </p:cNvPr>
          <p:cNvSpPr/>
          <p:nvPr/>
        </p:nvSpPr>
        <p:spPr>
          <a:xfrm>
            <a:off x="1371600" y="4572000"/>
            <a:ext cx="1066800" cy="9144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04" name="TextBox 8"/>
          <p:cNvSpPr txBox="1"/>
          <p:nvPr/>
        </p:nvSpPr>
        <p:spPr>
          <a:xfrm>
            <a:off x="5664200" y="542925"/>
            <a:ext cx="508000" cy="523875"/>
          </a:xfrm>
          <a:prstGeom prst="rect">
            <a:avLst/>
          </a:prstGeom>
          <a:noFill/>
          <a:ln w="9525">
            <a:noFill/>
          </a:ln>
        </p:spPr>
        <p:txBody>
          <a:bodyPr wrap="none">
            <a:spAutoFit/>
          </a:bodyPr>
          <a:p>
            <a:r>
              <a:rPr lang="en-US" altLang="en-US" sz="2800" b="1" dirty="0">
                <a:solidFill>
                  <a:srgbClr val="1A04C0"/>
                </a:solidFill>
                <a:latin typeface="Arial" panose="020B0604020202020204" pitchFamily="34" charset="0"/>
              </a:rPr>
              <a:t>R</a:t>
            </a:r>
            <a:r>
              <a:rPr lang="en-US" altLang="en-US" sz="2800" b="1" baseline="-25000" dirty="0">
                <a:solidFill>
                  <a:srgbClr val="1A04C0"/>
                </a:solidFill>
                <a:latin typeface="Arial" panose="020B0604020202020204" pitchFamily="34" charset="0"/>
              </a:rPr>
              <a:t>1</a:t>
            </a:r>
            <a:endParaRPr lang="en-US" altLang="en-US" sz="2800" b="1" dirty="0">
              <a:solidFill>
                <a:srgbClr val="1A04C0"/>
              </a:solidFill>
              <a:latin typeface="Arial" panose="020B0604020202020204" pitchFamily="34" charset="0"/>
            </a:endParaRPr>
          </a:p>
        </p:txBody>
      </p:sp>
      <p:sp>
        <p:nvSpPr>
          <p:cNvPr id="4105" name="TextBox 9"/>
          <p:cNvSpPr txBox="1"/>
          <p:nvPr/>
        </p:nvSpPr>
        <p:spPr>
          <a:xfrm>
            <a:off x="7680325" y="547688"/>
            <a:ext cx="508000" cy="522287"/>
          </a:xfrm>
          <a:prstGeom prst="rect">
            <a:avLst/>
          </a:prstGeom>
          <a:noFill/>
          <a:ln w="9525">
            <a:noFill/>
          </a:ln>
        </p:spPr>
        <p:txBody>
          <a:bodyPr wrap="none">
            <a:spAutoFit/>
          </a:bodyPr>
          <a:p>
            <a:r>
              <a:rPr lang="en-US" altLang="en-US" sz="2800" b="1" dirty="0">
                <a:solidFill>
                  <a:srgbClr val="1A04C0"/>
                </a:solidFill>
                <a:latin typeface="Arial" panose="020B0604020202020204" pitchFamily="34" charset="0"/>
              </a:rPr>
              <a:t>R</a:t>
            </a:r>
            <a:r>
              <a:rPr lang="en-US" altLang="en-US" sz="2800" b="1" baseline="-25000" dirty="0">
                <a:solidFill>
                  <a:srgbClr val="1A04C0"/>
                </a:solidFill>
                <a:latin typeface="Arial" panose="020B0604020202020204" pitchFamily="34" charset="0"/>
              </a:rPr>
              <a:t>2</a:t>
            </a:r>
            <a:endParaRPr lang="en-US" altLang="en-US" sz="2800" b="1" dirty="0">
              <a:solidFill>
                <a:srgbClr val="1A04C0"/>
              </a:solidFill>
              <a:latin typeface="Arial" panose="020B0604020202020204" pitchFamily="34" charset="0"/>
            </a:endParaRPr>
          </a:p>
        </p:txBody>
      </p:sp>
      <p:sp>
        <p:nvSpPr>
          <p:cNvPr id="14" name="Rectangle 13"/>
          <p:cNvSpPr/>
          <p:nvPr/>
        </p:nvSpPr>
        <p:spPr>
          <a:xfrm>
            <a:off x="4114800" y="17526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Rectangle 15"/>
          <p:cNvSpPr/>
          <p:nvPr/>
        </p:nvSpPr>
        <p:spPr>
          <a:xfrm>
            <a:off x="4114800" y="1025525"/>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p:cNvSpPr/>
          <p:nvPr/>
        </p:nvSpPr>
        <p:spPr>
          <a:xfrm>
            <a:off x="5272088" y="27432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Rectangle 17"/>
          <p:cNvSpPr/>
          <p:nvPr/>
        </p:nvSpPr>
        <p:spPr>
          <a:xfrm>
            <a:off x="5867400" y="27432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Rectangle 18"/>
          <p:cNvSpPr/>
          <p:nvPr/>
        </p:nvSpPr>
        <p:spPr>
          <a:xfrm>
            <a:off x="5257800" y="2286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Rectangle 21"/>
          <p:cNvSpPr/>
          <p:nvPr/>
        </p:nvSpPr>
        <p:spPr>
          <a:xfrm>
            <a:off x="6248400" y="2286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Rectangle 23"/>
          <p:cNvSpPr/>
          <p:nvPr/>
        </p:nvSpPr>
        <p:spPr>
          <a:xfrm>
            <a:off x="6005513" y="3684588"/>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Rectangle 24"/>
          <p:cNvSpPr/>
          <p:nvPr/>
        </p:nvSpPr>
        <p:spPr>
          <a:xfrm>
            <a:off x="3962400" y="44958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Rectangle 25"/>
          <p:cNvSpPr/>
          <p:nvPr/>
        </p:nvSpPr>
        <p:spPr>
          <a:xfrm>
            <a:off x="3962400" y="52578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Rectangle 26"/>
          <p:cNvSpPr/>
          <p:nvPr/>
        </p:nvSpPr>
        <p:spPr>
          <a:xfrm>
            <a:off x="5175250" y="63246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Rectangle 27"/>
          <p:cNvSpPr/>
          <p:nvPr/>
        </p:nvSpPr>
        <p:spPr>
          <a:xfrm>
            <a:off x="5770563" y="6303963"/>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Rectangle 28"/>
          <p:cNvSpPr/>
          <p:nvPr/>
        </p:nvSpPr>
        <p:spPr>
          <a:xfrm>
            <a:off x="7523163" y="640715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Rectangle 29"/>
          <p:cNvSpPr/>
          <p:nvPr/>
        </p:nvSpPr>
        <p:spPr>
          <a:xfrm>
            <a:off x="7543800" y="2860675"/>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Rectangle 30"/>
          <p:cNvSpPr/>
          <p:nvPr/>
        </p:nvSpPr>
        <p:spPr>
          <a:xfrm>
            <a:off x="4953000" y="1246188"/>
            <a:ext cx="21336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20" name="Picture 31" descr="khoa K.png"/>
          <p:cNvPicPr>
            <a:picLocks noChangeAspect="1"/>
          </p:cNvPicPr>
          <p:nvPr/>
        </p:nvPicPr>
        <p:blipFill>
          <a:blip r:embed="rId2"/>
          <a:stretch>
            <a:fillRect/>
          </a:stretch>
        </p:blipFill>
        <p:spPr>
          <a:xfrm>
            <a:off x="5334000" y="2909888"/>
            <a:ext cx="857250" cy="304800"/>
          </a:xfrm>
          <a:prstGeom prst="rect">
            <a:avLst/>
          </a:prstGeom>
          <a:noFill/>
          <a:ln w="9525">
            <a:noFill/>
          </a:ln>
        </p:spPr>
      </p:pic>
      <p:sp>
        <p:nvSpPr>
          <p:cNvPr id="36" name="TextBox 35"/>
          <p:cNvSpPr txBox="1"/>
          <p:nvPr/>
        </p:nvSpPr>
        <p:spPr>
          <a:xfrm>
            <a:off x="6477000" y="3962400"/>
            <a:ext cx="606425" cy="523875"/>
          </a:xfrm>
          <a:prstGeom prst="rect">
            <a:avLst/>
          </a:prstGeom>
          <a:noFill/>
          <a:ln w="9525">
            <a:noFill/>
          </a:ln>
        </p:spPr>
        <p:txBody>
          <a:bodyPr wrap="none">
            <a:spAutoFit/>
          </a:bodyPr>
          <a:p>
            <a:r>
              <a:rPr lang="en-US" altLang="en-US" sz="2800" b="1" dirty="0">
                <a:solidFill>
                  <a:srgbClr val="FF0000"/>
                </a:solidFill>
                <a:latin typeface="Arial" panose="020B0604020202020204" pitchFamily="34" charset="0"/>
              </a:rPr>
              <a:t>R</a:t>
            </a:r>
            <a:r>
              <a:rPr lang="en-US" altLang="en-US" sz="2800" b="1" baseline="-25000" dirty="0">
                <a:solidFill>
                  <a:srgbClr val="FF0000"/>
                </a:solidFill>
                <a:latin typeface="Arial" panose="020B0604020202020204" pitchFamily="34" charset="0"/>
              </a:rPr>
              <a:t>tđ</a:t>
            </a:r>
            <a:endParaRPr lang="en-US" altLang="en-US" sz="2800" b="1" dirty="0">
              <a:solidFill>
                <a:srgbClr val="FF0000"/>
              </a:solidFill>
              <a:latin typeface="Arial" panose="020B0604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Horizontal)">
                                      <p:cBhvr>
                                        <p:cTn id="7" dur="500"/>
                                        <p:tgtEl>
                                          <p:spTgt spid="3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15"/>
                                        </p:tgtEl>
                                      </p:cBhvr>
                                    </p:animEffect>
                                    <p:set>
                                      <p:cBhvr>
                                        <p:cTn id="19" dur="1" fill="hold">
                                          <p:stCondLst>
                                            <p:cond delay="1999"/>
                                          </p:stCondLst>
                                        </p:cTn>
                                        <p:tgtEl>
                                          <p:spTgt spid="15"/>
                                        </p:tgtEl>
                                        <p:attrNameLst>
                                          <p:attrName>style.visibility</p:attrName>
                                        </p:attrNameLst>
                                      </p:cBhvr>
                                      <p:to>
                                        <p:strVal val="hidden"/>
                                      </p:to>
                                    </p:set>
                                  </p:childTnLst>
                                </p:cTn>
                              </p:par>
                              <p:par>
                                <p:cTn id="20" presetID="16" presetClass="entr" presetSubtype="2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Horizontal)">
                                      <p:cBhvr>
                                        <p:cTn id="22" dur="500"/>
                                        <p:tgtEl>
                                          <p:spTgt spid="8"/>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Horizontal)">
                                      <p:cBhvr>
                                        <p:cTn id="25" dur="500"/>
                                        <p:tgtEl>
                                          <p:spTgt spid="36"/>
                                        </p:tgtEl>
                                      </p:cBhvr>
                                    </p:animEffect>
                                  </p:childTnLst>
                                </p:cTn>
                              </p:par>
                            </p:childTnLst>
                          </p:cTn>
                        </p:par>
                      </p:childTnLst>
                    </p:cTn>
                  </p:par>
                </p:childTnLst>
              </p:cTn>
              <p:nextCondLst>
                <p:cond evt="onClick" delay="0">
                  <p:tgtEl>
                    <p:spTgt spid="23"/>
                  </p:tgtEl>
                </p:cond>
              </p:nextCondLst>
            </p:seq>
          </p:childTnLst>
        </p:cTn>
      </p:par>
    </p:tnLst>
    <p:bldLst>
      <p:bldP spid="12" grpId="0" bldLvl="0" animBg="1"/>
      <p:bldP spid="23" grpId="0" bldLvl="0" animBg="1"/>
      <p:bldP spid="8" grpId="0" bldLvl="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2" descr="naturesetmefreeblogbotqb3"/>
          <p:cNvPicPr>
            <a:picLocks noChangeAspect="1"/>
          </p:cNvPicPr>
          <p:nvPr/>
        </p:nvPicPr>
        <p:blipFill>
          <a:blip r:embed="rId1"/>
          <a:stretch>
            <a:fillRect/>
          </a:stretch>
        </p:blipFill>
        <p:spPr>
          <a:xfrm>
            <a:off x="0" y="0"/>
            <a:ext cx="9829800" cy="6858000"/>
          </a:xfrm>
          <a:prstGeom prst="rect">
            <a:avLst/>
          </a:prstGeom>
          <a:noFill/>
          <a:ln w="9525">
            <a:noFill/>
          </a:ln>
          <a:effectLst>
            <a:outerShdw dist="107763" dir="18900000" algn="ctr" rotWithShape="0">
              <a:srgbClr val="808080">
                <a:alpha val="50000"/>
              </a:srgbClr>
            </a:outerShdw>
          </a:effectLst>
        </p:spPr>
      </p:pic>
      <p:sp>
        <p:nvSpPr>
          <p:cNvPr id="5123" name="WordArt 7"/>
          <p:cNvSpPr>
            <a:spLocks noTextEdit="1"/>
          </p:cNvSpPr>
          <p:nvPr/>
        </p:nvSpPr>
        <p:spPr>
          <a:xfrm>
            <a:off x="304800" y="1524000"/>
            <a:ext cx="9144000" cy="1912938"/>
          </a:xfrm>
          <a:prstGeom prst="rect">
            <a:avLst/>
          </a:prstGeom>
        </p:spPr>
        <p:txBody>
          <a:bodyPr wrap="none" fromWordArt="1">
            <a:prstTxWarp prst="textPlain">
              <a:avLst>
                <a:gd name="adj" fmla="val 50000"/>
              </a:avLst>
            </a:prstTxWarp>
            <a:normAutofit/>
          </a:bodyPr>
          <a:p>
            <a:pPr algn="ctr" eaLnBrk="0" hangingPunct="0"/>
            <a:r>
              <a:rPr lang="en-US" sz="3600" b="1">
                <a:ln w="9525" cap="flat" cmpd="sng">
                  <a:solidFill>
                    <a:srgbClr val="FF0000"/>
                  </a:solidFill>
                  <a:prstDash val="solid"/>
                  <a:headEnd type="none" w="med" len="med"/>
                  <a:tailEnd type="none" w="med" len="med"/>
                </a:ln>
                <a:solidFill>
                  <a:srgbClr val="FF0000"/>
                </a:solidFill>
                <a:effectLst>
                  <a:outerShdw dist="107763" dir="18900000" algn="ctr" rotWithShape="0">
                    <a:srgbClr val="868686">
                      <a:alpha val="50000"/>
                    </a:srgbClr>
                  </a:outerShdw>
                </a:effectLst>
                <a:latin typeface=".VnBahamasBH" panose="020BE200000000000000" charset="0"/>
                <a:ea typeface=".VnBahamasBH" panose="020BE200000000000000" charset="0"/>
              </a:rPr>
              <a:t>ĐOẠN MẠCH NỐI TIẾP</a:t>
            </a:r>
            <a:endParaRPr lang="en-US" sz="3600" b="1">
              <a:ln w="9525" cap="flat" cmpd="sng">
                <a:solidFill>
                  <a:srgbClr val="FF0000"/>
                </a:solidFill>
                <a:prstDash val="solid"/>
                <a:headEnd type="none" w="med" len="med"/>
                <a:tailEnd type="none" w="med" len="med"/>
              </a:ln>
              <a:solidFill>
                <a:srgbClr val="FF0000"/>
              </a:solidFill>
              <a:effectLst>
                <a:outerShdw dist="107763" dir="18900000" algn="ctr" rotWithShape="0">
                  <a:srgbClr val="868686">
                    <a:alpha val="50000"/>
                  </a:srgbClr>
                </a:outerShdw>
              </a:effectLst>
              <a:latin typeface=".VnBahamasBH" panose="020BE200000000000000" charset="0"/>
              <a:ea typeface=".VnBahamasBH" panose="020BE200000000000000" charset="0"/>
            </a:endParaRPr>
          </a:p>
        </p:txBody>
      </p:sp>
      <p:sp>
        <p:nvSpPr>
          <p:cNvPr id="5124" name="WordArt 8"/>
          <p:cNvSpPr>
            <a:spLocks noTextEdit="1"/>
          </p:cNvSpPr>
          <p:nvPr/>
        </p:nvSpPr>
        <p:spPr>
          <a:xfrm>
            <a:off x="0" y="76200"/>
            <a:ext cx="3962400" cy="1295400"/>
          </a:xfrm>
          <a:prstGeom prst="rect">
            <a:avLst/>
          </a:prstGeom>
        </p:spPr>
        <p:txBody>
          <a:bodyPr wrap="none" fromWordArt="1">
            <a:prstTxWarp prst="textPlain">
              <a:avLst>
                <a:gd name="adj" fmla="val 50000"/>
              </a:avLst>
            </a:prstTxWarp>
            <a:normAutofit/>
          </a:bodyPr>
          <a:p>
            <a:pPr algn="ctr" eaLnBrk="0" hangingPunct="0"/>
            <a:r>
              <a:rPr lang="en-US" sz="3600">
                <a:solidFill>
                  <a:srgbClr val="0033CC"/>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Bài 4.</a:t>
            </a:r>
            <a:endParaRPr lang="en-US" sz="3600">
              <a:solidFill>
                <a:srgbClr val="0033CC"/>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amond(in)">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9" name="Group 68"/>
          <p:cNvGrpSpPr/>
          <p:nvPr/>
        </p:nvGrpSpPr>
        <p:grpSpPr>
          <a:xfrm>
            <a:off x="4419600" y="2362200"/>
            <a:ext cx="4648200" cy="3276600"/>
            <a:chOff x="4419600" y="2362200"/>
            <a:chExt cx="4648200" cy="3277201"/>
          </a:xfrm>
        </p:grpSpPr>
        <p:pic>
          <p:nvPicPr>
            <p:cNvPr id="6172" name="Picture 48" descr="4.3.png"/>
            <p:cNvPicPr>
              <a:picLocks noChangeAspect="1"/>
            </p:cNvPicPr>
            <p:nvPr/>
          </p:nvPicPr>
          <p:blipFill>
            <a:blip r:embed="rId1"/>
            <a:stretch>
              <a:fillRect/>
            </a:stretch>
          </p:blipFill>
          <p:spPr>
            <a:xfrm>
              <a:off x="4419600" y="2362200"/>
              <a:ext cx="4648200" cy="3277201"/>
            </a:xfrm>
            <a:prstGeom prst="rect">
              <a:avLst/>
            </a:prstGeom>
            <a:noFill/>
            <a:ln w="9525">
              <a:noFill/>
            </a:ln>
          </p:spPr>
        </p:pic>
        <p:sp>
          <p:nvSpPr>
            <p:cNvPr id="67" name="Rectangle 66"/>
            <p:cNvSpPr/>
            <p:nvPr/>
          </p:nvSpPr>
          <p:spPr>
            <a:xfrm>
              <a:off x="4953000" y="3886480"/>
              <a:ext cx="2133600" cy="1565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6174" name="Picture 67" descr="khoa K.png"/>
            <p:cNvPicPr>
              <a:picLocks noChangeAspect="1"/>
            </p:cNvPicPr>
            <p:nvPr/>
          </p:nvPicPr>
          <p:blipFill>
            <a:blip r:embed="rId2"/>
            <a:stretch>
              <a:fillRect/>
            </a:stretch>
          </p:blipFill>
          <p:spPr>
            <a:xfrm>
              <a:off x="5453375" y="5271655"/>
              <a:ext cx="857370" cy="304843"/>
            </a:xfrm>
            <a:prstGeom prst="rect">
              <a:avLst/>
            </a:prstGeom>
            <a:noFill/>
            <a:ln w="9525">
              <a:noFill/>
            </a:ln>
          </p:spPr>
        </p:pic>
      </p:grpSp>
      <p:grpSp>
        <p:nvGrpSpPr>
          <p:cNvPr id="48" name="Group 47"/>
          <p:cNvGrpSpPr/>
          <p:nvPr/>
        </p:nvGrpSpPr>
        <p:grpSpPr>
          <a:xfrm>
            <a:off x="4267200" y="2362200"/>
            <a:ext cx="4765675" cy="3429000"/>
            <a:chOff x="4267200" y="2362200"/>
            <a:chExt cx="4766387" cy="3429000"/>
          </a:xfrm>
        </p:grpSpPr>
        <p:pic>
          <p:nvPicPr>
            <p:cNvPr id="6169" name="Picture 49" descr="4.4.png"/>
            <p:cNvPicPr>
              <a:picLocks noChangeAspect="1"/>
            </p:cNvPicPr>
            <p:nvPr/>
          </p:nvPicPr>
          <p:blipFill>
            <a:blip r:embed="rId3"/>
            <a:stretch>
              <a:fillRect/>
            </a:stretch>
          </p:blipFill>
          <p:spPr>
            <a:xfrm>
              <a:off x="4267200" y="2362200"/>
              <a:ext cx="4766387" cy="3429000"/>
            </a:xfrm>
            <a:prstGeom prst="rect">
              <a:avLst/>
            </a:prstGeom>
            <a:noFill/>
            <a:ln w="9525">
              <a:noFill/>
            </a:ln>
          </p:spPr>
        </p:pic>
        <p:sp>
          <p:nvSpPr>
            <p:cNvPr id="46" name="Rectangle 45"/>
            <p:cNvSpPr/>
            <p:nvPr/>
          </p:nvSpPr>
          <p:spPr>
            <a:xfrm>
              <a:off x="4953102" y="3768725"/>
              <a:ext cx="2133919"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6171" name="Picture 46" descr="khoa K.png"/>
            <p:cNvPicPr>
              <a:picLocks noChangeAspect="1"/>
            </p:cNvPicPr>
            <p:nvPr/>
          </p:nvPicPr>
          <p:blipFill>
            <a:blip r:embed="rId2"/>
            <a:stretch>
              <a:fillRect/>
            </a:stretch>
          </p:blipFill>
          <p:spPr>
            <a:xfrm>
              <a:off x="5334000" y="5430937"/>
              <a:ext cx="857370" cy="304843"/>
            </a:xfrm>
            <a:prstGeom prst="rect">
              <a:avLst/>
            </a:prstGeom>
            <a:noFill/>
            <a:ln w="9525">
              <a:noFill/>
            </a:ln>
          </p:spPr>
        </p:pic>
      </p:grpSp>
      <p:sp>
        <p:nvSpPr>
          <p:cNvPr id="6148" name="TextBox 2"/>
          <p:cNvSpPr txBox="1"/>
          <p:nvPr/>
        </p:nvSpPr>
        <p:spPr>
          <a:xfrm>
            <a:off x="25400" y="0"/>
            <a:ext cx="8991600" cy="1754188"/>
          </a:xfrm>
          <a:prstGeom prst="rect">
            <a:avLst/>
          </a:prstGeom>
          <a:noFill/>
          <a:ln w="9525">
            <a:noFill/>
          </a:ln>
        </p:spPr>
        <p:txBody>
          <a:bodyPr>
            <a:spAutoFit/>
          </a:bodyPr>
          <a:p>
            <a:r>
              <a:rPr lang="en-US" altLang="en-US" sz="3600" b="1" dirty="0">
                <a:solidFill>
                  <a:srgbClr val="FF0000"/>
                </a:solidFill>
                <a:latin typeface="Times New Roman" panose="02020603050405020304" pitchFamily="18" charset="0"/>
                <a:cs typeface="Times New Roman" panose="02020603050405020304" pitchFamily="18" charset="0"/>
              </a:rPr>
              <a:t>I. CƯỜNG ĐỘ DÒNG ĐIỆN VÀ HIỆU ĐIỆN THẾ TRONG ĐOẠN MẠCH NỐI TIẾP:</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6149" name="TextBox 9"/>
          <p:cNvSpPr txBox="1"/>
          <p:nvPr/>
        </p:nvSpPr>
        <p:spPr>
          <a:xfrm>
            <a:off x="304800" y="1600200"/>
            <a:ext cx="8610600" cy="769938"/>
          </a:xfrm>
          <a:prstGeom prst="rect">
            <a:avLst/>
          </a:prstGeom>
          <a:noFill/>
          <a:ln w="9525">
            <a:noFill/>
          </a:ln>
        </p:spPr>
        <p:txBody>
          <a:bodyPr>
            <a:spAutoFit/>
          </a:bodyPr>
          <a:p>
            <a:r>
              <a:rPr lang="en-US" altLang="en-US" sz="4400" b="1" dirty="0">
                <a:solidFill>
                  <a:srgbClr val="0000FF"/>
                </a:solidFill>
                <a:latin typeface="Times New Roman" panose="02020603050405020304" pitchFamily="18" charset="0"/>
                <a:cs typeface="Times New Roman" panose="02020603050405020304" pitchFamily="18" charset="0"/>
              </a:rPr>
              <a:t>1. Nhớ lại kiến thức lớp 7:</a:t>
            </a:r>
            <a:endParaRPr lang="en-US" altLang="en-US" sz="4400" b="1" dirty="0">
              <a:solidFill>
                <a:srgbClr val="0000FF"/>
              </a:solidFill>
              <a:latin typeface="Times New Roman" panose="02020603050405020304" pitchFamily="18" charset="0"/>
              <a:ea typeface="Times New Roman" panose="02020603050405020304" pitchFamily="18" charset="0"/>
            </a:endParaRPr>
          </a:p>
        </p:txBody>
      </p:sp>
      <p:sp>
        <p:nvSpPr>
          <p:cNvPr id="14" name="TextBox 13"/>
          <p:cNvSpPr txBox="1"/>
          <p:nvPr/>
        </p:nvSpPr>
        <p:spPr>
          <a:xfrm>
            <a:off x="0" y="2674938"/>
            <a:ext cx="4095750" cy="1754187"/>
          </a:xfrm>
          <a:prstGeom prst="rect">
            <a:avLst/>
          </a:prstGeom>
          <a:noFill/>
          <a:ln w="9525">
            <a:noFill/>
          </a:ln>
        </p:spPr>
        <p:txBody>
          <a:bodyPr>
            <a:spAutoFit/>
          </a:bodyPr>
          <a:p>
            <a:pPr algn="just"/>
            <a:r>
              <a:rPr lang="en-US" altLang="en-US" sz="3600" b="1" dirty="0">
                <a:latin typeface="Times New Roman" panose="02020603050405020304" pitchFamily="18" charset="0"/>
                <a:cs typeface="Times New Roman" panose="02020603050405020304" pitchFamily="18" charset="0"/>
              </a:rPr>
              <a:t>Trong đoạn mạch gồm 2 bóng đèn mắc nối tiếp:</a:t>
            </a:r>
            <a:endParaRPr lang="en-US" altLang="en-US" sz="3600" b="1" dirty="0">
              <a:latin typeface="Times New Roman" panose="02020603050405020304" pitchFamily="18" charset="0"/>
              <a:ea typeface="Times New Roman" panose="02020603050405020304" pitchFamily="18" charset="0"/>
            </a:endParaRPr>
          </a:p>
        </p:txBody>
      </p:sp>
      <p:grpSp>
        <p:nvGrpSpPr>
          <p:cNvPr id="37" name="Group 36"/>
          <p:cNvGrpSpPr/>
          <p:nvPr/>
        </p:nvGrpSpPr>
        <p:grpSpPr>
          <a:xfrm>
            <a:off x="4324350" y="4484688"/>
            <a:ext cx="385763" cy="544512"/>
            <a:chOff x="5390872" y="4170225"/>
            <a:chExt cx="386473" cy="543995"/>
          </a:xfrm>
        </p:grpSpPr>
        <p:cxnSp>
          <p:nvCxnSpPr>
            <p:cNvPr id="34" name="Straight Arrow Connector 33"/>
            <p:cNvCxnSpPr/>
            <p:nvPr/>
          </p:nvCxnSpPr>
          <p:spPr>
            <a:xfrm rot="5400000" flipH="1" flipV="1">
              <a:off x="5586230" y="4359750"/>
              <a:ext cx="380638" cy="1591"/>
            </a:xfrm>
            <a:prstGeom prst="straightConnector1">
              <a:avLst/>
            </a:prstGeom>
            <a:ln w="38100">
              <a:solidFill>
                <a:srgbClr val="1A04C0"/>
              </a:solidFill>
              <a:tailEnd type="arrow"/>
            </a:ln>
          </p:spPr>
          <p:style>
            <a:lnRef idx="1">
              <a:schemeClr val="accent1"/>
            </a:lnRef>
            <a:fillRef idx="0">
              <a:schemeClr val="accent1"/>
            </a:fillRef>
            <a:effectRef idx="0">
              <a:schemeClr val="accent1"/>
            </a:effectRef>
            <a:fontRef idx="minor">
              <a:schemeClr val="tx1"/>
            </a:fontRef>
          </p:style>
        </p:cxnSp>
        <p:sp>
          <p:nvSpPr>
            <p:cNvPr id="6168" name="TextBox 35"/>
            <p:cNvSpPr txBox="1"/>
            <p:nvPr/>
          </p:nvSpPr>
          <p:spPr>
            <a:xfrm>
              <a:off x="5390872" y="4191000"/>
              <a:ext cx="324128" cy="523220"/>
            </a:xfrm>
            <a:prstGeom prst="rect">
              <a:avLst/>
            </a:prstGeom>
            <a:noFill/>
            <a:ln w="9525">
              <a:noFill/>
            </a:ln>
          </p:spPr>
          <p:txBody>
            <a:bodyPr wrap="none">
              <a:spAutoFit/>
            </a:bodyPr>
            <a:p>
              <a:r>
                <a:rPr lang="en-US" altLang="en-US" sz="2800" b="1" i="1" dirty="0">
                  <a:solidFill>
                    <a:srgbClr val="FF0000"/>
                  </a:solidFill>
                  <a:latin typeface="Times New Roman" panose="02020603050405020304" pitchFamily="18" charset="0"/>
                  <a:cs typeface="Times New Roman" panose="02020603050405020304" pitchFamily="18" charset="0"/>
                </a:rPr>
                <a:t>I</a:t>
              </a:r>
              <a:endParaRPr lang="en-US" altLang="en-US" sz="2800" b="1" i="1" dirty="0">
                <a:solidFill>
                  <a:srgbClr val="FF0000"/>
                </a:solidFill>
                <a:latin typeface="Times New Roman" panose="02020603050405020304" pitchFamily="18" charset="0"/>
                <a:ea typeface="Times New Roman" panose="02020603050405020304" pitchFamily="18" charset="0"/>
              </a:endParaRPr>
            </a:p>
          </p:txBody>
        </p:sp>
      </p:grpSp>
      <p:grpSp>
        <p:nvGrpSpPr>
          <p:cNvPr id="43" name="Group 42"/>
          <p:cNvGrpSpPr/>
          <p:nvPr/>
        </p:nvGrpSpPr>
        <p:grpSpPr>
          <a:xfrm>
            <a:off x="5346700" y="3271838"/>
            <a:ext cx="444500" cy="538162"/>
            <a:chOff x="6206835" y="3108757"/>
            <a:chExt cx="444352" cy="538663"/>
          </a:xfrm>
        </p:grpSpPr>
        <p:cxnSp>
          <p:nvCxnSpPr>
            <p:cNvPr id="38" name="Straight Arrow Connector 37"/>
            <p:cNvCxnSpPr/>
            <p:nvPr/>
          </p:nvCxnSpPr>
          <p:spPr>
            <a:xfrm>
              <a:off x="6206835" y="3108757"/>
              <a:ext cx="366591" cy="1588"/>
            </a:xfrm>
            <a:prstGeom prst="straightConnector1">
              <a:avLst/>
            </a:prstGeom>
            <a:ln w="38100">
              <a:solidFill>
                <a:srgbClr val="1A04C0"/>
              </a:solidFill>
              <a:tailEnd type="arrow"/>
            </a:ln>
          </p:spPr>
          <p:style>
            <a:lnRef idx="1">
              <a:schemeClr val="accent1"/>
            </a:lnRef>
            <a:fillRef idx="0">
              <a:schemeClr val="accent1"/>
            </a:fillRef>
            <a:effectRef idx="0">
              <a:schemeClr val="accent1"/>
            </a:effectRef>
            <a:fontRef idx="minor">
              <a:schemeClr val="tx1"/>
            </a:fontRef>
          </p:style>
        </p:cxnSp>
        <p:sp>
          <p:nvSpPr>
            <p:cNvPr id="6166" name="TextBox 40"/>
            <p:cNvSpPr txBox="1"/>
            <p:nvPr/>
          </p:nvSpPr>
          <p:spPr>
            <a:xfrm>
              <a:off x="6206835" y="3124200"/>
              <a:ext cx="444352" cy="523220"/>
            </a:xfrm>
            <a:prstGeom prst="rect">
              <a:avLst/>
            </a:prstGeom>
            <a:noFill/>
            <a:ln w="9525">
              <a:noFill/>
            </a:ln>
          </p:spPr>
          <p:txBody>
            <a:bodyPr wrap="none">
              <a:spAutoFit/>
            </a:bodyPr>
            <a:p>
              <a:r>
                <a:rPr lang="en-US" altLang="en-US" sz="2800" b="1" i="1" dirty="0">
                  <a:solidFill>
                    <a:srgbClr val="FF0000"/>
                  </a:solidFill>
                  <a:latin typeface="Times New Roman" panose="02020603050405020304" pitchFamily="18" charset="0"/>
                  <a:cs typeface="Times New Roman" panose="02020603050405020304" pitchFamily="18" charset="0"/>
                </a:rPr>
                <a:t>I</a:t>
              </a:r>
              <a:r>
                <a:rPr lang="en-US" altLang="en-US" sz="2800" b="1" i="1" baseline="-25000" dirty="0">
                  <a:solidFill>
                    <a:srgbClr val="FF0000"/>
                  </a:solidFill>
                  <a:latin typeface="Times New Roman" panose="02020603050405020304" pitchFamily="18" charset="0"/>
                  <a:cs typeface="Times New Roman" panose="02020603050405020304" pitchFamily="18" charset="0"/>
                </a:rPr>
                <a:t>1</a:t>
              </a:r>
              <a:endParaRPr lang="en-US" altLang="en-US" sz="2800" b="1" i="1" dirty="0">
                <a:solidFill>
                  <a:srgbClr val="FF0000"/>
                </a:solidFill>
                <a:latin typeface="Times New Roman" panose="02020603050405020304" pitchFamily="18" charset="0"/>
                <a:ea typeface="Times New Roman" panose="02020603050405020304" pitchFamily="18" charset="0"/>
              </a:endParaRPr>
            </a:p>
          </p:txBody>
        </p:sp>
      </p:grpSp>
      <p:grpSp>
        <p:nvGrpSpPr>
          <p:cNvPr id="44" name="Group 43"/>
          <p:cNvGrpSpPr/>
          <p:nvPr/>
        </p:nvGrpSpPr>
        <p:grpSpPr>
          <a:xfrm>
            <a:off x="7327900" y="3286125"/>
            <a:ext cx="444500" cy="523875"/>
            <a:chOff x="7556648" y="3106670"/>
            <a:chExt cx="444352" cy="523220"/>
          </a:xfrm>
        </p:grpSpPr>
        <p:cxnSp>
          <p:nvCxnSpPr>
            <p:cNvPr id="40" name="Straight Arrow Connector 39"/>
            <p:cNvCxnSpPr/>
            <p:nvPr/>
          </p:nvCxnSpPr>
          <p:spPr>
            <a:xfrm>
              <a:off x="7591561" y="3108256"/>
              <a:ext cx="368177" cy="1585"/>
            </a:xfrm>
            <a:prstGeom prst="straightConnector1">
              <a:avLst/>
            </a:prstGeom>
            <a:ln w="38100">
              <a:solidFill>
                <a:srgbClr val="1A04C0"/>
              </a:solidFill>
              <a:tailEnd type="arrow"/>
            </a:ln>
          </p:spPr>
          <p:style>
            <a:lnRef idx="1">
              <a:schemeClr val="accent1"/>
            </a:lnRef>
            <a:fillRef idx="0">
              <a:schemeClr val="accent1"/>
            </a:fillRef>
            <a:effectRef idx="0">
              <a:schemeClr val="accent1"/>
            </a:effectRef>
            <a:fontRef idx="minor">
              <a:schemeClr val="tx1"/>
            </a:fontRef>
          </p:style>
        </p:cxnSp>
        <p:sp>
          <p:nvSpPr>
            <p:cNvPr id="6164" name="TextBox 41"/>
            <p:cNvSpPr txBox="1"/>
            <p:nvPr/>
          </p:nvSpPr>
          <p:spPr>
            <a:xfrm>
              <a:off x="7556648" y="3106670"/>
              <a:ext cx="444352" cy="523220"/>
            </a:xfrm>
            <a:prstGeom prst="rect">
              <a:avLst/>
            </a:prstGeom>
            <a:noFill/>
            <a:ln w="9525">
              <a:noFill/>
            </a:ln>
          </p:spPr>
          <p:txBody>
            <a:bodyPr wrap="none">
              <a:spAutoFit/>
            </a:bodyPr>
            <a:p>
              <a:r>
                <a:rPr lang="en-US" altLang="en-US" sz="2800" b="1" i="1" dirty="0">
                  <a:solidFill>
                    <a:srgbClr val="FF0000"/>
                  </a:solidFill>
                  <a:latin typeface="Times New Roman" panose="02020603050405020304" pitchFamily="18" charset="0"/>
                  <a:cs typeface="Times New Roman" panose="02020603050405020304" pitchFamily="18" charset="0"/>
                </a:rPr>
                <a:t>I</a:t>
              </a:r>
              <a:r>
                <a:rPr lang="en-US" altLang="en-US" sz="2800" b="1" i="1" baseline="-25000" dirty="0">
                  <a:solidFill>
                    <a:srgbClr val="FF0000"/>
                  </a:solidFill>
                  <a:latin typeface="Times New Roman" panose="02020603050405020304" pitchFamily="18" charset="0"/>
                  <a:cs typeface="Times New Roman" panose="02020603050405020304" pitchFamily="18" charset="0"/>
                </a:rPr>
                <a:t>2</a:t>
              </a:r>
              <a:endParaRPr lang="en-US" altLang="en-US" sz="2800" b="1" i="1" dirty="0">
                <a:solidFill>
                  <a:srgbClr val="FF0000"/>
                </a:solidFill>
                <a:latin typeface="Times New Roman" panose="02020603050405020304" pitchFamily="18" charset="0"/>
                <a:ea typeface="Times New Roman" panose="02020603050405020304" pitchFamily="18" charset="0"/>
              </a:endParaRPr>
            </a:p>
          </p:txBody>
        </p:sp>
      </p:grpSp>
      <p:grpSp>
        <p:nvGrpSpPr>
          <p:cNvPr id="51" name="Group 50"/>
          <p:cNvGrpSpPr/>
          <p:nvPr/>
        </p:nvGrpSpPr>
        <p:grpSpPr>
          <a:xfrm>
            <a:off x="4095750" y="4637088"/>
            <a:ext cx="385763" cy="544512"/>
            <a:chOff x="5390872" y="4170225"/>
            <a:chExt cx="386473" cy="543995"/>
          </a:xfrm>
        </p:grpSpPr>
        <p:cxnSp>
          <p:nvCxnSpPr>
            <p:cNvPr id="52" name="Straight Arrow Connector 51"/>
            <p:cNvCxnSpPr/>
            <p:nvPr/>
          </p:nvCxnSpPr>
          <p:spPr>
            <a:xfrm rot="5400000" flipH="1" flipV="1">
              <a:off x="5586230" y="4359750"/>
              <a:ext cx="380638" cy="1591"/>
            </a:xfrm>
            <a:prstGeom prst="straightConnector1">
              <a:avLst/>
            </a:prstGeom>
            <a:ln w="38100">
              <a:solidFill>
                <a:srgbClr val="1A04C0"/>
              </a:solidFill>
              <a:tailEnd type="arrow"/>
            </a:ln>
          </p:spPr>
          <p:style>
            <a:lnRef idx="1">
              <a:schemeClr val="accent1"/>
            </a:lnRef>
            <a:fillRef idx="0">
              <a:schemeClr val="accent1"/>
            </a:fillRef>
            <a:effectRef idx="0">
              <a:schemeClr val="accent1"/>
            </a:effectRef>
            <a:fontRef idx="minor">
              <a:schemeClr val="tx1"/>
            </a:fontRef>
          </p:style>
        </p:cxnSp>
        <p:sp>
          <p:nvSpPr>
            <p:cNvPr id="6162" name="TextBox 52"/>
            <p:cNvSpPr txBox="1"/>
            <p:nvPr/>
          </p:nvSpPr>
          <p:spPr>
            <a:xfrm>
              <a:off x="5390872" y="4191000"/>
              <a:ext cx="324128" cy="523220"/>
            </a:xfrm>
            <a:prstGeom prst="rect">
              <a:avLst/>
            </a:prstGeom>
            <a:noFill/>
            <a:ln w="9525">
              <a:noFill/>
            </a:ln>
          </p:spPr>
          <p:txBody>
            <a:bodyPr wrap="none">
              <a:spAutoFit/>
            </a:bodyPr>
            <a:p>
              <a:r>
                <a:rPr lang="en-US" altLang="en-US" sz="2800" b="1" i="1" dirty="0">
                  <a:solidFill>
                    <a:srgbClr val="FF0000"/>
                  </a:solidFill>
                  <a:latin typeface="Times New Roman" panose="02020603050405020304" pitchFamily="18" charset="0"/>
                  <a:cs typeface="Times New Roman" panose="02020603050405020304" pitchFamily="18" charset="0"/>
                </a:rPr>
                <a:t>I</a:t>
              </a:r>
              <a:endParaRPr lang="en-US" altLang="en-US" sz="2800" b="1" i="1" dirty="0">
                <a:solidFill>
                  <a:srgbClr val="FF0000"/>
                </a:solidFill>
                <a:latin typeface="Times New Roman" panose="02020603050405020304" pitchFamily="18" charset="0"/>
                <a:ea typeface="Times New Roman" panose="02020603050405020304" pitchFamily="18" charset="0"/>
              </a:endParaRPr>
            </a:p>
          </p:txBody>
        </p:sp>
      </p:grpSp>
      <p:grpSp>
        <p:nvGrpSpPr>
          <p:cNvPr id="54" name="Group 53"/>
          <p:cNvGrpSpPr/>
          <p:nvPr/>
        </p:nvGrpSpPr>
        <p:grpSpPr>
          <a:xfrm>
            <a:off x="5118100" y="3271838"/>
            <a:ext cx="444500" cy="538162"/>
            <a:chOff x="6206835" y="3108757"/>
            <a:chExt cx="444352" cy="538663"/>
          </a:xfrm>
        </p:grpSpPr>
        <p:cxnSp>
          <p:nvCxnSpPr>
            <p:cNvPr id="55" name="Straight Arrow Connector 54"/>
            <p:cNvCxnSpPr/>
            <p:nvPr/>
          </p:nvCxnSpPr>
          <p:spPr>
            <a:xfrm>
              <a:off x="6206835" y="3108757"/>
              <a:ext cx="366591" cy="1588"/>
            </a:xfrm>
            <a:prstGeom prst="straightConnector1">
              <a:avLst/>
            </a:prstGeom>
            <a:ln w="38100">
              <a:solidFill>
                <a:srgbClr val="1A04C0"/>
              </a:solidFill>
              <a:tailEnd type="arrow"/>
            </a:ln>
          </p:spPr>
          <p:style>
            <a:lnRef idx="1">
              <a:schemeClr val="accent1"/>
            </a:lnRef>
            <a:fillRef idx="0">
              <a:schemeClr val="accent1"/>
            </a:fillRef>
            <a:effectRef idx="0">
              <a:schemeClr val="accent1"/>
            </a:effectRef>
            <a:fontRef idx="minor">
              <a:schemeClr val="tx1"/>
            </a:fontRef>
          </p:style>
        </p:cxnSp>
        <p:sp>
          <p:nvSpPr>
            <p:cNvPr id="6160" name="TextBox 55"/>
            <p:cNvSpPr txBox="1"/>
            <p:nvPr/>
          </p:nvSpPr>
          <p:spPr>
            <a:xfrm>
              <a:off x="6206835" y="3124200"/>
              <a:ext cx="444352" cy="523220"/>
            </a:xfrm>
            <a:prstGeom prst="rect">
              <a:avLst/>
            </a:prstGeom>
            <a:noFill/>
            <a:ln w="9525">
              <a:noFill/>
            </a:ln>
          </p:spPr>
          <p:txBody>
            <a:bodyPr wrap="none">
              <a:spAutoFit/>
            </a:bodyPr>
            <a:p>
              <a:r>
                <a:rPr lang="en-US" altLang="en-US" sz="2800" b="1" i="1" dirty="0">
                  <a:solidFill>
                    <a:srgbClr val="FF0000"/>
                  </a:solidFill>
                  <a:latin typeface="Times New Roman" panose="02020603050405020304" pitchFamily="18" charset="0"/>
                  <a:cs typeface="Times New Roman" panose="02020603050405020304" pitchFamily="18" charset="0"/>
                </a:rPr>
                <a:t>I</a:t>
              </a:r>
              <a:r>
                <a:rPr lang="en-US" altLang="en-US" sz="2800" b="1" i="1" baseline="-25000" dirty="0">
                  <a:solidFill>
                    <a:srgbClr val="FF0000"/>
                  </a:solidFill>
                  <a:latin typeface="Times New Roman" panose="02020603050405020304" pitchFamily="18" charset="0"/>
                  <a:cs typeface="Times New Roman" panose="02020603050405020304" pitchFamily="18" charset="0"/>
                </a:rPr>
                <a:t>1</a:t>
              </a:r>
              <a:endParaRPr lang="en-US" altLang="en-US" sz="2800" b="1" i="1" dirty="0">
                <a:solidFill>
                  <a:srgbClr val="FF0000"/>
                </a:solidFill>
                <a:latin typeface="Times New Roman" panose="02020603050405020304" pitchFamily="18" charset="0"/>
                <a:ea typeface="Times New Roman" panose="02020603050405020304" pitchFamily="18" charset="0"/>
              </a:endParaRPr>
            </a:p>
          </p:txBody>
        </p:sp>
      </p:grpSp>
      <p:grpSp>
        <p:nvGrpSpPr>
          <p:cNvPr id="57" name="Group 56"/>
          <p:cNvGrpSpPr/>
          <p:nvPr/>
        </p:nvGrpSpPr>
        <p:grpSpPr>
          <a:xfrm>
            <a:off x="7099300" y="3286125"/>
            <a:ext cx="444500" cy="523875"/>
            <a:chOff x="7556648" y="3106670"/>
            <a:chExt cx="444352" cy="523220"/>
          </a:xfrm>
        </p:grpSpPr>
        <p:cxnSp>
          <p:nvCxnSpPr>
            <p:cNvPr id="58" name="Straight Arrow Connector 57"/>
            <p:cNvCxnSpPr/>
            <p:nvPr/>
          </p:nvCxnSpPr>
          <p:spPr>
            <a:xfrm>
              <a:off x="7591561" y="3108256"/>
              <a:ext cx="368177" cy="1585"/>
            </a:xfrm>
            <a:prstGeom prst="straightConnector1">
              <a:avLst/>
            </a:prstGeom>
            <a:ln w="38100">
              <a:solidFill>
                <a:srgbClr val="1A04C0"/>
              </a:solidFill>
              <a:tailEnd type="arrow"/>
            </a:ln>
          </p:spPr>
          <p:style>
            <a:lnRef idx="1">
              <a:schemeClr val="accent1"/>
            </a:lnRef>
            <a:fillRef idx="0">
              <a:schemeClr val="accent1"/>
            </a:fillRef>
            <a:effectRef idx="0">
              <a:schemeClr val="accent1"/>
            </a:effectRef>
            <a:fontRef idx="minor">
              <a:schemeClr val="tx1"/>
            </a:fontRef>
          </p:style>
        </p:cxnSp>
        <p:sp>
          <p:nvSpPr>
            <p:cNvPr id="6158" name="TextBox 58"/>
            <p:cNvSpPr txBox="1"/>
            <p:nvPr/>
          </p:nvSpPr>
          <p:spPr>
            <a:xfrm>
              <a:off x="7556648" y="3106670"/>
              <a:ext cx="444352" cy="523220"/>
            </a:xfrm>
            <a:prstGeom prst="rect">
              <a:avLst/>
            </a:prstGeom>
            <a:noFill/>
            <a:ln w="9525">
              <a:noFill/>
            </a:ln>
          </p:spPr>
          <p:txBody>
            <a:bodyPr wrap="none">
              <a:spAutoFit/>
            </a:bodyPr>
            <a:p>
              <a:r>
                <a:rPr lang="en-US" altLang="en-US" sz="2800" b="1" i="1" dirty="0">
                  <a:solidFill>
                    <a:srgbClr val="FF0000"/>
                  </a:solidFill>
                  <a:latin typeface="Times New Roman" panose="02020603050405020304" pitchFamily="18" charset="0"/>
                  <a:cs typeface="Times New Roman" panose="02020603050405020304" pitchFamily="18" charset="0"/>
                </a:rPr>
                <a:t>I</a:t>
              </a:r>
              <a:r>
                <a:rPr lang="en-US" altLang="en-US" sz="2800" b="1" i="1" baseline="-25000" dirty="0">
                  <a:solidFill>
                    <a:srgbClr val="FF0000"/>
                  </a:solidFill>
                  <a:latin typeface="Times New Roman" panose="02020603050405020304" pitchFamily="18" charset="0"/>
                  <a:cs typeface="Times New Roman" panose="02020603050405020304" pitchFamily="18" charset="0"/>
                </a:rPr>
                <a:t>2</a:t>
              </a:r>
              <a:endParaRPr lang="en-US" altLang="en-US" sz="2800" b="1" i="1" dirty="0">
                <a:solidFill>
                  <a:srgbClr val="FF0000"/>
                </a:solidFill>
                <a:latin typeface="Times New Roman" panose="02020603050405020304" pitchFamily="18" charset="0"/>
                <a:ea typeface="Times New Roman" panose="02020603050405020304" pitchFamily="18" charset="0"/>
              </a:endParaRPr>
            </a:p>
          </p:txBody>
        </p:sp>
      </p:gr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barn(inHorizontal)">
                                      <p:cBhvr>
                                        <p:cTn id="14" dur="500"/>
                                        <p:tgtEl>
                                          <p:spTgt spid="69"/>
                                        </p:tgtEl>
                                      </p:cBhvr>
                                    </p:animEffect>
                                  </p:childTnLst>
                                </p:cTn>
                              </p:par>
                              <p:par>
                                <p:cTn id="15" presetID="5" presetClass="entr" presetSubtype="10" repeatCount="400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checkerboard(across)">
                                      <p:cBhvr>
                                        <p:cTn id="17" dur="1000"/>
                                        <p:tgtEl>
                                          <p:spTgt spid="37"/>
                                        </p:tgtEl>
                                      </p:cBhvr>
                                    </p:animEffect>
                                  </p:childTnLst>
                                </p:cTn>
                              </p:par>
                              <p:par>
                                <p:cTn id="18" presetID="5" presetClass="entr" presetSubtype="10" repeatCount="400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checkerboard(across)">
                                      <p:cBhvr>
                                        <p:cTn id="20" dur="1000"/>
                                        <p:tgtEl>
                                          <p:spTgt spid="43"/>
                                        </p:tgtEl>
                                      </p:cBhvr>
                                    </p:animEffect>
                                  </p:childTnLst>
                                </p:cTn>
                              </p:par>
                              <p:par>
                                <p:cTn id="21" presetID="5" presetClass="entr" presetSubtype="10" repeatCount="400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checkerboard(across)">
                                      <p:cBhvr>
                                        <p:cTn id="23" dur="1000"/>
                                        <p:tgtEl>
                                          <p:spTgt spid="44"/>
                                        </p:tgtEl>
                                      </p:cBhvr>
                                    </p:animEffect>
                                  </p:childTnLst>
                                </p:cTn>
                              </p:par>
                              <p:par>
                                <p:cTn id="24" presetID="10" presetClass="exit" presetSubtype="0" fill="hold" nodeType="withEffect">
                                  <p:stCondLst>
                                    <p:cond delay="0"/>
                                  </p:stCondLst>
                                  <p:childTnLst>
                                    <p:animEffect transition="out" filter="fade">
                                      <p:cBhvr>
                                        <p:cTn id="25" dur="1000"/>
                                        <p:tgtEl>
                                          <p:spTgt spid="37"/>
                                        </p:tgtEl>
                                      </p:cBhvr>
                                    </p:animEffect>
                                    <p:set>
                                      <p:cBhvr>
                                        <p:cTn id="26" dur="1" fill="hold">
                                          <p:stCondLst>
                                            <p:cond delay="999"/>
                                          </p:stCondLst>
                                        </p:cTn>
                                        <p:tgtEl>
                                          <p:spTgt spid="37"/>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43"/>
                                        </p:tgtEl>
                                      </p:cBhvr>
                                    </p:animEffect>
                                    <p:set>
                                      <p:cBhvr>
                                        <p:cTn id="29" dur="1" fill="hold">
                                          <p:stCondLst>
                                            <p:cond delay="999"/>
                                          </p:stCondLst>
                                        </p:cTn>
                                        <p:tgtEl>
                                          <p:spTgt spid="4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44"/>
                                        </p:tgtEl>
                                      </p:cBhvr>
                                    </p:animEffect>
                                    <p:set>
                                      <p:cBhvr>
                                        <p:cTn id="32" dur="1" fill="hold">
                                          <p:stCondLst>
                                            <p:cond delay="999"/>
                                          </p:stCondLst>
                                        </p:cTn>
                                        <p:tgtEl>
                                          <p:spTgt spid="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barn(inHorizontal)">
                                      <p:cBhvr>
                                        <p:cTn id="37" dur="500"/>
                                        <p:tgtEl>
                                          <p:spTgt spid="48"/>
                                        </p:tgtEl>
                                      </p:cBhvr>
                                    </p:animEffect>
                                  </p:childTnLst>
                                </p:cTn>
                              </p:par>
                              <p:par>
                                <p:cTn id="38" presetID="5" presetClass="entr" presetSubtype="10" repeatCount="400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checkerboard(across)">
                                      <p:cBhvr>
                                        <p:cTn id="40" dur="1000"/>
                                        <p:tgtEl>
                                          <p:spTgt spid="51"/>
                                        </p:tgtEl>
                                      </p:cBhvr>
                                    </p:animEffect>
                                  </p:childTnLst>
                                </p:cTn>
                              </p:par>
                              <p:par>
                                <p:cTn id="41" presetID="5" presetClass="entr" presetSubtype="10" repeatCount="400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checkerboard(across)">
                                      <p:cBhvr>
                                        <p:cTn id="43" dur="1000"/>
                                        <p:tgtEl>
                                          <p:spTgt spid="54"/>
                                        </p:tgtEl>
                                      </p:cBhvr>
                                    </p:animEffect>
                                  </p:childTnLst>
                                </p:cTn>
                              </p:par>
                              <p:par>
                                <p:cTn id="44" presetID="5" presetClass="entr" presetSubtype="10" repeatCount="4000"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checkerboard(across)">
                                      <p:cBhvr>
                                        <p:cTn id="46"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itle 1"/>
          <p:cNvSpPr>
            <a:spLocks noGrp="1"/>
          </p:cNvSpPr>
          <p:nvPr>
            <p:ph type="title"/>
          </p:nvPr>
        </p:nvSpPr>
        <p:spPr>
          <a:xfrm>
            <a:off x="0" y="0"/>
            <a:ext cx="9144000" cy="1219200"/>
          </a:xfrm>
        </p:spPr>
        <p:txBody>
          <a:bodyPr vert="horz" wrap="square" lIns="91440" tIns="45720" rIns="91440" bIns="45720" anchor="ctr" anchorCtr="0"/>
          <a:p>
            <a:r>
              <a:rPr lang="vi-VN" altLang="en-US" dirty="0">
                <a:solidFill>
                  <a:srgbClr val="FF0000"/>
                </a:solidFill>
                <a:latin typeface="Times New Roman" panose="02020603050405020304" pitchFamily="18" charset="0"/>
                <a:cs typeface="Times New Roman" panose="02020603050405020304" pitchFamily="18" charset="0"/>
              </a:rPr>
              <a:t>KẾT LUẬN :</a:t>
            </a:r>
            <a:endParaRPr lang="en-US" altLang="en-US" dirty="0">
              <a:solidFill>
                <a:srgbClr val="FF0000"/>
              </a:solidFill>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0" y="1066800"/>
            <a:ext cx="9144000" cy="5791200"/>
          </a:xfrm>
        </p:spPr>
        <p:txBody>
          <a:bodyPr vert="horz" wrap="square" lIns="91440" tIns="45720" rIns="91440" bIns="45720" numCol="1" anchor="t" anchorCtr="0" compatLnSpc="1"/>
          <a:p>
            <a:pPr marL="0" indent="0">
              <a:buNone/>
            </a:pPr>
            <a:r>
              <a:rPr sz="4000" dirty="0">
                <a:latin typeface="Times New Roman" panose="02020603050405020304" pitchFamily="18" charset="0"/>
                <a:cs typeface="Times New Roman" panose="02020603050405020304" pitchFamily="18" charset="0"/>
              </a:rPr>
              <a:t>T</a:t>
            </a:r>
            <a:r>
              <a:rPr lang="vi-VN" altLang="x-none" sz="4000" dirty="0">
                <a:latin typeface="Times New Roman" panose="02020603050405020304" pitchFamily="18" charset="0"/>
                <a:cs typeface="Times New Roman" panose="02020603050405020304" pitchFamily="18" charset="0"/>
              </a:rPr>
              <a:t>rong đoạn mạch </a:t>
            </a:r>
            <a:r>
              <a:rPr sz="4000" dirty="0">
                <a:latin typeface="Times New Roman" panose="02020603050405020304" pitchFamily="18" charset="0"/>
                <a:cs typeface="Times New Roman" panose="02020603050405020304" pitchFamily="18" charset="0"/>
              </a:rPr>
              <a:t>gồm hai bóng đèn mắc </a:t>
            </a:r>
            <a:r>
              <a:rPr lang="vi-VN" altLang="x-none" sz="4000" dirty="0">
                <a:latin typeface="Times New Roman" panose="02020603050405020304" pitchFamily="18" charset="0"/>
                <a:cs typeface="Times New Roman" panose="02020603050405020304" pitchFamily="18" charset="0"/>
              </a:rPr>
              <a:t>nối tiếp</a:t>
            </a:r>
            <a:r>
              <a:rPr sz="4000" dirty="0">
                <a:latin typeface="Times New Roman" panose="02020603050405020304" pitchFamily="18" charset="0"/>
                <a:cs typeface="Times New Roman" panose="02020603050405020304" pitchFamily="18" charset="0"/>
              </a:rPr>
              <a:t>:</a:t>
            </a:r>
            <a:endParaRPr sz="4000" dirty="0">
              <a:latin typeface="Times New Roman" panose="02020603050405020304" pitchFamily="18" charset="0"/>
              <a:cs typeface="Times New Roman" panose="02020603050405020304" pitchFamily="18" charset="0"/>
            </a:endParaRPr>
          </a:p>
          <a:p>
            <a:pPr marL="0" indent="0"/>
            <a:r>
              <a:rPr lang="vi-VN" altLang="x-none" sz="4000" dirty="0">
                <a:latin typeface="Times New Roman" panose="02020603050405020304" pitchFamily="18" charset="0"/>
                <a:cs typeface="Times New Roman" panose="02020603050405020304" pitchFamily="18" charset="0"/>
              </a:rPr>
              <a:t>Cường độ dòng điện có giá trị như nhau tại mọi điểm  </a:t>
            </a:r>
            <a:endParaRPr sz="4000" dirty="0">
              <a:latin typeface="Times New Roman" panose="02020603050405020304" pitchFamily="18" charset="0"/>
              <a:cs typeface="Times New Roman" panose="02020603050405020304" pitchFamily="18" charset="0"/>
            </a:endParaRPr>
          </a:p>
          <a:p>
            <a:pPr marL="0" indent="0">
              <a:buNone/>
            </a:pPr>
            <a:r>
              <a:rPr sz="4000" dirty="0">
                <a:solidFill>
                  <a:srgbClr val="FF0000"/>
                </a:solidFill>
                <a:latin typeface="Times New Roman" panose="02020603050405020304" pitchFamily="18" charset="0"/>
                <a:cs typeface="Times New Roman" panose="02020603050405020304" pitchFamily="18" charset="0"/>
              </a:rPr>
              <a:t>                     </a:t>
            </a:r>
            <a:r>
              <a:rPr lang="vi-VN" altLang="x-none" sz="4000" dirty="0">
                <a:solidFill>
                  <a:srgbClr val="FF0000"/>
                </a:solidFill>
                <a:latin typeface="Times New Roman" panose="02020603050405020304" pitchFamily="18" charset="0"/>
                <a:cs typeface="Times New Roman" panose="02020603050405020304" pitchFamily="18" charset="0"/>
              </a:rPr>
              <a:t>I = I</a:t>
            </a:r>
            <a:r>
              <a:rPr lang="vi-VN" altLang="x-none" sz="4000" baseline="-25000" dirty="0">
                <a:solidFill>
                  <a:srgbClr val="FF0000"/>
                </a:solidFill>
                <a:latin typeface="Times New Roman" panose="02020603050405020304" pitchFamily="18" charset="0"/>
                <a:cs typeface="Times New Roman" panose="02020603050405020304" pitchFamily="18" charset="0"/>
              </a:rPr>
              <a:t>1 </a:t>
            </a:r>
            <a:r>
              <a:rPr lang="vi-VN" altLang="x-none" sz="4000" dirty="0">
                <a:solidFill>
                  <a:srgbClr val="FF0000"/>
                </a:solidFill>
                <a:latin typeface="Times New Roman" panose="02020603050405020304" pitchFamily="18" charset="0"/>
                <a:cs typeface="Times New Roman" panose="02020603050405020304" pitchFamily="18" charset="0"/>
              </a:rPr>
              <a:t>= I</a:t>
            </a:r>
            <a:r>
              <a:rPr lang="vi-VN" altLang="x-none" sz="4000" baseline="-25000" dirty="0">
                <a:solidFill>
                  <a:srgbClr val="FF0000"/>
                </a:solidFill>
                <a:latin typeface="Times New Roman" panose="02020603050405020304" pitchFamily="18" charset="0"/>
                <a:cs typeface="Times New Roman" panose="02020603050405020304" pitchFamily="18" charset="0"/>
              </a:rPr>
              <a:t>2</a:t>
            </a:r>
            <a:endParaRPr sz="4000" baseline="-25000" dirty="0">
              <a:solidFill>
                <a:srgbClr val="FF0000"/>
              </a:solidFill>
              <a:latin typeface="Times New Roman" panose="02020603050405020304" pitchFamily="18" charset="0"/>
              <a:cs typeface="Times New Roman" panose="02020603050405020304" pitchFamily="18" charset="0"/>
            </a:endParaRPr>
          </a:p>
          <a:p>
            <a:pPr marL="0" indent="0"/>
            <a:r>
              <a:rPr lang="vi-VN" altLang="x-none" sz="4000" dirty="0">
                <a:latin typeface="Times New Roman" panose="02020603050405020304" pitchFamily="18" charset="0"/>
                <a:cs typeface="Times New Roman" panose="02020603050405020304" pitchFamily="18" charset="0"/>
              </a:rPr>
              <a:t>Hiệu điện thế giữa hai đầu đoạn mạch bằng tổng các hiệu điện thế trên mỗi đèn  </a:t>
            </a:r>
            <a:r>
              <a:rPr sz="4000" dirty="0">
                <a:latin typeface="Times New Roman" panose="02020603050405020304" pitchFamily="18" charset="0"/>
                <a:cs typeface="Times New Roman" panose="02020603050405020304" pitchFamily="18" charset="0"/>
              </a:rPr>
              <a:t>     </a:t>
            </a:r>
            <a:endParaRPr sz="4000" dirty="0">
              <a:latin typeface="Times New Roman" panose="02020603050405020304" pitchFamily="18" charset="0"/>
              <a:cs typeface="Times New Roman" panose="02020603050405020304" pitchFamily="18" charset="0"/>
            </a:endParaRPr>
          </a:p>
          <a:p>
            <a:pPr marL="0" indent="0">
              <a:buNone/>
            </a:pPr>
            <a:r>
              <a:rPr sz="4000" dirty="0">
                <a:solidFill>
                  <a:srgbClr val="FF0000"/>
                </a:solidFill>
                <a:latin typeface="Times New Roman" panose="02020603050405020304" pitchFamily="18" charset="0"/>
                <a:cs typeface="Times New Roman" panose="02020603050405020304" pitchFamily="18" charset="0"/>
              </a:rPr>
              <a:t>			</a:t>
            </a:r>
            <a:r>
              <a:rPr lang="vi-VN" altLang="x-none" sz="4000" dirty="0">
                <a:solidFill>
                  <a:srgbClr val="FF0000"/>
                </a:solidFill>
                <a:latin typeface="Times New Roman" panose="02020603050405020304" pitchFamily="18" charset="0"/>
                <a:cs typeface="Times New Roman" panose="02020603050405020304" pitchFamily="18" charset="0"/>
              </a:rPr>
              <a:t>U = U</a:t>
            </a:r>
            <a:r>
              <a:rPr lang="vi-VN" altLang="x-none" sz="4000" baseline="-25000" dirty="0">
                <a:solidFill>
                  <a:srgbClr val="FF0000"/>
                </a:solidFill>
                <a:latin typeface="Times New Roman" panose="02020603050405020304" pitchFamily="18" charset="0"/>
                <a:cs typeface="Times New Roman" panose="02020603050405020304" pitchFamily="18" charset="0"/>
              </a:rPr>
              <a:t>1</a:t>
            </a:r>
            <a:r>
              <a:rPr lang="vi-VN" altLang="x-none" sz="4000" dirty="0">
                <a:solidFill>
                  <a:srgbClr val="FF0000"/>
                </a:solidFill>
                <a:latin typeface="Times New Roman" panose="02020603050405020304" pitchFamily="18" charset="0"/>
                <a:cs typeface="Times New Roman" panose="02020603050405020304" pitchFamily="18" charset="0"/>
              </a:rPr>
              <a:t> + U</a:t>
            </a:r>
            <a:r>
              <a:rPr lang="vi-VN" altLang="x-none" sz="4000" baseline="-25000" dirty="0">
                <a:solidFill>
                  <a:srgbClr val="FF0000"/>
                </a:solidFill>
                <a:latin typeface="Times New Roman" panose="02020603050405020304" pitchFamily="18" charset="0"/>
                <a:cs typeface="Times New Roman" panose="02020603050405020304" pitchFamily="18" charset="0"/>
              </a:rPr>
              <a:t>2</a:t>
            </a:r>
            <a:endParaRPr sz="40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Rectangle 3"/>
          <p:cNvSpPr/>
          <p:nvPr/>
        </p:nvSpPr>
        <p:spPr>
          <a:xfrm>
            <a:off x="0" y="1295400"/>
            <a:ext cx="9144000" cy="609600"/>
          </a:xfrm>
          <a:prstGeom prst="rect">
            <a:avLst/>
          </a:prstGeom>
          <a:noFill/>
          <a:ln w="9525">
            <a:noFill/>
          </a:ln>
        </p:spPr>
        <p:txBody>
          <a:bodyPr anchor="ctr" anchorCtr="0"/>
          <a:p>
            <a:pPr marL="838200" indent="-838200"/>
            <a:r>
              <a:rPr lang="en-US" altLang="en-US" sz="2800" b="1" dirty="0">
                <a:latin typeface="Arial" panose="020B0604020202020204" pitchFamily="34" charset="0"/>
              </a:rPr>
              <a:t>*Trong đoạn mạch gồm hai bóng đèn mắc nối tiếp thì:</a:t>
            </a:r>
            <a:endParaRPr lang="en-US" altLang="en-US" sz="2800" b="1" dirty="0">
              <a:latin typeface="Arial" panose="020B0604020202020204" pitchFamily="34" charset="0"/>
            </a:endParaRPr>
          </a:p>
        </p:txBody>
      </p:sp>
      <p:sp>
        <p:nvSpPr>
          <p:cNvPr id="6178" name="Rectangle 34"/>
          <p:cNvSpPr/>
          <p:nvPr/>
        </p:nvSpPr>
        <p:spPr>
          <a:xfrm>
            <a:off x="0" y="685800"/>
            <a:ext cx="5791200" cy="381000"/>
          </a:xfrm>
          <a:prstGeom prst="rect">
            <a:avLst/>
          </a:prstGeom>
          <a:noFill/>
          <a:ln w="9525">
            <a:noFill/>
          </a:ln>
        </p:spPr>
        <p:txBody>
          <a:bodyPr anchor="ctr" anchorCtr="0"/>
          <a:p>
            <a:r>
              <a:rPr lang="en-US" altLang="en-US" sz="2800" b="1" dirty="0">
                <a:solidFill>
                  <a:srgbClr val="0000FF"/>
                </a:solidFill>
                <a:latin typeface="Arial" panose="020B0604020202020204" pitchFamily="34" charset="0"/>
              </a:rPr>
              <a:t>1. Nhớ lại kiến thức lớp 7:</a:t>
            </a:r>
            <a:endParaRPr lang="en-US" altLang="en-US" sz="2800" b="1" dirty="0">
              <a:solidFill>
                <a:srgbClr val="0000FF"/>
              </a:solidFill>
              <a:latin typeface="Arial" panose="020B0604020202020204" pitchFamily="34" charset="0"/>
            </a:endParaRPr>
          </a:p>
        </p:txBody>
      </p:sp>
      <p:sp>
        <p:nvSpPr>
          <p:cNvPr id="6179" name="Rectangle 35"/>
          <p:cNvSpPr/>
          <p:nvPr/>
        </p:nvSpPr>
        <p:spPr>
          <a:xfrm>
            <a:off x="0" y="0"/>
            <a:ext cx="9144000" cy="838200"/>
          </a:xfrm>
          <a:prstGeom prst="rect">
            <a:avLst/>
          </a:prstGeom>
          <a:noFill/>
          <a:ln w="9525">
            <a:noFill/>
          </a:ln>
        </p:spPr>
        <p:txBody>
          <a:bodyPr anchor="ctr" anchorCtr="0"/>
          <a:p>
            <a:r>
              <a:rPr lang="en-US" altLang="en-US" sz="3000" b="1" dirty="0">
                <a:solidFill>
                  <a:srgbClr val="FF0000"/>
                </a:solidFill>
                <a:latin typeface="Arial" panose="020B0604020202020204" pitchFamily="34" charset="0"/>
              </a:rPr>
              <a:t>I.CĐDĐ VÀ HĐT TRONG ĐOẠN MẠCH NỐI TIẾP:</a:t>
            </a:r>
            <a:endParaRPr lang="en-US" altLang="en-US" sz="3000" b="1" dirty="0">
              <a:solidFill>
                <a:srgbClr val="FF0000"/>
              </a:solidFill>
              <a:latin typeface="Arial" panose="020B0604020202020204" pitchFamily="34" charset="0"/>
            </a:endParaRPr>
          </a:p>
        </p:txBody>
      </p:sp>
      <p:sp>
        <p:nvSpPr>
          <p:cNvPr id="6180" name="Text Box 36"/>
          <p:cNvSpPr txBox="1"/>
          <p:nvPr/>
        </p:nvSpPr>
        <p:spPr>
          <a:xfrm>
            <a:off x="479425" y="2133600"/>
            <a:ext cx="1806575" cy="466725"/>
          </a:xfrm>
          <a:prstGeom prst="rect">
            <a:avLst/>
          </a:prstGeom>
          <a:solidFill>
            <a:srgbClr val="FFFF66"/>
          </a:solidFill>
          <a:ln w="9525" cap="flat" cmpd="sng">
            <a:solidFill>
              <a:schemeClr val="tx1"/>
            </a:solidFill>
            <a:prstDash val="solid"/>
            <a:miter/>
            <a:headEnd type="none" w="med" len="med"/>
            <a:tailEnd type="none" w="med" len="med"/>
          </a:ln>
        </p:spPr>
        <p:txBody>
          <a:bodyPr lIns="91397" tIns="45697" rIns="91397" bIns="45697">
            <a:spAutoFit/>
          </a:bodyPr>
          <a:p>
            <a:pPr>
              <a:spcBef>
                <a:spcPct val="50000"/>
              </a:spcBef>
            </a:pPr>
            <a:r>
              <a:rPr lang="en-US" altLang="en-US" sz="2400" b="1" dirty="0">
                <a:solidFill>
                  <a:srgbClr val="0000FF"/>
                </a:solidFill>
                <a:latin typeface="VNI-Times" pitchFamily="2" charset="0"/>
              </a:rPr>
              <a:t>I = I</a:t>
            </a:r>
            <a:r>
              <a:rPr lang="en-US" altLang="en-US" sz="2400" b="1" baseline="-25000" dirty="0">
                <a:solidFill>
                  <a:srgbClr val="0000FF"/>
                </a:solidFill>
                <a:latin typeface="VNI-Times" pitchFamily="2" charset="0"/>
              </a:rPr>
              <a:t>1</a:t>
            </a:r>
            <a:r>
              <a:rPr lang="en-US" altLang="en-US" sz="2400" b="1" dirty="0">
                <a:solidFill>
                  <a:srgbClr val="0000FF"/>
                </a:solidFill>
                <a:latin typeface="VNI-Times" pitchFamily="2" charset="0"/>
              </a:rPr>
              <a:t> = I</a:t>
            </a:r>
            <a:r>
              <a:rPr lang="en-US" altLang="en-US" sz="2400" b="1" baseline="-25000" dirty="0">
                <a:solidFill>
                  <a:srgbClr val="0000FF"/>
                </a:solidFill>
                <a:latin typeface="VNI-Times" pitchFamily="2" charset="0"/>
              </a:rPr>
              <a:t>2   </a:t>
            </a:r>
            <a:r>
              <a:rPr lang="en-US" altLang="en-US" sz="2400" b="1" dirty="0">
                <a:solidFill>
                  <a:srgbClr val="0000FF"/>
                </a:solidFill>
                <a:latin typeface="VNI-Times" pitchFamily="2" charset="0"/>
              </a:rPr>
              <a:t>        </a:t>
            </a:r>
            <a:r>
              <a:rPr lang="en-US" altLang="en-US" sz="2400" b="1" dirty="0">
                <a:solidFill>
                  <a:srgbClr val="FF0000"/>
                </a:solidFill>
                <a:latin typeface="VNI-Times" pitchFamily="2" charset="0"/>
              </a:rPr>
              <a:t>(1)</a:t>
            </a:r>
            <a:endParaRPr lang="en-US" altLang="en-US" sz="2400" b="1" dirty="0">
              <a:solidFill>
                <a:srgbClr val="FF0000"/>
              </a:solidFill>
              <a:latin typeface="VNI-Times" pitchFamily="2" charset="0"/>
            </a:endParaRPr>
          </a:p>
        </p:txBody>
      </p:sp>
      <p:sp>
        <p:nvSpPr>
          <p:cNvPr id="6181" name="Text Box 37"/>
          <p:cNvSpPr txBox="1"/>
          <p:nvPr/>
        </p:nvSpPr>
        <p:spPr>
          <a:xfrm>
            <a:off x="2590800" y="2119313"/>
            <a:ext cx="1809750" cy="466725"/>
          </a:xfrm>
          <a:prstGeom prst="rect">
            <a:avLst/>
          </a:prstGeom>
          <a:solidFill>
            <a:srgbClr val="FFFF66"/>
          </a:solidFill>
          <a:ln w="9525" cap="flat" cmpd="sng">
            <a:solidFill>
              <a:schemeClr val="tx1"/>
            </a:solidFill>
            <a:prstDash val="solid"/>
            <a:miter/>
            <a:headEnd type="none" w="med" len="med"/>
            <a:tailEnd type="none" w="med" len="med"/>
          </a:ln>
        </p:spPr>
        <p:txBody>
          <a:bodyPr lIns="91397" tIns="45697" rIns="91397" bIns="45697">
            <a:spAutoFit/>
          </a:bodyPr>
          <a:p>
            <a:pPr>
              <a:spcBef>
                <a:spcPct val="50000"/>
              </a:spcBef>
            </a:pPr>
            <a:r>
              <a:rPr lang="en-US" altLang="en-US" sz="2400" b="1" dirty="0">
                <a:solidFill>
                  <a:srgbClr val="0000FF"/>
                </a:solidFill>
                <a:latin typeface="VNI-Times" pitchFamily="2" charset="0"/>
              </a:rPr>
              <a:t>U = U</a:t>
            </a:r>
            <a:r>
              <a:rPr lang="en-US" altLang="en-US" sz="2400" b="1" baseline="-25000" dirty="0">
                <a:solidFill>
                  <a:srgbClr val="0000FF"/>
                </a:solidFill>
                <a:latin typeface="VNI-Times" pitchFamily="2" charset="0"/>
              </a:rPr>
              <a:t>1</a:t>
            </a:r>
            <a:r>
              <a:rPr lang="en-US" altLang="en-US" sz="2400" b="1" dirty="0">
                <a:solidFill>
                  <a:srgbClr val="0000FF"/>
                </a:solidFill>
                <a:latin typeface="VNI-Times" pitchFamily="2" charset="0"/>
              </a:rPr>
              <a:t> + U</a:t>
            </a:r>
            <a:r>
              <a:rPr lang="en-US" altLang="en-US" sz="2400" b="1" baseline="-25000" dirty="0">
                <a:solidFill>
                  <a:srgbClr val="0000FF"/>
                </a:solidFill>
                <a:latin typeface="VNI-Times" pitchFamily="2" charset="0"/>
              </a:rPr>
              <a:t>2   </a:t>
            </a:r>
            <a:r>
              <a:rPr lang="en-US" altLang="en-US" sz="2400" b="1" dirty="0">
                <a:solidFill>
                  <a:srgbClr val="0000FF"/>
                </a:solidFill>
                <a:latin typeface="VNI-Times" pitchFamily="2" charset="0"/>
              </a:rPr>
              <a:t>    </a:t>
            </a:r>
            <a:r>
              <a:rPr lang="en-US" altLang="en-US" sz="2400" b="1" dirty="0">
                <a:solidFill>
                  <a:srgbClr val="FF0000"/>
                </a:solidFill>
                <a:latin typeface="VNI-Times" pitchFamily="2" charset="0"/>
              </a:rPr>
              <a:t>(2)</a:t>
            </a:r>
            <a:endParaRPr lang="en-US" altLang="en-US" sz="2400" b="1" dirty="0">
              <a:solidFill>
                <a:srgbClr val="FF0000"/>
              </a:solidFill>
              <a:latin typeface="VNI-Times" pitchFamily="2" charset="0"/>
            </a:endParaRPr>
          </a:p>
        </p:txBody>
      </p:sp>
      <p:grpSp>
        <p:nvGrpSpPr>
          <p:cNvPr id="6344" name="Group 200"/>
          <p:cNvGrpSpPr/>
          <p:nvPr/>
        </p:nvGrpSpPr>
        <p:grpSpPr>
          <a:xfrm>
            <a:off x="4594225" y="1905000"/>
            <a:ext cx="4244975" cy="2212975"/>
            <a:chOff x="2592" y="1392"/>
            <a:chExt cx="2650" cy="1394"/>
          </a:xfrm>
        </p:grpSpPr>
        <p:sp>
          <p:nvSpPr>
            <p:cNvPr id="8263" name="Text Box 102"/>
            <p:cNvSpPr txBox="1"/>
            <p:nvPr/>
          </p:nvSpPr>
          <p:spPr>
            <a:xfrm>
              <a:off x="3986" y="2486"/>
              <a:ext cx="816" cy="288"/>
            </a:xfrm>
            <a:prstGeom prst="rect">
              <a:avLst/>
            </a:prstGeom>
            <a:noFill/>
            <a:ln w="9525">
              <a:noFill/>
            </a:ln>
          </p:spPr>
          <p:txBody>
            <a:bodyPr>
              <a:spAutoFit/>
            </a:bodyPr>
            <a:p>
              <a:pPr>
                <a:spcBef>
                  <a:spcPct val="50000"/>
                </a:spcBef>
              </a:pPr>
              <a:r>
                <a:rPr lang="en-US" altLang="en-US" sz="2400" dirty="0">
                  <a:solidFill>
                    <a:srgbClr val="0000FF"/>
                  </a:solidFill>
                  <a:latin typeface="VNI-Times" pitchFamily="2" charset="0"/>
                </a:rPr>
                <a:t>+     - </a:t>
              </a:r>
              <a:endParaRPr lang="en-US" altLang="en-US" sz="2400" dirty="0">
                <a:solidFill>
                  <a:srgbClr val="0000FF"/>
                </a:solidFill>
                <a:latin typeface="VNI-Times" pitchFamily="2" charset="0"/>
              </a:endParaRPr>
            </a:p>
          </p:txBody>
        </p:sp>
        <p:sp>
          <p:nvSpPr>
            <p:cNvPr id="8264" name="Text Box 99"/>
            <p:cNvSpPr txBox="1"/>
            <p:nvPr/>
          </p:nvSpPr>
          <p:spPr>
            <a:xfrm>
              <a:off x="3402" y="2497"/>
              <a:ext cx="528" cy="289"/>
            </a:xfrm>
            <a:prstGeom prst="rect">
              <a:avLst/>
            </a:prstGeom>
            <a:noFill/>
            <a:ln w="9525">
              <a:noFill/>
            </a:ln>
          </p:spPr>
          <p:txBody>
            <a:bodyPr>
              <a:spAutoFit/>
            </a:bodyPr>
            <a:p>
              <a:pPr>
                <a:spcBef>
                  <a:spcPct val="50000"/>
                </a:spcBef>
              </a:pPr>
              <a:r>
                <a:rPr lang="en-US" altLang="en-US" sz="2400" b="1" dirty="0">
                  <a:solidFill>
                    <a:srgbClr val="0000FF"/>
                  </a:solidFill>
                  <a:latin typeface="VNI-Times" pitchFamily="2" charset="0"/>
                </a:rPr>
                <a:t>K</a:t>
              </a:r>
              <a:endParaRPr lang="en-US" altLang="en-US" sz="2400" b="1" dirty="0">
                <a:solidFill>
                  <a:srgbClr val="0000FF"/>
                </a:solidFill>
                <a:latin typeface="VNI-Times" pitchFamily="2" charset="0"/>
              </a:endParaRPr>
            </a:p>
          </p:txBody>
        </p:sp>
        <p:grpSp>
          <p:nvGrpSpPr>
            <p:cNvPr id="8265" name="Group 38"/>
            <p:cNvGrpSpPr/>
            <p:nvPr/>
          </p:nvGrpSpPr>
          <p:grpSpPr>
            <a:xfrm>
              <a:off x="3226" y="1514"/>
              <a:ext cx="1680" cy="441"/>
              <a:chOff x="3696" y="1872"/>
              <a:chExt cx="1446" cy="624"/>
            </a:xfrm>
          </p:grpSpPr>
          <p:grpSp>
            <p:nvGrpSpPr>
              <p:cNvPr id="8301" name="Group 39"/>
              <p:cNvGrpSpPr/>
              <p:nvPr/>
            </p:nvGrpSpPr>
            <p:grpSpPr>
              <a:xfrm>
                <a:off x="4422" y="2050"/>
                <a:ext cx="720" cy="438"/>
                <a:chOff x="3696" y="2058"/>
                <a:chExt cx="720" cy="438"/>
              </a:xfrm>
            </p:grpSpPr>
            <p:sp>
              <p:nvSpPr>
                <p:cNvPr id="8312" name="Line 40"/>
                <p:cNvSpPr/>
                <p:nvPr/>
              </p:nvSpPr>
              <p:spPr>
                <a:xfrm>
                  <a:off x="3792" y="2058"/>
                  <a:ext cx="528" cy="0"/>
                </a:xfrm>
                <a:prstGeom prst="line">
                  <a:avLst/>
                </a:prstGeom>
                <a:ln w="28575" cap="flat" cmpd="sng">
                  <a:solidFill>
                    <a:srgbClr val="FF3300"/>
                  </a:solidFill>
                  <a:prstDash val="solid"/>
                  <a:headEnd type="none" w="med" len="med"/>
                  <a:tailEnd type="none" w="med" len="med"/>
                </a:ln>
              </p:spPr>
            </p:sp>
            <p:sp>
              <p:nvSpPr>
                <p:cNvPr id="8313" name="Line 41"/>
                <p:cNvSpPr/>
                <p:nvPr/>
              </p:nvSpPr>
              <p:spPr>
                <a:xfrm>
                  <a:off x="4320" y="2064"/>
                  <a:ext cx="96" cy="432"/>
                </a:xfrm>
                <a:prstGeom prst="line">
                  <a:avLst/>
                </a:prstGeom>
                <a:ln w="28575" cap="flat" cmpd="sng">
                  <a:solidFill>
                    <a:srgbClr val="FF3300"/>
                  </a:solidFill>
                  <a:prstDash val="solid"/>
                  <a:headEnd type="none" w="med" len="med"/>
                  <a:tailEnd type="none" w="med" len="med"/>
                </a:ln>
              </p:spPr>
            </p:sp>
            <p:sp>
              <p:nvSpPr>
                <p:cNvPr id="8314" name="Line 42"/>
                <p:cNvSpPr/>
                <p:nvPr/>
              </p:nvSpPr>
              <p:spPr>
                <a:xfrm flipH="1">
                  <a:off x="3696" y="2064"/>
                  <a:ext cx="96" cy="432"/>
                </a:xfrm>
                <a:prstGeom prst="line">
                  <a:avLst/>
                </a:prstGeom>
                <a:ln w="28575" cap="flat" cmpd="sng">
                  <a:solidFill>
                    <a:srgbClr val="FF3300"/>
                  </a:solidFill>
                  <a:prstDash val="solid"/>
                  <a:headEnd type="none" w="med" len="med"/>
                  <a:tailEnd type="none" w="med" len="med"/>
                </a:ln>
              </p:spPr>
            </p:sp>
          </p:grpSp>
          <p:grpSp>
            <p:nvGrpSpPr>
              <p:cNvPr id="8302" name="Group 43"/>
              <p:cNvGrpSpPr/>
              <p:nvPr/>
            </p:nvGrpSpPr>
            <p:grpSpPr>
              <a:xfrm>
                <a:off x="3696" y="2058"/>
                <a:ext cx="720" cy="438"/>
                <a:chOff x="3696" y="2058"/>
                <a:chExt cx="720" cy="438"/>
              </a:xfrm>
            </p:grpSpPr>
            <p:sp>
              <p:nvSpPr>
                <p:cNvPr id="8309" name="Line 44"/>
                <p:cNvSpPr/>
                <p:nvPr/>
              </p:nvSpPr>
              <p:spPr>
                <a:xfrm>
                  <a:off x="3792" y="2058"/>
                  <a:ext cx="528" cy="0"/>
                </a:xfrm>
                <a:prstGeom prst="line">
                  <a:avLst/>
                </a:prstGeom>
                <a:ln w="28575" cap="flat" cmpd="sng">
                  <a:solidFill>
                    <a:srgbClr val="FF3300"/>
                  </a:solidFill>
                  <a:prstDash val="solid"/>
                  <a:headEnd type="none" w="med" len="med"/>
                  <a:tailEnd type="none" w="med" len="med"/>
                </a:ln>
              </p:spPr>
            </p:sp>
            <p:sp>
              <p:nvSpPr>
                <p:cNvPr id="8310" name="Line 45"/>
                <p:cNvSpPr/>
                <p:nvPr/>
              </p:nvSpPr>
              <p:spPr>
                <a:xfrm>
                  <a:off x="4320" y="2064"/>
                  <a:ext cx="96" cy="432"/>
                </a:xfrm>
                <a:prstGeom prst="line">
                  <a:avLst/>
                </a:prstGeom>
                <a:ln w="28575" cap="flat" cmpd="sng">
                  <a:solidFill>
                    <a:srgbClr val="FF3300"/>
                  </a:solidFill>
                  <a:prstDash val="solid"/>
                  <a:headEnd type="none" w="med" len="med"/>
                  <a:tailEnd type="none" w="med" len="med"/>
                </a:ln>
              </p:spPr>
            </p:sp>
            <p:sp>
              <p:nvSpPr>
                <p:cNvPr id="8311" name="Line 46"/>
                <p:cNvSpPr/>
                <p:nvPr/>
              </p:nvSpPr>
              <p:spPr>
                <a:xfrm flipH="1">
                  <a:off x="3696" y="2064"/>
                  <a:ext cx="96" cy="432"/>
                </a:xfrm>
                <a:prstGeom prst="line">
                  <a:avLst/>
                </a:prstGeom>
                <a:ln w="28575" cap="flat" cmpd="sng">
                  <a:solidFill>
                    <a:srgbClr val="FF3300"/>
                  </a:solidFill>
                  <a:prstDash val="solid"/>
                  <a:headEnd type="none" w="med" len="med"/>
                  <a:tailEnd type="none" w="med" len="med"/>
                </a:ln>
              </p:spPr>
            </p:sp>
          </p:grpSp>
          <p:grpSp>
            <p:nvGrpSpPr>
              <p:cNvPr id="8303" name="Group 47"/>
              <p:cNvGrpSpPr/>
              <p:nvPr/>
            </p:nvGrpSpPr>
            <p:grpSpPr>
              <a:xfrm>
                <a:off x="4608" y="1872"/>
                <a:ext cx="312" cy="288"/>
                <a:chOff x="1980" y="2988"/>
                <a:chExt cx="406" cy="406"/>
              </a:xfrm>
            </p:grpSpPr>
            <p:sp>
              <p:nvSpPr>
                <p:cNvPr id="8307" name="Oval 48"/>
                <p:cNvSpPr/>
                <p:nvPr/>
              </p:nvSpPr>
              <p:spPr>
                <a:xfrm>
                  <a:off x="1980" y="2988"/>
                  <a:ext cx="406" cy="406"/>
                </a:xfrm>
                <a:prstGeom prst="ellipse">
                  <a:avLst/>
                </a:prstGeom>
                <a:solidFill>
                  <a:srgbClr val="FFFFFF"/>
                </a:solidFill>
                <a:ln w="9525" cap="flat" cmpd="sng">
                  <a:solidFill>
                    <a:srgbClr val="FF3300"/>
                  </a:solidFill>
                  <a:prstDash val="solid"/>
                  <a:headEnd type="none" w="med" len="med"/>
                  <a:tailEnd type="none" w="med" len="med"/>
                </a:ln>
              </p:spPr>
              <p:txBody>
                <a:bodyPr/>
                <a:p>
                  <a:endParaRPr lang="en-CA" altLang="en-US" dirty="0">
                    <a:latin typeface="Arial" panose="020B0604020202020204" pitchFamily="34" charset="0"/>
                  </a:endParaRPr>
                </a:p>
              </p:txBody>
            </p:sp>
            <p:sp>
              <p:nvSpPr>
                <p:cNvPr id="8308" name="Text Box 49"/>
                <p:cNvSpPr txBox="1"/>
                <p:nvPr/>
              </p:nvSpPr>
              <p:spPr>
                <a:xfrm>
                  <a:off x="2066" y="3037"/>
                  <a:ext cx="300" cy="312"/>
                </a:xfrm>
                <a:prstGeom prst="rect">
                  <a:avLst/>
                </a:prstGeom>
                <a:noFill/>
                <a:ln w="9525">
                  <a:noFill/>
                </a:ln>
              </p:spPr>
              <p:txBody>
                <a:bodyPr lIns="0" tIns="0" rIns="0" bIns="0"/>
                <a:p>
                  <a:r>
                    <a:rPr lang="en-US" altLang="en-US" sz="2000" b="1" dirty="0">
                      <a:solidFill>
                        <a:srgbClr val="FF0000"/>
                      </a:solidFill>
                      <a:latin typeface="VNI-Times" pitchFamily="2" charset="0"/>
                    </a:rPr>
                    <a:t>V</a:t>
                  </a:r>
                  <a:r>
                    <a:rPr lang="en-US" altLang="en-US" sz="2000" b="1" baseline="-25000" dirty="0">
                      <a:solidFill>
                        <a:srgbClr val="FF0000"/>
                      </a:solidFill>
                      <a:latin typeface="VNI-Times" pitchFamily="2" charset="0"/>
                    </a:rPr>
                    <a:t>2</a:t>
                  </a:r>
                  <a:endParaRPr lang="en-US" altLang="en-US" sz="2000" b="1" dirty="0">
                    <a:solidFill>
                      <a:srgbClr val="FF0000"/>
                    </a:solidFill>
                    <a:latin typeface="VNI-Times" pitchFamily="2" charset="0"/>
                  </a:endParaRPr>
                </a:p>
              </p:txBody>
            </p:sp>
          </p:grpSp>
          <p:grpSp>
            <p:nvGrpSpPr>
              <p:cNvPr id="8304" name="Group 50"/>
              <p:cNvGrpSpPr/>
              <p:nvPr/>
            </p:nvGrpSpPr>
            <p:grpSpPr>
              <a:xfrm>
                <a:off x="3902" y="1894"/>
                <a:ext cx="312" cy="288"/>
                <a:chOff x="1980" y="2988"/>
                <a:chExt cx="406" cy="406"/>
              </a:xfrm>
            </p:grpSpPr>
            <p:sp>
              <p:nvSpPr>
                <p:cNvPr id="8305" name="Oval 51"/>
                <p:cNvSpPr/>
                <p:nvPr/>
              </p:nvSpPr>
              <p:spPr>
                <a:xfrm>
                  <a:off x="1980" y="2988"/>
                  <a:ext cx="406" cy="406"/>
                </a:xfrm>
                <a:prstGeom prst="ellipse">
                  <a:avLst/>
                </a:prstGeom>
                <a:solidFill>
                  <a:srgbClr val="FFFFFF"/>
                </a:solidFill>
                <a:ln w="9525" cap="flat" cmpd="sng">
                  <a:solidFill>
                    <a:srgbClr val="FF3300"/>
                  </a:solidFill>
                  <a:prstDash val="solid"/>
                  <a:headEnd type="none" w="med" len="med"/>
                  <a:tailEnd type="none" w="med" len="med"/>
                </a:ln>
              </p:spPr>
              <p:txBody>
                <a:bodyPr/>
                <a:p>
                  <a:endParaRPr lang="en-CA" altLang="en-US" dirty="0">
                    <a:latin typeface="Arial" panose="020B0604020202020204" pitchFamily="34" charset="0"/>
                  </a:endParaRPr>
                </a:p>
              </p:txBody>
            </p:sp>
            <p:sp>
              <p:nvSpPr>
                <p:cNvPr id="8306" name="Text Box 52"/>
                <p:cNvSpPr txBox="1"/>
                <p:nvPr/>
              </p:nvSpPr>
              <p:spPr>
                <a:xfrm>
                  <a:off x="2066" y="3037"/>
                  <a:ext cx="300" cy="312"/>
                </a:xfrm>
                <a:prstGeom prst="rect">
                  <a:avLst/>
                </a:prstGeom>
                <a:noFill/>
                <a:ln w="9525">
                  <a:noFill/>
                </a:ln>
              </p:spPr>
              <p:txBody>
                <a:bodyPr lIns="0" tIns="0" rIns="0" bIns="0"/>
                <a:p>
                  <a:r>
                    <a:rPr lang="en-US" altLang="en-US" sz="2000" b="1" dirty="0">
                      <a:solidFill>
                        <a:srgbClr val="FF0000"/>
                      </a:solidFill>
                      <a:latin typeface="VNI-Times" pitchFamily="2" charset="0"/>
                    </a:rPr>
                    <a:t>V</a:t>
                  </a:r>
                  <a:r>
                    <a:rPr lang="en-US" altLang="en-US" sz="2000" b="1" baseline="-25000" dirty="0">
                      <a:solidFill>
                        <a:srgbClr val="FF0000"/>
                      </a:solidFill>
                      <a:latin typeface="VNI-Times" pitchFamily="2" charset="0"/>
                    </a:rPr>
                    <a:t>1</a:t>
                  </a:r>
                  <a:endParaRPr lang="en-US" altLang="en-US" sz="2000" b="1" dirty="0">
                    <a:solidFill>
                      <a:srgbClr val="FF0000"/>
                    </a:solidFill>
                    <a:latin typeface="VNI-Times" pitchFamily="2" charset="0"/>
                  </a:endParaRPr>
                </a:p>
              </p:txBody>
            </p:sp>
          </p:grpSp>
        </p:grpSp>
        <p:sp>
          <p:nvSpPr>
            <p:cNvPr id="8266" name="Text Box 53"/>
            <p:cNvSpPr txBox="1"/>
            <p:nvPr/>
          </p:nvSpPr>
          <p:spPr>
            <a:xfrm>
              <a:off x="3223" y="1392"/>
              <a:ext cx="528" cy="288"/>
            </a:xfrm>
            <a:prstGeom prst="rect">
              <a:avLst/>
            </a:prstGeom>
            <a:noFill/>
            <a:ln w="9525">
              <a:noFill/>
            </a:ln>
          </p:spPr>
          <p:txBody>
            <a:bodyPr>
              <a:spAutoFit/>
            </a:bodyPr>
            <a:p>
              <a:pPr>
                <a:spcBef>
                  <a:spcPct val="50000"/>
                </a:spcBef>
              </a:pPr>
              <a:r>
                <a:rPr lang="en-US" altLang="en-US" sz="2400" dirty="0">
                  <a:solidFill>
                    <a:srgbClr val="FF0000"/>
                  </a:solidFill>
                  <a:latin typeface="VNI-Times" pitchFamily="2" charset="0"/>
                </a:rPr>
                <a:t>U</a:t>
              </a:r>
              <a:r>
                <a:rPr lang="en-US" altLang="en-US" sz="2400" baseline="-25000" dirty="0">
                  <a:solidFill>
                    <a:srgbClr val="FF0000"/>
                  </a:solidFill>
                  <a:latin typeface="VNI-Times" pitchFamily="2" charset="0"/>
                </a:rPr>
                <a:t>1</a:t>
              </a:r>
              <a:endParaRPr lang="en-US" altLang="en-US" sz="2400" dirty="0">
                <a:solidFill>
                  <a:srgbClr val="FF0000"/>
                </a:solidFill>
                <a:latin typeface="VNI-Times" pitchFamily="2" charset="0"/>
              </a:endParaRPr>
            </a:p>
          </p:txBody>
        </p:sp>
        <p:pic>
          <p:nvPicPr>
            <p:cNvPr id="8267" name="Picture 81" descr="0016"/>
            <p:cNvPicPr>
              <a:picLocks noChangeAspect="1"/>
            </p:cNvPicPr>
            <p:nvPr/>
          </p:nvPicPr>
          <p:blipFill>
            <a:blip r:embed="rId1"/>
            <a:stretch>
              <a:fillRect/>
            </a:stretch>
          </p:blipFill>
          <p:spPr>
            <a:xfrm>
              <a:off x="3030" y="1949"/>
              <a:ext cx="676" cy="43"/>
            </a:xfrm>
            <a:prstGeom prst="rect">
              <a:avLst/>
            </a:prstGeom>
            <a:noFill/>
            <a:ln w="9525">
              <a:noFill/>
            </a:ln>
          </p:spPr>
        </p:pic>
        <p:grpSp>
          <p:nvGrpSpPr>
            <p:cNvPr id="8268" name="Group 105"/>
            <p:cNvGrpSpPr/>
            <p:nvPr/>
          </p:nvGrpSpPr>
          <p:grpSpPr>
            <a:xfrm>
              <a:off x="2592" y="1852"/>
              <a:ext cx="2578" cy="776"/>
              <a:chOff x="2486" y="1454"/>
              <a:chExt cx="2578" cy="1098"/>
            </a:xfrm>
          </p:grpSpPr>
          <p:grpSp>
            <p:nvGrpSpPr>
              <p:cNvPr id="8273" name="Group 56"/>
              <p:cNvGrpSpPr/>
              <p:nvPr/>
            </p:nvGrpSpPr>
            <p:grpSpPr>
              <a:xfrm>
                <a:off x="3275" y="2354"/>
                <a:ext cx="316" cy="42"/>
                <a:chOff x="3045" y="3447"/>
                <a:chExt cx="488" cy="66"/>
              </a:xfrm>
            </p:grpSpPr>
            <p:sp>
              <p:nvSpPr>
                <p:cNvPr id="8297" name="Line 57"/>
                <p:cNvSpPr/>
                <p:nvPr/>
              </p:nvSpPr>
              <p:spPr>
                <a:xfrm>
                  <a:off x="3060" y="3502"/>
                  <a:ext cx="429" cy="11"/>
                </a:xfrm>
                <a:prstGeom prst="line">
                  <a:avLst/>
                </a:prstGeom>
                <a:ln w="19050" cap="flat" cmpd="sng">
                  <a:solidFill>
                    <a:srgbClr val="FF0000"/>
                  </a:solidFill>
                  <a:prstDash val="solid"/>
                  <a:headEnd type="none" w="med" len="med"/>
                  <a:tailEnd type="none" w="med" len="med"/>
                </a:ln>
              </p:spPr>
            </p:sp>
            <p:sp>
              <p:nvSpPr>
                <p:cNvPr id="8298" name="Oval 58"/>
                <p:cNvSpPr/>
                <p:nvPr/>
              </p:nvSpPr>
              <p:spPr>
                <a:xfrm>
                  <a:off x="3045" y="3447"/>
                  <a:ext cx="44" cy="44"/>
                </a:xfrm>
                <a:prstGeom prst="ellipse">
                  <a:avLst/>
                </a:prstGeom>
                <a:solidFill>
                  <a:srgbClr val="FFFFFF"/>
                </a:solidFill>
                <a:ln w="19050" cap="flat" cmpd="sng">
                  <a:solidFill>
                    <a:srgbClr val="000000"/>
                  </a:solidFill>
                  <a:prstDash val="solid"/>
                  <a:headEnd type="none" w="med" len="med"/>
                  <a:tailEnd type="none" w="med" len="med"/>
                </a:ln>
              </p:spPr>
              <p:txBody>
                <a:bodyPr/>
                <a:p>
                  <a:endParaRPr lang="en-CA" altLang="en-US" dirty="0">
                    <a:latin typeface="Arial" panose="020B0604020202020204" pitchFamily="34" charset="0"/>
                  </a:endParaRPr>
                </a:p>
              </p:txBody>
            </p:sp>
            <p:sp>
              <p:nvSpPr>
                <p:cNvPr id="8299" name="Oval 59"/>
                <p:cNvSpPr/>
                <p:nvPr/>
              </p:nvSpPr>
              <p:spPr>
                <a:xfrm>
                  <a:off x="3489" y="3448"/>
                  <a:ext cx="44" cy="44"/>
                </a:xfrm>
                <a:prstGeom prst="ellipse">
                  <a:avLst/>
                </a:prstGeom>
                <a:solidFill>
                  <a:srgbClr val="FFFFFF"/>
                </a:solidFill>
                <a:ln w="19050" cap="flat" cmpd="sng">
                  <a:solidFill>
                    <a:srgbClr val="FF0000"/>
                  </a:solidFill>
                  <a:prstDash val="solid"/>
                  <a:headEnd type="none" w="med" len="med"/>
                  <a:tailEnd type="none" w="med" len="med"/>
                </a:ln>
              </p:spPr>
              <p:txBody>
                <a:bodyPr/>
                <a:p>
                  <a:endParaRPr lang="en-CA" altLang="en-US" dirty="0">
                    <a:latin typeface="Arial" panose="020B0604020202020204" pitchFamily="34" charset="0"/>
                  </a:endParaRPr>
                </a:p>
              </p:txBody>
            </p:sp>
            <p:sp>
              <p:nvSpPr>
                <p:cNvPr id="8300" name="Line 60"/>
                <p:cNvSpPr/>
                <p:nvPr/>
              </p:nvSpPr>
              <p:spPr>
                <a:xfrm>
                  <a:off x="3108" y="3472"/>
                  <a:ext cx="368" cy="0"/>
                </a:xfrm>
                <a:prstGeom prst="line">
                  <a:avLst/>
                </a:prstGeom>
                <a:ln w="19050" cap="flat" cmpd="sng">
                  <a:solidFill>
                    <a:srgbClr val="FFFFFF"/>
                  </a:solidFill>
                  <a:prstDash val="solid"/>
                  <a:headEnd type="none" w="med" len="med"/>
                  <a:tailEnd type="none" w="med" len="med"/>
                </a:ln>
              </p:spPr>
            </p:sp>
          </p:grpSp>
          <p:grpSp>
            <p:nvGrpSpPr>
              <p:cNvPr id="8274" name="Group 61"/>
              <p:cNvGrpSpPr/>
              <p:nvPr/>
            </p:nvGrpSpPr>
            <p:grpSpPr>
              <a:xfrm>
                <a:off x="4118" y="2250"/>
                <a:ext cx="65" cy="260"/>
                <a:chOff x="2705" y="3468"/>
                <a:chExt cx="100" cy="400"/>
              </a:xfrm>
            </p:grpSpPr>
            <p:sp>
              <p:nvSpPr>
                <p:cNvPr id="8295" name="Line 62"/>
                <p:cNvSpPr/>
                <p:nvPr/>
              </p:nvSpPr>
              <p:spPr>
                <a:xfrm>
                  <a:off x="2705" y="3568"/>
                  <a:ext cx="0" cy="200"/>
                </a:xfrm>
                <a:prstGeom prst="line">
                  <a:avLst/>
                </a:prstGeom>
                <a:ln w="19050" cap="flat" cmpd="sng">
                  <a:solidFill>
                    <a:srgbClr val="FF0000"/>
                  </a:solidFill>
                  <a:prstDash val="solid"/>
                  <a:headEnd type="none" w="med" len="med"/>
                  <a:tailEnd type="none" w="med" len="med"/>
                </a:ln>
              </p:spPr>
            </p:sp>
            <p:sp>
              <p:nvSpPr>
                <p:cNvPr id="8296" name="Line 63"/>
                <p:cNvSpPr/>
                <p:nvPr/>
              </p:nvSpPr>
              <p:spPr>
                <a:xfrm>
                  <a:off x="2805" y="3468"/>
                  <a:ext cx="0" cy="400"/>
                </a:xfrm>
                <a:prstGeom prst="line">
                  <a:avLst/>
                </a:prstGeom>
                <a:ln w="19050" cap="flat" cmpd="sng">
                  <a:solidFill>
                    <a:srgbClr val="FF0000"/>
                  </a:solidFill>
                  <a:prstDash val="solid"/>
                  <a:headEnd type="none" w="med" len="med"/>
                  <a:tailEnd type="none" w="med" len="med"/>
                </a:ln>
              </p:spPr>
            </p:sp>
          </p:grpSp>
          <p:sp>
            <p:nvSpPr>
              <p:cNvPr id="8275" name="Line 64"/>
              <p:cNvSpPr/>
              <p:nvPr/>
            </p:nvSpPr>
            <p:spPr>
              <a:xfrm flipH="1">
                <a:off x="4240" y="2300"/>
                <a:ext cx="0" cy="168"/>
              </a:xfrm>
              <a:prstGeom prst="line">
                <a:avLst/>
              </a:prstGeom>
              <a:ln w="19050" cap="flat" cmpd="sng">
                <a:solidFill>
                  <a:srgbClr val="FF0000"/>
                </a:solidFill>
                <a:prstDash val="solid"/>
                <a:headEnd type="none" w="med" len="med"/>
                <a:tailEnd type="none" w="med" len="med"/>
              </a:ln>
            </p:spPr>
          </p:sp>
          <p:sp>
            <p:nvSpPr>
              <p:cNvPr id="8276" name="Line 65"/>
              <p:cNvSpPr/>
              <p:nvPr/>
            </p:nvSpPr>
            <p:spPr>
              <a:xfrm flipH="1">
                <a:off x="4073" y="2216"/>
                <a:ext cx="0" cy="336"/>
              </a:xfrm>
              <a:prstGeom prst="line">
                <a:avLst/>
              </a:prstGeom>
              <a:ln w="19050" cap="flat" cmpd="sng">
                <a:solidFill>
                  <a:srgbClr val="FF0000"/>
                </a:solidFill>
                <a:prstDash val="solid"/>
                <a:headEnd type="none" w="med" len="med"/>
                <a:tailEnd type="none" w="med" len="med"/>
              </a:ln>
            </p:spPr>
          </p:sp>
          <p:sp>
            <p:nvSpPr>
              <p:cNvPr id="8277" name="Line 66"/>
              <p:cNvSpPr/>
              <p:nvPr/>
            </p:nvSpPr>
            <p:spPr>
              <a:xfrm>
                <a:off x="3606" y="2419"/>
                <a:ext cx="466" cy="0"/>
              </a:xfrm>
              <a:prstGeom prst="line">
                <a:avLst/>
              </a:prstGeom>
              <a:ln w="19050" cap="flat" cmpd="sng">
                <a:solidFill>
                  <a:srgbClr val="FF0000"/>
                </a:solidFill>
                <a:prstDash val="solid"/>
                <a:headEnd type="none" w="med" len="med"/>
                <a:tailEnd type="none" w="med" len="med"/>
              </a:ln>
            </p:spPr>
          </p:sp>
          <p:grpSp>
            <p:nvGrpSpPr>
              <p:cNvPr id="8278" name="Group 67"/>
              <p:cNvGrpSpPr/>
              <p:nvPr/>
            </p:nvGrpSpPr>
            <p:grpSpPr>
              <a:xfrm>
                <a:off x="2682" y="1584"/>
                <a:ext cx="583" cy="829"/>
                <a:chOff x="3600" y="5040"/>
                <a:chExt cx="900" cy="1275"/>
              </a:xfrm>
            </p:grpSpPr>
            <p:sp>
              <p:nvSpPr>
                <p:cNvPr id="8292" name="Line 68"/>
                <p:cNvSpPr/>
                <p:nvPr/>
              </p:nvSpPr>
              <p:spPr>
                <a:xfrm flipH="1">
                  <a:off x="3600" y="6315"/>
                  <a:ext cx="900" cy="0"/>
                </a:xfrm>
                <a:prstGeom prst="line">
                  <a:avLst/>
                </a:prstGeom>
                <a:ln w="19050" cap="flat" cmpd="sng">
                  <a:solidFill>
                    <a:srgbClr val="FF0000"/>
                  </a:solidFill>
                  <a:prstDash val="solid"/>
                  <a:headEnd type="none" w="med" len="med"/>
                  <a:tailEnd type="none" w="med" len="med"/>
                </a:ln>
              </p:spPr>
            </p:sp>
            <p:sp>
              <p:nvSpPr>
                <p:cNvPr id="8293" name="Line 69"/>
                <p:cNvSpPr/>
                <p:nvPr/>
              </p:nvSpPr>
              <p:spPr>
                <a:xfrm flipV="1">
                  <a:off x="3600" y="5040"/>
                  <a:ext cx="0" cy="1260"/>
                </a:xfrm>
                <a:prstGeom prst="line">
                  <a:avLst/>
                </a:prstGeom>
                <a:ln w="19050" cap="flat" cmpd="sng">
                  <a:solidFill>
                    <a:srgbClr val="FF0000"/>
                  </a:solidFill>
                  <a:prstDash val="solid"/>
                  <a:headEnd type="none" w="med" len="med"/>
                  <a:tailEnd type="none" w="med" len="med"/>
                </a:ln>
              </p:spPr>
            </p:sp>
            <p:sp>
              <p:nvSpPr>
                <p:cNvPr id="8294" name="Line 70"/>
                <p:cNvSpPr/>
                <p:nvPr/>
              </p:nvSpPr>
              <p:spPr>
                <a:xfrm>
                  <a:off x="3600" y="5040"/>
                  <a:ext cx="720" cy="0"/>
                </a:xfrm>
                <a:prstGeom prst="line">
                  <a:avLst/>
                </a:prstGeom>
                <a:ln w="19050" cap="flat" cmpd="sng">
                  <a:solidFill>
                    <a:srgbClr val="FF0000"/>
                  </a:solidFill>
                  <a:prstDash val="solid"/>
                  <a:headEnd type="none" w="med" len="med"/>
                  <a:tailEnd type="none" w="med" len="med"/>
                </a:ln>
              </p:spPr>
            </p:sp>
          </p:grpSp>
          <p:grpSp>
            <p:nvGrpSpPr>
              <p:cNvPr id="8279" name="Group 104"/>
              <p:cNvGrpSpPr/>
              <p:nvPr/>
            </p:nvGrpSpPr>
            <p:grpSpPr>
              <a:xfrm>
                <a:off x="3336" y="1584"/>
                <a:ext cx="1728" cy="819"/>
                <a:chOff x="3336" y="1590"/>
                <a:chExt cx="1728" cy="819"/>
              </a:xfrm>
            </p:grpSpPr>
            <p:sp>
              <p:nvSpPr>
                <p:cNvPr id="8287" name="Text Box 82"/>
                <p:cNvSpPr txBox="1"/>
                <p:nvPr/>
              </p:nvSpPr>
              <p:spPr>
                <a:xfrm>
                  <a:off x="3336" y="1704"/>
                  <a:ext cx="384" cy="357"/>
                </a:xfrm>
                <a:prstGeom prst="rect">
                  <a:avLst/>
                </a:prstGeom>
                <a:noFill/>
                <a:ln w="9525">
                  <a:noFill/>
                </a:ln>
              </p:spPr>
              <p:txBody>
                <a:bodyPr>
                  <a:spAutoFit/>
                </a:bodyPr>
                <a:p>
                  <a:pPr>
                    <a:spcBef>
                      <a:spcPct val="50000"/>
                    </a:spcBef>
                  </a:pPr>
                  <a:r>
                    <a:rPr lang="en-US" altLang="en-US" sz="2000" dirty="0">
                      <a:solidFill>
                        <a:srgbClr val="0000FF"/>
                      </a:solidFill>
                      <a:latin typeface="VNI-Times" pitchFamily="2" charset="0"/>
                    </a:rPr>
                    <a:t>Đ</a:t>
                  </a:r>
                  <a:r>
                    <a:rPr lang="en-US" altLang="en-US" sz="2000" baseline="-25000" dirty="0">
                      <a:solidFill>
                        <a:srgbClr val="0000FF"/>
                      </a:solidFill>
                      <a:latin typeface="VNI-Times" pitchFamily="2" charset="0"/>
                    </a:rPr>
                    <a:t>1</a:t>
                  </a:r>
                  <a:endParaRPr lang="en-US" altLang="en-US" sz="2000" dirty="0">
                    <a:solidFill>
                      <a:srgbClr val="0000FF"/>
                    </a:solidFill>
                    <a:latin typeface="VNI-Times" pitchFamily="2" charset="0"/>
                  </a:endParaRPr>
                </a:p>
              </p:txBody>
            </p:sp>
            <p:grpSp>
              <p:nvGrpSpPr>
                <p:cNvPr id="8288" name="Group 71"/>
                <p:cNvGrpSpPr/>
                <p:nvPr/>
              </p:nvGrpSpPr>
              <p:grpSpPr>
                <a:xfrm>
                  <a:off x="4247" y="1590"/>
                  <a:ext cx="817" cy="819"/>
                  <a:chOff x="6030" y="5040"/>
                  <a:chExt cx="1260" cy="1260"/>
                </a:xfrm>
              </p:grpSpPr>
              <p:sp>
                <p:nvSpPr>
                  <p:cNvPr id="8289" name="Line 72"/>
                  <p:cNvSpPr/>
                  <p:nvPr/>
                </p:nvSpPr>
                <p:spPr>
                  <a:xfrm>
                    <a:off x="6720" y="5040"/>
                    <a:ext cx="540" cy="0"/>
                  </a:xfrm>
                  <a:prstGeom prst="line">
                    <a:avLst/>
                  </a:prstGeom>
                  <a:ln w="19050" cap="flat" cmpd="sng">
                    <a:solidFill>
                      <a:srgbClr val="FF0000"/>
                    </a:solidFill>
                    <a:prstDash val="solid"/>
                    <a:headEnd type="none" w="med" len="med"/>
                    <a:tailEnd type="none" w="med" len="med"/>
                  </a:ln>
                </p:spPr>
              </p:sp>
              <p:sp>
                <p:nvSpPr>
                  <p:cNvPr id="8290" name="Line 73"/>
                  <p:cNvSpPr/>
                  <p:nvPr/>
                </p:nvSpPr>
                <p:spPr>
                  <a:xfrm>
                    <a:off x="7260" y="5040"/>
                    <a:ext cx="0" cy="1260"/>
                  </a:xfrm>
                  <a:prstGeom prst="line">
                    <a:avLst/>
                  </a:prstGeom>
                  <a:ln w="19050" cap="flat" cmpd="sng">
                    <a:solidFill>
                      <a:srgbClr val="FF0000"/>
                    </a:solidFill>
                    <a:prstDash val="solid"/>
                    <a:headEnd type="none" w="med" len="med"/>
                    <a:tailEnd type="none" w="med" len="med"/>
                  </a:ln>
                </p:spPr>
              </p:sp>
              <p:sp>
                <p:nvSpPr>
                  <p:cNvPr id="8291" name="Line 74"/>
                  <p:cNvSpPr/>
                  <p:nvPr/>
                </p:nvSpPr>
                <p:spPr>
                  <a:xfrm>
                    <a:off x="6030" y="6300"/>
                    <a:ext cx="1260" cy="0"/>
                  </a:xfrm>
                  <a:prstGeom prst="line">
                    <a:avLst/>
                  </a:prstGeom>
                  <a:ln w="19050" cap="flat" cmpd="sng">
                    <a:solidFill>
                      <a:srgbClr val="FF0000"/>
                    </a:solidFill>
                    <a:prstDash val="solid"/>
                    <a:headEnd type="none" w="med" len="med"/>
                    <a:tailEnd type="none" w="med" len="med"/>
                  </a:ln>
                </p:spPr>
              </p:sp>
            </p:grpSp>
          </p:grpSp>
          <p:sp>
            <p:nvSpPr>
              <p:cNvPr id="8280" name="Oval 76"/>
              <p:cNvSpPr/>
              <p:nvPr/>
            </p:nvSpPr>
            <p:spPr>
              <a:xfrm>
                <a:off x="2486" y="1784"/>
                <a:ext cx="377" cy="354"/>
              </a:xfrm>
              <a:prstGeom prst="ellipse">
                <a:avLst/>
              </a:prstGeom>
              <a:solidFill>
                <a:srgbClr val="FFFFFF"/>
              </a:solidFill>
              <a:ln w="19050" cap="flat" cmpd="sng">
                <a:solidFill>
                  <a:srgbClr val="FF0000"/>
                </a:solidFill>
                <a:prstDash val="solid"/>
                <a:headEnd type="none" w="med" len="med"/>
                <a:tailEnd type="none" w="med" len="med"/>
              </a:ln>
            </p:spPr>
            <p:txBody>
              <a:bodyPr/>
              <a:p>
                <a:endParaRPr lang="en-CA" altLang="en-US" dirty="0">
                  <a:latin typeface="Arial" panose="020B0604020202020204" pitchFamily="34" charset="0"/>
                </a:endParaRPr>
              </a:p>
            </p:txBody>
          </p:sp>
          <p:sp>
            <p:nvSpPr>
              <p:cNvPr id="8281" name="Text Box 77"/>
              <p:cNvSpPr txBox="1"/>
              <p:nvPr/>
            </p:nvSpPr>
            <p:spPr>
              <a:xfrm>
                <a:off x="2590" y="1807"/>
                <a:ext cx="278" cy="272"/>
              </a:xfrm>
              <a:prstGeom prst="rect">
                <a:avLst/>
              </a:prstGeom>
              <a:noFill/>
              <a:ln w="9525">
                <a:noFill/>
              </a:ln>
            </p:spPr>
            <p:txBody>
              <a:bodyPr lIns="0" tIns="0" rIns="0" bIns="0"/>
              <a:p>
                <a:r>
                  <a:rPr lang="en-US" altLang="en-US" sz="2800" dirty="0">
                    <a:solidFill>
                      <a:srgbClr val="FF0000"/>
                    </a:solidFill>
                    <a:latin typeface="VNI-Times" pitchFamily="2" charset="0"/>
                  </a:rPr>
                  <a:t>A</a:t>
                </a:r>
                <a:endParaRPr lang="en-US" altLang="en-US" sz="4000" dirty="0">
                  <a:latin typeface="VNI-Times" pitchFamily="2" charset="0"/>
                </a:endParaRPr>
              </a:p>
            </p:txBody>
          </p:sp>
          <p:sp>
            <p:nvSpPr>
              <p:cNvPr id="8282" name="Line 78"/>
              <p:cNvSpPr/>
              <p:nvPr/>
            </p:nvSpPr>
            <p:spPr>
              <a:xfrm>
                <a:off x="3766" y="2351"/>
                <a:ext cx="28" cy="0"/>
              </a:xfrm>
              <a:prstGeom prst="line">
                <a:avLst/>
              </a:prstGeom>
              <a:ln w="38100" cap="flat" cmpd="sng">
                <a:solidFill>
                  <a:srgbClr val="FF3300"/>
                </a:solidFill>
                <a:prstDash val="solid"/>
                <a:headEnd type="none" w="med" len="med"/>
                <a:tailEnd type="none" w="med" len="med"/>
              </a:ln>
            </p:spPr>
          </p:sp>
          <p:grpSp>
            <p:nvGrpSpPr>
              <p:cNvPr id="8283" name="Group 84"/>
              <p:cNvGrpSpPr/>
              <p:nvPr/>
            </p:nvGrpSpPr>
            <p:grpSpPr>
              <a:xfrm>
                <a:off x="2726" y="1454"/>
                <a:ext cx="2316" cy="280"/>
                <a:chOff x="6450" y="7380"/>
                <a:chExt cx="2340" cy="280"/>
              </a:xfrm>
            </p:grpSpPr>
            <p:sp>
              <p:nvSpPr>
                <p:cNvPr id="8284" name="Line 85"/>
                <p:cNvSpPr/>
                <p:nvPr/>
              </p:nvSpPr>
              <p:spPr>
                <a:xfrm>
                  <a:off x="6450" y="7515"/>
                  <a:ext cx="2340" cy="0"/>
                </a:xfrm>
                <a:prstGeom prst="line">
                  <a:avLst/>
                </a:prstGeom>
                <a:ln w="19050" cap="flat" cmpd="sng">
                  <a:solidFill>
                    <a:srgbClr val="FF0000"/>
                  </a:solidFill>
                  <a:prstDash val="solid"/>
                  <a:headEnd type="none" w="med" len="med"/>
                  <a:tailEnd type="none" w="med" len="med"/>
                </a:ln>
              </p:spPr>
            </p:sp>
            <p:sp>
              <p:nvSpPr>
                <p:cNvPr id="8285" name="AutoShape 86"/>
                <p:cNvSpPr/>
                <p:nvPr/>
              </p:nvSpPr>
              <p:spPr>
                <a:xfrm>
                  <a:off x="7080" y="7380"/>
                  <a:ext cx="280" cy="280"/>
                </a:xfrm>
                <a:prstGeom prst="flowChartSummingJunction">
                  <a:avLst/>
                </a:prstGeom>
                <a:solidFill>
                  <a:srgbClr val="FF6600"/>
                </a:solidFill>
                <a:ln w="12700" cap="flat" cmpd="sng">
                  <a:solidFill>
                    <a:srgbClr val="000000"/>
                  </a:solidFill>
                  <a:prstDash val="solid"/>
                  <a:headEnd type="none" w="med" len="med"/>
                  <a:tailEnd type="none" w="med" len="med"/>
                </a:ln>
              </p:spPr>
              <p:txBody>
                <a:bodyPr/>
                <a:p>
                  <a:endParaRPr lang="en-CA" altLang="en-US" dirty="0">
                    <a:latin typeface="Arial" panose="020B0604020202020204" pitchFamily="34" charset="0"/>
                  </a:endParaRPr>
                </a:p>
              </p:txBody>
            </p:sp>
            <p:sp>
              <p:nvSpPr>
                <p:cNvPr id="8286" name="AutoShape 87"/>
                <p:cNvSpPr/>
                <p:nvPr/>
              </p:nvSpPr>
              <p:spPr>
                <a:xfrm>
                  <a:off x="7995" y="7380"/>
                  <a:ext cx="280" cy="280"/>
                </a:xfrm>
                <a:prstGeom prst="flowChartSummingJunction">
                  <a:avLst/>
                </a:prstGeom>
                <a:solidFill>
                  <a:srgbClr val="FF6600"/>
                </a:solidFill>
                <a:ln w="12700" cap="flat" cmpd="sng">
                  <a:solidFill>
                    <a:srgbClr val="000000"/>
                  </a:solidFill>
                  <a:prstDash val="solid"/>
                  <a:headEnd type="none" w="med" len="med"/>
                  <a:tailEnd type="none" w="med" len="med"/>
                </a:ln>
              </p:spPr>
              <p:txBody>
                <a:bodyPr/>
                <a:p>
                  <a:endParaRPr lang="en-CA" altLang="en-US" dirty="0">
                    <a:latin typeface="Arial" panose="020B0604020202020204" pitchFamily="34" charset="0"/>
                  </a:endParaRPr>
                </a:p>
              </p:txBody>
            </p:sp>
          </p:grpSp>
        </p:grpSp>
        <p:sp>
          <p:nvSpPr>
            <p:cNvPr id="8269" name="Text Box 100"/>
            <p:cNvSpPr txBox="1"/>
            <p:nvPr/>
          </p:nvSpPr>
          <p:spPr>
            <a:xfrm>
              <a:off x="3066" y="1945"/>
              <a:ext cx="528" cy="287"/>
            </a:xfrm>
            <a:prstGeom prst="rect">
              <a:avLst/>
            </a:prstGeom>
            <a:noFill/>
            <a:ln w="9525">
              <a:noFill/>
            </a:ln>
          </p:spPr>
          <p:txBody>
            <a:bodyPr>
              <a:spAutoFit/>
            </a:bodyPr>
            <a:p>
              <a:pPr>
                <a:spcBef>
                  <a:spcPct val="50000"/>
                </a:spcBef>
              </a:pPr>
              <a:r>
                <a:rPr lang="en-US" altLang="en-US" sz="2400" dirty="0">
                  <a:solidFill>
                    <a:srgbClr val="0000FF"/>
                  </a:solidFill>
                  <a:latin typeface="VNI-Times" pitchFamily="2" charset="0"/>
                </a:rPr>
                <a:t>I</a:t>
              </a:r>
              <a:r>
                <a:rPr lang="en-US" altLang="en-US" sz="2400" baseline="-25000" dirty="0">
                  <a:solidFill>
                    <a:srgbClr val="0000FF"/>
                  </a:solidFill>
                  <a:latin typeface="VNI-Times" pitchFamily="2" charset="0"/>
                </a:rPr>
                <a:t>1</a:t>
              </a:r>
              <a:endParaRPr lang="en-US" altLang="en-US" sz="2400" dirty="0">
                <a:solidFill>
                  <a:srgbClr val="0000FF"/>
                </a:solidFill>
                <a:latin typeface="VNI-Times" pitchFamily="2" charset="0"/>
              </a:endParaRPr>
            </a:p>
          </p:txBody>
        </p:sp>
        <p:sp>
          <p:nvSpPr>
            <p:cNvPr id="8270" name="Text Box 101"/>
            <p:cNvSpPr txBox="1"/>
            <p:nvPr/>
          </p:nvSpPr>
          <p:spPr>
            <a:xfrm>
              <a:off x="3994" y="1950"/>
              <a:ext cx="528" cy="288"/>
            </a:xfrm>
            <a:prstGeom prst="rect">
              <a:avLst/>
            </a:prstGeom>
            <a:noFill/>
            <a:ln w="9525">
              <a:noFill/>
            </a:ln>
          </p:spPr>
          <p:txBody>
            <a:bodyPr>
              <a:spAutoFit/>
            </a:bodyPr>
            <a:p>
              <a:pPr>
                <a:spcBef>
                  <a:spcPct val="50000"/>
                </a:spcBef>
              </a:pPr>
              <a:r>
                <a:rPr lang="en-US" altLang="en-US" sz="2400" dirty="0">
                  <a:solidFill>
                    <a:srgbClr val="0000FF"/>
                  </a:solidFill>
                  <a:latin typeface="VNI-Times" pitchFamily="2" charset="0"/>
                </a:rPr>
                <a:t>I</a:t>
              </a:r>
              <a:r>
                <a:rPr lang="en-US" altLang="en-US" sz="2400" baseline="-25000" dirty="0">
                  <a:solidFill>
                    <a:srgbClr val="0000FF"/>
                  </a:solidFill>
                  <a:latin typeface="VNI-Times" pitchFamily="2" charset="0"/>
                </a:rPr>
                <a:t>2</a:t>
              </a:r>
              <a:endParaRPr lang="en-US" altLang="en-US" sz="2400" dirty="0">
                <a:solidFill>
                  <a:srgbClr val="0000FF"/>
                </a:solidFill>
                <a:latin typeface="VNI-Times" pitchFamily="2" charset="0"/>
              </a:endParaRPr>
            </a:p>
          </p:txBody>
        </p:sp>
        <p:sp>
          <p:nvSpPr>
            <p:cNvPr id="8271" name="Text Box 106"/>
            <p:cNvSpPr txBox="1"/>
            <p:nvPr/>
          </p:nvSpPr>
          <p:spPr>
            <a:xfrm>
              <a:off x="4714" y="1440"/>
              <a:ext cx="528" cy="288"/>
            </a:xfrm>
            <a:prstGeom prst="rect">
              <a:avLst/>
            </a:prstGeom>
            <a:noFill/>
            <a:ln w="9525">
              <a:noFill/>
            </a:ln>
          </p:spPr>
          <p:txBody>
            <a:bodyPr>
              <a:spAutoFit/>
            </a:bodyPr>
            <a:p>
              <a:pPr>
                <a:spcBef>
                  <a:spcPct val="50000"/>
                </a:spcBef>
              </a:pPr>
              <a:r>
                <a:rPr lang="en-US" altLang="en-US" sz="2400" dirty="0">
                  <a:solidFill>
                    <a:srgbClr val="FF0000"/>
                  </a:solidFill>
                  <a:latin typeface="VNI-Times" pitchFamily="2" charset="0"/>
                </a:rPr>
                <a:t>U</a:t>
              </a:r>
              <a:r>
                <a:rPr lang="en-US" altLang="en-US" sz="2400" baseline="-25000" dirty="0">
                  <a:solidFill>
                    <a:srgbClr val="FF0000"/>
                  </a:solidFill>
                  <a:latin typeface="VNI-Times" pitchFamily="2" charset="0"/>
                </a:rPr>
                <a:t>2</a:t>
              </a:r>
              <a:endParaRPr lang="en-US" altLang="en-US" sz="2400" dirty="0">
                <a:solidFill>
                  <a:srgbClr val="FF0000"/>
                </a:solidFill>
                <a:latin typeface="VNI-Times" pitchFamily="2" charset="0"/>
              </a:endParaRPr>
            </a:p>
          </p:txBody>
        </p:sp>
        <p:pic>
          <p:nvPicPr>
            <p:cNvPr id="8272" name="Picture 138" descr="0016"/>
            <p:cNvPicPr>
              <a:picLocks noChangeAspect="1"/>
            </p:cNvPicPr>
            <p:nvPr/>
          </p:nvPicPr>
          <p:blipFill>
            <a:blip r:embed="rId1"/>
            <a:stretch>
              <a:fillRect/>
            </a:stretch>
          </p:blipFill>
          <p:spPr>
            <a:xfrm>
              <a:off x="3942" y="1949"/>
              <a:ext cx="676" cy="43"/>
            </a:xfrm>
            <a:prstGeom prst="rect">
              <a:avLst/>
            </a:prstGeom>
            <a:noFill/>
            <a:ln w="9525">
              <a:noFill/>
            </a:ln>
          </p:spPr>
        </p:pic>
      </p:grpSp>
      <p:grpSp>
        <p:nvGrpSpPr>
          <p:cNvPr id="6343" name="Group 199"/>
          <p:cNvGrpSpPr/>
          <p:nvPr/>
        </p:nvGrpSpPr>
        <p:grpSpPr>
          <a:xfrm>
            <a:off x="4594225" y="4303713"/>
            <a:ext cx="4092575" cy="2300287"/>
            <a:chOff x="4848" y="2503"/>
            <a:chExt cx="2578" cy="1908"/>
          </a:xfrm>
        </p:grpSpPr>
        <p:grpSp>
          <p:nvGrpSpPr>
            <p:cNvPr id="8206" name="Group 88"/>
            <p:cNvGrpSpPr/>
            <p:nvPr/>
          </p:nvGrpSpPr>
          <p:grpSpPr>
            <a:xfrm>
              <a:off x="5535" y="3184"/>
              <a:ext cx="1633" cy="134"/>
              <a:chOff x="1980" y="1596"/>
              <a:chExt cx="2520" cy="204"/>
            </a:xfrm>
          </p:grpSpPr>
          <p:grpSp>
            <p:nvGrpSpPr>
              <p:cNvPr id="8255" name="Group 89"/>
              <p:cNvGrpSpPr/>
              <p:nvPr/>
            </p:nvGrpSpPr>
            <p:grpSpPr>
              <a:xfrm>
                <a:off x="1980" y="1596"/>
                <a:ext cx="1440" cy="204"/>
                <a:chOff x="2680" y="2600"/>
                <a:chExt cx="2160" cy="160"/>
              </a:xfrm>
            </p:grpSpPr>
            <p:sp>
              <p:nvSpPr>
                <p:cNvPr id="8260" name="Rectangle 90"/>
                <p:cNvSpPr/>
                <p:nvPr/>
              </p:nvSpPr>
              <p:spPr>
                <a:xfrm>
                  <a:off x="3400" y="2600"/>
                  <a:ext cx="720" cy="160"/>
                </a:xfrm>
                <a:prstGeom prst="rect">
                  <a:avLst/>
                </a:prstGeom>
                <a:solidFill>
                  <a:srgbClr val="FFFFFF"/>
                </a:solidFill>
                <a:ln w="19050" cap="flat" cmpd="sng">
                  <a:solidFill>
                    <a:srgbClr val="FF0000"/>
                  </a:solidFill>
                  <a:prstDash val="solid"/>
                  <a:miter/>
                  <a:headEnd type="none" w="med" len="med"/>
                  <a:tailEnd type="none" w="med" len="med"/>
                </a:ln>
              </p:spPr>
              <p:txBody>
                <a:bodyPr/>
                <a:p>
                  <a:endParaRPr lang="en-CA" altLang="en-US" dirty="0">
                    <a:latin typeface="Arial" panose="020B0604020202020204" pitchFamily="34" charset="0"/>
                  </a:endParaRPr>
                </a:p>
              </p:txBody>
            </p:sp>
            <p:sp>
              <p:nvSpPr>
                <p:cNvPr id="8261" name="Line 91"/>
                <p:cNvSpPr/>
                <p:nvPr/>
              </p:nvSpPr>
              <p:spPr>
                <a:xfrm>
                  <a:off x="2680" y="2680"/>
                  <a:ext cx="720" cy="0"/>
                </a:xfrm>
                <a:prstGeom prst="line">
                  <a:avLst/>
                </a:prstGeom>
                <a:ln w="19050" cap="flat" cmpd="sng">
                  <a:solidFill>
                    <a:srgbClr val="FF0000"/>
                  </a:solidFill>
                  <a:prstDash val="solid"/>
                  <a:headEnd type="none" w="med" len="med"/>
                  <a:tailEnd type="none" w="med" len="med"/>
                </a:ln>
              </p:spPr>
            </p:sp>
            <p:sp>
              <p:nvSpPr>
                <p:cNvPr id="8262" name="Line 92"/>
                <p:cNvSpPr/>
                <p:nvPr/>
              </p:nvSpPr>
              <p:spPr>
                <a:xfrm>
                  <a:off x="4120" y="2680"/>
                  <a:ext cx="720" cy="0"/>
                </a:xfrm>
                <a:prstGeom prst="line">
                  <a:avLst/>
                </a:prstGeom>
                <a:ln w="19050" cap="flat" cmpd="sng">
                  <a:solidFill>
                    <a:srgbClr val="FF0000"/>
                  </a:solidFill>
                  <a:prstDash val="solid"/>
                  <a:headEnd type="none" w="med" len="med"/>
                  <a:tailEnd type="none" w="med" len="med"/>
                </a:ln>
              </p:spPr>
            </p:sp>
          </p:grpSp>
          <p:grpSp>
            <p:nvGrpSpPr>
              <p:cNvPr id="8256" name="Group 93"/>
              <p:cNvGrpSpPr/>
              <p:nvPr/>
            </p:nvGrpSpPr>
            <p:grpSpPr>
              <a:xfrm>
                <a:off x="3060" y="1596"/>
                <a:ext cx="1440" cy="204"/>
                <a:chOff x="2680" y="2600"/>
                <a:chExt cx="2160" cy="160"/>
              </a:xfrm>
            </p:grpSpPr>
            <p:sp>
              <p:nvSpPr>
                <p:cNvPr id="8257" name="Rectangle 94"/>
                <p:cNvSpPr/>
                <p:nvPr/>
              </p:nvSpPr>
              <p:spPr>
                <a:xfrm>
                  <a:off x="3400" y="2600"/>
                  <a:ext cx="720" cy="160"/>
                </a:xfrm>
                <a:prstGeom prst="rect">
                  <a:avLst/>
                </a:prstGeom>
                <a:solidFill>
                  <a:srgbClr val="FFFFFF"/>
                </a:solidFill>
                <a:ln w="19050" cap="flat" cmpd="sng">
                  <a:solidFill>
                    <a:srgbClr val="FF0000"/>
                  </a:solidFill>
                  <a:prstDash val="solid"/>
                  <a:miter/>
                  <a:headEnd type="none" w="med" len="med"/>
                  <a:tailEnd type="none" w="med" len="med"/>
                </a:ln>
              </p:spPr>
              <p:txBody>
                <a:bodyPr/>
                <a:p>
                  <a:endParaRPr lang="en-CA" altLang="en-US" dirty="0">
                    <a:latin typeface="Arial" panose="020B0604020202020204" pitchFamily="34" charset="0"/>
                  </a:endParaRPr>
                </a:p>
              </p:txBody>
            </p:sp>
            <p:sp>
              <p:nvSpPr>
                <p:cNvPr id="8258" name="Line 95"/>
                <p:cNvSpPr/>
                <p:nvPr/>
              </p:nvSpPr>
              <p:spPr>
                <a:xfrm>
                  <a:off x="2680" y="2680"/>
                  <a:ext cx="720" cy="0"/>
                </a:xfrm>
                <a:prstGeom prst="line">
                  <a:avLst/>
                </a:prstGeom>
                <a:ln w="19050" cap="flat" cmpd="sng">
                  <a:solidFill>
                    <a:srgbClr val="FF0000"/>
                  </a:solidFill>
                  <a:prstDash val="solid"/>
                  <a:headEnd type="none" w="med" len="med"/>
                  <a:tailEnd type="none" w="med" len="med"/>
                </a:ln>
              </p:spPr>
            </p:sp>
            <p:sp>
              <p:nvSpPr>
                <p:cNvPr id="8259" name="Line 96"/>
                <p:cNvSpPr/>
                <p:nvPr/>
              </p:nvSpPr>
              <p:spPr>
                <a:xfrm>
                  <a:off x="4120" y="2680"/>
                  <a:ext cx="720" cy="0"/>
                </a:xfrm>
                <a:prstGeom prst="line">
                  <a:avLst/>
                </a:prstGeom>
                <a:ln w="19050" cap="flat" cmpd="sng">
                  <a:solidFill>
                    <a:srgbClr val="FF0000"/>
                  </a:solidFill>
                  <a:prstDash val="solid"/>
                  <a:headEnd type="none" w="med" len="med"/>
                  <a:tailEnd type="none" w="med" len="med"/>
                </a:ln>
              </p:spPr>
            </p:sp>
          </p:grpSp>
        </p:grpSp>
        <p:sp>
          <p:nvSpPr>
            <p:cNvPr id="8207" name="Text Box 143"/>
            <p:cNvSpPr txBox="1"/>
            <p:nvPr/>
          </p:nvSpPr>
          <p:spPr>
            <a:xfrm>
              <a:off x="6242" y="4016"/>
              <a:ext cx="816" cy="379"/>
            </a:xfrm>
            <a:prstGeom prst="rect">
              <a:avLst/>
            </a:prstGeom>
            <a:noFill/>
            <a:ln w="9525">
              <a:noFill/>
            </a:ln>
          </p:spPr>
          <p:txBody>
            <a:bodyPr>
              <a:spAutoFit/>
            </a:bodyPr>
            <a:p>
              <a:pPr>
                <a:spcBef>
                  <a:spcPct val="50000"/>
                </a:spcBef>
              </a:pPr>
              <a:r>
                <a:rPr lang="en-US" altLang="en-US" sz="2400" dirty="0">
                  <a:solidFill>
                    <a:srgbClr val="0000FF"/>
                  </a:solidFill>
                  <a:latin typeface="VNI-Times" pitchFamily="2" charset="0"/>
                </a:rPr>
                <a:t>+     - </a:t>
              </a:r>
              <a:endParaRPr lang="en-US" altLang="en-US" sz="2400" dirty="0">
                <a:solidFill>
                  <a:srgbClr val="0000FF"/>
                </a:solidFill>
                <a:latin typeface="VNI-Times" pitchFamily="2" charset="0"/>
              </a:endParaRPr>
            </a:p>
          </p:txBody>
        </p:sp>
        <p:sp>
          <p:nvSpPr>
            <p:cNvPr id="8208" name="Text Box 145"/>
            <p:cNvSpPr txBox="1"/>
            <p:nvPr/>
          </p:nvSpPr>
          <p:spPr>
            <a:xfrm>
              <a:off x="5658" y="4032"/>
              <a:ext cx="528" cy="379"/>
            </a:xfrm>
            <a:prstGeom prst="rect">
              <a:avLst/>
            </a:prstGeom>
            <a:noFill/>
            <a:ln w="9525">
              <a:noFill/>
            </a:ln>
          </p:spPr>
          <p:txBody>
            <a:bodyPr>
              <a:spAutoFit/>
            </a:bodyPr>
            <a:p>
              <a:pPr>
                <a:spcBef>
                  <a:spcPct val="50000"/>
                </a:spcBef>
              </a:pPr>
              <a:r>
                <a:rPr lang="en-US" altLang="en-US" sz="2400" b="1" dirty="0">
                  <a:solidFill>
                    <a:srgbClr val="0000FF"/>
                  </a:solidFill>
                  <a:latin typeface="VNI-Times" pitchFamily="2" charset="0"/>
                </a:rPr>
                <a:t>K</a:t>
              </a:r>
              <a:endParaRPr lang="en-US" altLang="en-US" sz="2400" b="1" dirty="0">
                <a:solidFill>
                  <a:srgbClr val="0000FF"/>
                </a:solidFill>
                <a:latin typeface="VNI-Times" pitchFamily="2" charset="0"/>
              </a:endParaRPr>
            </a:p>
          </p:txBody>
        </p:sp>
        <p:grpSp>
          <p:nvGrpSpPr>
            <p:cNvPr id="8209" name="Group 147"/>
            <p:cNvGrpSpPr/>
            <p:nvPr/>
          </p:nvGrpSpPr>
          <p:grpSpPr>
            <a:xfrm>
              <a:off x="5482" y="2640"/>
              <a:ext cx="1680" cy="624"/>
              <a:chOff x="3696" y="1872"/>
              <a:chExt cx="1446" cy="624"/>
            </a:xfrm>
          </p:grpSpPr>
          <p:grpSp>
            <p:nvGrpSpPr>
              <p:cNvPr id="8241" name="Group 148"/>
              <p:cNvGrpSpPr/>
              <p:nvPr/>
            </p:nvGrpSpPr>
            <p:grpSpPr>
              <a:xfrm>
                <a:off x="4422" y="2050"/>
                <a:ext cx="720" cy="438"/>
                <a:chOff x="3696" y="2058"/>
                <a:chExt cx="720" cy="438"/>
              </a:xfrm>
            </p:grpSpPr>
            <p:sp>
              <p:nvSpPr>
                <p:cNvPr id="8252" name="Line 149"/>
                <p:cNvSpPr/>
                <p:nvPr/>
              </p:nvSpPr>
              <p:spPr>
                <a:xfrm>
                  <a:off x="3792" y="2058"/>
                  <a:ext cx="528" cy="0"/>
                </a:xfrm>
                <a:prstGeom prst="line">
                  <a:avLst/>
                </a:prstGeom>
                <a:ln w="28575" cap="flat" cmpd="sng">
                  <a:solidFill>
                    <a:srgbClr val="FF3300"/>
                  </a:solidFill>
                  <a:prstDash val="solid"/>
                  <a:headEnd type="none" w="med" len="med"/>
                  <a:tailEnd type="none" w="med" len="med"/>
                </a:ln>
              </p:spPr>
            </p:sp>
            <p:sp>
              <p:nvSpPr>
                <p:cNvPr id="8253" name="Line 150"/>
                <p:cNvSpPr/>
                <p:nvPr/>
              </p:nvSpPr>
              <p:spPr>
                <a:xfrm>
                  <a:off x="4320" y="2064"/>
                  <a:ext cx="96" cy="432"/>
                </a:xfrm>
                <a:prstGeom prst="line">
                  <a:avLst/>
                </a:prstGeom>
                <a:ln w="28575" cap="flat" cmpd="sng">
                  <a:solidFill>
                    <a:srgbClr val="FF3300"/>
                  </a:solidFill>
                  <a:prstDash val="solid"/>
                  <a:headEnd type="none" w="med" len="med"/>
                  <a:tailEnd type="none" w="med" len="med"/>
                </a:ln>
              </p:spPr>
            </p:sp>
            <p:sp>
              <p:nvSpPr>
                <p:cNvPr id="8254" name="Line 151"/>
                <p:cNvSpPr/>
                <p:nvPr/>
              </p:nvSpPr>
              <p:spPr>
                <a:xfrm flipH="1">
                  <a:off x="3696" y="2064"/>
                  <a:ext cx="96" cy="432"/>
                </a:xfrm>
                <a:prstGeom prst="line">
                  <a:avLst/>
                </a:prstGeom>
                <a:ln w="28575" cap="flat" cmpd="sng">
                  <a:solidFill>
                    <a:srgbClr val="FF3300"/>
                  </a:solidFill>
                  <a:prstDash val="solid"/>
                  <a:headEnd type="none" w="med" len="med"/>
                  <a:tailEnd type="none" w="med" len="med"/>
                </a:ln>
              </p:spPr>
            </p:sp>
          </p:grpSp>
          <p:grpSp>
            <p:nvGrpSpPr>
              <p:cNvPr id="8242" name="Group 152"/>
              <p:cNvGrpSpPr/>
              <p:nvPr/>
            </p:nvGrpSpPr>
            <p:grpSpPr>
              <a:xfrm>
                <a:off x="3696" y="2058"/>
                <a:ext cx="720" cy="438"/>
                <a:chOff x="3696" y="2058"/>
                <a:chExt cx="720" cy="438"/>
              </a:xfrm>
            </p:grpSpPr>
            <p:sp>
              <p:nvSpPr>
                <p:cNvPr id="8249" name="Line 153"/>
                <p:cNvSpPr/>
                <p:nvPr/>
              </p:nvSpPr>
              <p:spPr>
                <a:xfrm>
                  <a:off x="3792" y="2058"/>
                  <a:ext cx="528" cy="0"/>
                </a:xfrm>
                <a:prstGeom prst="line">
                  <a:avLst/>
                </a:prstGeom>
                <a:ln w="28575" cap="flat" cmpd="sng">
                  <a:solidFill>
                    <a:srgbClr val="FF3300"/>
                  </a:solidFill>
                  <a:prstDash val="solid"/>
                  <a:headEnd type="none" w="med" len="med"/>
                  <a:tailEnd type="none" w="med" len="med"/>
                </a:ln>
              </p:spPr>
            </p:sp>
            <p:sp>
              <p:nvSpPr>
                <p:cNvPr id="8250" name="Line 154"/>
                <p:cNvSpPr/>
                <p:nvPr/>
              </p:nvSpPr>
              <p:spPr>
                <a:xfrm>
                  <a:off x="4320" y="2064"/>
                  <a:ext cx="96" cy="432"/>
                </a:xfrm>
                <a:prstGeom prst="line">
                  <a:avLst/>
                </a:prstGeom>
                <a:ln w="28575" cap="flat" cmpd="sng">
                  <a:solidFill>
                    <a:srgbClr val="FF3300"/>
                  </a:solidFill>
                  <a:prstDash val="solid"/>
                  <a:headEnd type="none" w="med" len="med"/>
                  <a:tailEnd type="none" w="med" len="med"/>
                </a:ln>
              </p:spPr>
            </p:sp>
            <p:sp>
              <p:nvSpPr>
                <p:cNvPr id="8251" name="Line 155"/>
                <p:cNvSpPr/>
                <p:nvPr/>
              </p:nvSpPr>
              <p:spPr>
                <a:xfrm flipH="1">
                  <a:off x="3696" y="2064"/>
                  <a:ext cx="96" cy="432"/>
                </a:xfrm>
                <a:prstGeom prst="line">
                  <a:avLst/>
                </a:prstGeom>
                <a:ln w="28575" cap="flat" cmpd="sng">
                  <a:solidFill>
                    <a:srgbClr val="FF3300"/>
                  </a:solidFill>
                  <a:prstDash val="solid"/>
                  <a:headEnd type="none" w="med" len="med"/>
                  <a:tailEnd type="none" w="med" len="med"/>
                </a:ln>
              </p:spPr>
            </p:sp>
          </p:grpSp>
          <p:grpSp>
            <p:nvGrpSpPr>
              <p:cNvPr id="8243" name="Group 156"/>
              <p:cNvGrpSpPr/>
              <p:nvPr/>
            </p:nvGrpSpPr>
            <p:grpSpPr>
              <a:xfrm>
                <a:off x="4608" y="1872"/>
                <a:ext cx="312" cy="288"/>
                <a:chOff x="1980" y="2988"/>
                <a:chExt cx="406" cy="406"/>
              </a:xfrm>
            </p:grpSpPr>
            <p:sp>
              <p:nvSpPr>
                <p:cNvPr id="8247" name="Oval 157"/>
                <p:cNvSpPr/>
                <p:nvPr/>
              </p:nvSpPr>
              <p:spPr>
                <a:xfrm>
                  <a:off x="1980" y="2988"/>
                  <a:ext cx="406" cy="406"/>
                </a:xfrm>
                <a:prstGeom prst="ellipse">
                  <a:avLst/>
                </a:prstGeom>
                <a:solidFill>
                  <a:srgbClr val="FFFFFF"/>
                </a:solidFill>
                <a:ln w="9525" cap="flat" cmpd="sng">
                  <a:solidFill>
                    <a:srgbClr val="FF3300"/>
                  </a:solidFill>
                  <a:prstDash val="solid"/>
                  <a:headEnd type="none" w="med" len="med"/>
                  <a:tailEnd type="none" w="med" len="med"/>
                </a:ln>
              </p:spPr>
              <p:txBody>
                <a:bodyPr/>
                <a:p>
                  <a:endParaRPr lang="en-CA" altLang="en-US" dirty="0">
                    <a:latin typeface="Arial" panose="020B0604020202020204" pitchFamily="34" charset="0"/>
                  </a:endParaRPr>
                </a:p>
              </p:txBody>
            </p:sp>
            <p:sp>
              <p:nvSpPr>
                <p:cNvPr id="8248" name="Text Box 158"/>
                <p:cNvSpPr txBox="1"/>
                <p:nvPr/>
              </p:nvSpPr>
              <p:spPr>
                <a:xfrm>
                  <a:off x="2066" y="3037"/>
                  <a:ext cx="300" cy="312"/>
                </a:xfrm>
                <a:prstGeom prst="rect">
                  <a:avLst/>
                </a:prstGeom>
                <a:noFill/>
                <a:ln w="9525">
                  <a:noFill/>
                </a:ln>
              </p:spPr>
              <p:txBody>
                <a:bodyPr lIns="0" tIns="0" rIns="0" bIns="0"/>
                <a:p>
                  <a:r>
                    <a:rPr lang="en-US" altLang="en-US" sz="2000" b="1" dirty="0">
                      <a:solidFill>
                        <a:srgbClr val="FF0000"/>
                      </a:solidFill>
                      <a:latin typeface="VNI-Times" pitchFamily="2" charset="0"/>
                    </a:rPr>
                    <a:t>V</a:t>
                  </a:r>
                  <a:r>
                    <a:rPr lang="en-US" altLang="en-US" sz="2000" b="1" baseline="-25000" dirty="0">
                      <a:solidFill>
                        <a:srgbClr val="FF0000"/>
                      </a:solidFill>
                      <a:latin typeface="VNI-Times" pitchFamily="2" charset="0"/>
                    </a:rPr>
                    <a:t>2</a:t>
                  </a:r>
                  <a:endParaRPr lang="en-US" altLang="en-US" sz="2000" b="1" dirty="0">
                    <a:solidFill>
                      <a:srgbClr val="FF0000"/>
                    </a:solidFill>
                    <a:latin typeface="VNI-Times" pitchFamily="2" charset="0"/>
                  </a:endParaRPr>
                </a:p>
              </p:txBody>
            </p:sp>
          </p:grpSp>
          <p:grpSp>
            <p:nvGrpSpPr>
              <p:cNvPr id="8244" name="Group 159"/>
              <p:cNvGrpSpPr/>
              <p:nvPr/>
            </p:nvGrpSpPr>
            <p:grpSpPr>
              <a:xfrm>
                <a:off x="3902" y="1894"/>
                <a:ext cx="312" cy="288"/>
                <a:chOff x="1980" y="2988"/>
                <a:chExt cx="406" cy="406"/>
              </a:xfrm>
            </p:grpSpPr>
            <p:sp>
              <p:nvSpPr>
                <p:cNvPr id="8245" name="Oval 160"/>
                <p:cNvSpPr/>
                <p:nvPr/>
              </p:nvSpPr>
              <p:spPr>
                <a:xfrm>
                  <a:off x="1980" y="2988"/>
                  <a:ext cx="406" cy="406"/>
                </a:xfrm>
                <a:prstGeom prst="ellipse">
                  <a:avLst/>
                </a:prstGeom>
                <a:solidFill>
                  <a:srgbClr val="FFFFFF"/>
                </a:solidFill>
                <a:ln w="9525" cap="flat" cmpd="sng">
                  <a:solidFill>
                    <a:srgbClr val="FF3300"/>
                  </a:solidFill>
                  <a:prstDash val="solid"/>
                  <a:headEnd type="none" w="med" len="med"/>
                  <a:tailEnd type="none" w="med" len="med"/>
                </a:ln>
              </p:spPr>
              <p:txBody>
                <a:bodyPr/>
                <a:p>
                  <a:endParaRPr lang="en-CA" altLang="en-US" dirty="0">
                    <a:latin typeface="Arial" panose="020B0604020202020204" pitchFamily="34" charset="0"/>
                  </a:endParaRPr>
                </a:p>
              </p:txBody>
            </p:sp>
            <p:sp>
              <p:nvSpPr>
                <p:cNvPr id="8246" name="Text Box 161"/>
                <p:cNvSpPr txBox="1"/>
                <p:nvPr/>
              </p:nvSpPr>
              <p:spPr>
                <a:xfrm>
                  <a:off x="2066" y="3037"/>
                  <a:ext cx="300" cy="312"/>
                </a:xfrm>
                <a:prstGeom prst="rect">
                  <a:avLst/>
                </a:prstGeom>
                <a:noFill/>
                <a:ln w="9525">
                  <a:noFill/>
                </a:ln>
              </p:spPr>
              <p:txBody>
                <a:bodyPr lIns="0" tIns="0" rIns="0" bIns="0"/>
                <a:p>
                  <a:r>
                    <a:rPr lang="en-US" altLang="en-US" sz="2000" b="1" dirty="0">
                      <a:solidFill>
                        <a:srgbClr val="FF0000"/>
                      </a:solidFill>
                      <a:latin typeface="VNI-Times" pitchFamily="2" charset="0"/>
                    </a:rPr>
                    <a:t>V</a:t>
                  </a:r>
                  <a:r>
                    <a:rPr lang="en-US" altLang="en-US" sz="2000" b="1" baseline="-25000" dirty="0">
                      <a:solidFill>
                        <a:srgbClr val="FF0000"/>
                      </a:solidFill>
                      <a:latin typeface="VNI-Times" pitchFamily="2" charset="0"/>
                    </a:rPr>
                    <a:t>1</a:t>
                  </a:r>
                  <a:endParaRPr lang="en-US" altLang="en-US" sz="2000" b="1" dirty="0">
                    <a:solidFill>
                      <a:srgbClr val="FF0000"/>
                    </a:solidFill>
                    <a:latin typeface="VNI-Times" pitchFamily="2" charset="0"/>
                  </a:endParaRPr>
                </a:p>
              </p:txBody>
            </p:sp>
          </p:grpSp>
        </p:grpSp>
        <p:sp>
          <p:nvSpPr>
            <p:cNvPr id="8210" name="Text Box 162"/>
            <p:cNvSpPr txBox="1"/>
            <p:nvPr/>
          </p:nvSpPr>
          <p:spPr>
            <a:xfrm>
              <a:off x="5479" y="2503"/>
              <a:ext cx="399" cy="383"/>
            </a:xfrm>
            <a:prstGeom prst="rect">
              <a:avLst/>
            </a:prstGeom>
            <a:noFill/>
            <a:ln w="9525">
              <a:noFill/>
            </a:ln>
          </p:spPr>
          <p:txBody>
            <a:bodyPr>
              <a:spAutoFit/>
            </a:bodyPr>
            <a:p>
              <a:pPr>
                <a:spcBef>
                  <a:spcPct val="50000"/>
                </a:spcBef>
              </a:pPr>
              <a:r>
                <a:rPr lang="en-US" altLang="en-US" sz="2400" dirty="0">
                  <a:solidFill>
                    <a:srgbClr val="FF0000"/>
                  </a:solidFill>
                  <a:latin typeface="VNI-Times" pitchFamily="2" charset="0"/>
                </a:rPr>
                <a:t>U</a:t>
              </a:r>
              <a:r>
                <a:rPr lang="en-US" altLang="en-US" sz="2400" baseline="-25000" dirty="0">
                  <a:solidFill>
                    <a:srgbClr val="FF0000"/>
                  </a:solidFill>
                  <a:latin typeface="VNI-Times" pitchFamily="2" charset="0"/>
                </a:rPr>
                <a:t>1</a:t>
              </a:r>
              <a:endParaRPr lang="en-US" altLang="en-US" sz="2400" dirty="0">
                <a:solidFill>
                  <a:srgbClr val="FF0000"/>
                </a:solidFill>
                <a:latin typeface="VNI-Times" pitchFamily="2" charset="0"/>
              </a:endParaRPr>
            </a:p>
          </p:txBody>
        </p:sp>
        <p:pic>
          <p:nvPicPr>
            <p:cNvPr id="8211" name="Picture 163" descr="0016"/>
            <p:cNvPicPr>
              <a:picLocks noChangeAspect="1"/>
            </p:cNvPicPr>
            <p:nvPr/>
          </p:nvPicPr>
          <p:blipFill>
            <a:blip r:embed="rId1"/>
            <a:stretch>
              <a:fillRect/>
            </a:stretch>
          </p:blipFill>
          <p:spPr>
            <a:xfrm>
              <a:off x="5286" y="3256"/>
              <a:ext cx="676" cy="60"/>
            </a:xfrm>
            <a:prstGeom prst="rect">
              <a:avLst/>
            </a:prstGeom>
            <a:noFill/>
            <a:ln w="9525">
              <a:noFill/>
            </a:ln>
          </p:spPr>
        </p:pic>
        <p:grpSp>
          <p:nvGrpSpPr>
            <p:cNvPr id="8212" name="Group 165"/>
            <p:cNvGrpSpPr/>
            <p:nvPr/>
          </p:nvGrpSpPr>
          <p:grpSpPr>
            <a:xfrm>
              <a:off x="5637" y="4021"/>
              <a:ext cx="316" cy="58"/>
              <a:chOff x="3045" y="3447"/>
              <a:chExt cx="488" cy="91"/>
            </a:xfrm>
          </p:grpSpPr>
          <p:sp>
            <p:nvSpPr>
              <p:cNvPr id="8237" name="Line 166"/>
              <p:cNvSpPr/>
              <p:nvPr/>
            </p:nvSpPr>
            <p:spPr>
              <a:xfrm flipV="1">
                <a:off x="3060" y="3472"/>
                <a:ext cx="473" cy="66"/>
              </a:xfrm>
              <a:prstGeom prst="line">
                <a:avLst/>
              </a:prstGeom>
              <a:ln w="19050" cap="flat" cmpd="sng">
                <a:solidFill>
                  <a:srgbClr val="FF0000"/>
                </a:solidFill>
                <a:prstDash val="solid"/>
                <a:headEnd type="none" w="med" len="med"/>
                <a:tailEnd type="none" w="med" len="med"/>
              </a:ln>
            </p:spPr>
          </p:sp>
          <p:sp>
            <p:nvSpPr>
              <p:cNvPr id="8238" name="Oval 167"/>
              <p:cNvSpPr/>
              <p:nvPr/>
            </p:nvSpPr>
            <p:spPr>
              <a:xfrm>
                <a:off x="3045" y="3447"/>
                <a:ext cx="44" cy="44"/>
              </a:xfrm>
              <a:prstGeom prst="ellipse">
                <a:avLst/>
              </a:prstGeom>
              <a:solidFill>
                <a:srgbClr val="FFFFFF"/>
              </a:solidFill>
              <a:ln w="19050" cap="flat" cmpd="sng">
                <a:solidFill>
                  <a:srgbClr val="000000"/>
                </a:solidFill>
                <a:prstDash val="solid"/>
                <a:headEnd type="none" w="med" len="med"/>
                <a:tailEnd type="none" w="med" len="med"/>
              </a:ln>
            </p:spPr>
            <p:txBody>
              <a:bodyPr/>
              <a:p>
                <a:endParaRPr lang="en-CA" altLang="en-US" dirty="0">
                  <a:latin typeface="Arial" panose="020B0604020202020204" pitchFamily="34" charset="0"/>
                </a:endParaRPr>
              </a:p>
            </p:txBody>
          </p:sp>
          <p:sp>
            <p:nvSpPr>
              <p:cNvPr id="8239" name="Oval 168"/>
              <p:cNvSpPr/>
              <p:nvPr/>
            </p:nvSpPr>
            <p:spPr>
              <a:xfrm>
                <a:off x="3489" y="3448"/>
                <a:ext cx="44" cy="44"/>
              </a:xfrm>
              <a:prstGeom prst="ellipse">
                <a:avLst/>
              </a:prstGeom>
              <a:solidFill>
                <a:srgbClr val="FFFFFF"/>
              </a:solidFill>
              <a:ln w="19050" cap="flat" cmpd="sng">
                <a:solidFill>
                  <a:srgbClr val="FF0000"/>
                </a:solidFill>
                <a:prstDash val="solid"/>
                <a:headEnd type="none" w="med" len="med"/>
                <a:tailEnd type="none" w="med" len="med"/>
              </a:ln>
            </p:spPr>
            <p:txBody>
              <a:bodyPr/>
              <a:p>
                <a:endParaRPr lang="en-CA" altLang="en-US" dirty="0">
                  <a:latin typeface="Arial" panose="020B0604020202020204" pitchFamily="34" charset="0"/>
                </a:endParaRPr>
              </a:p>
            </p:txBody>
          </p:sp>
          <p:sp>
            <p:nvSpPr>
              <p:cNvPr id="8240" name="Line 169"/>
              <p:cNvSpPr/>
              <p:nvPr/>
            </p:nvSpPr>
            <p:spPr>
              <a:xfrm>
                <a:off x="3108" y="3472"/>
                <a:ext cx="368" cy="0"/>
              </a:xfrm>
              <a:prstGeom prst="line">
                <a:avLst/>
              </a:prstGeom>
              <a:ln w="19050" cap="flat" cmpd="sng">
                <a:solidFill>
                  <a:srgbClr val="FFFFFF"/>
                </a:solidFill>
                <a:prstDash val="solid"/>
                <a:headEnd type="none" w="med" len="med"/>
                <a:tailEnd type="none" w="med" len="med"/>
              </a:ln>
            </p:spPr>
          </p:sp>
        </p:grpSp>
        <p:grpSp>
          <p:nvGrpSpPr>
            <p:cNvPr id="8213" name="Group 170"/>
            <p:cNvGrpSpPr/>
            <p:nvPr/>
          </p:nvGrpSpPr>
          <p:grpSpPr>
            <a:xfrm>
              <a:off x="6480" y="3914"/>
              <a:ext cx="65" cy="260"/>
              <a:chOff x="2705" y="3468"/>
              <a:chExt cx="100" cy="400"/>
            </a:xfrm>
          </p:grpSpPr>
          <p:sp>
            <p:nvSpPr>
              <p:cNvPr id="8235" name="Line 171"/>
              <p:cNvSpPr/>
              <p:nvPr/>
            </p:nvSpPr>
            <p:spPr>
              <a:xfrm>
                <a:off x="2705" y="3568"/>
                <a:ext cx="0" cy="200"/>
              </a:xfrm>
              <a:prstGeom prst="line">
                <a:avLst/>
              </a:prstGeom>
              <a:ln w="19050" cap="flat" cmpd="sng">
                <a:solidFill>
                  <a:srgbClr val="FF0000"/>
                </a:solidFill>
                <a:prstDash val="solid"/>
                <a:headEnd type="none" w="med" len="med"/>
                <a:tailEnd type="none" w="med" len="med"/>
              </a:ln>
            </p:spPr>
          </p:sp>
          <p:sp>
            <p:nvSpPr>
              <p:cNvPr id="8236" name="Line 172"/>
              <p:cNvSpPr/>
              <p:nvPr/>
            </p:nvSpPr>
            <p:spPr>
              <a:xfrm>
                <a:off x="2805" y="3468"/>
                <a:ext cx="0" cy="400"/>
              </a:xfrm>
              <a:prstGeom prst="line">
                <a:avLst/>
              </a:prstGeom>
              <a:ln w="19050" cap="flat" cmpd="sng">
                <a:solidFill>
                  <a:srgbClr val="FF0000"/>
                </a:solidFill>
                <a:prstDash val="solid"/>
                <a:headEnd type="none" w="med" len="med"/>
                <a:tailEnd type="none" w="med" len="med"/>
              </a:ln>
            </p:spPr>
          </p:sp>
        </p:grpSp>
        <p:sp>
          <p:nvSpPr>
            <p:cNvPr id="8214" name="Line 173"/>
            <p:cNvSpPr/>
            <p:nvPr/>
          </p:nvSpPr>
          <p:spPr>
            <a:xfrm flipH="1">
              <a:off x="6602" y="3964"/>
              <a:ext cx="0" cy="168"/>
            </a:xfrm>
            <a:prstGeom prst="line">
              <a:avLst/>
            </a:prstGeom>
            <a:ln w="19050" cap="flat" cmpd="sng">
              <a:solidFill>
                <a:srgbClr val="FF0000"/>
              </a:solidFill>
              <a:prstDash val="solid"/>
              <a:headEnd type="none" w="med" len="med"/>
              <a:tailEnd type="none" w="med" len="med"/>
            </a:ln>
          </p:spPr>
        </p:sp>
        <p:sp>
          <p:nvSpPr>
            <p:cNvPr id="8215" name="Line 174"/>
            <p:cNvSpPr/>
            <p:nvPr/>
          </p:nvSpPr>
          <p:spPr>
            <a:xfrm flipH="1">
              <a:off x="6435" y="3880"/>
              <a:ext cx="0" cy="336"/>
            </a:xfrm>
            <a:prstGeom prst="line">
              <a:avLst/>
            </a:prstGeom>
            <a:ln w="19050" cap="flat" cmpd="sng">
              <a:solidFill>
                <a:srgbClr val="FF0000"/>
              </a:solidFill>
              <a:prstDash val="solid"/>
              <a:headEnd type="none" w="med" len="med"/>
              <a:tailEnd type="none" w="med" len="med"/>
            </a:ln>
          </p:spPr>
        </p:sp>
        <p:sp>
          <p:nvSpPr>
            <p:cNvPr id="8216" name="Line 175"/>
            <p:cNvSpPr/>
            <p:nvPr/>
          </p:nvSpPr>
          <p:spPr>
            <a:xfrm>
              <a:off x="5968" y="4083"/>
              <a:ext cx="466" cy="0"/>
            </a:xfrm>
            <a:prstGeom prst="line">
              <a:avLst/>
            </a:prstGeom>
            <a:ln w="19050" cap="flat" cmpd="sng">
              <a:solidFill>
                <a:srgbClr val="FF0000"/>
              </a:solidFill>
              <a:prstDash val="solid"/>
              <a:headEnd type="none" w="med" len="med"/>
              <a:tailEnd type="none" w="med" len="med"/>
            </a:ln>
          </p:spPr>
        </p:sp>
        <p:grpSp>
          <p:nvGrpSpPr>
            <p:cNvPr id="8217" name="Group 176"/>
            <p:cNvGrpSpPr/>
            <p:nvPr/>
          </p:nvGrpSpPr>
          <p:grpSpPr>
            <a:xfrm>
              <a:off x="5044" y="3248"/>
              <a:ext cx="583" cy="829"/>
              <a:chOff x="3600" y="5040"/>
              <a:chExt cx="900" cy="1275"/>
            </a:xfrm>
          </p:grpSpPr>
          <p:sp>
            <p:nvSpPr>
              <p:cNvPr id="8232" name="Line 177"/>
              <p:cNvSpPr/>
              <p:nvPr/>
            </p:nvSpPr>
            <p:spPr>
              <a:xfrm flipH="1">
                <a:off x="3600" y="6315"/>
                <a:ext cx="900" cy="0"/>
              </a:xfrm>
              <a:prstGeom prst="line">
                <a:avLst/>
              </a:prstGeom>
              <a:ln w="19050" cap="flat" cmpd="sng">
                <a:solidFill>
                  <a:srgbClr val="FF0000"/>
                </a:solidFill>
                <a:prstDash val="solid"/>
                <a:headEnd type="none" w="med" len="med"/>
                <a:tailEnd type="none" w="med" len="med"/>
              </a:ln>
            </p:spPr>
          </p:sp>
          <p:sp>
            <p:nvSpPr>
              <p:cNvPr id="8233" name="Line 178"/>
              <p:cNvSpPr/>
              <p:nvPr/>
            </p:nvSpPr>
            <p:spPr>
              <a:xfrm flipV="1">
                <a:off x="3600" y="5040"/>
                <a:ext cx="0" cy="1260"/>
              </a:xfrm>
              <a:prstGeom prst="line">
                <a:avLst/>
              </a:prstGeom>
              <a:ln w="19050" cap="flat" cmpd="sng">
                <a:solidFill>
                  <a:srgbClr val="FF0000"/>
                </a:solidFill>
                <a:prstDash val="solid"/>
                <a:headEnd type="none" w="med" len="med"/>
                <a:tailEnd type="none" w="med" len="med"/>
              </a:ln>
            </p:spPr>
          </p:sp>
          <p:sp>
            <p:nvSpPr>
              <p:cNvPr id="8234" name="Line 179"/>
              <p:cNvSpPr/>
              <p:nvPr/>
            </p:nvSpPr>
            <p:spPr>
              <a:xfrm>
                <a:off x="3600" y="5040"/>
                <a:ext cx="720" cy="0"/>
              </a:xfrm>
              <a:prstGeom prst="line">
                <a:avLst/>
              </a:prstGeom>
              <a:ln w="19050" cap="flat" cmpd="sng">
                <a:solidFill>
                  <a:srgbClr val="FF0000"/>
                </a:solidFill>
                <a:prstDash val="solid"/>
                <a:headEnd type="none" w="med" len="med"/>
                <a:tailEnd type="none" w="med" len="med"/>
              </a:ln>
            </p:spPr>
          </p:sp>
        </p:grpSp>
        <p:grpSp>
          <p:nvGrpSpPr>
            <p:cNvPr id="8218" name="Group 180"/>
            <p:cNvGrpSpPr/>
            <p:nvPr/>
          </p:nvGrpSpPr>
          <p:grpSpPr>
            <a:xfrm>
              <a:off x="5920" y="3231"/>
              <a:ext cx="1506" cy="836"/>
              <a:chOff x="3558" y="1573"/>
              <a:chExt cx="1506" cy="836"/>
            </a:xfrm>
          </p:grpSpPr>
          <p:sp>
            <p:nvSpPr>
              <p:cNvPr id="8226" name="Text Box 181"/>
              <p:cNvSpPr txBox="1"/>
              <p:nvPr/>
            </p:nvSpPr>
            <p:spPr>
              <a:xfrm>
                <a:off x="3558" y="1573"/>
                <a:ext cx="384" cy="379"/>
              </a:xfrm>
              <a:prstGeom prst="rect">
                <a:avLst/>
              </a:prstGeom>
              <a:noFill/>
              <a:ln w="9525">
                <a:noFill/>
              </a:ln>
            </p:spPr>
            <p:txBody>
              <a:bodyPr>
                <a:spAutoFit/>
              </a:bodyPr>
              <a:p>
                <a:pPr>
                  <a:spcBef>
                    <a:spcPct val="50000"/>
                  </a:spcBef>
                </a:pPr>
                <a:r>
                  <a:rPr lang="en-US" altLang="en-US" sz="2400" dirty="0">
                    <a:solidFill>
                      <a:srgbClr val="0000FF"/>
                    </a:solidFill>
                    <a:latin typeface="VNI-Times" pitchFamily="2" charset="0"/>
                  </a:rPr>
                  <a:t>R</a:t>
                </a:r>
                <a:r>
                  <a:rPr lang="en-US" altLang="en-US" sz="2400" baseline="-25000" dirty="0">
                    <a:solidFill>
                      <a:srgbClr val="0000FF"/>
                    </a:solidFill>
                    <a:latin typeface="VNI-Times" pitchFamily="2" charset="0"/>
                  </a:rPr>
                  <a:t>1</a:t>
                </a:r>
                <a:endParaRPr lang="en-US" altLang="en-US" sz="2400" dirty="0">
                  <a:solidFill>
                    <a:srgbClr val="0000FF"/>
                  </a:solidFill>
                  <a:latin typeface="VNI-Times" pitchFamily="2" charset="0"/>
                </a:endParaRPr>
              </a:p>
            </p:txBody>
          </p:sp>
          <p:sp>
            <p:nvSpPr>
              <p:cNvPr id="8227" name="Text Box 182"/>
              <p:cNvSpPr txBox="1"/>
              <p:nvPr/>
            </p:nvSpPr>
            <p:spPr>
              <a:xfrm>
                <a:off x="4240" y="1573"/>
                <a:ext cx="384" cy="379"/>
              </a:xfrm>
              <a:prstGeom prst="rect">
                <a:avLst/>
              </a:prstGeom>
              <a:noFill/>
              <a:ln w="9525">
                <a:noFill/>
              </a:ln>
            </p:spPr>
            <p:txBody>
              <a:bodyPr>
                <a:spAutoFit/>
              </a:bodyPr>
              <a:p>
                <a:pPr>
                  <a:spcBef>
                    <a:spcPct val="50000"/>
                  </a:spcBef>
                </a:pPr>
                <a:r>
                  <a:rPr lang="en-US" altLang="en-US" sz="2400" dirty="0">
                    <a:solidFill>
                      <a:srgbClr val="0000FF"/>
                    </a:solidFill>
                    <a:latin typeface="VNI-Times" pitchFamily="2" charset="0"/>
                  </a:rPr>
                  <a:t>R</a:t>
                </a:r>
                <a:r>
                  <a:rPr lang="en-US" altLang="en-US" sz="2400" baseline="-25000" dirty="0">
                    <a:solidFill>
                      <a:srgbClr val="0000FF"/>
                    </a:solidFill>
                    <a:latin typeface="VNI-Times" pitchFamily="2" charset="0"/>
                  </a:rPr>
                  <a:t>2</a:t>
                </a:r>
                <a:endParaRPr lang="en-US" altLang="en-US" sz="2400" dirty="0">
                  <a:solidFill>
                    <a:srgbClr val="0000FF"/>
                  </a:solidFill>
                  <a:latin typeface="VNI-Times" pitchFamily="2" charset="0"/>
                </a:endParaRPr>
              </a:p>
            </p:txBody>
          </p:sp>
          <p:grpSp>
            <p:nvGrpSpPr>
              <p:cNvPr id="8228" name="Group 183"/>
              <p:cNvGrpSpPr/>
              <p:nvPr/>
            </p:nvGrpSpPr>
            <p:grpSpPr>
              <a:xfrm>
                <a:off x="4247" y="1590"/>
                <a:ext cx="817" cy="819"/>
                <a:chOff x="6030" y="5040"/>
                <a:chExt cx="1260" cy="1260"/>
              </a:xfrm>
            </p:grpSpPr>
            <p:sp>
              <p:nvSpPr>
                <p:cNvPr id="8229" name="Line 184"/>
                <p:cNvSpPr/>
                <p:nvPr/>
              </p:nvSpPr>
              <p:spPr>
                <a:xfrm>
                  <a:off x="6720" y="5040"/>
                  <a:ext cx="540" cy="0"/>
                </a:xfrm>
                <a:prstGeom prst="line">
                  <a:avLst/>
                </a:prstGeom>
                <a:ln w="19050" cap="flat" cmpd="sng">
                  <a:solidFill>
                    <a:srgbClr val="FF0000"/>
                  </a:solidFill>
                  <a:prstDash val="solid"/>
                  <a:headEnd type="none" w="med" len="med"/>
                  <a:tailEnd type="none" w="med" len="med"/>
                </a:ln>
              </p:spPr>
            </p:sp>
            <p:sp>
              <p:nvSpPr>
                <p:cNvPr id="8230" name="Line 185"/>
                <p:cNvSpPr/>
                <p:nvPr/>
              </p:nvSpPr>
              <p:spPr>
                <a:xfrm>
                  <a:off x="7260" y="5040"/>
                  <a:ext cx="0" cy="1260"/>
                </a:xfrm>
                <a:prstGeom prst="line">
                  <a:avLst/>
                </a:prstGeom>
                <a:ln w="19050" cap="flat" cmpd="sng">
                  <a:solidFill>
                    <a:srgbClr val="FF0000"/>
                  </a:solidFill>
                  <a:prstDash val="solid"/>
                  <a:headEnd type="none" w="med" len="med"/>
                  <a:tailEnd type="none" w="med" len="med"/>
                </a:ln>
              </p:spPr>
            </p:sp>
            <p:sp>
              <p:nvSpPr>
                <p:cNvPr id="8231" name="Line 186"/>
                <p:cNvSpPr/>
                <p:nvPr/>
              </p:nvSpPr>
              <p:spPr>
                <a:xfrm>
                  <a:off x="6030" y="6300"/>
                  <a:ext cx="1260" cy="0"/>
                </a:xfrm>
                <a:prstGeom prst="line">
                  <a:avLst/>
                </a:prstGeom>
                <a:ln w="19050" cap="flat" cmpd="sng">
                  <a:solidFill>
                    <a:srgbClr val="FF0000"/>
                  </a:solidFill>
                  <a:prstDash val="solid"/>
                  <a:headEnd type="none" w="med" len="med"/>
                  <a:tailEnd type="none" w="med" len="med"/>
                </a:ln>
              </p:spPr>
            </p:sp>
          </p:grpSp>
        </p:grpSp>
        <p:sp>
          <p:nvSpPr>
            <p:cNvPr id="8219" name="Oval 187"/>
            <p:cNvSpPr/>
            <p:nvPr/>
          </p:nvSpPr>
          <p:spPr>
            <a:xfrm>
              <a:off x="4848" y="3448"/>
              <a:ext cx="377" cy="354"/>
            </a:xfrm>
            <a:prstGeom prst="ellipse">
              <a:avLst/>
            </a:prstGeom>
            <a:solidFill>
              <a:srgbClr val="FFFFFF"/>
            </a:solidFill>
            <a:ln w="19050" cap="flat" cmpd="sng">
              <a:solidFill>
                <a:srgbClr val="FF0000"/>
              </a:solidFill>
              <a:prstDash val="solid"/>
              <a:headEnd type="none" w="med" len="med"/>
              <a:tailEnd type="none" w="med" len="med"/>
            </a:ln>
          </p:spPr>
          <p:txBody>
            <a:bodyPr/>
            <a:p>
              <a:endParaRPr lang="en-CA" altLang="en-US" dirty="0">
                <a:latin typeface="Arial" panose="020B0604020202020204" pitchFamily="34" charset="0"/>
              </a:endParaRPr>
            </a:p>
          </p:txBody>
        </p:sp>
        <p:sp>
          <p:nvSpPr>
            <p:cNvPr id="8220" name="Text Box 188"/>
            <p:cNvSpPr txBox="1"/>
            <p:nvPr/>
          </p:nvSpPr>
          <p:spPr>
            <a:xfrm>
              <a:off x="4952" y="3471"/>
              <a:ext cx="278" cy="272"/>
            </a:xfrm>
            <a:prstGeom prst="rect">
              <a:avLst/>
            </a:prstGeom>
            <a:noFill/>
            <a:ln w="9525">
              <a:noFill/>
            </a:ln>
          </p:spPr>
          <p:txBody>
            <a:bodyPr lIns="0" tIns="0" rIns="0" bIns="0"/>
            <a:p>
              <a:r>
                <a:rPr lang="en-US" altLang="en-US" sz="2800" dirty="0">
                  <a:solidFill>
                    <a:srgbClr val="FF0000"/>
                  </a:solidFill>
                  <a:latin typeface="VNI-Times" pitchFamily="2" charset="0"/>
                </a:rPr>
                <a:t>A</a:t>
              </a:r>
              <a:endParaRPr lang="en-US" altLang="en-US" sz="4000" dirty="0">
                <a:latin typeface="VNI-Times" pitchFamily="2" charset="0"/>
              </a:endParaRPr>
            </a:p>
          </p:txBody>
        </p:sp>
        <p:sp>
          <p:nvSpPr>
            <p:cNvPr id="8221" name="Line 189"/>
            <p:cNvSpPr/>
            <p:nvPr/>
          </p:nvSpPr>
          <p:spPr>
            <a:xfrm flipV="1">
              <a:off x="6066" y="3994"/>
              <a:ext cx="0" cy="20"/>
            </a:xfrm>
            <a:prstGeom prst="line">
              <a:avLst/>
            </a:prstGeom>
            <a:ln w="38100" cap="flat" cmpd="sng">
              <a:solidFill>
                <a:srgbClr val="FF3300"/>
              </a:solidFill>
              <a:prstDash val="solid"/>
              <a:headEnd type="none" w="med" len="med"/>
              <a:tailEnd type="none" w="med" len="med"/>
            </a:ln>
          </p:spPr>
        </p:sp>
        <p:sp>
          <p:nvSpPr>
            <p:cNvPr id="8222" name="Text Box 194"/>
            <p:cNvSpPr txBox="1"/>
            <p:nvPr/>
          </p:nvSpPr>
          <p:spPr>
            <a:xfrm>
              <a:off x="5322" y="3248"/>
              <a:ext cx="528" cy="379"/>
            </a:xfrm>
            <a:prstGeom prst="rect">
              <a:avLst/>
            </a:prstGeom>
            <a:noFill/>
            <a:ln w="9525">
              <a:noFill/>
            </a:ln>
          </p:spPr>
          <p:txBody>
            <a:bodyPr>
              <a:spAutoFit/>
            </a:bodyPr>
            <a:p>
              <a:pPr>
                <a:spcBef>
                  <a:spcPct val="50000"/>
                </a:spcBef>
              </a:pPr>
              <a:r>
                <a:rPr lang="en-US" altLang="en-US" sz="2400" dirty="0">
                  <a:solidFill>
                    <a:srgbClr val="0000FF"/>
                  </a:solidFill>
                  <a:latin typeface="VNI-Times" pitchFamily="2" charset="0"/>
                </a:rPr>
                <a:t>I</a:t>
              </a:r>
              <a:r>
                <a:rPr lang="en-US" altLang="en-US" sz="2400" baseline="-25000" dirty="0">
                  <a:solidFill>
                    <a:srgbClr val="0000FF"/>
                  </a:solidFill>
                  <a:latin typeface="VNI-Times" pitchFamily="2" charset="0"/>
                </a:rPr>
                <a:t>1</a:t>
              </a:r>
              <a:endParaRPr lang="en-US" altLang="en-US" sz="2400" dirty="0">
                <a:solidFill>
                  <a:srgbClr val="0000FF"/>
                </a:solidFill>
                <a:latin typeface="VNI-Times" pitchFamily="2" charset="0"/>
              </a:endParaRPr>
            </a:p>
          </p:txBody>
        </p:sp>
        <p:sp>
          <p:nvSpPr>
            <p:cNvPr id="8223" name="Text Box 195"/>
            <p:cNvSpPr txBox="1"/>
            <p:nvPr/>
          </p:nvSpPr>
          <p:spPr>
            <a:xfrm>
              <a:off x="6250" y="3256"/>
              <a:ext cx="528" cy="379"/>
            </a:xfrm>
            <a:prstGeom prst="rect">
              <a:avLst/>
            </a:prstGeom>
            <a:noFill/>
            <a:ln w="9525">
              <a:noFill/>
            </a:ln>
          </p:spPr>
          <p:txBody>
            <a:bodyPr>
              <a:spAutoFit/>
            </a:bodyPr>
            <a:p>
              <a:pPr>
                <a:spcBef>
                  <a:spcPct val="50000"/>
                </a:spcBef>
              </a:pPr>
              <a:r>
                <a:rPr lang="en-US" altLang="en-US" sz="2400" dirty="0">
                  <a:solidFill>
                    <a:srgbClr val="0000FF"/>
                  </a:solidFill>
                  <a:latin typeface="VNI-Times" pitchFamily="2" charset="0"/>
                </a:rPr>
                <a:t>I</a:t>
              </a:r>
              <a:r>
                <a:rPr lang="en-US" altLang="en-US" sz="2400" baseline="-25000" dirty="0">
                  <a:solidFill>
                    <a:srgbClr val="0000FF"/>
                  </a:solidFill>
                  <a:latin typeface="VNI-Times" pitchFamily="2" charset="0"/>
                </a:rPr>
                <a:t>2</a:t>
              </a:r>
              <a:endParaRPr lang="en-US" altLang="en-US" sz="2400" dirty="0">
                <a:solidFill>
                  <a:srgbClr val="0000FF"/>
                </a:solidFill>
                <a:latin typeface="VNI-Times" pitchFamily="2" charset="0"/>
              </a:endParaRPr>
            </a:p>
          </p:txBody>
        </p:sp>
        <p:sp>
          <p:nvSpPr>
            <p:cNvPr id="8224" name="Text Box 196"/>
            <p:cNvSpPr txBox="1"/>
            <p:nvPr/>
          </p:nvSpPr>
          <p:spPr>
            <a:xfrm>
              <a:off x="6889" y="2525"/>
              <a:ext cx="404" cy="383"/>
            </a:xfrm>
            <a:prstGeom prst="rect">
              <a:avLst/>
            </a:prstGeom>
            <a:noFill/>
            <a:ln w="9525">
              <a:noFill/>
            </a:ln>
          </p:spPr>
          <p:txBody>
            <a:bodyPr>
              <a:spAutoFit/>
            </a:bodyPr>
            <a:p>
              <a:pPr>
                <a:spcBef>
                  <a:spcPct val="50000"/>
                </a:spcBef>
              </a:pPr>
              <a:r>
                <a:rPr lang="en-US" altLang="en-US" sz="2400" dirty="0">
                  <a:solidFill>
                    <a:srgbClr val="FF0000"/>
                  </a:solidFill>
                  <a:latin typeface="VNI-Times" pitchFamily="2" charset="0"/>
                </a:rPr>
                <a:t>U</a:t>
              </a:r>
              <a:r>
                <a:rPr lang="en-US" altLang="en-US" sz="2400" baseline="-25000" dirty="0">
                  <a:solidFill>
                    <a:srgbClr val="FF0000"/>
                  </a:solidFill>
                  <a:latin typeface="VNI-Times" pitchFamily="2" charset="0"/>
                </a:rPr>
                <a:t>2</a:t>
              </a:r>
              <a:endParaRPr lang="en-US" altLang="en-US" sz="2400" dirty="0">
                <a:solidFill>
                  <a:srgbClr val="FF0000"/>
                </a:solidFill>
                <a:latin typeface="VNI-Times" pitchFamily="2" charset="0"/>
              </a:endParaRPr>
            </a:p>
          </p:txBody>
        </p:sp>
        <p:pic>
          <p:nvPicPr>
            <p:cNvPr id="8225" name="Picture 197" descr="0016"/>
            <p:cNvPicPr>
              <a:picLocks noChangeAspect="1"/>
            </p:cNvPicPr>
            <p:nvPr/>
          </p:nvPicPr>
          <p:blipFill>
            <a:blip r:embed="rId1"/>
            <a:stretch>
              <a:fillRect/>
            </a:stretch>
          </p:blipFill>
          <p:spPr>
            <a:xfrm>
              <a:off x="6198" y="3256"/>
              <a:ext cx="676" cy="60"/>
            </a:xfrm>
            <a:prstGeom prst="rect">
              <a:avLst/>
            </a:prstGeom>
            <a:noFill/>
            <a:ln w="9525">
              <a:noFill/>
            </a:ln>
          </p:spPr>
        </p:pic>
      </p:grpSp>
      <p:sp>
        <p:nvSpPr>
          <p:cNvPr id="6345" name="Rectangle 201"/>
          <p:cNvSpPr/>
          <p:nvPr/>
        </p:nvSpPr>
        <p:spPr>
          <a:xfrm>
            <a:off x="0" y="3048000"/>
            <a:ext cx="3962400" cy="762000"/>
          </a:xfrm>
          <a:prstGeom prst="rect">
            <a:avLst/>
          </a:prstGeom>
          <a:noFill/>
          <a:ln w="9525">
            <a:noFill/>
          </a:ln>
        </p:spPr>
        <p:txBody>
          <a:bodyPr anchor="ctr" anchorCtr="0"/>
          <a:p>
            <a:r>
              <a:rPr lang="en-US" altLang="en-US" sz="2800" b="1" dirty="0">
                <a:solidFill>
                  <a:srgbClr val="0000FF"/>
                </a:solidFill>
                <a:latin typeface="Arial" panose="020B0604020202020204" pitchFamily="34" charset="0"/>
              </a:rPr>
              <a:t>2.Đoạn mạch gồm hai điện trở mắc nối tiếp</a:t>
            </a:r>
            <a:r>
              <a:rPr lang="en-US" altLang="en-US" sz="2800" b="1" dirty="0">
                <a:latin typeface="Arial" panose="020B0604020202020204" pitchFamily="34" charset="0"/>
              </a:rPr>
              <a:t>:</a:t>
            </a:r>
            <a:endParaRPr lang="en-US" altLang="en-US" sz="2800" b="1" dirty="0">
              <a:latin typeface="Arial" panose="020B0604020202020204" pitchFamily="34" charset="0"/>
            </a:endParaRPr>
          </a:p>
        </p:txBody>
      </p:sp>
      <p:sp>
        <p:nvSpPr>
          <p:cNvPr id="6346" name="Rectangle 202"/>
          <p:cNvSpPr/>
          <p:nvPr/>
        </p:nvSpPr>
        <p:spPr>
          <a:xfrm>
            <a:off x="0" y="3983038"/>
            <a:ext cx="4267200" cy="1487487"/>
          </a:xfrm>
          <a:prstGeom prst="rect">
            <a:avLst/>
          </a:prstGeom>
          <a:noFill/>
          <a:ln w="9525">
            <a:noFill/>
          </a:ln>
        </p:spPr>
        <p:txBody>
          <a:bodyPr anchor="ctr" anchorCtr="0"/>
          <a:p>
            <a:pPr marL="838200" indent="-838200"/>
            <a:r>
              <a:rPr lang="en-US" altLang="en-US" sz="2800" b="1" dirty="0">
                <a:solidFill>
                  <a:srgbClr val="FF0000"/>
                </a:solidFill>
                <a:latin typeface=".VnTime" panose="020B7200000000000000" pitchFamily="34" charset="0"/>
              </a:rPr>
              <a:t>*</a:t>
            </a:r>
            <a:r>
              <a:rPr lang="en-US" altLang="en-US" sz="2800" b="1" dirty="0">
                <a:solidFill>
                  <a:srgbClr val="FF0000"/>
                </a:solidFill>
                <a:latin typeface="Arial" panose="020B0604020202020204" pitchFamily="34" charset="0"/>
              </a:rPr>
              <a:t>C1</a:t>
            </a:r>
            <a:r>
              <a:rPr lang="en-US" altLang="en-US" sz="2800" b="1" dirty="0">
                <a:latin typeface="Arial" panose="020B0604020202020204" pitchFamily="34" charset="0"/>
              </a:rPr>
              <a:t>: R</a:t>
            </a:r>
            <a:r>
              <a:rPr lang="en-US" altLang="en-US" sz="2800" b="1" baseline="-25000" dirty="0">
                <a:latin typeface="Arial" panose="020B0604020202020204" pitchFamily="34" charset="0"/>
              </a:rPr>
              <a:t>1</a:t>
            </a:r>
            <a:r>
              <a:rPr lang="en-US" altLang="en-US" sz="2800" b="1" dirty="0">
                <a:latin typeface="Arial" panose="020B0604020202020204" pitchFamily="34" charset="0"/>
              </a:rPr>
              <a:t>, R</a:t>
            </a:r>
            <a:r>
              <a:rPr lang="en-US" altLang="en-US" sz="2800" b="1" baseline="-25000" dirty="0">
                <a:latin typeface="Arial" panose="020B0604020202020204" pitchFamily="34" charset="0"/>
              </a:rPr>
              <a:t>2</a:t>
            </a:r>
            <a:r>
              <a:rPr lang="en-US" altLang="en-US" sz="2800" b="1" dirty="0">
                <a:latin typeface="Arial" panose="020B0604020202020204" pitchFamily="34" charset="0"/>
              </a:rPr>
              <a:t> và ampe kế</a:t>
            </a:r>
            <a:endParaRPr lang="en-US" altLang="en-US" sz="2800" b="1" dirty="0">
              <a:latin typeface="Arial" panose="020B0604020202020204" pitchFamily="34" charset="0"/>
            </a:endParaRPr>
          </a:p>
          <a:p>
            <a:pPr marL="838200" indent="-838200"/>
            <a:r>
              <a:rPr lang="en-US" altLang="en-US" sz="2800" b="1" dirty="0">
                <a:latin typeface="Arial" panose="020B0604020202020204" pitchFamily="34" charset="0"/>
              </a:rPr>
              <a:t>được mắc với nhau như thế nào?</a:t>
            </a:r>
            <a:endParaRPr lang="en-US" altLang="en-US" sz="2800" b="1" dirty="0">
              <a:latin typeface="Arial" panose="020B0604020202020204" pitchFamily="34" charset="0"/>
            </a:endParaRPr>
          </a:p>
        </p:txBody>
      </p:sp>
      <p:sp>
        <p:nvSpPr>
          <p:cNvPr id="6347" name="Text Box 203"/>
          <p:cNvSpPr txBox="1"/>
          <p:nvPr/>
        </p:nvSpPr>
        <p:spPr>
          <a:xfrm>
            <a:off x="304800" y="5791200"/>
            <a:ext cx="1600200" cy="831850"/>
          </a:xfrm>
          <a:prstGeom prst="rect">
            <a:avLst/>
          </a:prstGeom>
          <a:solidFill>
            <a:srgbClr val="FFFF66"/>
          </a:solidFill>
          <a:ln w="9525" cap="flat" cmpd="sng">
            <a:solidFill>
              <a:schemeClr val="tx1"/>
            </a:solidFill>
            <a:prstDash val="solid"/>
            <a:miter/>
            <a:headEnd type="none" w="med" len="med"/>
            <a:tailEnd type="none" w="med" len="med"/>
          </a:ln>
        </p:spPr>
        <p:txBody>
          <a:bodyPr lIns="91397" tIns="45697" rIns="91397" bIns="45697">
            <a:spAutoFit/>
          </a:bodyPr>
          <a:p>
            <a:pPr>
              <a:spcBef>
                <a:spcPct val="50000"/>
              </a:spcBef>
            </a:pPr>
            <a:r>
              <a:rPr lang="en-US" altLang="en-US" sz="2400" b="1" dirty="0">
                <a:solidFill>
                  <a:srgbClr val="0000FF"/>
                </a:solidFill>
                <a:latin typeface="VNI-Times" pitchFamily="2" charset="0"/>
              </a:rPr>
              <a:t>I = I</a:t>
            </a:r>
            <a:r>
              <a:rPr lang="en-US" altLang="en-US" sz="2400" b="1" baseline="-25000" dirty="0">
                <a:solidFill>
                  <a:srgbClr val="0000FF"/>
                </a:solidFill>
                <a:latin typeface="VNI-Times" pitchFamily="2" charset="0"/>
              </a:rPr>
              <a:t>1</a:t>
            </a:r>
            <a:r>
              <a:rPr lang="en-US" altLang="en-US" sz="2400" b="1" dirty="0">
                <a:solidFill>
                  <a:srgbClr val="0000FF"/>
                </a:solidFill>
                <a:latin typeface="VNI-Times" pitchFamily="2" charset="0"/>
              </a:rPr>
              <a:t> = I</a:t>
            </a:r>
            <a:r>
              <a:rPr lang="en-US" altLang="en-US" sz="2400" b="1" baseline="-25000" dirty="0">
                <a:solidFill>
                  <a:srgbClr val="0000FF"/>
                </a:solidFill>
                <a:latin typeface="VNI-Times" pitchFamily="2" charset="0"/>
              </a:rPr>
              <a:t>2   </a:t>
            </a:r>
            <a:r>
              <a:rPr lang="en-US" altLang="en-US" sz="2400" b="1" dirty="0">
                <a:solidFill>
                  <a:srgbClr val="0000FF"/>
                </a:solidFill>
                <a:latin typeface="VNI-Times" pitchFamily="2" charset="0"/>
              </a:rPr>
              <a:t>     </a:t>
            </a:r>
            <a:r>
              <a:rPr lang="en-US" altLang="en-US" sz="2400" b="1" dirty="0">
                <a:solidFill>
                  <a:srgbClr val="FF0000"/>
                </a:solidFill>
                <a:latin typeface="VNI-Times" pitchFamily="2" charset="0"/>
              </a:rPr>
              <a:t>(1)</a:t>
            </a:r>
            <a:endParaRPr lang="en-US" altLang="en-US" sz="2400" b="1" dirty="0">
              <a:solidFill>
                <a:srgbClr val="FF0000"/>
              </a:solidFill>
              <a:latin typeface="VNI-Times" pitchFamily="2" charset="0"/>
            </a:endParaRPr>
          </a:p>
        </p:txBody>
      </p:sp>
      <p:sp>
        <p:nvSpPr>
          <p:cNvPr id="6348" name="Text Box 204"/>
          <p:cNvSpPr txBox="1"/>
          <p:nvPr/>
        </p:nvSpPr>
        <p:spPr>
          <a:xfrm>
            <a:off x="2209800" y="5791200"/>
            <a:ext cx="1905000" cy="831850"/>
          </a:xfrm>
          <a:prstGeom prst="rect">
            <a:avLst/>
          </a:prstGeom>
          <a:solidFill>
            <a:srgbClr val="FFFF66"/>
          </a:solidFill>
          <a:ln w="9525" cap="flat" cmpd="sng">
            <a:solidFill>
              <a:schemeClr val="tx1"/>
            </a:solidFill>
            <a:prstDash val="solid"/>
            <a:miter/>
            <a:headEnd type="none" w="med" len="med"/>
            <a:tailEnd type="none" w="med" len="med"/>
          </a:ln>
        </p:spPr>
        <p:txBody>
          <a:bodyPr lIns="91397" tIns="45697" rIns="91397" bIns="45697">
            <a:spAutoFit/>
          </a:bodyPr>
          <a:p>
            <a:pPr algn="ctr">
              <a:spcBef>
                <a:spcPct val="50000"/>
              </a:spcBef>
            </a:pPr>
            <a:r>
              <a:rPr lang="en-US" altLang="en-US" sz="2400" b="1" dirty="0">
                <a:solidFill>
                  <a:srgbClr val="0000FF"/>
                </a:solidFill>
                <a:latin typeface="VNI-Times" pitchFamily="2" charset="0"/>
              </a:rPr>
              <a:t>U = U</a:t>
            </a:r>
            <a:r>
              <a:rPr lang="en-US" altLang="en-US" sz="2400" b="1" baseline="-25000" dirty="0">
                <a:solidFill>
                  <a:srgbClr val="0000FF"/>
                </a:solidFill>
                <a:latin typeface="VNI-Times" pitchFamily="2" charset="0"/>
              </a:rPr>
              <a:t>1</a:t>
            </a:r>
            <a:r>
              <a:rPr lang="en-US" altLang="en-US" sz="2400" b="1" dirty="0">
                <a:solidFill>
                  <a:srgbClr val="0000FF"/>
                </a:solidFill>
                <a:latin typeface="VNI-Times" pitchFamily="2" charset="0"/>
              </a:rPr>
              <a:t> + U</a:t>
            </a:r>
            <a:r>
              <a:rPr lang="en-US" altLang="en-US" sz="2400" b="1" baseline="-25000" dirty="0">
                <a:solidFill>
                  <a:srgbClr val="0000FF"/>
                </a:solidFill>
                <a:latin typeface="VNI-Times" pitchFamily="2" charset="0"/>
              </a:rPr>
              <a:t>2 </a:t>
            </a:r>
            <a:r>
              <a:rPr lang="en-US" altLang="en-US" sz="2400" b="1" dirty="0">
                <a:solidFill>
                  <a:srgbClr val="0000FF"/>
                </a:solidFill>
                <a:latin typeface="VNI-Times" pitchFamily="2" charset="0"/>
              </a:rPr>
              <a:t>     </a:t>
            </a:r>
            <a:r>
              <a:rPr lang="en-US" altLang="en-US" sz="2400" b="1" dirty="0">
                <a:solidFill>
                  <a:srgbClr val="FF0000"/>
                </a:solidFill>
                <a:latin typeface="VNI-Times" pitchFamily="2" charset="0"/>
              </a:rPr>
              <a:t>(2)</a:t>
            </a:r>
            <a:endParaRPr lang="en-US" altLang="en-US" sz="2400" b="1" dirty="0">
              <a:solidFill>
                <a:srgbClr val="FF0000"/>
              </a:solidFill>
              <a:latin typeface="VNI-Times" pitchFamily="2" charset="0"/>
            </a:endParaRPr>
          </a:p>
        </p:txBody>
      </p:sp>
      <p:sp>
        <p:nvSpPr>
          <p:cNvPr id="2" name="Rectangle 1"/>
          <p:cNvSpPr/>
          <p:nvPr/>
        </p:nvSpPr>
        <p:spPr>
          <a:xfrm>
            <a:off x="7597775" y="2971800"/>
            <a:ext cx="403225" cy="368300"/>
          </a:xfrm>
          <a:prstGeom prst="rect">
            <a:avLst/>
          </a:prstGeom>
          <a:noFill/>
          <a:ln w="9525">
            <a:noFill/>
          </a:ln>
        </p:spPr>
        <p:txBody>
          <a:bodyPr wrap="none">
            <a:spAutoFit/>
          </a:bodyPr>
          <a:p>
            <a:pPr>
              <a:spcBef>
                <a:spcPct val="50000"/>
              </a:spcBef>
            </a:pPr>
            <a:r>
              <a:rPr lang="en-US" altLang="en-US" dirty="0">
                <a:solidFill>
                  <a:srgbClr val="0000FF"/>
                </a:solidFill>
                <a:latin typeface="VNI-Times" pitchFamily="2" charset="0"/>
              </a:rPr>
              <a:t>Đ</a:t>
            </a:r>
            <a:r>
              <a:rPr lang="en-US" altLang="en-US" baseline="-25000" dirty="0">
                <a:solidFill>
                  <a:srgbClr val="0000FF"/>
                </a:solidFill>
                <a:latin typeface="VNI-Times" pitchFamily="2" charset="0"/>
              </a:rPr>
              <a:t>2</a:t>
            </a:r>
            <a:endParaRPr lang="en-US" altLang="en-US" baseline="-25000" dirty="0">
              <a:solidFill>
                <a:srgbClr val="0000FF"/>
              </a:solidFill>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79"/>
                                        </p:tgtEl>
                                        <p:attrNameLst>
                                          <p:attrName>style.visibility</p:attrName>
                                        </p:attrNameLst>
                                      </p:cBhvr>
                                      <p:to>
                                        <p:strVal val="visible"/>
                                      </p:to>
                                    </p:set>
                                    <p:animEffect transition="in" filter="checkerboard(across)">
                                      <p:cBhvr>
                                        <p:cTn id="7" dur="500"/>
                                        <p:tgtEl>
                                          <p:spTgt spid="617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78"/>
                                        </p:tgtEl>
                                        <p:attrNameLst>
                                          <p:attrName>style.visibility</p:attrName>
                                        </p:attrNameLst>
                                      </p:cBhvr>
                                      <p:to>
                                        <p:strVal val="visible"/>
                                      </p:to>
                                    </p:set>
                                    <p:animEffect transition="in" filter="checkerboard(across)">
                                      <p:cBhvr>
                                        <p:cTn id="12" dur="500"/>
                                        <p:tgtEl>
                                          <p:spTgt spid="617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checkerboard(across)">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344"/>
                                        </p:tgtEl>
                                        <p:attrNameLst>
                                          <p:attrName>style.visibility</p:attrName>
                                        </p:attrNameLst>
                                      </p:cBhvr>
                                      <p:to>
                                        <p:strVal val="visible"/>
                                      </p:to>
                                    </p:set>
                                    <p:animEffect transition="in" filter="checkerboard(across)">
                                      <p:cBhvr>
                                        <p:cTn id="22" dur="500"/>
                                        <p:tgtEl>
                                          <p:spTgt spid="634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6180"/>
                                        </p:tgtEl>
                                        <p:attrNameLst>
                                          <p:attrName>style.visibility</p:attrName>
                                        </p:attrNameLst>
                                      </p:cBhvr>
                                      <p:to>
                                        <p:strVal val="visible"/>
                                      </p:to>
                                    </p:set>
                                    <p:animEffect transition="in" filter="checkerboard(across)">
                                      <p:cBhvr>
                                        <p:cTn id="30" dur="500"/>
                                        <p:tgtEl>
                                          <p:spTgt spid="6180"/>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6181"/>
                                        </p:tgtEl>
                                        <p:attrNameLst>
                                          <p:attrName>style.visibility</p:attrName>
                                        </p:attrNameLst>
                                      </p:cBhvr>
                                      <p:to>
                                        <p:strVal val="visible"/>
                                      </p:to>
                                    </p:set>
                                    <p:animEffect transition="in" filter="checkerboard(across)">
                                      <p:cBhvr>
                                        <p:cTn id="35" dur="500"/>
                                        <p:tgtEl>
                                          <p:spTgt spid="6181"/>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6345"/>
                                        </p:tgtEl>
                                        <p:attrNameLst>
                                          <p:attrName>style.visibility</p:attrName>
                                        </p:attrNameLst>
                                      </p:cBhvr>
                                      <p:to>
                                        <p:strVal val="visible"/>
                                      </p:to>
                                    </p:set>
                                    <p:animEffect transition="in" filter="checkerboard(across)">
                                      <p:cBhvr>
                                        <p:cTn id="40" dur="500"/>
                                        <p:tgtEl>
                                          <p:spTgt spid="6345"/>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6343"/>
                                        </p:tgtEl>
                                        <p:attrNameLst>
                                          <p:attrName>style.visibility</p:attrName>
                                        </p:attrNameLst>
                                      </p:cBhvr>
                                      <p:to>
                                        <p:strVal val="visible"/>
                                      </p:to>
                                    </p:set>
                                    <p:animEffect transition="in" filter="checkerboard(across)">
                                      <p:cBhvr>
                                        <p:cTn id="45" dur="500"/>
                                        <p:tgtEl>
                                          <p:spTgt spid="6343"/>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6346"/>
                                        </p:tgtEl>
                                        <p:attrNameLst>
                                          <p:attrName>style.visibility</p:attrName>
                                        </p:attrNameLst>
                                      </p:cBhvr>
                                      <p:to>
                                        <p:strVal val="visible"/>
                                      </p:to>
                                    </p:set>
                                    <p:animEffect transition="in" filter="checkerboard(across)">
                                      <p:cBhvr>
                                        <p:cTn id="50" dur="500"/>
                                        <p:tgtEl>
                                          <p:spTgt spid="6346"/>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6347"/>
                                        </p:tgtEl>
                                        <p:attrNameLst>
                                          <p:attrName>style.visibility</p:attrName>
                                        </p:attrNameLst>
                                      </p:cBhvr>
                                      <p:to>
                                        <p:strVal val="visible"/>
                                      </p:to>
                                    </p:set>
                                    <p:animEffect transition="in" filter="checkerboard(across)">
                                      <p:cBhvr>
                                        <p:cTn id="55" dur="500"/>
                                        <p:tgtEl>
                                          <p:spTgt spid="6347"/>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6348"/>
                                        </p:tgtEl>
                                        <p:attrNameLst>
                                          <p:attrName>style.visibility</p:attrName>
                                        </p:attrNameLst>
                                      </p:cBhvr>
                                      <p:to>
                                        <p:strVal val="visible"/>
                                      </p:to>
                                    </p:set>
                                    <p:animEffect transition="in" filter="checkerboard(across)">
                                      <p:cBhvr>
                                        <p:cTn id="60" dur="500"/>
                                        <p:tgtEl>
                                          <p:spTgt spid="6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78" grpId="0"/>
      <p:bldP spid="6179" grpId="0"/>
      <p:bldP spid="6180" grpId="0" bldLvl="0" animBg="1"/>
      <p:bldP spid="6181" grpId="0" bldLvl="0" animBg="1"/>
      <p:bldP spid="6345" grpId="0"/>
      <p:bldP spid="6346" grpId="0"/>
      <p:bldP spid="6347" grpId="0" bldLvl="0" animBg="1"/>
      <p:bldP spid="6348" grpId="0" bldLvl="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9" name="Picture 4" descr="Picture1"/>
          <p:cNvPicPr>
            <a:picLocks noChangeAspect="1"/>
          </p:cNvPicPr>
          <p:nvPr/>
        </p:nvPicPr>
        <p:blipFill>
          <a:blip r:embed="rId1"/>
          <a:stretch>
            <a:fillRect/>
          </a:stretch>
        </p:blipFill>
        <p:spPr>
          <a:xfrm>
            <a:off x="-152400" y="0"/>
            <a:ext cx="9296400" cy="6851650"/>
          </a:xfrm>
          <a:prstGeom prst="rect">
            <a:avLst/>
          </a:prstGeom>
          <a:noFill/>
          <a:ln w="9525">
            <a:noFill/>
          </a:ln>
        </p:spPr>
      </p:pic>
      <p:pic>
        <p:nvPicPr>
          <p:cNvPr id="2055" name="Xa-Khoi.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7391400" y="6096000"/>
            <a:ext cx="304800" cy="304800"/>
          </a:xfrm>
          <a:prstGeom prst="rect">
            <a:avLst/>
          </a:prstGeom>
          <a:noFill/>
          <a:ln w="9525">
            <a:noFill/>
          </a:ln>
        </p:spPr>
      </p:pic>
      <p:pic>
        <p:nvPicPr>
          <p:cNvPr id="2056" name="Picture 8" descr="SUN_SYS"/>
          <p:cNvPicPr>
            <a:picLocks noChangeAspect="1"/>
          </p:cNvPicPr>
          <p:nvPr/>
        </p:nvPicPr>
        <p:blipFill>
          <a:blip r:embed="rId5"/>
          <a:stretch>
            <a:fillRect/>
          </a:stretch>
        </p:blipFill>
        <p:spPr>
          <a:xfrm>
            <a:off x="3810000" y="2667000"/>
            <a:ext cx="1543050" cy="1157288"/>
          </a:xfrm>
          <a:prstGeom prst="rect">
            <a:avLst/>
          </a:prstGeom>
          <a:noFill/>
          <a:ln w="9525">
            <a:noFill/>
          </a:ln>
        </p:spPr>
      </p:pic>
      <p:pic>
        <p:nvPicPr>
          <p:cNvPr id="2052" name="Picture 10" descr="anip"/>
          <p:cNvPicPr>
            <a:picLocks noChangeAspect="1"/>
          </p:cNvPicPr>
          <p:nvPr/>
        </p:nvPicPr>
        <p:blipFill>
          <a:blip r:embed="rId6"/>
          <a:stretch>
            <a:fillRect/>
          </a:stretch>
        </p:blipFill>
        <p:spPr>
          <a:xfrm>
            <a:off x="6781800" y="533400"/>
            <a:ext cx="1846263" cy="1846263"/>
          </a:xfrm>
          <a:prstGeom prst="rect">
            <a:avLst/>
          </a:prstGeom>
          <a:noFill/>
          <a:ln w="9525">
            <a:noFill/>
          </a:ln>
        </p:spPr>
      </p:pic>
      <p:pic>
        <p:nvPicPr>
          <p:cNvPr id="2053" name="Picture 12" descr="anip"/>
          <p:cNvPicPr>
            <a:picLocks noChangeAspect="1"/>
          </p:cNvPicPr>
          <p:nvPr/>
        </p:nvPicPr>
        <p:blipFill>
          <a:blip r:embed="rId6"/>
          <a:stretch>
            <a:fillRect/>
          </a:stretch>
        </p:blipFill>
        <p:spPr>
          <a:xfrm>
            <a:off x="304800" y="4953000"/>
            <a:ext cx="1571625" cy="15716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55"/>
                                        </p:tgtEl>
                                      </p:cBhvr>
                                    </p:cmd>
                                  </p:childTnLst>
                                </p:cTn>
                              </p:par>
                              <p:par>
                                <p:cTn id="7" presetID="55" presetClass="entr" presetSubtype="0" fill="hold" nodeType="withEffect">
                                  <p:stCondLst>
                                    <p:cond delay="0"/>
                                  </p:stCondLst>
                                  <p:childTnLst>
                                    <p:set>
                                      <p:cBhvr>
                                        <p:cTn id="8" dur="1" fill="hold">
                                          <p:stCondLst>
                                            <p:cond delay="0"/>
                                          </p:stCondLst>
                                        </p:cTn>
                                        <p:tgtEl>
                                          <p:spTgt spid="2056"/>
                                        </p:tgtEl>
                                        <p:attrNameLst>
                                          <p:attrName>style.visibility</p:attrName>
                                        </p:attrNameLst>
                                      </p:cBhvr>
                                      <p:to>
                                        <p:strVal val="visible"/>
                                      </p:to>
                                    </p:set>
                                    <p:anim calcmode="lin" valueType="num">
                                      <p:cBhvr>
                                        <p:cTn id="9" dur="1000" fill="hold"/>
                                        <p:tgtEl>
                                          <p:spTgt spid="2056"/>
                                        </p:tgtEl>
                                        <p:attrNameLst>
                                          <p:attrName>ppt_w</p:attrName>
                                        </p:attrNameLst>
                                      </p:cBhvr>
                                      <p:tavLst>
                                        <p:tav tm="0">
                                          <p:val>
                                            <p:strVal val="#ppt_w*0.70"/>
                                          </p:val>
                                        </p:tav>
                                        <p:tav tm="100000">
                                          <p:val>
                                            <p:strVal val="#ppt_w"/>
                                          </p:val>
                                        </p:tav>
                                      </p:tavLst>
                                    </p:anim>
                                    <p:anim calcmode="lin" valueType="num">
                                      <p:cBhvr>
                                        <p:cTn id="10" dur="1000" fill="hold"/>
                                        <p:tgtEl>
                                          <p:spTgt spid="2056"/>
                                        </p:tgtEl>
                                        <p:attrNameLst>
                                          <p:attrName>ppt_h</p:attrName>
                                        </p:attrNameLst>
                                      </p:cBhvr>
                                      <p:tavLst>
                                        <p:tav tm="0">
                                          <p:val>
                                            <p:strVal val="#ppt_h"/>
                                          </p:val>
                                        </p:tav>
                                        <p:tav tm="100000">
                                          <p:val>
                                            <p:strVal val="#ppt_h"/>
                                          </p:val>
                                        </p:tav>
                                      </p:tavLst>
                                    </p:anim>
                                    <p:animEffect transition="in" filter="fade">
                                      <p:cBhvr>
                                        <p:cTn id="11"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 repeatCount="indefinite" fill="hold" display="0">
                  <p:stCondLst>
                    <p:cond delay="indefinite"/>
                  </p:stCondLst>
                  <p:endCondLst>
                    <p:cond evt="onPrev" delay="0">
                      <p:tgtEl>
                        <p:sldTgt/>
                      </p:tgtEl>
                    </p:cond>
                    <p:cond evt="onStopAudio" delay="0">
                      <p:tgtEl>
                        <p:sldTgt/>
                      </p:tgtEl>
                    </p:cond>
                  </p:endCondLst>
                </p:cTn>
                <p:tgtEl>
                  <p:spTgt spid="205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2"/>
          <p:cNvSpPr txBox="1"/>
          <p:nvPr/>
        </p:nvSpPr>
        <p:spPr>
          <a:xfrm>
            <a:off x="0" y="0"/>
            <a:ext cx="9144000" cy="3027363"/>
          </a:xfrm>
          <a:prstGeom prst="rect">
            <a:avLst/>
          </a:prstGeom>
          <a:solidFill>
            <a:schemeClr val="bg1"/>
          </a:solidFill>
          <a:ln w="9525" cap="flat" cmpd="sng">
            <a:solidFill>
              <a:srgbClr val="1E0165"/>
            </a:solidFill>
            <a:prstDash val="solid"/>
            <a:miter/>
            <a:headEnd type="none" w="med" len="med"/>
            <a:tailEnd type="none" w="med" len="med"/>
          </a:ln>
        </p:spPr>
        <p:txBody>
          <a:bodyPr lIns="91397" tIns="45697" rIns="91397" bIns="45697">
            <a:spAutoFit/>
          </a:bodyPr>
          <a:p>
            <a:pPr algn="just">
              <a:spcBef>
                <a:spcPct val="50000"/>
              </a:spcBef>
            </a:pPr>
            <a:r>
              <a:rPr lang="en-US" altLang="en-US" sz="3200" b="1" dirty="0">
                <a:latin typeface="Times New Roman" panose="02020603050405020304" pitchFamily="18" charset="0"/>
                <a:cs typeface="Times New Roman" panose="02020603050405020304" pitchFamily="18" charset="0"/>
              </a:rPr>
              <a:t>C2: Hãy chứng minh rằng, đối với đoạn mạch gồm hai điện trở R</a:t>
            </a:r>
            <a:r>
              <a:rPr lang="en-US" altLang="en-US" sz="3200" b="1" baseline="-25000" dirty="0">
                <a:latin typeface="Times New Roman" panose="02020603050405020304" pitchFamily="18" charset="0"/>
                <a:cs typeface="Times New Roman" panose="02020603050405020304" pitchFamily="18" charset="0"/>
              </a:rPr>
              <a:t>1</a:t>
            </a:r>
            <a:r>
              <a:rPr lang="en-US" altLang="en-US" sz="3200" b="1" dirty="0">
                <a:latin typeface="Times New Roman" panose="02020603050405020304" pitchFamily="18" charset="0"/>
                <a:cs typeface="Times New Roman" panose="02020603050405020304" pitchFamily="18" charset="0"/>
              </a:rPr>
              <a:t>, R</a:t>
            </a:r>
            <a:r>
              <a:rPr lang="en-US" altLang="en-US" sz="3200" b="1" baseline="-25000" dirty="0">
                <a:latin typeface="Times New Roman" panose="02020603050405020304" pitchFamily="18" charset="0"/>
                <a:cs typeface="Times New Roman" panose="02020603050405020304" pitchFamily="18" charset="0"/>
              </a:rPr>
              <a:t>2</a:t>
            </a:r>
            <a:r>
              <a:rPr lang="en-US" altLang="en-US" sz="3200" b="1" dirty="0">
                <a:latin typeface="Times New Roman" panose="02020603050405020304" pitchFamily="18" charset="0"/>
                <a:cs typeface="Times New Roman" panose="02020603050405020304" pitchFamily="18" charset="0"/>
              </a:rPr>
              <a:t>  mắc nối tiếp, HĐT giữa hai đầu mỗi điện trở tỉ lệ thuận với điện trở đó.</a:t>
            </a:r>
            <a:endParaRPr lang="en-US" altLang="en-US" sz="3200" b="1" dirty="0">
              <a:latin typeface="Times New Roman" panose="02020603050405020304" pitchFamily="18" charset="0"/>
              <a:cs typeface="Times New Roman" panose="02020603050405020304" pitchFamily="18" charset="0"/>
            </a:endParaRPr>
          </a:p>
          <a:p>
            <a:pPr algn="just">
              <a:spcBef>
                <a:spcPct val="50000"/>
              </a:spcBef>
            </a:pPr>
            <a:endParaRPr lang="en-US" altLang="en-US" sz="3200" b="1" dirty="0">
              <a:solidFill>
                <a:srgbClr val="FF0000"/>
              </a:solidFill>
              <a:latin typeface="Times New Roman" panose="02020603050405020304" pitchFamily="18" charset="0"/>
              <a:cs typeface="Times New Roman" panose="02020603050405020304" pitchFamily="18" charset="0"/>
            </a:endParaRPr>
          </a:p>
          <a:p>
            <a:pPr algn="just">
              <a:spcBef>
                <a:spcPct val="50000"/>
              </a:spcBef>
            </a:pP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
        <p:nvSpPr>
          <p:cNvPr id="8195" name="Text Box 3"/>
          <p:cNvSpPr txBox="1"/>
          <p:nvPr/>
        </p:nvSpPr>
        <p:spPr>
          <a:xfrm>
            <a:off x="0" y="3276600"/>
            <a:ext cx="6324600" cy="519113"/>
          </a:xfrm>
          <a:prstGeom prst="rect">
            <a:avLst/>
          </a:prstGeom>
          <a:noFill/>
          <a:ln w="9525">
            <a:noFill/>
          </a:ln>
        </p:spPr>
        <p:txBody>
          <a:bodyPr lIns="91397" tIns="45697" rIns="91397" bIns="45697">
            <a:spAutoFit/>
          </a:bodyPr>
          <a:p>
            <a:pPr>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Do</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R</a:t>
            </a:r>
            <a:r>
              <a:rPr lang="en-US" altLang="en-US" sz="2800" b="1" baseline="-25000" dirty="0">
                <a:solidFill>
                  <a:srgbClr val="0000FF"/>
                </a:solidFill>
                <a:latin typeface="Times New Roman" panose="02020603050405020304" pitchFamily="18" charset="0"/>
                <a:cs typeface="Times New Roman" panose="02020603050405020304" pitchFamily="18" charset="0"/>
              </a:rPr>
              <a:t>1</a:t>
            </a:r>
            <a:r>
              <a:rPr lang="en-US" altLang="en-US" sz="2800" b="1" dirty="0">
                <a:solidFill>
                  <a:srgbClr val="0000FF"/>
                </a:solidFill>
                <a:latin typeface="Times New Roman" panose="02020603050405020304" pitchFamily="18" charset="0"/>
                <a:cs typeface="Times New Roman" panose="02020603050405020304" pitchFamily="18" charset="0"/>
              </a:rPr>
              <a:t>nối tiếp R</a:t>
            </a:r>
            <a:r>
              <a:rPr lang="en-US" altLang="en-US" sz="2800" b="1" baseline="-25000" dirty="0">
                <a:solidFill>
                  <a:srgbClr val="0000FF"/>
                </a:solidFill>
                <a:latin typeface="Times New Roman" panose="02020603050405020304" pitchFamily="18" charset="0"/>
                <a:cs typeface="Times New Roman" panose="02020603050405020304" pitchFamily="18" charset="0"/>
              </a:rPr>
              <a:t>2</a:t>
            </a:r>
            <a:r>
              <a:rPr lang="en-US" altLang="en-US" sz="2800" b="1" i="1" dirty="0">
                <a:solidFill>
                  <a:srgbClr val="0000FF"/>
                </a:solidFill>
                <a:latin typeface="Times New Roman" panose="02020603050405020304" pitchFamily="18" charset="0"/>
                <a:cs typeface="Times New Roman" panose="02020603050405020304" pitchFamily="18" charset="0"/>
              </a:rPr>
              <a:t> nên theo </a:t>
            </a:r>
            <a:r>
              <a:rPr lang="en-US" altLang="en-US" sz="2800" b="1" dirty="0">
                <a:solidFill>
                  <a:srgbClr val="0000FF"/>
                </a:solidFill>
                <a:latin typeface="Times New Roman" panose="02020603050405020304" pitchFamily="18" charset="0"/>
                <a:cs typeface="Times New Roman" panose="02020603050405020304" pitchFamily="18" charset="0"/>
              </a:rPr>
              <a:t>(1) ta có:</a:t>
            </a:r>
            <a:r>
              <a:rPr lang="en-US" altLang="en-US" sz="2400" b="1" i="1" dirty="0">
                <a:solidFill>
                  <a:srgbClr val="0000FF"/>
                </a:solidFill>
                <a:latin typeface="Times New Roman" panose="02020603050405020304" pitchFamily="18" charset="0"/>
                <a:cs typeface="Times New Roman" panose="02020603050405020304" pitchFamily="18" charset="0"/>
              </a:rPr>
              <a:t> </a:t>
            </a:r>
            <a:endParaRPr lang="en-US" altLang="en-US" sz="2400" b="1" i="1" dirty="0">
              <a:solidFill>
                <a:srgbClr val="0000FF"/>
              </a:solidFill>
              <a:latin typeface="Times New Roman" panose="02020603050405020304" pitchFamily="18" charset="0"/>
              <a:ea typeface="Times New Roman" panose="02020603050405020304" pitchFamily="18" charset="0"/>
            </a:endParaRPr>
          </a:p>
        </p:txBody>
      </p:sp>
      <p:sp>
        <p:nvSpPr>
          <p:cNvPr id="8196" name="Text Box 4"/>
          <p:cNvSpPr txBox="1"/>
          <p:nvPr/>
        </p:nvSpPr>
        <p:spPr>
          <a:xfrm>
            <a:off x="6477000" y="3200400"/>
            <a:ext cx="2133600" cy="641350"/>
          </a:xfrm>
          <a:prstGeom prst="rect">
            <a:avLst/>
          </a:prstGeom>
          <a:solidFill>
            <a:srgbClr val="FFFF66"/>
          </a:solidFill>
          <a:ln w="9525">
            <a:noFill/>
          </a:ln>
        </p:spPr>
        <p:txBody>
          <a:bodyPr lIns="91397" tIns="45697" rIns="91397" bIns="45697">
            <a:spAutoFit/>
          </a:bodyPr>
          <a:p>
            <a:pPr>
              <a:spcBef>
                <a:spcPct val="50000"/>
              </a:spcBef>
            </a:pPr>
            <a:r>
              <a:rPr lang="en-US" altLang="en-US" sz="3600" b="1" dirty="0">
                <a:solidFill>
                  <a:srgbClr val="0000FF"/>
                </a:solidFill>
                <a:latin typeface="Times New Roman" panose="02020603050405020304" pitchFamily="18" charset="0"/>
              </a:rPr>
              <a:t>I = I</a:t>
            </a:r>
            <a:r>
              <a:rPr lang="en-US" altLang="en-US" sz="3600" b="1" baseline="-25000" dirty="0">
                <a:solidFill>
                  <a:srgbClr val="0000FF"/>
                </a:solidFill>
                <a:latin typeface="Times New Roman" panose="02020603050405020304" pitchFamily="18" charset="0"/>
              </a:rPr>
              <a:t>1</a:t>
            </a:r>
            <a:r>
              <a:rPr lang="en-US" altLang="en-US" sz="3600" b="1" dirty="0">
                <a:solidFill>
                  <a:srgbClr val="0000FF"/>
                </a:solidFill>
                <a:latin typeface="Times New Roman" panose="02020603050405020304" pitchFamily="18" charset="0"/>
              </a:rPr>
              <a:t> = I</a:t>
            </a:r>
            <a:r>
              <a:rPr lang="en-US" altLang="en-US" sz="3600" b="1" baseline="-25000" dirty="0">
                <a:solidFill>
                  <a:srgbClr val="0000FF"/>
                </a:solidFill>
                <a:latin typeface="Times New Roman" panose="02020603050405020304" pitchFamily="18" charset="0"/>
              </a:rPr>
              <a:t>2  </a:t>
            </a:r>
            <a:endParaRPr lang="en-US" altLang="en-US" sz="3600" dirty="0">
              <a:solidFill>
                <a:srgbClr val="0000FF"/>
              </a:solidFill>
              <a:latin typeface="Times New Roman" panose="02020603050405020304" pitchFamily="18" charset="0"/>
            </a:endParaRPr>
          </a:p>
        </p:txBody>
      </p:sp>
      <p:sp>
        <p:nvSpPr>
          <p:cNvPr id="8197" name="Text Box 5"/>
          <p:cNvSpPr txBox="1"/>
          <p:nvPr/>
        </p:nvSpPr>
        <p:spPr>
          <a:xfrm>
            <a:off x="0" y="4495800"/>
            <a:ext cx="3733800" cy="579438"/>
          </a:xfrm>
          <a:prstGeom prst="rect">
            <a:avLst/>
          </a:prstGeom>
          <a:noFill/>
          <a:ln w="9525">
            <a:noFill/>
          </a:ln>
        </p:spPr>
        <p:txBody>
          <a:bodyPr lIns="91397" tIns="45697" rIns="91397" bIns="45697">
            <a:spAutoFit/>
          </a:bodyPr>
          <a:p>
            <a:pPr>
              <a:spcBef>
                <a:spcPct val="50000"/>
              </a:spcBef>
            </a:pPr>
            <a:r>
              <a:rPr lang="en-US" altLang="en-US" sz="3200" dirty="0">
                <a:solidFill>
                  <a:srgbClr val="0000FF"/>
                </a:solidFill>
                <a:latin typeface="Times New Roman" panose="02020603050405020304" pitchFamily="18" charset="0"/>
                <a:cs typeface="Times New Roman" panose="02020603050405020304" pitchFamily="18" charset="0"/>
              </a:rPr>
              <a:t>Theo ĐL Ôm  ta có:</a:t>
            </a:r>
            <a:endParaRPr lang="en-US" altLang="en-US" sz="3200" i="1" dirty="0">
              <a:solidFill>
                <a:srgbClr val="0000FF"/>
              </a:solidFill>
              <a:latin typeface="Times New Roman" panose="02020603050405020304" pitchFamily="18" charset="0"/>
              <a:ea typeface="Times New Roman" panose="02020603050405020304" pitchFamily="18" charset="0"/>
            </a:endParaRPr>
          </a:p>
        </p:txBody>
      </p:sp>
      <p:grpSp>
        <p:nvGrpSpPr>
          <p:cNvPr id="8255" name="Group 63"/>
          <p:cNvGrpSpPr/>
          <p:nvPr/>
        </p:nvGrpSpPr>
        <p:grpSpPr>
          <a:xfrm>
            <a:off x="1828800" y="5257800"/>
            <a:ext cx="1752600" cy="1174750"/>
            <a:chOff x="2068" y="1392"/>
            <a:chExt cx="1388" cy="588"/>
          </a:xfrm>
        </p:grpSpPr>
        <p:sp>
          <p:nvSpPr>
            <p:cNvPr id="9228" name="Text Box 7"/>
            <p:cNvSpPr txBox="1"/>
            <p:nvPr/>
          </p:nvSpPr>
          <p:spPr>
            <a:xfrm>
              <a:off x="2096" y="1397"/>
              <a:ext cx="575" cy="260"/>
            </a:xfrm>
            <a:prstGeom prst="rect">
              <a:avLst/>
            </a:prstGeom>
            <a:noFill/>
            <a:ln w="9525">
              <a:noFill/>
            </a:ln>
          </p:spPr>
          <p:txBody>
            <a:bodyPr>
              <a:spAutoFit/>
            </a:bodyPr>
            <a:p>
              <a:pPr>
                <a:spcBef>
                  <a:spcPct val="50000"/>
                </a:spcBef>
              </a:pPr>
              <a:r>
                <a:rPr lang="en-US" altLang="en-US" sz="2800" dirty="0">
                  <a:solidFill>
                    <a:srgbClr val="FF0000"/>
                  </a:solidFill>
                  <a:latin typeface="Times New Roman" panose="02020603050405020304" pitchFamily="18" charset="0"/>
                </a:rPr>
                <a:t>U</a:t>
              </a:r>
              <a:r>
                <a:rPr lang="en-US" altLang="en-US" sz="2800" baseline="-25000" dirty="0">
                  <a:solidFill>
                    <a:srgbClr val="FF0000"/>
                  </a:solidFill>
                  <a:latin typeface="Times New Roman" panose="02020603050405020304" pitchFamily="18" charset="0"/>
                </a:rPr>
                <a:t>1</a:t>
              </a:r>
              <a:endParaRPr lang="en-US" altLang="en-US" sz="2800" dirty="0">
                <a:solidFill>
                  <a:srgbClr val="FF0000"/>
                </a:solidFill>
                <a:latin typeface="Times New Roman" panose="02020603050405020304" pitchFamily="18" charset="0"/>
              </a:endParaRPr>
            </a:p>
          </p:txBody>
        </p:sp>
        <p:sp>
          <p:nvSpPr>
            <p:cNvPr id="9229" name="Line 8"/>
            <p:cNvSpPr/>
            <p:nvPr/>
          </p:nvSpPr>
          <p:spPr>
            <a:xfrm>
              <a:off x="2068" y="1733"/>
              <a:ext cx="336" cy="0"/>
            </a:xfrm>
            <a:prstGeom prst="line">
              <a:avLst/>
            </a:prstGeom>
            <a:ln w="9525" cap="flat" cmpd="sng">
              <a:solidFill>
                <a:srgbClr val="FF0000"/>
              </a:solidFill>
              <a:prstDash val="solid"/>
              <a:headEnd type="none" w="med" len="med"/>
              <a:tailEnd type="none" w="med" len="med"/>
            </a:ln>
          </p:spPr>
        </p:sp>
        <p:sp>
          <p:nvSpPr>
            <p:cNvPr id="9230" name="Text Box 9"/>
            <p:cNvSpPr txBox="1"/>
            <p:nvPr/>
          </p:nvSpPr>
          <p:spPr>
            <a:xfrm>
              <a:off x="2880" y="1392"/>
              <a:ext cx="576" cy="260"/>
            </a:xfrm>
            <a:prstGeom prst="rect">
              <a:avLst/>
            </a:prstGeom>
            <a:noFill/>
            <a:ln w="9525">
              <a:noFill/>
            </a:ln>
          </p:spPr>
          <p:txBody>
            <a:bodyPr>
              <a:spAutoFit/>
            </a:bodyPr>
            <a:p>
              <a:pPr>
                <a:spcBef>
                  <a:spcPct val="50000"/>
                </a:spcBef>
              </a:pPr>
              <a:r>
                <a:rPr lang="en-US" altLang="en-US" sz="2800" dirty="0">
                  <a:solidFill>
                    <a:srgbClr val="FF0000"/>
                  </a:solidFill>
                  <a:latin typeface="Times New Roman" panose="02020603050405020304" pitchFamily="18" charset="0"/>
                </a:rPr>
                <a:t>R</a:t>
              </a:r>
              <a:r>
                <a:rPr lang="en-US" altLang="en-US" sz="2800" baseline="-25000" dirty="0">
                  <a:solidFill>
                    <a:srgbClr val="FF0000"/>
                  </a:solidFill>
                  <a:latin typeface="Times New Roman" panose="02020603050405020304" pitchFamily="18" charset="0"/>
                </a:rPr>
                <a:t>1</a:t>
              </a:r>
              <a:endParaRPr lang="en-US" altLang="en-US" sz="2800" dirty="0">
                <a:solidFill>
                  <a:srgbClr val="FF0000"/>
                </a:solidFill>
                <a:latin typeface="Times New Roman" panose="02020603050405020304" pitchFamily="18" charset="0"/>
              </a:endParaRPr>
            </a:p>
          </p:txBody>
        </p:sp>
        <p:sp>
          <p:nvSpPr>
            <p:cNvPr id="9231" name="Text Box 10"/>
            <p:cNvSpPr txBox="1"/>
            <p:nvPr/>
          </p:nvSpPr>
          <p:spPr>
            <a:xfrm>
              <a:off x="2079" y="1716"/>
              <a:ext cx="575" cy="260"/>
            </a:xfrm>
            <a:prstGeom prst="rect">
              <a:avLst/>
            </a:prstGeom>
            <a:noFill/>
            <a:ln w="9525">
              <a:noFill/>
            </a:ln>
          </p:spPr>
          <p:txBody>
            <a:bodyPr>
              <a:spAutoFit/>
            </a:bodyPr>
            <a:p>
              <a:pPr>
                <a:spcBef>
                  <a:spcPct val="50000"/>
                </a:spcBef>
              </a:pPr>
              <a:r>
                <a:rPr lang="en-US" altLang="en-US" sz="2800" dirty="0">
                  <a:solidFill>
                    <a:srgbClr val="FF0000"/>
                  </a:solidFill>
                  <a:latin typeface="Times New Roman" panose="02020603050405020304" pitchFamily="18" charset="0"/>
                </a:rPr>
                <a:t>U</a:t>
              </a:r>
              <a:r>
                <a:rPr lang="en-US" altLang="en-US" sz="2800" baseline="-25000" dirty="0">
                  <a:solidFill>
                    <a:srgbClr val="FF0000"/>
                  </a:solidFill>
                  <a:latin typeface="Times New Roman" panose="02020603050405020304" pitchFamily="18" charset="0"/>
                </a:rPr>
                <a:t>2</a:t>
              </a:r>
              <a:endParaRPr lang="en-US" altLang="en-US" sz="2800" dirty="0">
                <a:solidFill>
                  <a:srgbClr val="FF0000"/>
                </a:solidFill>
                <a:latin typeface="Times New Roman" panose="02020603050405020304" pitchFamily="18" charset="0"/>
              </a:endParaRPr>
            </a:p>
          </p:txBody>
        </p:sp>
        <p:sp>
          <p:nvSpPr>
            <p:cNvPr id="9232" name="Text Box 11"/>
            <p:cNvSpPr txBox="1"/>
            <p:nvPr/>
          </p:nvSpPr>
          <p:spPr>
            <a:xfrm>
              <a:off x="2878" y="1720"/>
              <a:ext cx="577" cy="260"/>
            </a:xfrm>
            <a:prstGeom prst="rect">
              <a:avLst/>
            </a:prstGeom>
            <a:noFill/>
            <a:ln w="9525">
              <a:noFill/>
            </a:ln>
          </p:spPr>
          <p:txBody>
            <a:bodyPr>
              <a:spAutoFit/>
            </a:bodyPr>
            <a:p>
              <a:pPr>
                <a:spcBef>
                  <a:spcPct val="50000"/>
                </a:spcBef>
              </a:pPr>
              <a:r>
                <a:rPr lang="en-US" altLang="en-US" sz="2800" dirty="0">
                  <a:solidFill>
                    <a:srgbClr val="FF0000"/>
                  </a:solidFill>
                  <a:latin typeface="Times New Roman" panose="02020603050405020304" pitchFamily="18" charset="0"/>
                </a:rPr>
                <a:t>R</a:t>
              </a:r>
              <a:r>
                <a:rPr lang="en-US" altLang="en-US" sz="2800" baseline="-25000" dirty="0">
                  <a:solidFill>
                    <a:srgbClr val="FF0000"/>
                  </a:solidFill>
                  <a:latin typeface="Times New Roman" panose="02020603050405020304" pitchFamily="18" charset="0"/>
                </a:rPr>
                <a:t>2</a:t>
              </a:r>
              <a:endParaRPr lang="en-US" altLang="en-US" sz="2800" dirty="0">
                <a:solidFill>
                  <a:srgbClr val="FF0000"/>
                </a:solidFill>
                <a:latin typeface="Times New Roman" panose="02020603050405020304" pitchFamily="18" charset="0"/>
              </a:endParaRPr>
            </a:p>
          </p:txBody>
        </p:sp>
        <p:sp>
          <p:nvSpPr>
            <p:cNvPr id="9233" name="Line 12"/>
            <p:cNvSpPr/>
            <p:nvPr/>
          </p:nvSpPr>
          <p:spPr>
            <a:xfrm>
              <a:off x="2866" y="1733"/>
              <a:ext cx="336" cy="0"/>
            </a:xfrm>
            <a:prstGeom prst="line">
              <a:avLst/>
            </a:prstGeom>
            <a:ln w="9525" cap="flat" cmpd="sng">
              <a:solidFill>
                <a:srgbClr val="FF0000"/>
              </a:solidFill>
              <a:prstDash val="solid"/>
              <a:headEnd type="none" w="med" len="med"/>
              <a:tailEnd type="none" w="med" len="med"/>
            </a:ln>
          </p:spPr>
        </p:sp>
        <p:grpSp>
          <p:nvGrpSpPr>
            <p:cNvPr id="9234" name="Group 13"/>
            <p:cNvGrpSpPr/>
            <p:nvPr/>
          </p:nvGrpSpPr>
          <p:grpSpPr>
            <a:xfrm>
              <a:off x="2536" y="1699"/>
              <a:ext cx="240" cy="82"/>
              <a:chOff x="1296" y="3072"/>
              <a:chExt cx="240" cy="82"/>
            </a:xfrm>
          </p:grpSpPr>
          <p:sp>
            <p:nvSpPr>
              <p:cNvPr id="9235" name="Line 14"/>
              <p:cNvSpPr/>
              <p:nvPr/>
            </p:nvSpPr>
            <p:spPr>
              <a:xfrm>
                <a:off x="1296" y="3072"/>
                <a:ext cx="240" cy="0"/>
              </a:xfrm>
              <a:prstGeom prst="line">
                <a:avLst/>
              </a:prstGeom>
              <a:ln w="9525" cap="flat" cmpd="sng">
                <a:solidFill>
                  <a:srgbClr val="FF0000"/>
                </a:solidFill>
                <a:prstDash val="solid"/>
                <a:headEnd type="none" w="med" len="med"/>
                <a:tailEnd type="none" w="med" len="med"/>
              </a:ln>
            </p:spPr>
          </p:sp>
          <p:sp>
            <p:nvSpPr>
              <p:cNvPr id="9236" name="Line 15"/>
              <p:cNvSpPr/>
              <p:nvPr/>
            </p:nvSpPr>
            <p:spPr>
              <a:xfrm>
                <a:off x="1296" y="3154"/>
                <a:ext cx="240" cy="0"/>
              </a:xfrm>
              <a:prstGeom prst="line">
                <a:avLst/>
              </a:prstGeom>
              <a:ln w="9525" cap="flat" cmpd="sng">
                <a:solidFill>
                  <a:srgbClr val="FF0000"/>
                </a:solidFill>
                <a:prstDash val="solid"/>
                <a:headEnd type="none" w="med" len="med"/>
                <a:tailEnd type="none" w="med" len="med"/>
              </a:ln>
            </p:spPr>
          </p:sp>
        </p:grpSp>
      </p:grpSp>
      <p:sp>
        <p:nvSpPr>
          <p:cNvPr id="8208" name="Text Box 16"/>
          <p:cNvSpPr txBox="1"/>
          <p:nvPr/>
        </p:nvSpPr>
        <p:spPr>
          <a:xfrm>
            <a:off x="0" y="5638800"/>
            <a:ext cx="2057400" cy="579438"/>
          </a:xfrm>
          <a:prstGeom prst="rect">
            <a:avLst/>
          </a:prstGeom>
          <a:noFill/>
          <a:ln w="9525">
            <a:noFill/>
          </a:ln>
        </p:spPr>
        <p:txBody>
          <a:bodyPr lIns="91397" tIns="45697" rIns="91397" bIns="45697">
            <a:spAutoFit/>
          </a:bodyPr>
          <a:p>
            <a:pPr>
              <a:spcBef>
                <a:spcPct val="50000"/>
              </a:spcBef>
            </a:pPr>
            <a:r>
              <a:rPr lang="en-US" altLang="en-US" sz="3200" dirty="0">
                <a:solidFill>
                  <a:srgbClr val="0000FF"/>
                </a:solidFill>
                <a:latin typeface="Times New Roman" panose="02020603050405020304" pitchFamily="18" charset="0"/>
                <a:cs typeface="Times New Roman" panose="02020603050405020304" pitchFamily="18" charset="0"/>
              </a:rPr>
              <a:t>Suy ra:</a:t>
            </a:r>
            <a:endParaRPr lang="en-US" altLang="en-US" sz="3200" i="1" dirty="0">
              <a:solidFill>
                <a:srgbClr val="0000FF"/>
              </a:solidFill>
              <a:latin typeface="Times New Roman" panose="02020603050405020304" pitchFamily="18" charset="0"/>
              <a:ea typeface="Times New Roman" panose="02020603050405020304" pitchFamily="18" charset="0"/>
            </a:endParaRPr>
          </a:p>
        </p:txBody>
      </p:sp>
      <p:sp>
        <p:nvSpPr>
          <p:cNvPr id="8211" name="Text Box 19"/>
          <p:cNvSpPr txBox="1"/>
          <p:nvPr/>
        </p:nvSpPr>
        <p:spPr>
          <a:xfrm>
            <a:off x="3810000" y="5715000"/>
            <a:ext cx="684213" cy="457200"/>
          </a:xfrm>
          <a:prstGeom prst="rect">
            <a:avLst/>
          </a:prstGeom>
          <a:noFill/>
          <a:ln w="9525">
            <a:noFill/>
          </a:ln>
        </p:spPr>
        <p:txBody>
          <a:bodyPr lIns="91397" tIns="45697" rIns="91397" bIns="45697">
            <a:spAutoFit/>
          </a:bodyPr>
          <a:p>
            <a:pPr>
              <a:spcBef>
                <a:spcPct val="50000"/>
              </a:spcBef>
            </a:pPr>
            <a:r>
              <a:rPr lang="en-US" altLang="en-US" sz="2400" b="1" dirty="0">
                <a:solidFill>
                  <a:srgbClr val="0000FF"/>
                </a:solidFill>
                <a:latin typeface="Times New Roman" panose="02020603050405020304" pitchFamily="18" charset="0"/>
              </a:rPr>
              <a:t>(3)</a:t>
            </a:r>
            <a:endParaRPr lang="en-US" altLang="en-US" sz="2400" b="1" i="1" dirty="0">
              <a:solidFill>
                <a:srgbClr val="0000FF"/>
              </a:solidFill>
              <a:latin typeface="Times New Roman" panose="02020603050405020304" pitchFamily="18" charset="0"/>
            </a:endParaRPr>
          </a:p>
        </p:txBody>
      </p:sp>
      <p:graphicFrame>
        <p:nvGraphicFramePr>
          <p:cNvPr id="3" name="Object 2"/>
          <p:cNvGraphicFramePr>
            <a:graphicFrameLocks noChangeAspect="1"/>
          </p:cNvGraphicFramePr>
          <p:nvPr/>
        </p:nvGraphicFramePr>
        <p:xfrm>
          <a:off x="3657600" y="1524000"/>
          <a:ext cx="2438400" cy="1371600"/>
        </p:xfrm>
        <a:graphic>
          <a:graphicData uri="http://schemas.openxmlformats.org/presentationml/2006/ole">
            <mc:AlternateContent xmlns:mc="http://schemas.openxmlformats.org/markup-compatibility/2006">
              <mc:Choice xmlns:v="urn:schemas-microsoft-com:vml" Requires="v">
                <p:oleObj spid="_x0000_s3077" name="" r:id="rId1" imgW="584200" imgH="444500" progId="Equation.DSMT4">
                  <p:embed/>
                </p:oleObj>
              </mc:Choice>
              <mc:Fallback>
                <p:oleObj name="" r:id="rId1" imgW="584200" imgH="444500" progId="Equation.DSMT4">
                  <p:embed/>
                  <p:pic>
                    <p:nvPicPr>
                      <p:cNvPr id="0" name="Picture 3076"/>
                      <p:cNvPicPr/>
                      <p:nvPr/>
                    </p:nvPicPr>
                    <p:blipFill>
                      <a:blip r:embed="rId2"/>
                      <a:stretch>
                        <a:fillRect/>
                      </a:stretch>
                    </p:blipFill>
                    <p:spPr>
                      <a:xfrm>
                        <a:off x="3657600" y="1524000"/>
                        <a:ext cx="2438400" cy="1371600"/>
                      </a:xfrm>
                      <a:prstGeom prst="rect">
                        <a:avLst/>
                      </a:prstGeom>
                      <a:noFill/>
                      <a:ln w="38100">
                        <a:noFill/>
                        <a:miter/>
                      </a:ln>
                    </p:spPr>
                  </p:pic>
                </p:oleObj>
              </mc:Fallback>
            </mc:AlternateContent>
          </a:graphicData>
        </a:graphic>
      </p:graphicFrame>
      <p:graphicFrame>
        <p:nvGraphicFramePr>
          <p:cNvPr id="9227"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78" name="" r:id="rId3" imgW="114300" imgH="215900" progId="Equation.3">
                  <p:embed/>
                </p:oleObj>
              </mc:Choice>
              <mc:Fallback>
                <p:oleObj name="" r:id="rId3" imgW="114300" imgH="215900" progId="Equation.3">
                  <p:embed/>
                  <p:pic>
                    <p:nvPicPr>
                      <p:cNvPr id="0" name="Picture 3077"/>
                      <p:cNvPicPr/>
                      <p:nvPr/>
                    </p:nvPicPr>
                    <p:blipFill>
                      <a:blip r:embed="rId4"/>
                      <a:stretch>
                        <a:fillRect/>
                      </a:stretch>
                    </p:blipFill>
                    <p:spPr>
                      <a:xfrm>
                        <a:off x="4514850" y="3321050"/>
                        <a:ext cx="114300" cy="215900"/>
                      </a:xfrm>
                      <a:prstGeom prst="rect">
                        <a:avLst/>
                      </a:prstGeom>
                      <a:noFill/>
                      <a:ln w="38100">
                        <a:noFill/>
                        <a:miter/>
                      </a:ln>
                    </p:spPr>
                  </p:pic>
                </p:oleObj>
              </mc:Fallback>
            </mc:AlternateContent>
          </a:graphicData>
        </a:graphic>
      </p:graphicFrame>
      <p:sp>
        <p:nvSpPr>
          <p:cNvPr id="2" name="Text Box 1"/>
          <p:cNvSpPr txBox="1"/>
          <p:nvPr/>
        </p:nvSpPr>
        <p:spPr>
          <a:xfrm>
            <a:off x="6515100" y="4646930"/>
            <a:ext cx="552450" cy="460375"/>
          </a:xfrm>
          <a:prstGeom prst="rect">
            <a:avLst/>
          </a:prstGeom>
          <a:noFill/>
        </p:spPr>
        <p:txBody>
          <a:bodyPr wrap="square" rtlCol="0" anchor="t">
            <a:spAutoFit/>
          </a:bodyPr>
          <a:p>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sym typeface="+mn-ea"/>
              </a:rPr>
              <a:t>=&gt;</a:t>
            </a:r>
            <a:endPar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sym typeface="+mn-ea"/>
            </a:endParaRPr>
          </a:p>
        </p:txBody>
      </p:sp>
      <p:grpSp>
        <p:nvGrpSpPr>
          <p:cNvPr id="5" name="Group 63"/>
          <p:cNvGrpSpPr/>
          <p:nvPr/>
        </p:nvGrpSpPr>
        <p:grpSpPr>
          <a:xfrm>
            <a:off x="3972159" y="4258255"/>
            <a:ext cx="780336" cy="1018511"/>
            <a:chOff x="2036" y="1471"/>
            <a:chExt cx="618" cy="503"/>
          </a:xfrm>
        </p:grpSpPr>
        <p:sp>
          <p:nvSpPr>
            <p:cNvPr id="6" name="Text Box 7"/>
            <p:cNvSpPr txBox="1"/>
            <p:nvPr/>
          </p:nvSpPr>
          <p:spPr>
            <a:xfrm>
              <a:off x="2036" y="1471"/>
              <a:ext cx="575" cy="258"/>
            </a:xfrm>
            <a:prstGeom prst="rect">
              <a:avLst/>
            </a:prstGeom>
            <a:noFill/>
            <a:ln w="9525">
              <a:noFill/>
            </a:ln>
          </p:spPr>
          <p:txBody>
            <a:bodyPr>
              <a:spAutoFit/>
            </a:bodyPr>
            <a:p>
              <a:pPr>
                <a:spcBef>
                  <a:spcPct val="50000"/>
                </a:spcBef>
              </a:pPr>
              <a:r>
                <a:rPr lang="en-US" altLang="en-US" sz="2800" dirty="0">
                  <a:solidFill>
                    <a:srgbClr val="FF0000"/>
                  </a:solidFill>
                  <a:latin typeface="Times New Roman" panose="02020603050405020304" pitchFamily="18" charset="0"/>
                </a:rPr>
                <a:t>U</a:t>
              </a:r>
              <a:r>
                <a:rPr lang="en-US" altLang="en-US" sz="2800" baseline="-25000" dirty="0">
                  <a:solidFill>
                    <a:srgbClr val="FF0000"/>
                  </a:solidFill>
                  <a:latin typeface="Times New Roman" panose="02020603050405020304" pitchFamily="18" charset="0"/>
                </a:rPr>
                <a:t>1</a:t>
              </a:r>
              <a:endParaRPr lang="en-US" altLang="en-US" sz="2800" dirty="0">
                <a:solidFill>
                  <a:srgbClr val="FF0000"/>
                </a:solidFill>
                <a:latin typeface="Times New Roman" panose="02020603050405020304" pitchFamily="18" charset="0"/>
              </a:endParaRPr>
            </a:p>
          </p:txBody>
        </p:sp>
        <p:sp>
          <p:nvSpPr>
            <p:cNvPr id="7" name="Line 8"/>
            <p:cNvSpPr/>
            <p:nvPr/>
          </p:nvSpPr>
          <p:spPr>
            <a:xfrm>
              <a:off x="2068" y="1733"/>
              <a:ext cx="336" cy="0"/>
            </a:xfrm>
            <a:prstGeom prst="line">
              <a:avLst/>
            </a:prstGeom>
            <a:ln w="9525" cap="flat" cmpd="sng">
              <a:solidFill>
                <a:srgbClr val="FF0000"/>
              </a:solidFill>
              <a:prstDash val="solid"/>
              <a:headEnd type="none" w="med" len="med"/>
              <a:tailEnd type="none" w="med" len="med"/>
            </a:ln>
          </p:spPr>
        </p:sp>
        <p:sp>
          <p:nvSpPr>
            <p:cNvPr id="9" name="Text Box 10"/>
            <p:cNvSpPr txBox="1"/>
            <p:nvPr/>
          </p:nvSpPr>
          <p:spPr>
            <a:xfrm>
              <a:off x="2079" y="1716"/>
              <a:ext cx="575" cy="258"/>
            </a:xfrm>
            <a:prstGeom prst="rect">
              <a:avLst/>
            </a:prstGeom>
            <a:noFill/>
            <a:ln w="9525">
              <a:noFill/>
            </a:ln>
          </p:spPr>
          <p:txBody>
            <a:bodyPr>
              <a:spAutoFit/>
            </a:bodyPr>
            <a:p>
              <a:pPr>
                <a:spcBef>
                  <a:spcPct val="50000"/>
                </a:spcBef>
              </a:pPr>
              <a:r>
                <a:rPr lang="en-US" altLang="en-US" sz="2800" dirty="0">
                  <a:solidFill>
                    <a:srgbClr val="FF0000"/>
                  </a:solidFill>
                  <a:latin typeface="Times New Roman" panose="02020603050405020304" pitchFamily="18" charset="0"/>
                </a:rPr>
                <a:t>R</a:t>
              </a:r>
              <a:r>
                <a:rPr lang="en-US" altLang="en-US" sz="2800" baseline="-25000" dirty="0">
                  <a:solidFill>
                    <a:srgbClr val="FF0000"/>
                  </a:solidFill>
                  <a:latin typeface="Times New Roman" panose="02020603050405020304" pitchFamily="18" charset="0"/>
                </a:rPr>
                <a:t>1</a:t>
              </a:r>
              <a:endParaRPr lang="en-US" altLang="en-US" sz="2800" dirty="0">
                <a:solidFill>
                  <a:srgbClr val="FF0000"/>
                </a:solidFill>
                <a:latin typeface="Times New Roman" panose="02020603050405020304" pitchFamily="18" charset="0"/>
              </a:endParaRPr>
            </a:p>
          </p:txBody>
        </p:sp>
      </p:grpSp>
      <p:sp>
        <p:nvSpPr>
          <p:cNvPr id="15" name="Text Box 14"/>
          <p:cNvSpPr txBox="1"/>
          <p:nvPr/>
        </p:nvSpPr>
        <p:spPr>
          <a:xfrm>
            <a:off x="3346450" y="4549775"/>
            <a:ext cx="639445" cy="521970"/>
          </a:xfrm>
          <a:prstGeom prst="rect">
            <a:avLst/>
          </a:prstGeom>
          <a:noFill/>
        </p:spPr>
        <p:txBody>
          <a:bodyPr wrap="none" rtlCol="0" anchor="t">
            <a:spAutoFit/>
          </a:bodyPr>
          <a:p>
            <a:pPr algn="l"/>
            <a:r>
              <a:rPr lang="en-US" altLang="en-US" sz="2800" b="1" dirty="0">
                <a:solidFill>
                  <a:srgbClr val="0000FF"/>
                </a:solidFill>
                <a:latin typeface="Times New Roman" panose="02020603050405020304" pitchFamily="18" charset="0"/>
                <a:sym typeface="+mn-ea"/>
              </a:rPr>
              <a:t>I</a:t>
            </a:r>
            <a:r>
              <a:rPr lang="en-US" altLang="en-US" sz="2800" b="1" baseline="-25000" dirty="0">
                <a:solidFill>
                  <a:srgbClr val="0000FF"/>
                </a:solidFill>
                <a:latin typeface="Times New Roman" panose="02020603050405020304" pitchFamily="18" charset="0"/>
                <a:sym typeface="+mn-ea"/>
              </a:rPr>
              <a:t>1</a:t>
            </a:r>
            <a:r>
              <a:rPr lang="en-US" altLang="en-US" sz="2800" b="1" dirty="0">
                <a:solidFill>
                  <a:srgbClr val="0000FF"/>
                </a:solidFill>
                <a:latin typeface="Times New Roman" panose="02020603050405020304" pitchFamily="18" charset="0"/>
                <a:sym typeface="+mn-ea"/>
              </a:rPr>
              <a:t>=</a:t>
            </a:r>
            <a:endParaRPr lang="en-US" sz="2800"/>
          </a:p>
        </p:txBody>
      </p:sp>
      <p:grpSp>
        <p:nvGrpSpPr>
          <p:cNvPr id="21" name="Group 63"/>
          <p:cNvGrpSpPr/>
          <p:nvPr/>
        </p:nvGrpSpPr>
        <p:grpSpPr>
          <a:xfrm>
            <a:off x="5701746" y="4355183"/>
            <a:ext cx="753820" cy="990162"/>
            <a:chOff x="2057" y="1485"/>
            <a:chExt cx="597" cy="489"/>
          </a:xfrm>
        </p:grpSpPr>
        <p:sp>
          <p:nvSpPr>
            <p:cNvPr id="22" name="Text Box 7"/>
            <p:cNvSpPr txBox="1"/>
            <p:nvPr/>
          </p:nvSpPr>
          <p:spPr>
            <a:xfrm>
              <a:off x="2057" y="1485"/>
              <a:ext cx="575" cy="258"/>
            </a:xfrm>
            <a:prstGeom prst="rect">
              <a:avLst/>
            </a:prstGeom>
            <a:noFill/>
            <a:ln w="9525">
              <a:noFill/>
            </a:ln>
          </p:spPr>
          <p:txBody>
            <a:bodyPr>
              <a:spAutoFit/>
            </a:bodyPr>
            <a:p>
              <a:pPr>
                <a:spcBef>
                  <a:spcPct val="50000"/>
                </a:spcBef>
              </a:pPr>
              <a:r>
                <a:rPr lang="en-US" altLang="en-US" sz="2800" dirty="0">
                  <a:solidFill>
                    <a:srgbClr val="FF0000"/>
                  </a:solidFill>
                  <a:latin typeface="Times New Roman" panose="02020603050405020304" pitchFamily="18" charset="0"/>
                </a:rPr>
                <a:t>U</a:t>
              </a:r>
              <a:r>
                <a:rPr lang="en-US" altLang="en-US" sz="2800" baseline="-25000" dirty="0">
                  <a:solidFill>
                    <a:srgbClr val="FF0000"/>
                  </a:solidFill>
                  <a:latin typeface="Times New Roman" panose="02020603050405020304" pitchFamily="18" charset="0"/>
                </a:rPr>
                <a:t>2</a:t>
              </a:r>
              <a:endParaRPr lang="en-US" altLang="en-US" sz="2800" dirty="0">
                <a:solidFill>
                  <a:srgbClr val="FF0000"/>
                </a:solidFill>
                <a:latin typeface="Times New Roman" panose="02020603050405020304" pitchFamily="18" charset="0"/>
              </a:endParaRPr>
            </a:p>
          </p:txBody>
        </p:sp>
        <p:sp>
          <p:nvSpPr>
            <p:cNvPr id="23" name="Line 8"/>
            <p:cNvSpPr/>
            <p:nvPr/>
          </p:nvSpPr>
          <p:spPr>
            <a:xfrm>
              <a:off x="2068" y="1733"/>
              <a:ext cx="336" cy="0"/>
            </a:xfrm>
            <a:prstGeom prst="line">
              <a:avLst/>
            </a:prstGeom>
            <a:ln w="9525" cap="flat" cmpd="sng">
              <a:solidFill>
                <a:srgbClr val="FF0000"/>
              </a:solidFill>
              <a:prstDash val="solid"/>
              <a:headEnd type="none" w="med" len="med"/>
              <a:tailEnd type="none" w="med" len="med"/>
            </a:ln>
          </p:spPr>
        </p:sp>
        <p:sp>
          <p:nvSpPr>
            <p:cNvPr id="24" name="Text Box 10"/>
            <p:cNvSpPr txBox="1"/>
            <p:nvPr/>
          </p:nvSpPr>
          <p:spPr>
            <a:xfrm>
              <a:off x="2079" y="1716"/>
              <a:ext cx="575" cy="258"/>
            </a:xfrm>
            <a:prstGeom prst="rect">
              <a:avLst/>
            </a:prstGeom>
            <a:noFill/>
            <a:ln w="9525">
              <a:noFill/>
            </a:ln>
          </p:spPr>
          <p:txBody>
            <a:bodyPr>
              <a:spAutoFit/>
            </a:bodyPr>
            <a:p>
              <a:pPr>
                <a:spcBef>
                  <a:spcPct val="50000"/>
                </a:spcBef>
              </a:pPr>
              <a:r>
                <a:rPr lang="en-US" altLang="en-US" sz="2800" dirty="0">
                  <a:solidFill>
                    <a:srgbClr val="FF0000"/>
                  </a:solidFill>
                  <a:latin typeface="Times New Roman" panose="02020603050405020304" pitchFamily="18" charset="0"/>
                </a:rPr>
                <a:t>R</a:t>
              </a:r>
              <a:r>
                <a:rPr lang="en-US" altLang="en-US" sz="2800" baseline="-25000" dirty="0">
                  <a:solidFill>
                    <a:srgbClr val="FF0000"/>
                  </a:solidFill>
                  <a:latin typeface="Times New Roman" panose="02020603050405020304" pitchFamily="18" charset="0"/>
                </a:rPr>
                <a:t>2</a:t>
              </a:r>
              <a:endParaRPr lang="en-US" altLang="en-US" sz="2800" dirty="0">
                <a:solidFill>
                  <a:srgbClr val="FF0000"/>
                </a:solidFill>
                <a:latin typeface="Times New Roman" panose="02020603050405020304" pitchFamily="18" charset="0"/>
              </a:endParaRPr>
            </a:p>
          </p:txBody>
        </p:sp>
      </p:grpSp>
      <p:sp>
        <p:nvSpPr>
          <p:cNvPr id="25" name="Text Box 24"/>
          <p:cNvSpPr txBox="1"/>
          <p:nvPr/>
        </p:nvSpPr>
        <p:spPr>
          <a:xfrm>
            <a:off x="5049520" y="4618355"/>
            <a:ext cx="639445" cy="521970"/>
          </a:xfrm>
          <a:prstGeom prst="rect">
            <a:avLst/>
          </a:prstGeom>
          <a:noFill/>
        </p:spPr>
        <p:txBody>
          <a:bodyPr wrap="none" rtlCol="0" anchor="t">
            <a:spAutoFit/>
          </a:bodyPr>
          <a:p>
            <a:pPr algn="l"/>
            <a:r>
              <a:rPr lang="en-US" altLang="en-US" sz="2800" b="1" dirty="0">
                <a:solidFill>
                  <a:srgbClr val="0000FF"/>
                </a:solidFill>
                <a:latin typeface="Times New Roman" panose="02020603050405020304" pitchFamily="18" charset="0"/>
                <a:sym typeface="+mn-ea"/>
              </a:rPr>
              <a:t>I</a:t>
            </a:r>
            <a:r>
              <a:rPr lang="en-US" altLang="en-US" sz="2800" b="1" baseline="-25000" dirty="0">
                <a:solidFill>
                  <a:srgbClr val="0000FF"/>
                </a:solidFill>
                <a:latin typeface="Times New Roman" panose="02020603050405020304" pitchFamily="18" charset="0"/>
                <a:sym typeface="+mn-ea"/>
              </a:rPr>
              <a:t>2</a:t>
            </a:r>
            <a:r>
              <a:rPr lang="en-US" altLang="en-US" sz="2800" b="1" dirty="0">
                <a:solidFill>
                  <a:srgbClr val="0000FF"/>
                </a:solidFill>
                <a:latin typeface="Times New Roman" panose="02020603050405020304" pitchFamily="18" charset="0"/>
                <a:sym typeface="+mn-ea"/>
              </a:rPr>
              <a:t>=</a:t>
            </a:r>
            <a:endParaRPr lang="en-US" sz="2800"/>
          </a:p>
        </p:txBody>
      </p:sp>
      <p:grpSp>
        <p:nvGrpSpPr>
          <p:cNvPr id="26" name="Group 63"/>
          <p:cNvGrpSpPr/>
          <p:nvPr/>
        </p:nvGrpSpPr>
        <p:grpSpPr>
          <a:xfrm>
            <a:off x="6983811" y="4333580"/>
            <a:ext cx="753820" cy="1022560"/>
            <a:chOff x="2057" y="1469"/>
            <a:chExt cx="597" cy="505"/>
          </a:xfrm>
        </p:grpSpPr>
        <p:sp>
          <p:nvSpPr>
            <p:cNvPr id="27" name="Text Box 7"/>
            <p:cNvSpPr txBox="1"/>
            <p:nvPr/>
          </p:nvSpPr>
          <p:spPr>
            <a:xfrm>
              <a:off x="2057" y="1469"/>
              <a:ext cx="575" cy="258"/>
            </a:xfrm>
            <a:prstGeom prst="rect">
              <a:avLst/>
            </a:prstGeom>
            <a:noFill/>
            <a:ln w="9525">
              <a:noFill/>
            </a:ln>
          </p:spPr>
          <p:txBody>
            <a:bodyPr>
              <a:spAutoFit/>
            </a:bodyPr>
            <a:p>
              <a:pPr>
                <a:spcBef>
                  <a:spcPct val="50000"/>
                </a:spcBef>
              </a:pPr>
              <a:r>
                <a:rPr lang="en-US" altLang="en-US" sz="2800" dirty="0">
                  <a:solidFill>
                    <a:srgbClr val="FF0000"/>
                  </a:solidFill>
                  <a:latin typeface="Times New Roman" panose="02020603050405020304" pitchFamily="18" charset="0"/>
                </a:rPr>
                <a:t>U</a:t>
              </a:r>
              <a:r>
                <a:rPr lang="en-US" altLang="en-US" sz="2800" baseline="-25000" dirty="0">
                  <a:solidFill>
                    <a:srgbClr val="FF0000"/>
                  </a:solidFill>
                  <a:latin typeface="Times New Roman" panose="02020603050405020304" pitchFamily="18" charset="0"/>
                </a:rPr>
                <a:t>1</a:t>
              </a:r>
              <a:endParaRPr lang="en-US" altLang="en-US" sz="2800" dirty="0">
                <a:solidFill>
                  <a:srgbClr val="FF0000"/>
                </a:solidFill>
                <a:latin typeface="Times New Roman" panose="02020603050405020304" pitchFamily="18" charset="0"/>
              </a:endParaRPr>
            </a:p>
          </p:txBody>
        </p:sp>
        <p:sp>
          <p:nvSpPr>
            <p:cNvPr id="28" name="Line 8"/>
            <p:cNvSpPr/>
            <p:nvPr/>
          </p:nvSpPr>
          <p:spPr>
            <a:xfrm>
              <a:off x="2068" y="1733"/>
              <a:ext cx="336" cy="0"/>
            </a:xfrm>
            <a:prstGeom prst="line">
              <a:avLst/>
            </a:prstGeom>
            <a:ln w="9525" cap="flat" cmpd="sng">
              <a:solidFill>
                <a:srgbClr val="FF0000"/>
              </a:solidFill>
              <a:prstDash val="solid"/>
              <a:headEnd type="none" w="med" len="med"/>
              <a:tailEnd type="none" w="med" len="med"/>
            </a:ln>
          </p:spPr>
        </p:sp>
        <p:sp>
          <p:nvSpPr>
            <p:cNvPr id="29" name="Text Box 10"/>
            <p:cNvSpPr txBox="1"/>
            <p:nvPr/>
          </p:nvSpPr>
          <p:spPr>
            <a:xfrm>
              <a:off x="2079" y="1716"/>
              <a:ext cx="575" cy="258"/>
            </a:xfrm>
            <a:prstGeom prst="rect">
              <a:avLst/>
            </a:prstGeom>
            <a:noFill/>
            <a:ln w="9525">
              <a:noFill/>
            </a:ln>
          </p:spPr>
          <p:txBody>
            <a:bodyPr>
              <a:spAutoFit/>
            </a:bodyPr>
            <a:p>
              <a:pPr>
                <a:spcBef>
                  <a:spcPct val="50000"/>
                </a:spcBef>
              </a:pPr>
              <a:r>
                <a:rPr lang="en-US" altLang="en-US" sz="2800" dirty="0">
                  <a:solidFill>
                    <a:srgbClr val="FF0000"/>
                  </a:solidFill>
                  <a:latin typeface="Times New Roman" panose="02020603050405020304" pitchFamily="18" charset="0"/>
                </a:rPr>
                <a:t>R</a:t>
              </a:r>
              <a:r>
                <a:rPr lang="en-US" altLang="en-US" sz="2800" baseline="-25000" dirty="0">
                  <a:solidFill>
                    <a:srgbClr val="FF0000"/>
                  </a:solidFill>
                  <a:latin typeface="Times New Roman" panose="02020603050405020304" pitchFamily="18" charset="0"/>
                </a:rPr>
                <a:t>1</a:t>
              </a:r>
              <a:endParaRPr lang="en-US" altLang="en-US" sz="2800" dirty="0">
                <a:solidFill>
                  <a:srgbClr val="FF0000"/>
                </a:solidFill>
                <a:latin typeface="Times New Roman" panose="02020603050405020304" pitchFamily="18" charset="0"/>
              </a:endParaRPr>
            </a:p>
          </p:txBody>
        </p:sp>
      </p:grpSp>
      <p:grpSp>
        <p:nvGrpSpPr>
          <p:cNvPr id="30" name="Group 63"/>
          <p:cNvGrpSpPr/>
          <p:nvPr/>
        </p:nvGrpSpPr>
        <p:grpSpPr>
          <a:xfrm>
            <a:off x="7910911" y="4329459"/>
            <a:ext cx="753820" cy="1006361"/>
            <a:chOff x="2057" y="1477"/>
            <a:chExt cx="597" cy="497"/>
          </a:xfrm>
        </p:grpSpPr>
        <p:sp>
          <p:nvSpPr>
            <p:cNvPr id="31" name="Text Box 7"/>
            <p:cNvSpPr txBox="1"/>
            <p:nvPr/>
          </p:nvSpPr>
          <p:spPr>
            <a:xfrm>
              <a:off x="2057" y="1477"/>
              <a:ext cx="575" cy="258"/>
            </a:xfrm>
            <a:prstGeom prst="rect">
              <a:avLst/>
            </a:prstGeom>
            <a:noFill/>
            <a:ln w="9525">
              <a:noFill/>
            </a:ln>
          </p:spPr>
          <p:txBody>
            <a:bodyPr>
              <a:spAutoFit/>
            </a:bodyPr>
            <a:p>
              <a:pPr>
                <a:spcBef>
                  <a:spcPct val="50000"/>
                </a:spcBef>
              </a:pPr>
              <a:r>
                <a:rPr lang="en-US" altLang="en-US" sz="2800" dirty="0">
                  <a:solidFill>
                    <a:srgbClr val="FF0000"/>
                  </a:solidFill>
                  <a:latin typeface="Times New Roman" panose="02020603050405020304" pitchFamily="18" charset="0"/>
                </a:rPr>
                <a:t>U</a:t>
              </a:r>
              <a:r>
                <a:rPr lang="en-US" altLang="en-US" sz="2800" baseline="-25000" dirty="0">
                  <a:solidFill>
                    <a:srgbClr val="FF0000"/>
                  </a:solidFill>
                  <a:latin typeface="Times New Roman" panose="02020603050405020304" pitchFamily="18" charset="0"/>
                </a:rPr>
                <a:t>2</a:t>
              </a:r>
              <a:endParaRPr lang="en-US" altLang="en-US" sz="2800" dirty="0">
                <a:solidFill>
                  <a:srgbClr val="FF0000"/>
                </a:solidFill>
                <a:latin typeface="Times New Roman" panose="02020603050405020304" pitchFamily="18" charset="0"/>
              </a:endParaRPr>
            </a:p>
          </p:txBody>
        </p:sp>
        <p:sp>
          <p:nvSpPr>
            <p:cNvPr id="32" name="Line 8"/>
            <p:cNvSpPr/>
            <p:nvPr/>
          </p:nvSpPr>
          <p:spPr>
            <a:xfrm>
              <a:off x="2068" y="1733"/>
              <a:ext cx="336" cy="0"/>
            </a:xfrm>
            <a:prstGeom prst="line">
              <a:avLst/>
            </a:prstGeom>
            <a:ln w="9525" cap="flat" cmpd="sng">
              <a:solidFill>
                <a:srgbClr val="FF0000"/>
              </a:solidFill>
              <a:prstDash val="solid"/>
              <a:headEnd type="none" w="med" len="med"/>
              <a:tailEnd type="none" w="med" len="med"/>
            </a:ln>
          </p:spPr>
        </p:sp>
        <p:sp>
          <p:nvSpPr>
            <p:cNvPr id="33" name="Text Box 10"/>
            <p:cNvSpPr txBox="1"/>
            <p:nvPr/>
          </p:nvSpPr>
          <p:spPr>
            <a:xfrm>
              <a:off x="2079" y="1716"/>
              <a:ext cx="575" cy="258"/>
            </a:xfrm>
            <a:prstGeom prst="rect">
              <a:avLst/>
            </a:prstGeom>
            <a:noFill/>
            <a:ln w="9525">
              <a:noFill/>
            </a:ln>
          </p:spPr>
          <p:txBody>
            <a:bodyPr>
              <a:spAutoFit/>
            </a:bodyPr>
            <a:p>
              <a:pPr>
                <a:spcBef>
                  <a:spcPct val="50000"/>
                </a:spcBef>
              </a:pPr>
              <a:r>
                <a:rPr lang="en-US" altLang="en-US" sz="2800" dirty="0">
                  <a:solidFill>
                    <a:srgbClr val="FF0000"/>
                  </a:solidFill>
                  <a:latin typeface="Times New Roman" panose="02020603050405020304" pitchFamily="18" charset="0"/>
                </a:rPr>
                <a:t>R</a:t>
              </a:r>
              <a:r>
                <a:rPr lang="en-US" altLang="en-US" sz="2800" baseline="-25000" dirty="0">
                  <a:solidFill>
                    <a:srgbClr val="FF0000"/>
                  </a:solidFill>
                  <a:latin typeface="Times New Roman" panose="02020603050405020304" pitchFamily="18" charset="0"/>
                </a:rPr>
                <a:t>2</a:t>
              </a:r>
              <a:endParaRPr lang="en-US" altLang="en-US" sz="2800" dirty="0">
                <a:solidFill>
                  <a:srgbClr val="FF0000"/>
                </a:solidFill>
                <a:latin typeface="Times New Roman" panose="02020603050405020304" pitchFamily="18" charset="0"/>
              </a:endParaRPr>
            </a:p>
          </p:txBody>
        </p:sp>
      </p:grpSp>
      <p:sp>
        <p:nvSpPr>
          <p:cNvPr id="34" name="Text Box 33"/>
          <p:cNvSpPr txBox="1"/>
          <p:nvPr/>
        </p:nvSpPr>
        <p:spPr>
          <a:xfrm>
            <a:off x="7518400" y="4584065"/>
            <a:ext cx="385445" cy="521970"/>
          </a:xfrm>
          <a:prstGeom prst="rect">
            <a:avLst/>
          </a:prstGeom>
          <a:noFill/>
        </p:spPr>
        <p:txBody>
          <a:bodyPr wrap="none" rtlCol="0" anchor="t">
            <a:spAutoFit/>
          </a:bodyPr>
          <a:p>
            <a:pPr algn="l"/>
            <a:r>
              <a:rPr lang="en-US" altLang="en-US" sz="2800" b="1" dirty="0">
                <a:solidFill>
                  <a:srgbClr val="0000FF"/>
                </a:solidFill>
                <a:latin typeface="Times New Roman" panose="02020603050405020304" pitchFamily="18" charset="0"/>
                <a:sym typeface="+mn-ea"/>
              </a:rPr>
              <a:t>=</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strips(downLeft)">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1000" fill="hold"/>
                                        <p:tgtEl>
                                          <p:spTgt spid="34"/>
                                        </p:tgtEl>
                                        <p:attrNameLst>
                                          <p:attrName>ppt_w</p:attrName>
                                        </p:attrNameLst>
                                      </p:cBhvr>
                                      <p:tavLst>
                                        <p:tav tm="0">
                                          <p:val>
                                            <p:strVal val="#ppt_w*0.70"/>
                                          </p:val>
                                        </p:tav>
                                        <p:tav tm="100000">
                                          <p:val>
                                            <p:strVal val="#ppt_w"/>
                                          </p:val>
                                        </p:tav>
                                      </p:tavLst>
                                    </p:anim>
                                    <p:anim calcmode="lin" valueType="num">
                                      <p:cBhvr>
                                        <p:cTn id="54" dur="1000" fill="hold"/>
                                        <p:tgtEl>
                                          <p:spTgt spid="34"/>
                                        </p:tgtEl>
                                        <p:attrNameLst>
                                          <p:attrName>ppt_h</p:attrName>
                                        </p:attrNameLst>
                                      </p:cBhvr>
                                      <p:tavLst>
                                        <p:tav tm="0">
                                          <p:val>
                                            <p:strVal val="#ppt_h"/>
                                          </p:val>
                                        </p:tav>
                                        <p:tav tm="100000">
                                          <p:val>
                                            <p:strVal val="#ppt_h"/>
                                          </p:val>
                                        </p:tav>
                                      </p:tavLst>
                                    </p:anim>
                                    <p:animEffect transition="in" filter="fade">
                                      <p:cBhvr>
                                        <p:cTn id="55" dur="10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20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825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8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animBg="1"/>
      <p:bldP spid="8195" grpId="0"/>
      <p:bldP spid="8196" grpId="0" bldLvl="0" animBg="1"/>
      <p:bldP spid="8197" grpId="0"/>
      <p:bldP spid="8208" grpId="0"/>
      <p:bldP spid="8211" grpId="0"/>
      <p:bldP spid="25" grpId="0"/>
      <p:bldP spid="25" grpId="1"/>
      <p:bldP spid="2" grpId="0"/>
      <p:bldP spid="2" grpId="1"/>
      <p:bldP spid="34" grpId="0"/>
      <p:bldP spid="34" grpId="1"/>
      <p:bldP spid="15" grpId="0"/>
      <p:bldP spid="1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itle 1"/>
          <p:cNvSpPr>
            <a:spLocks noGrp="1"/>
          </p:cNvSpPr>
          <p:nvPr>
            <p:ph type="title"/>
          </p:nvPr>
        </p:nvSpPr>
        <p:spPr>
          <a:xfrm>
            <a:off x="0" y="1371600"/>
            <a:ext cx="9144000" cy="1752600"/>
          </a:xfrm>
        </p:spPr>
        <p:txBody>
          <a:bodyPr vert="horz" wrap="square" lIns="91440" tIns="45720" rIns="91440" bIns="45720" anchor="ctr" anchorCtr="0"/>
          <a:p>
            <a:pPr algn="just"/>
            <a:r>
              <a:rPr lang="vi-VN" altLang="en-US" b="1" dirty="0"/>
              <a:t>Hiệu điện thế giữa hai đầu mỗi điện trở </a:t>
            </a:r>
            <a:r>
              <a:rPr lang="vi-VN" altLang="en-US" b="1" dirty="0">
                <a:solidFill>
                  <a:srgbClr val="FF0000"/>
                </a:solidFill>
              </a:rPr>
              <a:t>tỉ lệ thuận </a:t>
            </a:r>
            <a:r>
              <a:rPr lang="vi-VN" altLang="en-US" b="1" dirty="0"/>
              <a:t>với điện trở đó</a:t>
            </a:r>
            <a:endParaRPr lang="en-US" altLang="en-US" b="1" dirty="0"/>
          </a:p>
        </p:txBody>
      </p:sp>
      <p:sp>
        <p:nvSpPr>
          <p:cNvPr id="5" name="Title 1"/>
          <p:cNvSpPr txBox="1"/>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p>
            <a:pPr algn="ctr" eaLnBrk="0" hangingPunct="0">
              <a:buNone/>
            </a:pPr>
            <a:r>
              <a:rPr lang="vi-VN" altLang="x-none" sz="4400" dirty="0">
                <a:solidFill>
                  <a:srgbClr val="FF0000"/>
                </a:solidFill>
                <a:latin typeface="Times New Roman" panose="02020603050405020304" pitchFamily="18" charset="0"/>
                <a:cs typeface="Times New Roman" panose="02020603050405020304" pitchFamily="18" charset="0"/>
              </a:rPr>
              <a:t>KẾT LUẬN:</a:t>
            </a:r>
            <a:endParaRPr sz="4400" dirty="0">
              <a:solidFill>
                <a:srgbClr val="FF0000"/>
              </a:solidFill>
              <a:latin typeface="Times New Roman" panose="02020603050405020304" pitchFamily="18" charset="0"/>
              <a:ea typeface="Times New Roman" panose="02020603050405020304" pitchFamily="18" charset="0"/>
            </a:endParaRPr>
          </a:p>
        </p:txBody>
      </p:sp>
      <p:grpSp>
        <p:nvGrpSpPr>
          <p:cNvPr id="6" name="Group 63"/>
          <p:cNvGrpSpPr/>
          <p:nvPr/>
        </p:nvGrpSpPr>
        <p:grpSpPr>
          <a:xfrm>
            <a:off x="3048000" y="4270375"/>
            <a:ext cx="2017713" cy="1139825"/>
            <a:chOff x="2068" y="1517"/>
            <a:chExt cx="1388" cy="463"/>
          </a:xfrm>
        </p:grpSpPr>
        <p:sp>
          <p:nvSpPr>
            <p:cNvPr id="10245" name="Text Box 7"/>
            <p:cNvSpPr txBox="1"/>
            <p:nvPr/>
          </p:nvSpPr>
          <p:spPr>
            <a:xfrm>
              <a:off x="2078" y="1517"/>
              <a:ext cx="575" cy="260"/>
            </a:xfrm>
            <a:prstGeom prst="rect">
              <a:avLst/>
            </a:prstGeom>
            <a:noFill/>
            <a:ln w="9525">
              <a:noFill/>
            </a:ln>
          </p:spPr>
          <p:txBody>
            <a:bodyPr>
              <a:spAutoFit/>
            </a:bodyPr>
            <a:p>
              <a:pPr>
                <a:spcBef>
                  <a:spcPct val="50000"/>
                </a:spcBef>
              </a:pPr>
              <a:r>
                <a:rPr lang="en-US" altLang="en-US" sz="2800" b="1" dirty="0">
                  <a:solidFill>
                    <a:srgbClr val="FF0000"/>
                  </a:solidFill>
                  <a:latin typeface="Times New Roman" panose="02020603050405020304" pitchFamily="18" charset="0"/>
                </a:rPr>
                <a:t>U</a:t>
              </a:r>
              <a:r>
                <a:rPr lang="en-US" altLang="en-US" sz="2800" b="1" baseline="-25000" dirty="0">
                  <a:solidFill>
                    <a:srgbClr val="FF0000"/>
                  </a:solidFill>
                  <a:latin typeface="Times New Roman" panose="02020603050405020304" pitchFamily="18" charset="0"/>
                </a:rPr>
                <a:t>1</a:t>
              </a:r>
              <a:endParaRPr lang="en-US" altLang="en-US" sz="2800" b="1" dirty="0">
                <a:solidFill>
                  <a:srgbClr val="FF0000"/>
                </a:solidFill>
                <a:latin typeface="Times New Roman" panose="02020603050405020304" pitchFamily="18" charset="0"/>
              </a:endParaRPr>
            </a:p>
          </p:txBody>
        </p:sp>
        <p:sp>
          <p:nvSpPr>
            <p:cNvPr id="10246" name="Line 8"/>
            <p:cNvSpPr/>
            <p:nvPr/>
          </p:nvSpPr>
          <p:spPr>
            <a:xfrm>
              <a:off x="2068" y="1733"/>
              <a:ext cx="336" cy="0"/>
            </a:xfrm>
            <a:prstGeom prst="line">
              <a:avLst/>
            </a:prstGeom>
            <a:ln w="9525" cap="flat" cmpd="sng">
              <a:solidFill>
                <a:srgbClr val="FF0000"/>
              </a:solidFill>
              <a:prstDash val="solid"/>
              <a:headEnd type="none" w="med" len="med"/>
              <a:tailEnd type="none" w="med" len="med"/>
            </a:ln>
          </p:spPr>
        </p:sp>
        <p:sp>
          <p:nvSpPr>
            <p:cNvPr id="10247" name="Text Box 9"/>
            <p:cNvSpPr txBox="1"/>
            <p:nvPr/>
          </p:nvSpPr>
          <p:spPr>
            <a:xfrm>
              <a:off x="2880" y="1518"/>
              <a:ext cx="576" cy="260"/>
            </a:xfrm>
            <a:prstGeom prst="rect">
              <a:avLst/>
            </a:prstGeom>
            <a:noFill/>
            <a:ln w="9525">
              <a:noFill/>
            </a:ln>
          </p:spPr>
          <p:txBody>
            <a:bodyPr>
              <a:spAutoFit/>
            </a:bodyPr>
            <a:p>
              <a:pPr>
                <a:spcBef>
                  <a:spcPct val="50000"/>
                </a:spcBef>
              </a:pPr>
              <a:r>
                <a:rPr lang="en-US" altLang="en-US" sz="2800" b="1" dirty="0">
                  <a:solidFill>
                    <a:srgbClr val="FF0000"/>
                  </a:solidFill>
                  <a:latin typeface="Times New Roman" panose="02020603050405020304" pitchFamily="18" charset="0"/>
                </a:rPr>
                <a:t>R</a:t>
              </a:r>
              <a:r>
                <a:rPr lang="en-US" altLang="en-US" sz="2800" b="1" baseline="-25000" dirty="0">
                  <a:solidFill>
                    <a:srgbClr val="FF0000"/>
                  </a:solidFill>
                  <a:latin typeface="Times New Roman" panose="02020603050405020304" pitchFamily="18" charset="0"/>
                </a:rPr>
                <a:t>1</a:t>
              </a:r>
              <a:endParaRPr lang="en-US" altLang="en-US" sz="2800" b="1" dirty="0">
                <a:solidFill>
                  <a:srgbClr val="FF0000"/>
                </a:solidFill>
                <a:latin typeface="Times New Roman" panose="02020603050405020304" pitchFamily="18" charset="0"/>
              </a:endParaRPr>
            </a:p>
          </p:txBody>
        </p:sp>
        <p:sp>
          <p:nvSpPr>
            <p:cNvPr id="10248" name="Text Box 10"/>
            <p:cNvSpPr txBox="1"/>
            <p:nvPr/>
          </p:nvSpPr>
          <p:spPr>
            <a:xfrm>
              <a:off x="2079" y="1716"/>
              <a:ext cx="575" cy="260"/>
            </a:xfrm>
            <a:prstGeom prst="rect">
              <a:avLst/>
            </a:prstGeom>
            <a:noFill/>
            <a:ln w="9525">
              <a:noFill/>
            </a:ln>
          </p:spPr>
          <p:txBody>
            <a:bodyPr>
              <a:spAutoFit/>
            </a:bodyPr>
            <a:p>
              <a:pPr>
                <a:spcBef>
                  <a:spcPct val="50000"/>
                </a:spcBef>
              </a:pPr>
              <a:r>
                <a:rPr lang="en-US" altLang="en-US" sz="2800" b="1" dirty="0">
                  <a:solidFill>
                    <a:srgbClr val="FF0000"/>
                  </a:solidFill>
                  <a:latin typeface="Times New Roman" panose="02020603050405020304" pitchFamily="18" charset="0"/>
                </a:rPr>
                <a:t>U</a:t>
              </a:r>
              <a:r>
                <a:rPr lang="en-US" altLang="en-US" sz="2800" b="1" baseline="-25000" dirty="0">
                  <a:solidFill>
                    <a:srgbClr val="FF0000"/>
                  </a:solidFill>
                  <a:latin typeface="Times New Roman" panose="02020603050405020304" pitchFamily="18" charset="0"/>
                </a:rPr>
                <a:t>2</a:t>
              </a:r>
              <a:endParaRPr lang="en-US" altLang="en-US" sz="2800" b="1" dirty="0">
                <a:solidFill>
                  <a:srgbClr val="FF0000"/>
                </a:solidFill>
                <a:latin typeface="Times New Roman" panose="02020603050405020304" pitchFamily="18" charset="0"/>
              </a:endParaRPr>
            </a:p>
          </p:txBody>
        </p:sp>
        <p:sp>
          <p:nvSpPr>
            <p:cNvPr id="10249" name="Text Box 11"/>
            <p:cNvSpPr txBox="1"/>
            <p:nvPr/>
          </p:nvSpPr>
          <p:spPr>
            <a:xfrm>
              <a:off x="2878" y="1720"/>
              <a:ext cx="577" cy="260"/>
            </a:xfrm>
            <a:prstGeom prst="rect">
              <a:avLst/>
            </a:prstGeom>
            <a:noFill/>
            <a:ln w="9525">
              <a:noFill/>
            </a:ln>
          </p:spPr>
          <p:txBody>
            <a:bodyPr>
              <a:spAutoFit/>
            </a:bodyPr>
            <a:p>
              <a:pPr>
                <a:spcBef>
                  <a:spcPct val="50000"/>
                </a:spcBef>
              </a:pPr>
              <a:r>
                <a:rPr lang="en-US" altLang="en-US" sz="2800" b="1" dirty="0">
                  <a:solidFill>
                    <a:srgbClr val="FF0000"/>
                  </a:solidFill>
                  <a:latin typeface="Times New Roman" panose="02020603050405020304" pitchFamily="18" charset="0"/>
                </a:rPr>
                <a:t>R</a:t>
              </a:r>
              <a:r>
                <a:rPr lang="en-US" altLang="en-US" sz="2800" b="1" baseline="-25000" dirty="0">
                  <a:solidFill>
                    <a:srgbClr val="FF0000"/>
                  </a:solidFill>
                  <a:latin typeface="Times New Roman" panose="02020603050405020304" pitchFamily="18" charset="0"/>
                </a:rPr>
                <a:t>2</a:t>
              </a:r>
              <a:endParaRPr lang="en-US" altLang="en-US" sz="2800" b="1" dirty="0">
                <a:solidFill>
                  <a:srgbClr val="FF0000"/>
                </a:solidFill>
                <a:latin typeface="Times New Roman" panose="02020603050405020304" pitchFamily="18" charset="0"/>
              </a:endParaRPr>
            </a:p>
          </p:txBody>
        </p:sp>
        <p:sp>
          <p:nvSpPr>
            <p:cNvPr id="10250" name="Line 12"/>
            <p:cNvSpPr/>
            <p:nvPr/>
          </p:nvSpPr>
          <p:spPr>
            <a:xfrm>
              <a:off x="2866" y="1733"/>
              <a:ext cx="336" cy="0"/>
            </a:xfrm>
            <a:prstGeom prst="line">
              <a:avLst/>
            </a:prstGeom>
            <a:ln w="9525" cap="flat" cmpd="sng">
              <a:solidFill>
                <a:srgbClr val="FF0000"/>
              </a:solidFill>
              <a:prstDash val="solid"/>
              <a:headEnd type="none" w="med" len="med"/>
              <a:tailEnd type="none" w="med" len="med"/>
            </a:ln>
          </p:spPr>
        </p:sp>
        <p:grpSp>
          <p:nvGrpSpPr>
            <p:cNvPr id="10251" name="Group 13"/>
            <p:cNvGrpSpPr/>
            <p:nvPr/>
          </p:nvGrpSpPr>
          <p:grpSpPr>
            <a:xfrm>
              <a:off x="2536" y="1699"/>
              <a:ext cx="240" cy="82"/>
              <a:chOff x="1296" y="3072"/>
              <a:chExt cx="240" cy="82"/>
            </a:xfrm>
          </p:grpSpPr>
          <p:sp>
            <p:nvSpPr>
              <p:cNvPr id="10252" name="Line 14"/>
              <p:cNvSpPr/>
              <p:nvPr/>
            </p:nvSpPr>
            <p:spPr>
              <a:xfrm>
                <a:off x="1296" y="3072"/>
                <a:ext cx="240" cy="0"/>
              </a:xfrm>
              <a:prstGeom prst="line">
                <a:avLst/>
              </a:prstGeom>
              <a:ln w="9525" cap="flat" cmpd="sng">
                <a:solidFill>
                  <a:srgbClr val="FF0000"/>
                </a:solidFill>
                <a:prstDash val="solid"/>
                <a:headEnd type="none" w="med" len="med"/>
                <a:tailEnd type="none" w="med" len="med"/>
              </a:ln>
            </p:spPr>
          </p:sp>
          <p:sp>
            <p:nvSpPr>
              <p:cNvPr id="10253" name="Line 15"/>
              <p:cNvSpPr/>
              <p:nvPr/>
            </p:nvSpPr>
            <p:spPr>
              <a:xfrm>
                <a:off x="1296" y="3154"/>
                <a:ext cx="240" cy="0"/>
              </a:xfrm>
              <a:prstGeom prst="line">
                <a:avLst/>
              </a:prstGeom>
              <a:ln w="9525" cap="flat" cmpd="sng">
                <a:solidFill>
                  <a:srgbClr val="FF0000"/>
                </a:solidFill>
                <a:prstDash val="solid"/>
                <a:headEnd type="none" w="med" len="med"/>
                <a:tailEnd type="none" w="med" len="med"/>
              </a:ln>
            </p:spPr>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12" name="Text Box 20"/>
          <p:cNvSpPr txBox="1"/>
          <p:nvPr/>
        </p:nvSpPr>
        <p:spPr>
          <a:xfrm>
            <a:off x="31750" y="0"/>
            <a:ext cx="9112250" cy="1200150"/>
          </a:xfrm>
          <a:prstGeom prst="rect">
            <a:avLst/>
          </a:prstGeom>
          <a:noFill/>
          <a:ln w="9525">
            <a:noFill/>
          </a:ln>
        </p:spPr>
        <p:txBody>
          <a:bodyPr lIns="91397" tIns="45697" rIns="91397" bIns="45697">
            <a:spAutoFit/>
          </a:bodyPr>
          <a:p>
            <a:pPr>
              <a:spcBef>
                <a:spcPct val="50000"/>
              </a:spcBef>
            </a:pPr>
            <a:r>
              <a:rPr lang="en-US" altLang="en-US" sz="3600" b="1" dirty="0">
                <a:solidFill>
                  <a:srgbClr val="FF0000"/>
                </a:solidFill>
                <a:latin typeface="Arial" panose="020B0604020202020204" pitchFamily="34" charset="0"/>
              </a:rPr>
              <a:t>II. ĐIỆN TRỞ TƯƠNG ĐƯƠNG CỦA ĐOẠN MẠCH NỐI TIẾP:</a:t>
            </a:r>
            <a:endParaRPr lang="en-US" altLang="en-US" sz="3600" b="1" dirty="0">
              <a:solidFill>
                <a:srgbClr val="FF0000"/>
              </a:solidFill>
              <a:latin typeface="Arial" panose="020B0604020202020204" pitchFamily="34" charset="0"/>
            </a:endParaRPr>
          </a:p>
        </p:txBody>
      </p:sp>
      <p:sp>
        <p:nvSpPr>
          <p:cNvPr id="8213" name="Text Box 21"/>
          <p:cNvSpPr txBox="1"/>
          <p:nvPr/>
        </p:nvSpPr>
        <p:spPr>
          <a:xfrm>
            <a:off x="0" y="1295400"/>
            <a:ext cx="8883650" cy="708025"/>
          </a:xfrm>
          <a:prstGeom prst="rect">
            <a:avLst/>
          </a:prstGeom>
          <a:noFill/>
          <a:ln w="9525">
            <a:noFill/>
          </a:ln>
        </p:spPr>
        <p:txBody>
          <a:bodyPr lIns="91397" tIns="45697" rIns="91397" bIns="45697">
            <a:spAutoFit/>
          </a:bodyPr>
          <a:p>
            <a:pPr>
              <a:spcBef>
                <a:spcPct val="50000"/>
              </a:spcBef>
            </a:pPr>
            <a:r>
              <a:rPr lang="en-US" altLang="en-US" sz="4000" b="1" dirty="0">
                <a:solidFill>
                  <a:srgbClr val="FF0000"/>
                </a:solidFill>
                <a:latin typeface="Times New Roman" panose="02020603050405020304" pitchFamily="18" charset="0"/>
              </a:rPr>
              <a:t>1. Điện trở tương đương: </a:t>
            </a:r>
            <a:r>
              <a:rPr lang="en-US" altLang="en-US" sz="4000" b="1" dirty="0">
                <a:solidFill>
                  <a:srgbClr val="006600"/>
                </a:solidFill>
                <a:latin typeface="Times New Roman" panose="02020603050405020304" pitchFamily="18" charset="0"/>
              </a:rPr>
              <a:t>(SGK)</a:t>
            </a:r>
            <a:endParaRPr lang="en-US" altLang="en-US" sz="4000" b="1" dirty="0">
              <a:solidFill>
                <a:srgbClr val="006600"/>
              </a:solidFill>
              <a:latin typeface="Times New Roman" panose="02020603050405020304" pitchFamily="18" charset="0"/>
            </a:endParaRPr>
          </a:p>
        </p:txBody>
      </p:sp>
      <p:sp>
        <p:nvSpPr>
          <p:cNvPr id="8214" name="AutoShape 22"/>
          <p:cNvSpPr/>
          <p:nvPr/>
        </p:nvSpPr>
        <p:spPr>
          <a:xfrm>
            <a:off x="5105400" y="3733800"/>
            <a:ext cx="1828800" cy="1066800"/>
          </a:xfrm>
          <a:prstGeom prst="irregularSeal1">
            <a:avLst/>
          </a:prstGeom>
          <a:solidFill>
            <a:schemeClr val="bg1"/>
          </a:solidFill>
          <a:ln w="9525" cap="rnd" cmpd="sng">
            <a:solidFill>
              <a:srgbClr val="6699FF"/>
            </a:solidFill>
            <a:prstDash val="sysDot"/>
            <a:miter/>
            <a:headEnd type="none" w="med" len="med"/>
            <a:tailEnd type="none" w="med" len="med"/>
          </a:ln>
        </p:spPr>
        <p:txBody>
          <a:bodyPr wrap="none" anchor="ctr" anchorCtr="0"/>
          <a:p>
            <a:pPr algn="ctr"/>
            <a:r>
              <a:rPr lang="en-US" altLang="en-US" sz="2400" b="1" dirty="0">
                <a:solidFill>
                  <a:srgbClr val="0000FF"/>
                </a:solidFill>
                <a:latin typeface="Arial" panose="020B0604020202020204" pitchFamily="34" charset="0"/>
              </a:rPr>
              <a:t>I không </a:t>
            </a:r>
            <a:endParaRPr lang="en-US" altLang="en-US" sz="2400" b="1" dirty="0">
              <a:solidFill>
                <a:srgbClr val="0000FF"/>
              </a:solidFill>
              <a:latin typeface="Arial" panose="020B0604020202020204" pitchFamily="34" charset="0"/>
            </a:endParaRPr>
          </a:p>
          <a:p>
            <a:pPr algn="ctr"/>
            <a:r>
              <a:rPr lang="en-US" altLang="en-US" sz="2400" b="1" dirty="0">
                <a:solidFill>
                  <a:srgbClr val="0000FF"/>
                </a:solidFill>
                <a:latin typeface="Arial" panose="020B0604020202020204" pitchFamily="34" charset="0"/>
              </a:rPr>
              <a:t>đổi</a:t>
            </a:r>
            <a:endParaRPr lang="en-US" altLang="en-US" sz="2400" b="1" dirty="0">
              <a:solidFill>
                <a:srgbClr val="0000FF"/>
              </a:solidFill>
              <a:latin typeface="Arial" panose="020B0604020202020204" pitchFamily="34" charset="0"/>
            </a:endParaRPr>
          </a:p>
        </p:txBody>
      </p:sp>
      <p:grpSp>
        <p:nvGrpSpPr>
          <p:cNvPr id="8215" name="Group 23"/>
          <p:cNvGrpSpPr/>
          <p:nvPr/>
        </p:nvGrpSpPr>
        <p:grpSpPr>
          <a:xfrm>
            <a:off x="5334000" y="3276600"/>
            <a:ext cx="2590800" cy="288925"/>
            <a:chOff x="1980" y="1596"/>
            <a:chExt cx="2520" cy="204"/>
          </a:xfrm>
        </p:grpSpPr>
        <p:grpSp>
          <p:nvGrpSpPr>
            <p:cNvPr id="11301" name="Group 24"/>
            <p:cNvGrpSpPr/>
            <p:nvPr/>
          </p:nvGrpSpPr>
          <p:grpSpPr>
            <a:xfrm>
              <a:off x="1980" y="1596"/>
              <a:ext cx="1440" cy="204"/>
              <a:chOff x="2680" y="2600"/>
              <a:chExt cx="2160" cy="160"/>
            </a:xfrm>
          </p:grpSpPr>
          <p:sp>
            <p:nvSpPr>
              <p:cNvPr id="11306" name="Rectangle 25"/>
              <p:cNvSpPr/>
              <p:nvPr/>
            </p:nvSpPr>
            <p:spPr>
              <a:xfrm>
                <a:off x="3400" y="2600"/>
                <a:ext cx="720" cy="160"/>
              </a:xfrm>
              <a:prstGeom prst="rect">
                <a:avLst/>
              </a:prstGeom>
              <a:solidFill>
                <a:srgbClr val="FFFFFF"/>
              </a:solidFill>
              <a:ln w="19050" cap="flat" cmpd="sng">
                <a:solidFill>
                  <a:srgbClr val="FF0000"/>
                </a:solidFill>
                <a:prstDash val="solid"/>
                <a:miter/>
                <a:headEnd type="none" w="med" len="med"/>
                <a:tailEnd type="none" w="med" len="med"/>
              </a:ln>
            </p:spPr>
            <p:txBody>
              <a:bodyPr/>
              <a:p>
                <a:endParaRPr lang="en-US" altLang="en-US" dirty="0">
                  <a:latin typeface="Arial" panose="020B0604020202020204" pitchFamily="34" charset="0"/>
                </a:endParaRPr>
              </a:p>
            </p:txBody>
          </p:sp>
          <p:sp>
            <p:nvSpPr>
              <p:cNvPr id="11307" name="Line 26"/>
              <p:cNvSpPr/>
              <p:nvPr/>
            </p:nvSpPr>
            <p:spPr>
              <a:xfrm>
                <a:off x="2680" y="2680"/>
                <a:ext cx="720" cy="0"/>
              </a:xfrm>
              <a:prstGeom prst="line">
                <a:avLst/>
              </a:prstGeom>
              <a:ln w="19050" cap="flat" cmpd="sng">
                <a:solidFill>
                  <a:srgbClr val="FF0000"/>
                </a:solidFill>
                <a:prstDash val="solid"/>
                <a:headEnd type="none" w="med" len="med"/>
                <a:tailEnd type="none" w="med" len="med"/>
              </a:ln>
            </p:spPr>
          </p:sp>
          <p:sp>
            <p:nvSpPr>
              <p:cNvPr id="11308" name="Line 27"/>
              <p:cNvSpPr/>
              <p:nvPr/>
            </p:nvSpPr>
            <p:spPr>
              <a:xfrm>
                <a:off x="4120" y="2680"/>
                <a:ext cx="720" cy="0"/>
              </a:xfrm>
              <a:prstGeom prst="line">
                <a:avLst/>
              </a:prstGeom>
              <a:ln w="19050" cap="flat" cmpd="sng">
                <a:solidFill>
                  <a:srgbClr val="FF0000"/>
                </a:solidFill>
                <a:prstDash val="solid"/>
                <a:headEnd type="none" w="med" len="med"/>
                <a:tailEnd type="none" w="med" len="med"/>
              </a:ln>
            </p:spPr>
          </p:sp>
        </p:grpSp>
        <p:grpSp>
          <p:nvGrpSpPr>
            <p:cNvPr id="11302" name="Group 28"/>
            <p:cNvGrpSpPr/>
            <p:nvPr/>
          </p:nvGrpSpPr>
          <p:grpSpPr>
            <a:xfrm>
              <a:off x="3060" y="1596"/>
              <a:ext cx="1440" cy="204"/>
              <a:chOff x="2680" y="2600"/>
              <a:chExt cx="2160" cy="160"/>
            </a:xfrm>
          </p:grpSpPr>
          <p:sp>
            <p:nvSpPr>
              <p:cNvPr id="11303" name="Rectangle 29"/>
              <p:cNvSpPr/>
              <p:nvPr/>
            </p:nvSpPr>
            <p:spPr>
              <a:xfrm>
                <a:off x="3400" y="2600"/>
                <a:ext cx="720" cy="160"/>
              </a:xfrm>
              <a:prstGeom prst="rect">
                <a:avLst/>
              </a:prstGeom>
              <a:solidFill>
                <a:srgbClr val="FFFFFF"/>
              </a:solidFill>
              <a:ln w="19050" cap="flat" cmpd="sng">
                <a:solidFill>
                  <a:srgbClr val="FF0000"/>
                </a:solidFill>
                <a:prstDash val="solid"/>
                <a:miter/>
                <a:headEnd type="none" w="med" len="med"/>
                <a:tailEnd type="none" w="med" len="med"/>
              </a:ln>
            </p:spPr>
            <p:txBody>
              <a:bodyPr/>
              <a:p>
                <a:endParaRPr lang="en-US" altLang="en-US" dirty="0">
                  <a:latin typeface="Arial" panose="020B0604020202020204" pitchFamily="34" charset="0"/>
                </a:endParaRPr>
              </a:p>
            </p:txBody>
          </p:sp>
          <p:sp>
            <p:nvSpPr>
              <p:cNvPr id="11304" name="Line 30"/>
              <p:cNvSpPr/>
              <p:nvPr/>
            </p:nvSpPr>
            <p:spPr>
              <a:xfrm>
                <a:off x="2680" y="2680"/>
                <a:ext cx="720" cy="0"/>
              </a:xfrm>
              <a:prstGeom prst="line">
                <a:avLst/>
              </a:prstGeom>
              <a:ln w="19050" cap="flat" cmpd="sng">
                <a:solidFill>
                  <a:srgbClr val="FF0000"/>
                </a:solidFill>
                <a:prstDash val="solid"/>
                <a:headEnd type="none" w="med" len="med"/>
                <a:tailEnd type="none" w="med" len="med"/>
              </a:ln>
            </p:spPr>
          </p:sp>
          <p:sp>
            <p:nvSpPr>
              <p:cNvPr id="11305" name="Line 31"/>
              <p:cNvSpPr/>
              <p:nvPr/>
            </p:nvSpPr>
            <p:spPr>
              <a:xfrm>
                <a:off x="4120" y="2680"/>
                <a:ext cx="720" cy="0"/>
              </a:xfrm>
              <a:prstGeom prst="line">
                <a:avLst/>
              </a:prstGeom>
              <a:ln w="19050" cap="flat" cmpd="sng">
                <a:solidFill>
                  <a:srgbClr val="FF0000"/>
                </a:solidFill>
                <a:prstDash val="solid"/>
                <a:headEnd type="none" w="med" len="med"/>
                <a:tailEnd type="none" w="med" len="med"/>
              </a:ln>
            </p:spPr>
          </p:sp>
        </p:grpSp>
      </p:grpSp>
      <p:grpSp>
        <p:nvGrpSpPr>
          <p:cNvPr id="8224" name="Group 32"/>
          <p:cNvGrpSpPr/>
          <p:nvPr/>
        </p:nvGrpSpPr>
        <p:grpSpPr>
          <a:xfrm>
            <a:off x="5257800" y="3276600"/>
            <a:ext cx="2895600" cy="304800"/>
            <a:chOff x="2680" y="2600"/>
            <a:chExt cx="2160" cy="160"/>
          </a:xfrm>
        </p:grpSpPr>
        <p:sp>
          <p:nvSpPr>
            <p:cNvPr id="11298" name="Rectangle 33"/>
            <p:cNvSpPr/>
            <p:nvPr/>
          </p:nvSpPr>
          <p:spPr>
            <a:xfrm>
              <a:off x="3400" y="2600"/>
              <a:ext cx="720" cy="160"/>
            </a:xfrm>
            <a:prstGeom prst="rect">
              <a:avLst/>
            </a:prstGeom>
            <a:solidFill>
              <a:srgbClr val="FFFFFF"/>
            </a:solidFill>
            <a:ln w="19050" cap="flat" cmpd="sng">
              <a:solidFill>
                <a:srgbClr val="FF0000"/>
              </a:solidFill>
              <a:prstDash val="solid"/>
              <a:miter/>
              <a:headEnd type="none" w="med" len="med"/>
              <a:tailEnd type="none" w="med" len="med"/>
            </a:ln>
          </p:spPr>
          <p:txBody>
            <a:bodyPr/>
            <a:p>
              <a:endParaRPr lang="en-US" altLang="en-US" dirty="0">
                <a:latin typeface="Arial" panose="020B0604020202020204" pitchFamily="34" charset="0"/>
              </a:endParaRPr>
            </a:p>
          </p:txBody>
        </p:sp>
        <p:sp>
          <p:nvSpPr>
            <p:cNvPr id="11299" name="Line 34"/>
            <p:cNvSpPr/>
            <p:nvPr/>
          </p:nvSpPr>
          <p:spPr>
            <a:xfrm>
              <a:off x="2680" y="2680"/>
              <a:ext cx="720" cy="0"/>
            </a:xfrm>
            <a:prstGeom prst="line">
              <a:avLst/>
            </a:prstGeom>
            <a:ln w="19050" cap="flat" cmpd="sng">
              <a:solidFill>
                <a:srgbClr val="FF0000"/>
              </a:solidFill>
              <a:prstDash val="solid"/>
              <a:headEnd type="none" w="med" len="med"/>
              <a:tailEnd type="none" w="med" len="med"/>
            </a:ln>
          </p:spPr>
        </p:sp>
        <p:sp>
          <p:nvSpPr>
            <p:cNvPr id="11300" name="Line 35"/>
            <p:cNvSpPr/>
            <p:nvPr/>
          </p:nvSpPr>
          <p:spPr>
            <a:xfrm>
              <a:off x="4120" y="2680"/>
              <a:ext cx="720" cy="0"/>
            </a:xfrm>
            <a:prstGeom prst="line">
              <a:avLst/>
            </a:prstGeom>
            <a:ln w="19050" cap="flat" cmpd="sng">
              <a:solidFill>
                <a:srgbClr val="FF0000"/>
              </a:solidFill>
              <a:prstDash val="solid"/>
              <a:headEnd type="none" w="med" len="med"/>
              <a:tailEnd type="none" w="med" len="med"/>
            </a:ln>
          </p:spPr>
        </p:sp>
      </p:grpSp>
      <p:grpSp>
        <p:nvGrpSpPr>
          <p:cNvPr id="8228" name="Group 36"/>
          <p:cNvGrpSpPr/>
          <p:nvPr/>
        </p:nvGrpSpPr>
        <p:grpSpPr>
          <a:xfrm>
            <a:off x="4419600" y="3429000"/>
            <a:ext cx="4079875" cy="1489075"/>
            <a:chOff x="2998" y="2494"/>
            <a:chExt cx="2570" cy="938"/>
          </a:xfrm>
        </p:grpSpPr>
        <p:pic>
          <p:nvPicPr>
            <p:cNvPr id="11273" name="Picture 37" descr="0016"/>
            <p:cNvPicPr>
              <a:picLocks noChangeAspect="1"/>
            </p:cNvPicPr>
            <p:nvPr/>
          </p:nvPicPr>
          <p:blipFill>
            <a:blip r:embed="rId1"/>
            <a:stretch>
              <a:fillRect/>
            </a:stretch>
          </p:blipFill>
          <p:spPr>
            <a:xfrm rot="-5400000">
              <a:off x="3028" y="2975"/>
              <a:ext cx="700" cy="67"/>
            </a:xfrm>
            <a:prstGeom prst="rect">
              <a:avLst/>
            </a:prstGeom>
            <a:noFill/>
            <a:ln w="9525">
              <a:noFill/>
            </a:ln>
          </p:spPr>
        </p:pic>
        <p:grpSp>
          <p:nvGrpSpPr>
            <p:cNvPr id="11274" name="Group 38"/>
            <p:cNvGrpSpPr/>
            <p:nvPr/>
          </p:nvGrpSpPr>
          <p:grpSpPr>
            <a:xfrm>
              <a:off x="3779" y="3286"/>
              <a:ext cx="316" cy="29"/>
              <a:chOff x="3045" y="3447"/>
              <a:chExt cx="488" cy="45"/>
            </a:xfrm>
          </p:grpSpPr>
          <p:sp>
            <p:nvSpPr>
              <p:cNvPr id="11294" name="Line 39"/>
              <p:cNvSpPr/>
              <p:nvPr/>
            </p:nvSpPr>
            <p:spPr>
              <a:xfrm flipV="1">
                <a:off x="3060" y="3448"/>
                <a:ext cx="429" cy="20"/>
              </a:xfrm>
              <a:prstGeom prst="line">
                <a:avLst/>
              </a:prstGeom>
              <a:ln w="19050" cap="flat" cmpd="sng">
                <a:solidFill>
                  <a:srgbClr val="FF0000"/>
                </a:solidFill>
                <a:prstDash val="solid"/>
                <a:headEnd type="none" w="med" len="med"/>
                <a:tailEnd type="none" w="med" len="med"/>
              </a:ln>
            </p:spPr>
          </p:sp>
          <p:sp>
            <p:nvSpPr>
              <p:cNvPr id="11295" name="Oval 40"/>
              <p:cNvSpPr/>
              <p:nvPr/>
            </p:nvSpPr>
            <p:spPr>
              <a:xfrm>
                <a:off x="3045" y="3447"/>
                <a:ext cx="44" cy="44"/>
              </a:xfrm>
              <a:prstGeom prst="ellipse">
                <a:avLst/>
              </a:prstGeom>
              <a:solidFill>
                <a:srgbClr val="FFFFFF"/>
              </a:solidFill>
              <a:ln w="19050" cap="flat" cmpd="sng">
                <a:solidFill>
                  <a:srgbClr val="000000"/>
                </a:solidFill>
                <a:prstDash val="solid"/>
                <a:headEnd type="none" w="med" len="med"/>
                <a:tailEnd type="none" w="med" len="med"/>
              </a:ln>
            </p:spPr>
            <p:txBody>
              <a:bodyPr/>
              <a:p>
                <a:endParaRPr lang="en-US" altLang="en-US" dirty="0">
                  <a:latin typeface="Arial" panose="020B0604020202020204" pitchFamily="34" charset="0"/>
                </a:endParaRPr>
              </a:p>
            </p:txBody>
          </p:sp>
          <p:sp>
            <p:nvSpPr>
              <p:cNvPr id="11296" name="Oval 41"/>
              <p:cNvSpPr/>
              <p:nvPr/>
            </p:nvSpPr>
            <p:spPr>
              <a:xfrm>
                <a:off x="3489" y="3448"/>
                <a:ext cx="44" cy="44"/>
              </a:xfrm>
              <a:prstGeom prst="ellipse">
                <a:avLst/>
              </a:prstGeom>
              <a:solidFill>
                <a:srgbClr val="FFFFFF"/>
              </a:solidFill>
              <a:ln w="19050" cap="flat" cmpd="sng">
                <a:solidFill>
                  <a:srgbClr val="FF0000"/>
                </a:solidFill>
                <a:prstDash val="solid"/>
                <a:headEnd type="none" w="med" len="med"/>
                <a:tailEnd type="none" w="med" len="med"/>
              </a:ln>
            </p:spPr>
            <p:txBody>
              <a:bodyPr/>
              <a:p>
                <a:endParaRPr lang="en-US" altLang="en-US" dirty="0">
                  <a:latin typeface="Arial" panose="020B0604020202020204" pitchFamily="34" charset="0"/>
                </a:endParaRPr>
              </a:p>
            </p:txBody>
          </p:sp>
          <p:sp>
            <p:nvSpPr>
              <p:cNvPr id="11297" name="Line 42"/>
              <p:cNvSpPr/>
              <p:nvPr/>
            </p:nvSpPr>
            <p:spPr>
              <a:xfrm>
                <a:off x="3108" y="3472"/>
                <a:ext cx="368" cy="0"/>
              </a:xfrm>
              <a:prstGeom prst="line">
                <a:avLst/>
              </a:prstGeom>
              <a:ln w="19050" cap="flat" cmpd="sng">
                <a:solidFill>
                  <a:srgbClr val="FFFFFF"/>
                </a:solidFill>
                <a:prstDash val="solid"/>
                <a:headEnd type="none" w="med" len="med"/>
                <a:tailEnd type="none" w="med" len="med"/>
              </a:ln>
            </p:spPr>
          </p:sp>
        </p:grpSp>
        <p:grpSp>
          <p:nvGrpSpPr>
            <p:cNvPr id="11275" name="Group 43"/>
            <p:cNvGrpSpPr/>
            <p:nvPr/>
          </p:nvGrpSpPr>
          <p:grpSpPr>
            <a:xfrm flipH="1">
              <a:off x="4587" y="3192"/>
              <a:ext cx="47" cy="240"/>
              <a:chOff x="2705" y="3468"/>
              <a:chExt cx="100" cy="400"/>
            </a:xfrm>
          </p:grpSpPr>
          <p:sp>
            <p:nvSpPr>
              <p:cNvPr id="11292" name="Line 44"/>
              <p:cNvSpPr/>
              <p:nvPr/>
            </p:nvSpPr>
            <p:spPr>
              <a:xfrm>
                <a:off x="2705" y="3568"/>
                <a:ext cx="0" cy="200"/>
              </a:xfrm>
              <a:prstGeom prst="line">
                <a:avLst/>
              </a:prstGeom>
              <a:ln w="19050" cap="flat" cmpd="sng">
                <a:solidFill>
                  <a:srgbClr val="FF0000"/>
                </a:solidFill>
                <a:prstDash val="solid"/>
                <a:headEnd type="none" w="med" len="med"/>
                <a:tailEnd type="none" w="med" len="med"/>
              </a:ln>
            </p:spPr>
          </p:sp>
          <p:sp>
            <p:nvSpPr>
              <p:cNvPr id="11293" name="Line 45"/>
              <p:cNvSpPr/>
              <p:nvPr/>
            </p:nvSpPr>
            <p:spPr>
              <a:xfrm>
                <a:off x="2805" y="3468"/>
                <a:ext cx="0" cy="400"/>
              </a:xfrm>
              <a:prstGeom prst="line">
                <a:avLst/>
              </a:prstGeom>
              <a:ln w="19050" cap="flat" cmpd="sng">
                <a:solidFill>
                  <a:srgbClr val="FF0000"/>
                </a:solidFill>
                <a:prstDash val="solid"/>
                <a:headEnd type="none" w="med" len="med"/>
                <a:tailEnd type="none" w="med" len="med"/>
              </a:ln>
            </p:spPr>
          </p:sp>
        </p:grpSp>
        <p:grpSp>
          <p:nvGrpSpPr>
            <p:cNvPr id="11276" name="Group 46"/>
            <p:cNvGrpSpPr/>
            <p:nvPr/>
          </p:nvGrpSpPr>
          <p:grpSpPr>
            <a:xfrm flipH="1">
              <a:off x="4677" y="3216"/>
              <a:ext cx="47" cy="192"/>
              <a:chOff x="2705" y="3468"/>
              <a:chExt cx="100" cy="400"/>
            </a:xfrm>
          </p:grpSpPr>
          <p:sp>
            <p:nvSpPr>
              <p:cNvPr id="11290" name="Line 47"/>
              <p:cNvSpPr/>
              <p:nvPr/>
            </p:nvSpPr>
            <p:spPr>
              <a:xfrm>
                <a:off x="2705" y="3568"/>
                <a:ext cx="0" cy="200"/>
              </a:xfrm>
              <a:prstGeom prst="line">
                <a:avLst/>
              </a:prstGeom>
              <a:ln w="19050" cap="flat" cmpd="sng">
                <a:solidFill>
                  <a:srgbClr val="FF0000"/>
                </a:solidFill>
                <a:prstDash val="solid"/>
                <a:headEnd type="none" w="med" len="med"/>
                <a:tailEnd type="none" w="med" len="med"/>
              </a:ln>
            </p:spPr>
          </p:sp>
          <p:sp>
            <p:nvSpPr>
              <p:cNvPr id="11291" name="Line 48"/>
              <p:cNvSpPr/>
              <p:nvPr/>
            </p:nvSpPr>
            <p:spPr>
              <a:xfrm>
                <a:off x="2805" y="3468"/>
                <a:ext cx="0" cy="400"/>
              </a:xfrm>
              <a:prstGeom prst="line">
                <a:avLst/>
              </a:prstGeom>
              <a:ln w="19050" cap="flat" cmpd="sng">
                <a:solidFill>
                  <a:srgbClr val="FF0000"/>
                </a:solidFill>
                <a:prstDash val="solid"/>
                <a:headEnd type="none" w="med" len="med"/>
                <a:tailEnd type="none" w="med" len="med"/>
              </a:ln>
            </p:spPr>
          </p:sp>
        </p:grpSp>
        <p:sp>
          <p:nvSpPr>
            <p:cNvPr id="11277" name="Line 49"/>
            <p:cNvSpPr/>
            <p:nvPr/>
          </p:nvSpPr>
          <p:spPr>
            <a:xfrm>
              <a:off x="4110" y="3323"/>
              <a:ext cx="466" cy="0"/>
            </a:xfrm>
            <a:prstGeom prst="line">
              <a:avLst/>
            </a:prstGeom>
            <a:ln w="19050" cap="flat" cmpd="sng">
              <a:solidFill>
                <a:srgbClr val="FF0000"/>
              </a:solidFill>
              <a:prstDash val="solid"/>
              <a:headEnd type="none" w="med" len="med"/>
              <a:tailEnd type="none" w="med" len="med"/>
            </a:ln>
          </p:spPr>
        </p:sp>
        <p:grpSp>
          <p:nvGrpSpPr>
            <p:cNvPr id="11278" name="Group 50"/>
            <p:cNvGrpSpPr/>
            <p:nvPr/>
          </p:nvGrpSpPr>
          <p:grpSpPr>
            <a:xfrm>
              <a:off x="3186" y="2494"/>
              <a:ext cx="583" cy="829"/>
              <a:chOff x="3600" y="5040"/>
              <a:chExt cx="900" cy="1275"/>
            </a:xfrm>
          </p:grpSpPr>
          <p:sp>
            <p:nvSpPr>
              <p:cNvPr id="11287" name="Line 51"/>
              <p:cNvSpPr/>
              <p:nvPr/>
            </p:nvSpPr>
            <p:spPr>
              <a:xfrm flipH="1">
                <a:off x="3600" y="6315"/>
                <a:ext cx="900" cy="0"/>
              </a:xfrm>
              <a:prstGeom prst="line">
                <a:avLst/>
              </a:prstGeom>
              <a:ln w="19050" cap="flat" cmpd="sng">
                <a:solidFill>
                  <a:srgbClr val="FF0000"/>
                </a:solidFill>
                <a:prstDash val="solid"/>
                <a:headEnd type="none" w="med" len="med"/>
                <a:tailEnd type="none" w="med" len="med"/>
              </a:ln>
            </p:spPr>
          </p:sp>
          <p:sp>
            <p:nvSpPr>
              <p:cNvPr id="11288" name="Line 52"/>
              <p:cNvSpPr/>
              <p:nvPr/>
            </p:nvSpPr>
            <p:spPr>
              <a:xfrm flipV="1">
                <a:off x="3600" y="5040"/>
                <a:ext cx="0" cy="1260"/>
              </a:xfrm>
              <a:prstGeom prst="line">
                <a:avLst/>
              </a:prstGeom>
              <a:ln w="19050" cap="flat" cmpd="sng">
                <a:solidFill>
                  <a:srgbClr val="FF0000"/>
                </a:solidFill>
                <a:prstDash val="solid"/>
                <a:headEnd type="none" w="med" len="med"/>
                <a:tailEnd type="none" w="med" len="med"/>
              </a:ln>
            </p:spPr>
          </p:sp>
          <p:sp>
            <p:nvSpPr>
              <p:cNvPr id="11289" name="Line 53"/>
              <p:cNvSpPr/>
              <p:nvPr/>
            </p:nvSpPr>
            <p:spPr>
              <a:xfrm>
                <a:off x="3600" y="5040"/>
                <a:ext cx="720" cy="0"/>
              </a:xfrm>
              <a:prstGeom prst="line">
                <a:avLst/>
              </a:prstGeom>
              <a:ln w="19050" cap="flat" cmpd="sng">
                <a:solidFill>
                  <a:srgbClr val="FF0000"/>
                </a:solidFill>
                <a:prstDash val="solid"/>
                <a:headEnd type="none" w="med" len="med"/>
                <a:tailEnd type="none" w="med" len="med"/>
              </a:ln>
            </p:spPr>
          </p:sp>
        </p:grpSp>
        <p:grpSp>
          <p:nvGrpSpPr>
            <p:cNvPr id="11279" name="Group 54"/>
            <p:cNvGrpSpPr/>
            <p:nvPr/>
          </p:nvGrpSpPr>
          <p:grpSpPr>
            <a:xfrm>
              <a:off x="4751" y="2494"/>
              <a:ext cx="817" cy="819"/>
              <a:chOff x="6030" y="5040"/>
              <a:chExt cx="1260" cy="1260"/>
            </a:xfrm>
          </p:grpSpPr>
          <p:sp>
            <p:nvSpPr>
              <p:cNvPr id="11284" name="Line 55"/>
              <p:cNvSpPr/>
              <p:nvPr/>
            </p:nvSpPr>
            <p:spPr>
              <a:xfrm>
                <a:off x="6720" y="5040"/>
                <a:ext cx="540" cy="0"/>
              </a:xfrm>
              <a:prstGeom prst="line">
                <a:avLst/>
              </a:prstGeom>
              <a:ln w="19050" cap="flat" cmpd="sng">
                <a:solidFill>
                  <a:srgbClr val="FF0000"/>
                </a:solidFill>
                <a:prstDash val="solid"/>
                <a:headEnd type="none" w="med" len="med"/>
                <a:tailEnd type="none" w="med" len="med"/>
              </a:ln>
            </p:spPr>
          </p:sp>
          <p:sp>
            <p:nvSpPr>
              <p:cNvPr id="11285" name="Line 56"/>
              <p:cNvSpPr/>
              <p:nvPr/>
            </p:nvSpPr>
            <p:spPr>
              <a:xfrm>
                <a:off x="7260" y="5040"/>
                <a:ext cx="0" cy="1260"/>
              </a:xfrm>
              <a:prstGeom prst="line">
                <a:avLst/>
              </a:prstGeom>
              <a:ln w="19050" cap="flat" cmpd="sng">
                <a:solidFill>
                  <a:srgbClr val="FF0000"/>
                </a:solidFill>
                <a:prstDash val="solid"/>
                <a:headEnd type="none" w="med" len="med"/>
                <a:tailEnd type="none" w="med" len="med"/>
              </a:ln>
            </p:spPr>
          </p:sp>
          <p:sp>
            <p:nvSpPr>
              <p:cNvPr id="11286" name="Line 57"/>
              <p:cNvSpPr/>
              <p:nvPr/>
            </p:nvSpPr>
            <p:spPr>
              <a:xfrm>
                <a:off x="6030" y="6300"/>
                <a:ext cx="1260" cy="0"/>
              </a:xfrm>
              <a:prstGeom prst="line">
                <a:avLst/>
              </a:prstGeom>
              <a:ln w="19050" cap="flat" cmpd="sng">
                <a:solidFill>
                  <a:srgbClr val="FF0000"/>
                </a:solidFill>
                <a:prstDash val="solid"/>
                <a:headEnd type="none" w="med" len="med"/>
                <a:tailEnd type="none" w="med" len="med"/>
              </a:ln>
            </p:spPr>
          </p:sp>
        </p:grpSp>
        <p:grpSp>
          <p:nvGrpSpPr>
            <p:cNvPr id="11280" name="Group 58"/>
            <p:cNvGrpSpPr/>
            <p:nvPr/>
          </p:nvGrpSpPr>
          <p:grpSpPr>
            <a:xfrm>
              <a:off x="2998" y="2688"/>
              <a:ext cx="414" cy="354"/>
              <a:chOff x="4860" y="2844"/>
              <a:chExt cx="446" cy="406"/>
            </a:xfrm>
          </p:grpSpPr>
          <p:sp>
            <p:nvSpPr>
              <p:cNvPr id="11282" name="Oval 59"/>
              <p:cNvSpPr/>
              <p:nvPr/>
            </p:nvSpPr>
            <p:spPr>
              <a:xfrm>
                <a:off x="4860" y="2844"/>
                <a:ext cx="406" cy="406"/>
              </a:xfrm>
              <a:prstGeom prst="ellipse">
                <a:avLst/>
              </a:prstGeom>
              <a:solidFill>
                <a:srgbClr val="FFFFFF"/>
              </a:solidFill>
              <a:ln w="19050" cap="flat" cmpd="sng">
                <a:solidFill>
                  <a:srgbClr val="FF0000"/>
                </a:solidFill>
                <a:prstDash val="solid"/>
                <a:headEnd type="none" w="med" len="med"/>
                <a:tailEnd type="none" w="med" len="med"/>
              </a:ln>
            </p:spPr>
            <p:txBody>
              <a:bodyPr/>
              <a:p>
                <a:endParaRPr lang="en-US" altLang="en-US" dirty="0">
                  <a:latin typeface="Arial" panose="020B0604020202020204" pitchFamily="34" charset="0"/>
                </a:endParaRPr>
              </a:p>
            </p:txBody>
          </p:sp>
          <p:sp>
            <p:nvSpPr>
              <p:cNvPr id="11283" name="Text Box 60"/>
              <p:cNvSpPr txBox="1"/>
              <p:nvPr/>
            </p:nvSpPr>
            <p:spPr>
              <a:xfrm>
                <a:off x="5006" y="2898"/>
                <a:ext cx="300" cy="312"/>
              </a:xfrm>
              <a:prstGeom prst="rect">
                <a:avLst/>
              </a:prstGeom>
              <a:noFill/>
              <a:ln w="9525">
                <a:noFill/>
              </a:ln>
            </p:spPr>
            <p:txBody>
              <a:bodyPr lIns="0" tIns="0" rIns="0" bIns="0"/>
              <a:p>
                <a:r>
                  <a:rPr lang="en-US" altLang="en-US" sz="2800" dirty="0">
                    <a:solidFill>
                      <a:srgbClr val="FF0000"/>
                    </a:solidFill>
                    <a:latin typeface="Times New Roman" panose="02020603050405020304" pitchFamily="18" charset="0"/>
                  </a:rPr>
                  <a:t>A</a:t>
                </a:r>
                <a:endParaRPr lang="en-US" altLang="en-US" sz="4000" dirty="0">
                  <a:latin typeface="Times New Roman" panose="02020603050405020304" pitchFamily="18" charset="0"/>
                </a:endParaRPr>
              </a:p>
            </p:txBody>
          </p:sp>
        </p:grpSp>
        <p:sp>
          <p:nvSpPr>
            <p:cNvPr id="11281" name="Line 61"/>
            <p:cNvSpPr/>
            <p:nvPr/>
          </p:nvSpPr>
          <p:spPr>
            <a:xfrm flipH="1" flipV="1">
              <a:off x="4080" y="3312"/>
              <a:ext cx="30" cy="1"/>
            </a:xfrm>
            <a:prstGeom prst="line">
              <a:avLst/>
            </a:prstGeom>
            <a:ln w="38100" cap="flat" cmpd="sng">
              <a:solidFill>
                <a:srgbClr val="FF3300"/>
              </a:solidFill>
              <a:prstDash val="solid"/>
              <a:headEnd type="none" w="med" len="med"/>
              <a:tailEnd type="none" w="med" len="med"/>
            </a:ln>
          </p:spPr>
        </p:sp>
      </p:grpSp>
      <p:sp>
        <p:nvSpPr>
          <p:cNvPr id="8256" name="Text Box 64"/>
          <p:cNvSpPr txBox="1"/>
          <p:nvPr/>
        </p:nvSpPr>
        <p:spPr>
          <a:xfrm>
            <a:off x="6670675" y="4883150"/>
            <a:ext cx="1377950" cy="366713"/>
          </a:xfrm>
          <a:prstGeom prst="rect">
            <a:avLst/>
          </a:prstGeom>
          <a:noFill/>
          <a:ln w="9525">
            <a:noFill/>
          </a:ln>
        </p:spPr>
        <p:txBody>
          <a:bodyPr wrap="none">
            <a:spAutoFit/>
          </a:bodyPr>
          <a:p>
            <a:r>
              <a:rPr lang="en-US" altLang="en-US" b="1" dirty="0">
                <a:solidFill>
                  <a:srgbClr val="FF0000"/>
                </a:solidFill>
                <a:latin typeface=".VnTime" panose="020B7200000000000000" pitchFamily="34" charset="0"/>
              </a:rPr>
              <a:t>U kh«ng ®æi</a:t>
            </a:r>
            <a:endParaRPr lang="en-US" altLang="en-US" b="1" dirty="0">
              <a:solidFill>
                <a:srgbClr val="FF0000"/>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12"/>
                                        </p:tgtEl>
                                        <p:attrNameLst>
                                          <p:attrName>style.visibility</p:attrName>
                                        </p:attrNameLst>
                                      </p:cBhvr>
                                      <p:to>
                                        <p:strVal val="visible"/>
                                      </p:to>
                                    </p:set>
                                    <p:animEffect transition="in" filter="checkerboard(across)">
                                      <p:cBhvr>
                                        <p:cTn id="7" dur="500"/>
                                        <p:tgtEl>
                                          <p:spTgt spid="82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213"/>
                                        </p:tgtEl>
                                        <p:attrNameLst>
                                          <p:attrName>style.visibility</p:attrName>
                                        </p:attrNameLst>
                                      </p:cBhvr>
                                      <p:to>
                                        <p:strVal val="visible"/>
                                      </p:to>
                                    </p:set>
                                    <p:animEffect transition="in" filter="checkerboard(across)">
                                      <p:cBhvr>
                                        <p:cTn id="12" dur="500"/>
                                        <p:tgtEl>
                                          <p:spTgt spid="82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215"/>
                                        </p:tgtEl>
                                        <p:attrNameLst>
                                          <p:attrName>style.visibility</p:attrName>
                                        </p:attrNameLst>
                                      </p:cBhvr>
                                      <p:to>
                                        <p:strVal val="visible"/>
                                      </p:to>
                                    </p:set>
                                    <p:animEffect transition="in" filter="checkerboard(across)">
                                      <p:cBhvr>
                                        <p:cTn id="17" dur="500"/>
                                        <p:tgtEl>
                                          <p:spTgt spid="8215"/>
                                        </p:tgtEl>
                                      </p:cBhvr>
                                    </p:animEffect>
                                  </p:childTnLst>
                                </p:cTn>
                              </p:par>
                              <p:par>
                                <p:cTn id="18" presetID="5" presetClass="entr" presetSubtype="10" fill="hold" nodeType="withEffect">
                                  <p:stCondLst>
                                    <p:cond delay="0"/>
                                  </p:stCondLst>
                                  <p:childTnLst>
                                    <p:set>
                                      <p:cBhvr>
                                        <p:cTn id="19" dur="1" fill="hold">
                                          <p:stCondLst>
                                            <p:cond delay="0"/>
                                          </p:stCondLst>
                                        </p:cTn>
                                        <p:tgtEl>
                                          <p:spTgt spid="8228"/>
                                        </p:tgtEl>
                                        <p:attrNameLst>
                                          <p:attrName>style.visibility</p:attrName>
                                        </p:attrNameLst>
                                      </p:cBhvr>
                                      <p:to>
                                        <p:strVal val="visible"/>
                                      </p:to>
                                    </p:set>
                                    <p:animEffect transition="in" filter="checkerboard(across)">
                                      <p:cBhvr>
                                        <p:cTn id="20" dur="500"/>
                                        <p:tgtEl>
                                          <p:spTgt spid="822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8215"/>
                                        </p:tgtEl>
                                      </p:cBhvr>
                                    </p:animEffect>
                                    <p:set>
                                      <p:cBhvr>
                                        <p:cTn id="25" dur="1" fill="hold">
                                          <p:stCondLst>
                                            <p:cond delay="499"/>
                                          </p:stCondLst>
                                        </p:cTn>
                                        <p:tgtEl>
                                          <p:spTgt spid="821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8224"/>
                                        </p:tgtEl>
                                        <p:attrNameLst>
                                          <p:attrName>style.visibility</p:attrName>
                                        </p:attrNameLst>
                                      </p:cBhvr>
                                      <p:to>
                                        <p:strVal val="visible"/>
                                      </p:to>
                                    </p:set>
                                    <p:animEffect transition="in" filter="checkerboard(across)">
                                      <p:cBhvr>
                                        <p:cTn id="30" dur="500"/>
                                        <p:tgtEl>
                                          <p:spTgt spid="822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8214"/>
                                        </p:tgtEl>
                                        <p:attrNameLst>
                                          <p:attrName>style.visibility</p:attrName>
                                        </p:attrNameLst>
                                      </p:cBhvr>
                                      <p:to>
                                        <p:strVal val="visible"/>
                                      </p:to>
                                    </p:set>
                                    <p:animEffect transition="in" filter="checkerboard(across)">
                                      <p:cBhvr>
                                        <p:cTn id="35" dur="500"/>
                                        <p:tgtEl>
                                          <p:spTgt spid="8214"/>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8256"/>
                                        </p:tgtEl>
                                        <p:attrNameLst>
                                          <p:attrName>style.visibility</p:attrName>
                                        </p:attrNameLst>
                                      </p:cBhvr>
                                      <p:to>
                                        <p:strVal val="visible"/>
                                      </p:to>
                                    </p:set>
                                    <p:animEffect transition="in" filter="checkerboard(across)">
                                      <p:cBhvr>
                                        <p:cTn id="40" dur="500"/>
                                        <p:tgtEl>
                                          <p:spTgt spid="8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 grpId="0"/>
      <p:bldP spid="8213" grpId="0"/>
      <p:bldP spid="8214" grpId="0" bldLvl="0" animBg="1"/>
      <p:bldP spid="82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4"/>
          <p:cNvSpPr txBox="1"/>
          <p:nvPr/>
        </p:nvSpPr>
        <p:spPr>
          <a:xfrm>
            <a:off x="0" y="3276600"/>
            <a:ext cx="9144000" cy="366713"/>
          </a:xfrm>
          <a:prstGeom prst="rect">
            <a:avLst/>
          </a:prstGeom>
          <a:noFill/>
          <a:ln w="9525">
            <a:noFill/>
          </a:ln>
        </p:spPr>
        <p:txBody>
          <a:bodyPr>
            <a:spAutoFit/>
          </a:bodyPr>
          <a:p>
            <a:pPr>
              <a:spcBef>
                <a:spcPct val="50000"/>
              </a:spcBef>
            </a:pPr>
            <a:endParaRPr lang="en-US" altLang="en-US" dirty="0">
              <a:latin typeface="Arial" panose="020B0604020202020204" pitchFamily="34" charset="0"/>
            </a:endParaRPr>
          </a:p>
        </p:txBody>
      </p:sp>
      <p:sp>
        <p:nvSpPr>
          <p:cNvPr id="12291" name="Title 1"/>
          <p:cNvSpPr>
            <a:spLocks noGrp="1"/>
          </p:cNvSpPr>
          <p:nvPr>
            <p:ph type="title"/>
          </p:nvPr>
        </p:nvSpPr>
        <p:spPr>
          <a:xfrm>
            <a:off x="76200" y="122238"/>
            <a:ext cx="9067800" cy="1295400"/>
          </a:xfrm>
        </p:spPr>
        <p:txBody>
          <a:bodyPr vert="horz" wrap="square" lIns="91440" tIns="45720" rIns="91440" bIns="45720" anchor="ctr" anchorCtr="0"/>
          <a:p>
            <a:r>
              <a:rPr lang="en-US" altLang="en-US" b="1" dirty="0">
                <a:solidFill>
                  <a:srgbClr val="FF0000"/>
                </a:solidFill>
                <a:latin typeface="Times New Roman" panose="02020603050405020304" pitchFamily="18" charset="0"/>
                <a:cs typeface="Times New Roman" panose="02020603050405020304" pitchFamily="18" charset="0"/>
              </a:rPr>
              <a:t>II. ĐIỆN TRỞ TƯƠNG ĐƯƠNG CỦA ĐOẠN MẠCH NỐI TIẾP:</a:t>
            </a:r>
            <a:endParaRPr lang="en-US" altLang="en-US" dirty="0">
              <a:latin typeface="Times New Roman" panose="02020603050405020304" pitchFamily="18" charset="0"/>
              <a:ea typeface="Times New Roman" panose="02020603050405020304" pitchFamily="18" charset="0"/>
            </a:endParaRPr>
          </a:p>
        </p:txBody>
      </p:sp>
      <p:sp>
        <p:nvSpPr>
          <p:cNvPr id="11268" name="Text Placeholder 2"/>
          <p:cNvSpPr>
            <a:spLocks noGrp="1"/>
          </p:cNvSpPr>
          <p:nvPr>
            <p:ph type="body" sz="half" idx="1"/>
          </p:nvPr>
        </p:nvSpPr>
        <p:spPr>
          <a:xfrm>
            <a:off x="0" y="1524000"/>
            <a:ext cx="8001000" cy="1100138"/>
          </a:xfrm>
        </p:spPr>
        <p:txBody>
          <a:bodyPr vert="horz" wrap="square" lIns="91440" tIns="45720" rIns="91440" bIns="45720" anchor="t" anchorCtr="0"/>
          <a:p>
            <a:pPr marL="0" indent="0">
              <a:buClrTx/>
              <a:buSzTx/>
              <a:buFontTx/>
              <a:buNone/>
            </a:pPr>
            <a:r>
              <a:rPr lang="en-US" altLang="en-US" sz="4400" b="1" dirty="0">
                <a:solidFill>
                  <a:srgbClr val="FF0000"/>
                </a:solidFill>
                <a:latin typeface="Times New Roman" panose="02020603050405020304" pitchFamily="18" charset="0"/>
              </a:rPr>
              <a:t>1. Điện trở tương đương:</a:t>
            </a:r>
            <a:endParaRPr lang="en-US" altLang="en-US" sz="4400" dirty="0"/>
          </a:p>
        </p:txBody>
      </p:sp>
      <p:sp>
        <p:nvSpPr>
          <p:cNvPr id="10" name="Rectangle 2"/>
          <p:cNvSpPr txBox="1">
            <a:spLocks noChangeArrowheads="1"/>
          </p:cNvSpPr>
          <p:nvPr/>
        </p:nvSpPr>
        <p:spPr bwMode="auto">
          <a:xfrm>
            <a:off x="0" y="1371600"/>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p>
            <a:r>
              <a:rPr sz="3600" dirty="0">
                <a:solidFill>
                  <a:schemeClr val="tx2"/>
                </a:solidFill>
                <a:latin typeface="Arial" panose="020B0604020202020204" pitchFamily="34" charset="0"/>
              </a:rPr>
              <a:t> </a:t>
            </a:r>
            <a:r>
              <a:rPr lang="vi-VN" altLang="x-none" sz="3600" dirty="0">
                <a:solidFill>
                  <a:schemeClr val="tx2"/>
                </a:solidFill>
                <a:latin typeface="Arial" panose="020B0604020202020204" pitchFamily="34" charset="0"/>
              </a:rPr>
              <a:t>Điện trở tương đương của một đoạn mạch là điện trở …………………...cho đoạn mạch này , sao cho với cùng ……………</a:t>
            </a:r>
            <a:r>
              <a:rPr sz="3600" dirty="0">
                <a:solidFill>
                  <a:schemeClr val="tx2"/>
                </a:solidFill>
                <a:latin typeface="Arial" panose="020B0604020202020204" pitchFamily="34" charset="0"/>
              </a:rPr>
              <a:t>…..</a:t>
            </a:r>
            <a:r>
              <a:rPr lang="vi-VN" altLang="x-none" sz="3600" dirty="0">
                <a:solidFill>
                  <a:schemeClr val="tx2"/>
                </a:solidFill>
                <a:latin typeface="Arial" panose="020B0604020202020204" pitchFamily="34" charset="0"/>
              </a:rPr>
              <a:t>…thì cường độ dòng điện chạy qua đoạn mạch ………………….....</a:t>
            </a:r>
            <a:endParaRPr lang="en-US" altLang="en-US" sz="3500" dirty="0">
              <a:solidFill>
                <a:schemeClr val="tx2"/>
              </a:solidFill>
              <a:latin typeface=".VnTime" panose="020B7200000000000000" pitchFamily="34" charset="0"/>
            </a:endParaRPr>
          </a:p>
        </p:txBody>
      </p:sp>
      <p:sp>
        <p:nvSpPr>
          <p:cNvPr id="12294" name="Rectangle 6"/>
          <p:cNvSpPr/>
          <p:nvPr/>
        </p:nvSpPr>
        <p:spPr>
          <a:xfrm>
            <a:off x="5791200" y="2133600"/>
            <a:ext cx="3048000" cy="533400"/>
          </a:xfrm>
          <a:prstGeom prst="rect">
            <a:avLst/>
          </a:prstGeom>
          <a:noFill/>
          <a:ln w="9525" cap="flat" cmpd="sng">
            <a:solidFill>
              <a:schemeClr val="bg1"/>
            </a:solidFill>
            <a:prstDash val="solid"/>
            <a:miter/>
            <a:headEnd type="none" w="med" len="med"/>
            <a:tailEnd type="none" w="med" len="med"/>
          </a:ln>
        </p:spPr>
        <p:txBody>
          <a:bodyPr wrap="none" anchor="ctr" anchorCtr="0"/>
          <a:p>
            <a:pPr algn="ctr"/>
            <a:endParaRPr lang="en-US" altLang="en-US" sz="7200" baseline="-25000" dirty="0">
              <a:solidFill>
                <a:srgbClr val="FF0000"/>
              </a:solidFill>
              <a:latin typeface="Times New Roman" panose="02020603050405020304" pitchFamily="18" charset="0"/>
              <a:ea typeface="Times New Roman" panose="02020603050405020304" pitchFamily="18" charset="0"/>
            </a:endParaRPr>
          </a:p>
        </p:txBody>
      </p:sp>
      <p:sp>
        <p:nvSpPr>
          <p:cNvPr id="9" name="Text Placeholder 2"/>
          <p:cNvSpPr txBox="1"/>
          <p:nvPr/>
        </p:nvSpPr>
        <p:spPr>
          <a:xfrm>
            <a:off x="2362200" y="3124200"/>
            <a:ext cx="3657600" cy="719138"/>
          </a:xfrm>
          <a:prstGeom prst="rect">
            <a:avLst/>
          </a:prstGeom>
          <a:noFill/>
          <a:ln w="9525">
            <a:noFill/>
          </a:ln>
        </p:spPr>
        <p:txBody>
          <a:bodyPr/>
          <a:p>
            <a:pPr eaLnBrk="0" hangingPunct="0">
              <a:spcBef>
                <a:spcPct val="20000"/>
              </a:spcBef>
            </a:pPr>
            <a:r>
              <a:rPr lang="en-US" altLang="en-US" sz="4000" b="1" dirty="0">
                <a:solidFill>
                  <a:srgbClr val="FF0000"/>
                </a:solidFill>
                <a:latin typeface="Times New Roman" panose="02020603050405020304" pitchFamily="18" charset="0"/>
              </a:rPr>
              <a:t>có thể thay thế</a:t>
            </a:r>
            <a:endParaRPr lang="en-US" altLang="en-US" sz="4000" dirty="0">
              <a:latin typeface="Arial" panose="020B0604020202020204" pitchFamily="34" charset="0"/>
            </a:endParaRPr>
          </a:p>
        </p:txBody>
      </p:sp>
      <p:sp>
        <p:nvSpPr>
          <p:cNvPr id="14" name="Text Placeholder 2"/>
          <p:cNvSpPr txBox="1"/>
          <p:nvPr/>
        </p:nvSpPr>
        <p:spPr>
          <a:xfrm>
            <a:off x="4854575" y="3683000"/>
            <a:ext cx="3657600" cy="719138"/>
          </a:xfrm>
          <a:prstGeom prst="rect">
            <a:avLst/>
          </a:prstGeom>
          <a:noFill/>
          <a:ln w="9525">
            <a:noFill/>
          </a:ln>
        </p:spPr>
        <p:txBody>
          <a:bodyPr/>
          <a:p>
            <a:pPr eaLnBrk="0" hangingPunct="0">
              <a:spcBef>
                <a:spcPct val="20000"/>
              </a:spcBef>
            </a:pPr>
            <a:r>
              <a:rPr lang="en-US" altLang="en-US" sz="4000" b="1" dirty="0">
                <a:solidFill>
                  <a:srgbClr val="FF0000"/>
                </a:solidFill>
                <a:latin typeface="Times New Roman" panose="02020603050405020304" pitchFamily="18" charset="0"/>
              </a:rPr>
              <a:t> hiệu điện thế</a:t>
            </a:r>
            <a:endParaRPr lang="en-US" altLang="en-US" sz="4000" dirty="0">
              <a:latin typeface="Arial" panose="020B0604020202020204" pitchFamily="34" charset="0"/>
            </a:endParaRPr>
          </a:p>
        </p:txBody>
      </p:sp>
      <p:sp>
        <p:nvSpPr>
          <p:cNvPr id="15" name="Text Placeholder 2"/>
          <p:cNvSpPr txBox="1"/>
          <p:nvPr/>
        </p:nvSpPr>
        <p:spPr>
          <a:xfrm>
            <a:off x="25400" y="4749800"/>
            <a:ext cx="6019800" cy="719138"/>
          </a:xfrm>
          <a:prstGeom prst="rect">
            <a:avLst/>
          </a:prstGeom>
          <a:noFill/>
          <a:ln w="9525">
            <a:noFill/>
          </a:ln>
        </p:spPr>
        <p:txBody>
          <a:bodyPr/>
          <a:p>
            <a:pPr eaLnBrk="0" hangingPunct="0">
              <a:spcBef>
                <a:spcPct val="20000"/>
              </a:spcBef>
            </a:pPr>
            <a:r>
              <a:rPr lang="en-US" altLang="en-US" sz="4000" b="1" dirty="0">
                <a:solidFill>
                  <a:srgbClr val="FF0000"/>
                </a:solidFill>
                <a:latin typeface="Times New Roman" panose="02020603050405020304" pitchFamily="18" charset="0"/>
              </a:rPr>
              <a:t>vẫn giữ giá trị như trước</a:t>
            </a:r>
            <a:endParaRPr lang="en-US" altLang="en-US" sz="40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8">
                                            <p:txEl>
                                              <p:charRg st="0" end="25"/>
                                            </p:txEl>
                                          </p:spTgt>
                                        </p:tgtEl>
                                        <p:attrNameLst>
                                          <p:attrName>style.visibility</p:attrName>
                                        </p:attrNameLst>
                                      </p:cBhvr>
                                      <p:to>
                                        <p:strVal val="visible"/>
                                      </p:to>
                                    </p:set>
                                    <p:animEffect transition="in" filter="wipe(down)">
                                      <p:cBhvr>
                                        <p:cTn id="7" dur="500"/>
                                        <p:tgtEl>
                                          <p:spTgt spid="11268">
                                            <p:txEl>
                                              <p:charRg st="0" end="25"/>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P spid="10" grpId="0" bldLvl="0" animBg="1"/>
      <p:bldP spid="9"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ct 3"/>
          <p:cNvGraphicFramePr>
            <a:graphicFrameLocks noChangeAspect="1"/>
          </p:cNvGraphicFramePr>
          <p:nvPr/>
        </p:nvGraphicFramePr>
        <p:xfrm>
          <a:off x="0" y="1371600"/>
          <a:ext cx="9144000" cy="3276600"/>
        </p:xfrm>
        <a:graphic>
          <a:graphicData uri="http://schemas.openxmlformats.org/presentationml/2006/ole">
            <mc:AlternateContent xmlns:mc="http://schemas.openxmlformats.org/markup-compatibility/2006">
              <mc:Choice xmlns:v="urn:schemas-microsoft-com:vml" Requires="v">
                <p:oleObj spid="_x0000_s3076" name="" r:id="rId1" imgW="3714750" imgH="1314450" progId="CrocodileClipsCircuit">
                  <p:embed/>
                </p:oleObj>
              </mc:Choice>
              <mc:Fallback>
                <p:oleObj name="" r:id="rId1" imgW="3714750" imgH="1314450" progId="CrocodileClipsCircuit">
                  <p:embed/>
                  <p:pic>
                    <p:nvPicPr>
                      <p:cNvPr id="0" name="Picture 3075"/>
                      <p:cNvPicPr/>
                      <p:nvPr/>
                    </p:nvPicPr>
                    <p:blipFill>
                      <a:blip r:embed="rId2"/>
                      <a:stretch>
                        <a:fillRect/>
                      </a:stretch>
                    </p:blipFill>
                    <p:spPr>
                      <a:xfrm>
                        <a:off x="0" y="1371600"/>
                        <a:ext cx="9144000" cy="3276600"/>
                      </a:xfrm>
                      <a:prstGeom prst="rect">
                        <a:avLst/>
                      </a:prstGeom>
                      <a:noFill/>
                      <a:ln w="38100">
                        <a:noFill/>
                        <a:miter/>
                      </a:ln>
                    </p:spPr>
                  </p:pic>
                </p:oleObj>
              </mc:Fallback>
            </mc:AlternateContent>
          </a:graphicData>
        </a:graphic>
      </p:graphicFrame>
      <p:sp>
        <p:nvSpPr>
          <p:cNvPr id="13" name="Rectangle 8"/>
          <p:cNvSpPr/>
          <p:nvPr/>
        </p:nvSpPr>
        <p:spPr>
          <a:xfrm>
            <a:off x="7162800" y="3657600"/>
            <a:ext cx="1143000" cy="609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en-US" altLang="en-US" sz="5400" dirty="0">
                <a:latin typeface="Arial" panose="020B0604020202020204" pitchFamily="34" charset="0"/>
              </a:rPr>
              <a:t>H.2</a:t>
            </a:r>
            <a:endParaRPr lang="en-US" altLang="en-US" sz="5400" dirty="0">
              <a:latin typeface="Arial" panose="020B0604020202020204" pitchFamily="34" charset="0"/>
            </a:endParaRPr>
          </a:p>
        </p:txBody>
      </p:sp>
      <p:sp>
        <p:nvSpPr>
          <p:cNvPr id="14" name="Rectangle 9"/>
          <p:cNvSpPr/>
          <p:nvPr/>
        </p:nvSpPr>
        <p:spPr>
          <a:xfrm>
            <a:off x="2819400" y="3657600"/>
            <a:ext cx="1143000" cy="685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en-US" altLang="en-US" sz="6000" dirty="0">
                <a:latin typeface="Arial" panose="020B0604020202020204" pitchFamily="34" charset="0"/>
              </a:rPr>
              <a:t>H.1</a:t>
            </a:r>
            <a:endParaRPr lang="en-US" altLang="en-US" sz="6000" dirty="0">
              <a:latin typeface="Arial" panose="020B0604020202020204" pitchFamily="34" charset="0"/>
            </a:endParaRPr>
          </a:p>
        </p:txBody>
      </p:sp>
      <p:sp>
        <p:nvSpPr>
          <p:cNvPr id="15" name="Text Box 2"/>
          <p:cNvSpPr txBox="1"/>
          <p:nvPr/>
        </p:nvSpPr>
        <p:spPr>
          <a:xfrm>
            <a:off x="0" y="0"/>
            <a:ext cx="9601200" cy="1323975"/>
          </a:xfrm>
          <a:prstGeom prst="rect">
            <a:avLst/>
          </a:prstGeom>
          <a:noFill/>
          <a:ln w="9525">
            <a:noFill/>
          </a:ln>
        </p:spPr>
        <p:txBody>
          <a:bodyPr lIns="91397" tIns="45697" rIns="91397" bIns="45697">
            <a:spAutoFit/>
          </a:bodyPr>
          <a:p>
            <a:pPr>
              <a:spcBef>
                <a:spcPct val="50000"/>
              </a:spcBef>
            </a:pPr>
            <a:r>
              <a:rPr lang="en-US" altLang="en-US" sz="4000" b="1" dirty="0">
                <a:solidFill>
                  <a:srgbClr val="FF0000"/>
                </a:solidFill>
                <a:latin typeface="Arial" panose="020B0604020202020204" pitchFamily="34" charset="0"/>
              </a:rPr>
              <a:t>2. Công thức tính điện trở tương đương:</a:t>
            </a:r>
            <a:endParaRPr lang="en-US" altLang="en-US" sz="4000" b="1" dirty="0">
              <a:solidFill>
                <a:srgbClr val="FF0000"/>
              </a:solidFill>
              <a:latin typeface="Arial" panose="020B0604020202020204" pitchFamily="34" charset="0"/>
            </a:endParaRPr>
          </a:p>
        </p:txBody>
      </p:sp>
      <p:sp>
        <p:nvSpPr>
          <p:cNvPr id="7" name="Rectangle 6"/>
          <p:cNvSpPr/>
          <p:nvPr/>
        </p:nvSpPr>
        <p:spPr>
          <a:xfrm>
            <a:off x="2713038" y="5181600"/>
            <a:ext cx="3992562" cy="769938"/>
          </a:xfrm>
          <a:prstGeom prst="rect">
            <a:avLst/>
          </a:prstGeom>
          <a:noFill/>
          <a:ln w="9525">
            <a:noFill/>
          </a:ln>
        </p:spPr>
        <p:txBody>
          <a:bodyPr wrap="none">
            <a:spAutoFit/>
          </a:bodyPr>
          <a:p>
            <a:r>
              <a:rPr lang="en-US" altLang="en-US" sz="44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R</a:t>
            </a:r>
            <a:r>
              <a:rPr lang="en-US" altLang="en-US" sz="4400" b="1" baseline="-25000" dirty="0">
                <a:solidFill>
                  <a:srgbClr val="FF0000"/>
                </a:solidFill>
                <a:latin typeface="Arial" panose="020B0604020202020204" pitchFamily="34" charset="0"/>
                <a:cs typeface="Times New Roman" panose="02020603050405020304" pitchFamily="18" charset="0"/>
                <a:sym typeface="Symbol" panose="05050102010706020507" pitchFamily="18" charset="2"/>
              </a:rPr>
              <a:t>tđ</a:t>
            </a:r>
            <a:r>
              <a:rPr lang="en-US" altLang="en-US" sz="44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  =  R</a:t>
            </a:r>
            <a:r>
              <a:rPr lang="en-US" altLang="en-US" sz="4400" b="1" baseline="-25000" dirty="0">
                <a:solidFill>
                  <a:srgbClr val="FF0000"/>
                </a:solidFill>
                <a:latin typeface="Arial" panose="020B0604020202020204" pitchFamily="34" charset="0"/>
                <a:cs typeface="Times New Roman" panose="02020603050405020304" pitchFamily="18" charset="0"/>
                <a:sym typeface="Symbol" panose="05050102010706020507" pitchFamily="18" charset="2"/>
              </a:rPr>
              <a:t>1  </a:t>
            </a:r>
            <a:r>
              <a:rPr lang="en-US" altLang="en-US" sz="44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 R</a:t>
            </a:r>
            <a:r>
              <a:rPr lang="en-US" altLang="en-US" sz="4400" b="1" baseline="-25000" dirty="0">
                <a:solidFill>
                  <a:srgbClr val="FF0000"/>
                </a:solidFill>
                <a:latin typeface="Arial" panose="020B0604020202020204" pitchFamily="34" charset="0"/>
                <a:cs typeface="Times New Roman" panose="02020603050405020304" pitchFamily="18" charset="0"/>
                <a:sym typeface="Symbol" panose="05050102010706020507" pitchFamily="18" charset="2"/>
              </a:rPr>
              <a:t>2</a:t>
            </a:r>
            <a:r>
              <a:rPr lang="en-US" altLang="en-US" sz="44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 </a:t>
            </a:r>
            <a:endParaRPr lang="en-US" altLang="en-US" sz="4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par>
                                <p:cTn id="10" presetID="29"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ppt_x</p:attrName>
                                        </p:attrNameLst>
                                      </p:cBhvr>
                                      <p:tavLst>
                                        <p:tav tm="0">
                                          <p:val>
                                            <p:strVal val="#ppt_x-.2"/>
                                          </p:val>
                                        </p:tav>
                                        <p:tav tm="100000">
                                          <p:val>
                                            <p:strVal val="#ppt_x"/>
                                          </p:val>
                                        </p:tav>
                                      </p:tavLst>
                                    </p:anim>
                                    <p:anim calcmode="lin" valueType="num">
                                      <p:cBhvr>
                                        <p:cTn id="1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push.wav"/>
                                        </p:tgtEl>
                                      </p:cMediaNode>
                                    </p:audio>
                                  </p:subTnLst>
                                </p:cTn>
                              </p:par>
                              <p:par>
                                <p:cTn id="15" presetID="29"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ppt_x</p:attrName>
                                        </p:attrNameLst>
                                      </p:cBhvr>
                                      <p:tavLst>
                                        <p:tav tm="0">
                                          <p:val>
                                            <p:strVal val="#ppt_x-.2"/>
                                          </p:val>
                                        </p:tav>
                                        <p:tav tm="100000">
                                          <p:val>
                                            <p:strVal val="#ppt_x"/>
                                          </p:val>
                                        </p:tav>
                                      </p:tavLst>
                                    </p:anim>
                                    <p:anim calcmode="lin" valueType="num">
                                      <p:cBhvr>
                                        <p:cTn id="1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3" name="push.wav"/>
                                        </p:tgtEl>
                                      </p:cMediaNode>
                                    </p:audio>
                                  </p:sub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heckerboard(across)">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50" name="Text Box 10"/>
          <p:cNvSpPr txBox="1"/>
          <p:nvPr/>
        </p:nvSpPr>
        <p:spPr>
          <a:xfrm>
            <a:off x="366713" y="1958975"/>
            <a:ext cx="3378200" cy="708025"/>
          </a:xfrm>
          <a:prstGeom prst="rect">
            <a:avLst/>
          </a:prstGeom>
          <a:noFill/>
          <a:ln w="9525">
            <a:noFill/>
          </a:ln>
        </p:spPr>
        <p:txBody>
          <a:bodyPr lIns="91397" tIns="45697" rIns="91397" bIns="45697">
            <a:spAutoFit/>
          </a:bodyPr>
          <a:p>
            <a:pPr>
              <a:spcBef>
                <a:spcPct val="50000"/>
              </a:spcBef>
            </a:pPr>
            <a:r>
              <a:rPr lang="en-US" altLang="en-US" sz="4000" b="1" dirty="0">
                <a:solidFill>
                  <a:srgbClr val="FF0000"/>
                </a:solidFill>
                <a:latin typeface="Arial" panose="020B0604020202020204" pitchFamily="34" charset="0"/>
              </a:rPr>
              <a:t>4. Kết luận:</a:t>
            </a:r>
            <a:endParaRPr lang="en-US" altLang="en-US" sz="4000" b="1" dirty="0">
              <a:solidFill>
                <a:srgbClr val="FF0000"/>
              </a:solidFill>
              <a:latin typeface="Arial" panose="020B0604020202020204" pitchFamily="34" charset="0"/>
            </a:endParaRPr>
          </a:p>
        </p:txBody>
      </p:sp>
      <p:sp>
        <p:nvSpPr>
          <p:cNvPr id="9" name="TextBox 8"/>
          <p:cNvSpPr txBox="1"/>
          <p:nvPr/>
        </p:nvSpPr>
        <p:spPr>
          <a:xfrm>
            <a:off x="215900" y="2741613"/>
            <a:ext cx="8610600" cy="1754188"/>
          </a:xfrm>
          <a:prstGeom prst="rect">
            <a:avLst/>
          </a:prstGeom>
          <a:noFill/>
        </p:spPr>
        <p:txBody>
          <a:bodyPr>
            <a:spAutoFit/>
          </a:bodyPr>
          <a:p>
            <a:pPr algn="just">
              <a:buNone/>
            </a:pPr>
            <a:r>
              <a:rPr sz="3600" b="1" dirty="0">
                <a:solidFill>
                  <a:srgbClr val="FF0000"/>
                </a:solidFill>
                <a:latin typeface="Arial" panose="020B0604020202020204" pitchFamily="34" charset="0"/>
                <a:cs typeface="Times New Roman" panose="02020603050405020304" pitchFamily="18" charset="0"/>
              </a:rPr>
              <a:t>Điện trở tương đương </a:t>
            </a:r>
            <a:r>
              <a:rPr sz="3600" b="1" dirty="0">
                <a:latin typeface="Arial" panose="020B0604020202020204" pitchFamily="34" charset="0"/>
                <a:cs typeface="Times New Roman" panose="02020603050405020304" pitchFamily="18" charset="0"/>
              </a:rPr>
              <a:t>của đoạn mạch gồm 2 điện trở mắc nối tiếp bằng </a:t>
            </a:r>
            <a:r>
              <a:rPr sz="3600" b="1" dirty="0">
                <a:solidFill>
                  <a:srgbClr val="1A04C0"/>
                </a:solidFill>
                <a:latin typeface="Arial" panose="020B0604020202020204" pitchFamily="34" charset="0"/>
                <a:cs typeface="Times New Roman" panose="02020603050405020304" pitchFamily="18" charset="0"/>
              </a:rPr>
              <a:t>tổng</a:t>
            </a:r>
            <a:r>
              <a:rPr sz="3600" b="1" dirty="0">
                <a:latin typeface="Arial" panose="020B0604020202020204" pitchFamily="34" charset="0"/>
                <a:cs typeface="Times New Roman" panose="02020603050405020304" pitchFamily="18" charset="0"/>
              </a:rPr>
              <a:t> các điện trở th</a:t>
            </a:r>
            <a:r>
              <a:rPr sz="3600" b="1" dirty="0">
                <a:latin typeface="Arial" panose="020B0604020202020204" pitchFamily="34" charset="0"/>
                <a:ea typeface="Times New Roman" panose="02020603050405020304" pitchFamily="18" charset="0"/>
              </a:rPr>
              <a:t>à</a:t>
            </a:r>
            <a:r>
              <a:rPr sz="3600" b="1" dirty="0">
                <a:latin typeface="Arial" panose="020B0604020202020204" pitchFamily="34" charset="0"/>
                <a:cs typeface="Times New Roman" panose="02020603050405020304" pitchFamily="18" charset="0"/>
              </a:rPr>
              <a:t>nh phần:</a:t>
            </a:r>
            <a:endParaRPr sz="3600" b="1" dirty="0">
              <a:latin typeface="Arial" panose="020B0604020202020204" pitchFamily="34" charset="0"/>
              <a:ea typeface="Times New Roman" panose="02020603050405020304" pitchFamily="18" charset="0"/>
            </a:endParaRPr>
          </a:p>
        </p:txBody>
      </p:sp>
      <p:grpSp>
        <p:nvGrpSpPr>
          <p:cNvPr id="10" name="Group 9"/>
          <p:cNvGrpSpPr/>
          <p:nvPr/>
        </p:nvGrpSpPr>
        <p:grpSpPr>
          <a:xfrm>
            <a:off x="3352800" y="4779963"/>
            <a:ext cx="2894013" cy="706437"/>
            <a:chOff x="3276600" y="6096002"/>
            <a:chExt cx="4165185" cy="907196"/>
          </a:xfrm>
        </p:grpSpPr>
        <p:graphicFrame>
          <p:nvGraphicFramePr>
            <p:cNvPr id="14342" name="Object 10"/>
            <p:cNvGraphicFramePr>
              <a:graphicFrameLocks noChangeAspect="1"/>
            </p:cNvGraphicFramePr>
            <p:nvPr/>
          </p:nvGraphicFramePr>
          <p:xfrm>
            <a:off x="3352802" y="6096002"/>
            <a:ext cx="2438400" cy="685801"/>
          </p:xfrm>
          <a:graphic>
            <a:graphicData uri="http://schemas.openxmlformats.org/presentationml/2006/ole">
              <mc:AlternateContent xmlns:mc="http://schemas.openxmlformats.org/markup-compatibility/2006">
                <mc:Choice xmlns:v="urn:schemas-microsoft-com:vml" Requires="v">
                  <p:oleObj spid="_x0000_s3079" name="" r:id="rId1" imgW="812165" imgH="228600" progId="Equation.3">
                    <p:embed/>
                  </p:oleObj>
                </mc:Choice>
                <mc:Fallback>
                  <p:oleObj name="" r:id="rId1" imgW="812165" imgH="228600" progId="Equation.3">
                    <p:embed/>
                    <p:pic>
                      <p:nvPicPr>
                        <p:cNvPr id="0" name="Picture 3078"/>
                        <p:cNvPicPr/>
                        <p:nvPr/>
                      </p:nvPicPr>
                      <p:blipFill>
                        <a:blip r:embed="rId2"/>
                        <a:stretch>
                          <a:fillRect/>
                        </a:stretch>
                      </p:blipFill>
                      <p:spPr>
                        <a:xfrm>
                          <a:off x="3352802" y="6096002"/>
                          <a:ext cx="2438400" cy="685801"/>
                        </a:xfrm>
                        <a:prstGeom prst="rect">
                          <a:avLst/>
                        </a:prstGeom>
                        <a:noFill/>
                        <a:ln w="38100">
                          <a:noFill/>
                          <a:miter/>
                        </a:ln>
                      </p:spPr>
                    </p:pic>
                  </p:oleObj>
                </mc:Fallback>
              </mc:AlternateContent>
            </a:graphicData>
          </a:graphic>
        </p:graphicFrame>
        <p:grpSp>
          <p:nvGrpSpPr>
            <p:cNvPr id="14343" name="Group 11"/>
            <p:cNvGrpSpPr/>
            <p:nvPr/>
          </p:nvGrpSpPr>
          <p:grpSpPr>
            <a:xfrm>
              <a:off x="3276600" y="6144490"/>
              <a:ext cx="4165185" cy="858708"/>
              <a:chOff x="3276600" y="5306290"/>
              <a:chExt cx="4165185" cy="858708"/>
            </a:xfrm>
          </p:grpSpPr>
          <p:sp>
            <p:nvSpPr>
              <p:cNvPr id="13" name="Rectangle 12"/>
              <p:cNvSpPr/>
              <p:nvPr/>
            </p:nvSpPr>
            <p:spPr>
              <a:xfrm>
                <a:off x="3276600" y="5306729"/>
                <a:ext cx="2590959" cy="6095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14345" name="TextBox 13"/>
              <p:cNvSpPr txBox="1"/>
              <p:nvPr/>
            </p:nvSpPr>
            <p:spPr>
              <a:xfrm>
                <a:off x="6400799" y="5334000"/>
                <a:ext cx="1040986" cy="830998"/>
              </a:xfrm>
              <a:prstGeom prst="rect">
                <a:avLst/>
              </a:prstGeom>
              <a:noFill/>
              <a:ln w="9525">
                <a:noFill/>
              </a:ln>
            </p:spPr>
            <p:txBody>
              <a:bodyPr wrap="none">
                <a:spAutoFit/>
              </a:bodyPr>
              <a:p>
                <a:r>
                  <a:rPr lang="en-US" altLang="en-US" sz="3600" dirty="0">
                    <a:latin typeface="Times New Roman" panose="02020603050405020304" pitchFamily="18" charset="0"/>
                    <a:cs typeface="Times New Roman" panose="02020603050405020304" pitchFamily="18" charset="0"/>
                  </a:rPr>
                  <a:t>(</a:t>
                </a:r>
                <a:r>
                  <a:rPr lang="en-US" altLang="en-US" sz="3600" dirty="0">
                    <a:solidFill>
                      <a:srgbClr val="1A04C0"/>
                    </a:solidFill>
                    <a:latin typeface="Times New Roman" panose="02020603050405020304" pitchFamily="18" charset="0"/>
                    <a:cs typeface="Times New Roman" panose="02020603050405020304" pitchFamily="18" charset="0"/>
                  </a:rPr>
                  <a:t>4</a:t>
                </a:r>
                <a:r>
                  <a:rPr lang="en-US" altLang="en-US" sz="3600"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ea typeface="Times New Roman" panose="02020603050405020304" pitchFamily="18" charset="0"/>
                </a:endParaRPr>
              </a:p>
            </p:txBody>
          </p:sp>
        </p:grpSp>
      </p:grpSp>
      <p:sp>
        <p:nvSpPr>
          <p:cNvPr id="11" name="Text Box 10"/>
          <p:cNvSpPr txBox="1"/>
          <p:nvPr/>
        </p:nvSpPr>
        <p:spPr>
          <a:xfrm>
            <a:off x="366713" y="228600"/>
            <a:ext cx="7481887" cy="708025"/>
          </a:xfrm>
          <a:prstGeom prst="rect">
            <a:avLst/>
          </a:prstGeom>
          <a:noFill/>
          <a:ln w="9525">
            <a:noFill/>
          </a:ln>
        </p:spPr>
        <p:txBody>
          <a:bodyPr lIns="91397" tIns="45697" rIns="91397" bIns="45697">
            <a:spAutoFit/>
          </a:bodyPr>
          <a:p>
            <a:pPr>
              <a:spcBef>
                <a:spcPct val="50000"/>
              </a:spcBef>
            </a:pPr>
            <a:r>
              <a:rPr lang="en-US" altLang="en-US" sz="4000" b="1" dirty="0">
                <a:solidFill>
                  <a:srgbClr val="FF0000"/>
                </a:solidFill>
                <a:latin typeface="Arial" panose="020B0604020202020204" pitchFamily="34" charset="0"/>
              </a:rPr>
              <a:t>3. Thí nghiệm kiểm tra: SGK</a:t>
            </a:r>
            <a:endParaRPr lang="en-US" altLang="en-US" sz="40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250"/>
                                        </p:tgtEl>
                                        <p:attrNameLst>
                                          <p:attrName>style.visibility</p:attrName>
                                        </p:attrNameLst>
                                      </p:cBhvr>
                                      <p:to>
                                        <p:strVal val="visible"/>
                                      </p:to>
                                    </p:set>
                                    <p:animEffect transition="in" filter="barn(inVertical)">
                                      <p:cBhvr>
                                        <p:cTn id="13" dur="500"/>
                                        <p:tgtEl>
                                          <p:spTgt spid="1025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itle 1"/>
          <p:cNvSpPr>
            <a:spLocks noGrp="1"/>
          </p:cNvSpPr>
          <p:nvPr>
            <p:ph type="title"/>
          </p:nvPr>
        </p:nvSpPr>
        <p:spPr>
          <a:xfrm>
            <a:off x="457200" y="-228600"/>
            <a:ext cx="8229600" cy="944563"/>
          </a:xfrm>
        </p:spPr>
        <p:txBody>
          <a:bodyPr vert="horz" wrap="square" lIns="91440" tIns="45720" rIns="91440" bIns="45720" anchor="ctr" anchorCtr="0"/>
          <a:p>
            <a:r>
              <a:rPr lang="en-US" altLang="en-US" b="1" dirty="0">
                <a:solidFill>
                  <a:srgbClr val="1A04C0"/>
                </a:solidFill>
              </a:rPr>
              <a:t>III. VẬN DỤNG</a:t>
            </a:r>
            <a:endParaRPr lang="en-US" altLang="en-US" b="1" dirty="0">
              <a:solidFill>
                <a:srgbClr val="1A04C0"/>
              </a:solidFill>
            </a:endParaRPr>
          </a:p>
        </p:txBody>
      </p:sp>
      <p:sp>
        <p:nvSpPr>
          <p:cNvPr id="65" name="TextBox 64"/>
          <p:cNvSpPr txBox="1"/>
          <p:nvPr/>
        </p:nvSpPr>
        <p:spPr>
          <a:xfrm>
            <a:off x="152400" y="609600"/>
            <a:ext cx="503238" cy="461963"/>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mn-lt"/>
                <a:ea typeface="+mn-ea"/>
                <a:cs typeface="+mn-cs"/>
              </a:rPr>
              <a:t>C4</a:t>
            </a:r>
            <a:endParaRPr kumimoji="0" lang="en-US" sz="2400" b="1" i="0" u="none" strike="noStrike" kern="1200" cap="none" spc="0" normalizeH="0" baseline="0" noProof="0" dirty="0">
              <a:ln>
                <a:noFill/>
              </a:ln>
              <a:solidFill>
                <a:srgbClr val="FF0000"/>
              </a:solidFill>
              <a:effectLst/>
              <a:uLnTx/>
              <a:uFillTx/>
              <a:latin typeface="+mn-lt"/>
              <a:ea typeface="+mn-ea"/>
              <a:cs typeface="+mn-cs"/>
            </a:endParaRPr>
          </a:p>
        </p:txBody>
      </p:sp>
      <p:sp>
        <p:nvSpPr>
          <p:cNvPr id="15364" name="Rectangle 65"/>
          <p:cNvSpPr/>
          <p:nvPr/>
        </p:nvSpPr>
        <p:spPr>
          <a:xfrm>
            <a:off x="762000" y="533400"/>
            <a:ext cx="8153400" cy="584200"/>
          </a:xfrm>
          <a:prstGeom prst="rect">
            <a:avLst/>
          </a:prstGeom>
          <a:solidFill>
            <a:schemeClr val="bg1"/>
          </a:solidFill>
          <a:ln w="9525">
            <a:noFill/>
          </a:ln>
        </p:spPr>
        <p:txBody>
          <a:bodyPr>
            <a:spAutoFit/>
          </a:bodyPr>
          <a:p>
            <a:pPr algn="just"/>
            <a:r>
              <a:rPr lang="en-US" altLang="en-US" sz="3200" b="1" dirty="0">
                <a:latin typeface="VNI-Times" pitchFamily="2" charset="0"/>
              </a:rPr>
              <a:t>Cho mạch điện như sơ đồ hình 4.2</a:t>
            </a:r>
            <a:endParaRPr lang="en-US" altLang="en-US" sz="3200" b="1" dirty="0">
              <a:latin typeface="VNI-Times" pitchFamily="2" charset="0"/>
            </a:endParaRPr>
          </a:p>
        </p:txBody>
      </p:sp>
      <p:sp>
        <p:nvSpPr>
          <p:cNvPr id="15" name="Rectangle 14"/>
          <p:cNvSpPr/>
          <p:nvPr/>
        </p:nvSpPr>
        <p:spPr>
          <a:xfrm>
            <a:off x="228600" y="1143000"/>
            <a:ext cx="4876800" cy="954088"/>
          </a:xfrm>
          <a:prstGeom prst="rect">
            <a:avLst/>
          </a:prstGeom>
          <a:solidFill>
            <a:schemeClr val="accent5">
              <a:lumMod val="20000"/>
              <a:lumOff val="80000"/>
            </a:schemeClr>
          </a:solidFill>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Khi</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công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tác</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K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mở</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2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đèn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có</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hoạt</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động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không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Vì</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sao</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a:t>
            </a:r>
            <a:endPar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endParaRPr>
          </a:p>
        </p:txBody>
      </p:sp>
      <p:sp>
        <p:nvSpPr>
          <p:cNvPr id="16" name="Rectangle 15"/>
          <p:cNvSpPr/>
          <p:nvPr/>
        </p:nvSpPr>
        <p:spPr>
          <a:xfrm>
            <a:off x="228600" y="2438400"/>
            <a:ext cx="4876800" cy="1384300"/>
          </a:xfrm>
          <a:prstGeom prst="rect">
            <a:avLst/>
          </a:prstGeom>
          <a:solidFill>
            <a:schemeClr val="accent5">
              <a:lumMod val="20000"/>
              <a:lumOff val="80000"/>
            </a:schemeClr>
          </a:solidFill>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Khi</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công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tác</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K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đóng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cầu</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chì</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bị</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đứt</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2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đèn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có</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hoạt</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động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không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Vì</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sao</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a:t>
            </a:r>
            <a:endPar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endParaRPr>
          </a:p>
        </p:txBody>
      </p:sp>
      <p:sp>
        <p:nvSpPr>
          <p:cNvPr id="17" name="Rectangle 16"/>
          <p:cNvSpPr/>
          <p:nvPr/>
        </p:nvSpPr>
        <p:spPr>
          <a:xfrm>
            <a:off x="228600" y="3797300"/>
            <a:ext cx="4876800" cy="1384300"/>
          </a:xfrm>
          <a:prstGeom prst="rect">
            <a:avLst/>
          </a:prstGeom>
          <a:solidFill>
            <a:schemeClr val="accent5">
              <a:lumMod val="20000"/>
              <a:lumOff val="80000"/>
            </a:schemeClr>
          </a:solidFill>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Khi</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công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tác</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K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đóng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dây</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tóc</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bóng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đèn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Đ</a:t>
            </a:r>
            <a:r>
              <a:rPr kumimoji="0" lang="en-US" sz="2800" b="1" i="0" u="none" strike="noStrike" kern="1200" cap="none" spc="0" normalizeH="0" baseline="-25000" noProof="0" dirty="0">
                <a:ln>
                  <a:noFill/>
                </a:ln>
                <a:solidFill>
                  <a:srgbClr val="FF0000"/>
                </a:solidFill>
                <a:effectLst/>
                <a:uLnTx/>
                <a:uFillTx/>
                <a:latin typeface="Arial" panose="020B0604020202020204" pitchFamily="34" charset="0"/>
                <a:ea typeface="+mn-ea"/>
                <a:cs typeface="+mn-cs"/>
              </a:rPr>
              <a:t>1</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bị</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đứt</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đèn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Đ</a:t>
            </a:r>
            <a:r>
              <a:rPr kumimoji="0" lang="en-US" sz="2800" b="1" i="0" u="none" strike="noStrike" kern="1200" cap="none" spc="0" normalizeH="0" baseline="-25000" noProof="0" dirty="0">
                <a:ln>
                  <a:noFill/>
                </a:ln>
                <a:solidFill>
                  <a:srgbClr val="1A04C0"/>
                </a:solidFill>
                <a:effectLst/>
                <a:uLnTx/>
                <a:uFillTx/>
                <a:latin typeface="Arial" panose="020B0604020202020204" pitchFamily="34" charset="0"/>
                <a:ea typeface="+mn-ea"/>
                <a:cs typeface="+mn-cs"/>
              </a:rPr>
              <a:t>2</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có</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hoạt</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động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không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Vì</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sao</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a:t>
            </a:r>
            <a:endPar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endParaRPr>
          </a:p>
        </p:txBody>
      </p:sp>
      <p:sp>
        <p:nvSpPr>
          <p:cNvPr id="18" name="Rectangle 17"/>
          <p:cNvSpPr/>
          <p:nvPr/>
        </p:nvSpPr>
        <p:spPr>
          <a:xfrm>
            <a:off x="228600" y="5473700"/>
            <a:ext cx="8839200" cy="1384300"/>
          </a:xfrm>
          <a:prstGeom prst="rect">
            <a:avLst/>
          </a:prstGeom>
          <a:solidFill>
            <a:schemeClr val="accent3">
              <a:lumMod val="60000"/>
              <a:lumOff val="40000"/>
            </a:schemeClr>
          </a:solidFill>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Trong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mạch</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điện</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mắc</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nối</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tiếp</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các</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dụng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cụ</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điện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nếu</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1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dụng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cụ</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điện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bị</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hỏng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làm</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mạch</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điện</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hở</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thì</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các</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dụng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cụ</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điện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còn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lại</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sẽ</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không</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hoạt</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động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a:t>
            </a:r>
            <a:endPar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endParaRPr>
          </a:p>
        </p:txBody>
      </p:sp>
      <p:pic>
        <p:nvPicPr>
          <p:cNvPr id="15369" name="Picture 10" descr="TÁO.gif"/>
          <p:cNvPicPr>
            <a:picLocks noChangeAspect="1"/>
          </p:cNvPicPr>
          <p:nvPr/>
        </p:nvPicPr>
        <p:blipFill>
          <a:blip r:embed="rId1"/>
          <a:stretch>
            <a:fillRect/>
          </a:stretch>
        </p:blipFill>
        <p:spPr>
          <a:xfrm>
            <a:off x="8172450" y="1588"/>
            <a:ext cx="990600" cy="822325"/>
          </a:xfrm>
          <a:prstGeom prst="rect">
            <a:avLst/>
          </a:prstGeom>
          <a:noFill/>
          <a:ln w="9525">
            <a:noFill/>
          </a:ln>
        </p:spPr>
      </p:pic>
      <p:grpSp>
        <p:nvGrpSpPr>
          <p:cNvPr id="13" name="Group 58"/>
          <p:cNvGrpSpPr/>
          <p:nvPr/>
        </p:nvGrpSpPr>
        <p:grpSpPr>
          <a:xfrm>
            <a:off x="5181600" y="1241425"/>
            <a:ext cx="3733800" cy="2644775"/>
            <a:chOff x="720" y="384"/>
            <a:chExt cx="2304" cy="1666"/>
          </a:xfrm>
        </p:grpSpPr>
        <p:sp>
          <p:nvSpPr>
            <p:cNvPr id="15372" name="Line 59"/>
            <p:cNvSpPr/>
            <p:nvPr/>
          </p:nvSpPr>
          <p:spPr>
            <a:xfrm flipH="1">
              <a:off x="1200" y="1872"/>
              <a:ext cx="14" cy="48"/>
            </a:xfrm>
            <a:prstGeom prst="line">
              <a:avLst/>
            </a:prstGeom>
            <a:ln w="38100" cap="flat" cmpd="sng">
              <a:solidFill>
                <a:srgbClr val="FF3300"/>
              </a:solidFill>
              <a:prstDash val="solid"/>
              <a:headEnd type="none" w="med" len="med"/>
              <a:tailEnd type="none" w="med" len="med"/>
            </a:ln>
          </p:spPr>
        </p:sp>
        <p:grpSp>
          <p:nvGrpSpPr>
            <p:cNvPr id="15373" name="Group 60"/>
            <p:cNvGrpSpPr/>
            <p:nvPr/>
          </p:nvGrpSpPr>
          <p:grpSpPr>
            <a:xfrm>
              <a:off x="720" y="816"/>
              <a:ext cx="2304" cy="1104"/>
              <a:chOff x="720" y="816"/>
              <a:chExt cx="2304" cy="1104"/>
            </a:xfrm>
          </p:grpSpPr>
          <p:sp>
            <p:nvSpPr>
              <p:cNvPr id="15395" name="Freeform 61"/>
              <p:cNvSpPr/>
              <p:nvPr/>
            </p:nvSpPr>
            <p:spPr>
              <a:xfrm>
                <a:off x="720" y="816"/>
                <a:ext cx="2304" cy="1104"/>
              </a:xfrm>
              <a:custGeom>
                <a:avLst/>
                <a:gdLst/>
                <a:ahLst/>
                <a:cxnLst>
                  <a:cxn ang="0">
                    <a:pos x="0" y="0"/>
                  </a:cxn>
                  <a:cxn ang="0">
                    <a:pos x="2304" y="0"/>
                  </a:cxn>
                  <a:cxn ang="0">
                    <a:pos x="2304" y="1104"/>
                  </a:cxn>
                  <a:cxn ang="0">
                    <a:pos x="480" y="1104"/>
                  </a:cxn>
                </a:cxnLst>
                <a:pathLst>
                  <a:path w="2304" h="1104">
                    <a:moveTo>
                      <a:pt x="0" y="0"/>
                    </a:moveTo>
                    <a:lnTo>
                      <a:pt x="2304" y="0"/>
                    </a:lnTo>
                    <a:lnTo>
                      <a:pt x="2304" y="1104"/>
                    </a:lnTo>
                    <a:lnTo>
                      <a:pt x="480" y="1104"/>
                    </a:lnTo>
                  </a:path>
                </a:pathLst>
              </a:custGeom>
              <a:noFill/>
              <a:ln w="9525" cap="flat" cmpd="sng">
                <a:solidFill>
                  <a:srgbClr val="FF0000">
                    <a:alpha val="100000"/>
                  </a:srgbClr>
                </a:solidFill>
                <a:prstDash val="solid"/>
                <a:round/>
                <a:headEnd type="none" w="med" len="med"/>
                <a:tailEnd type="none" w="med" len="med"/>
              </a:ln>
            </p:spPr>
            <p:txBody>
              <a:bodyPr/>
              <a:p>
                <a:endParaRPr lang="en-US"/>
              </a:p>
            </p:txBody>
          </p:sp>
          <p:sp>
            <p:nvSpPr>
              <p:cNvPr id="15396" name="Freeform 62"/>
              <p:cNvSpPr/>
              <p:nvPr/>
            </p:nvSpPr>
            <p:spPr>
              <a:xfrm>
                <a:off x="720" y="816"/>
                <a:ext cx="192" cy="1104"/>
              </a:xfrm>
              <a:custGeom>
                <a:avLst/>
                <a:gdLst/>
                <a:ahLst/>
                <a:cxnLst>
                  <a:cxn ang="0">
                    <a:pos x="0" y="0"/>
                  </a:cxn>
                  <a:cxn ang="0">
                    <a:pos x="0" y="1104"/>
                  </a:cxn>
                  <a:cxn ang="0">
                    <a:pos x="192" y="1104"/>
                  </a:cxn>
                </a:cxnLst>
                <a:pathLst>
                  <a:path w="192" h="1104">
                    <a:moveTo>
                      <a:pt x="0" y="0"/>
                    </a:moveTo>
                    <a:lnTo>
                      <a:pt x="0" y="1104"/>
                    </a:lnTo>
                    <a:lnTo>
                      <a:pt x="192" y="1104"/>
                    </a:lnTo>
                  </a:path>
                </a:pathLst>
              </a:custGeom>
              <a:noFill/>
              <a:ln w="9525" cap="flat" cmpd="sng">
                <a:solidFill>
                  <a:srgbClr val="FF0000">
                    <a:alpha val="100000"/>
                  </a:srgbClr>
                </a:solidFill>
                <a:prstDash val="solid"/>
                <a:round/>
                <a:headEnd type="none" w="med" len="med"/>
                <a:tailEnd type="none" w="med" len="med"/>
              </a:ln>
            </p:spPr>
            <p:txBody>
              <a:bodyPr/>
              <a:p>
                <a:endParaRPr lang="en-US"/>
              </a:p>
            </p:txBody>
          </p:sp>
        </p:grpSp>
        <p:sp>
          <p:nvSpPr>
            <p:cNvPr id="15374" name="Text Box 63"/>
            <p:cNvSpPr txBox="1"/>
            <p:nvPr/>
          </p:nvSpPr>
          <p:spPr>
            <a:xfrm>
              <a:off x="2338" y="398"/>
              <a:ext cx="624" cy="288"/>
            </a:xfrm>
            <a:prstGeom prst="rect">
              <a:avLst/>
            </a:prstGeom>
            <a:noFill/>
            <a:ln w="9525">
              <a:noFill/>
            </a:ln>
          </p:spPr>
          <p:txBody>
            <a:bodyPr>
              <a:spAutoFit/>
            </a:bodyPr>
            <a:p>
              <a:pPr>
                <a:spcBef>
                  <a:spcPct val="50000"/>
                </a:spcBef>
              </a:pPr>
              <a:r>
                <a:rPr lang="en-US" altLang="en-US" sz="2400" dirty="0">
                  <a:solidFill>
                    <a:srgbClr val="0000FF"/>
                  </a:solidFill>
                  <a:latin typeface="Times New Roman" panose="02020603050405020304" pitchFamily="18" charset="0"/>
                </a:rPr>
                <a:t>+    _</a:t>
              </a:r>
              <a:endParaRPr lang="en-US" altLang="en-US" sz="2400" dirty="0">
                <a:solidFill>
                  <a:srgbClr val="0000FF"/>
                </a:solidFill>
                <a:latin typeface="Times New Roman" panose="02020603050405020304" pitchFamily="18" charset="0"/>
              </a:endParaRPr>
            </a:p>
          </p:txBody>
        </p:sp>
        <p:sp>
          <p:nvSpPr>
            <p:cNvPr id="15375" name="Text Box 64"/>
            <p:cNvSpPr txBox="1"/>
            <p:nvPr/>
          </p:nvSpPr>
          <p:spPr>
            <a:xfrm>
              <a:off x="1680" y="1488"/>
              <a:ext cx="384" cy="288"/>
            </a:xfrm>
            <a:prstGeom prst="rect">
              <a:avLst/>
            </a:prstGeom>
            <a:noFill/>
            <a:ln w="9525">
              <a:noFill/>
            </a:ln>
          </p:spPr>
          <p:txBody>
            <a:bodyPr>
              <a:spAutoFit/>
            </a:bodyPr>
            <a:p>
              <a:pPr>
                <a:spcBef>
                  <a:spcPct val="50000"/>
                </a:spcBef>
              </a:pPr>
              <a:r>
                <a:rPr lang="en-US" altLang="en-US" sz="2400" dirty="0">
                  <a:solidFill>
                    <a:srgbClr val="0000FF"/>
                  </a:solidFill>
                  <a:latin typeface="Times New Roman" panose="02020603050405020304" pitchFamily="18" charset="0"/>
                </a:rPr>
                <a:t>Đ</a:t>
              </a:r>
              <a:r>
                <a:rPr lang="en-US" altLang="en-US" sz="2400" baseline="-25000" dirty="0">
                  <a:solidFill>
                    <a:srgbClr val="0000FF"/>
                  </a:solidFill>
                  <a:latin typeface="Times New Roman" panose="02020603050405020304" pitchFamily="18" charset="0"/>
                </a:rPr>
                <a:t>1</a:t>
              </a:r>
              <a:endParaRPr lang="en-US" altLang="en-US" sz="2400" dirty="0">
                <a:solidFill>
                  <a:srgbClr val="0000FF"/>
                </a:solidFill>
                <a:latin typeface="Times New Roman" panose="02020603050405020304" pitchFamily="18" charset="0"/>
              </a:endParaRPr>
            </a:p>
          </p:txBody>
        </p:sp>
        <p:sp>
          <p:nvSpPr>
            <p:cNvPr id="15376" name="Text Box 65"/>
            <p:cNvSpPr txBox="1"/>
            <p:nvPr/>
          </p:nvSpPr>
          <p:spPr>
            <a:xfrm>
              <a:off x="2352" y="1488"/>
              <a:ext cx="384" cy="288"/>
            </a:xfrm>
            <a:prstGeom prst="rect">
              <a:avLst/>
            </a:prstGeom>
            <a:noFill/>
            <a:ln w="9525">
              <a:noFill/>
            </a:ln>
          </p:spPr>
          <p:txBody>
            <a:bodyPr>
              <a:spAutoFit/>
            </a:bodyPr>
            <a:p>
              <a:pPr>
                <a:spcBef>
                  <a:spcPct val="50000"/>
                </a:spcBef>
              </a:pPr>
              <a:r>
                <a:rPr lang="en-US" altLang="en-US" sz="2400" dirty="0">
                  <a:solidFill>
                    <a:srgbClr val="0000FF"/>
                  </a:solidFill>
                  <a:latin typeface="Times New Roman" panose="02020603050405020304" pitchFamily="18" charset="0"/>
                </a:rPr>
                <a:t>Đ</a:t>
              </a:r>
              <a:r>
                <a:rPr lang="en-US" altLang="en-US" sz="2400" baseline="-25000" dirty="0">
                  <a:solidFill>
                    <a:srgbClr val="0000FF"/>
                  </a:solidFill>
                  <a:latin typeface="Times New Roman" panose="02020603050405020304" pitchFamily="18" charset="0"/>
                </a:rPr>
                <a:t>2</a:t>
              </a:r>
              <a:endParaRPr lang="en-US" altLang="en-US" sz="2400" dirty="0">
                <a:solidFill>
                  <a:srgbClr val="0000FF"/>
                </a:solidFill>
                <a:latin typeface="Times New Roman" panose="02020603050405020304" pitchFamily="18" charset="0"/>
              </a:endParaRPr>
            </a:p>
          </p:txBody>
        </p:sp>
        <p:sp>
          <p:nvSpPr>
            <p:cNvPr id="15377" name="AutoShape 66"/>
            <p:cNvSpPr/>
            <p:nvPr/>
          </p:nvSpPr>
          <p:spPr>
            <a:xfrm rot="10800000">
              <a:off x="2379" y="1804"/>
              <a:ext cx="213" cy="232"/>
            </a:xfrm>
            <a:prstGeom prst="flowChartSummingJunction">
              <a:avLst/>
            </a:prstGeom>
            <a:solidFill>
              <a:schemeClr val="bg1"/>
            </a:solidFill>
            <a:ln w="12700" cap="flat" cmpd="sng">
              <a:solidFill>
                <a:srgbClr val="FF0000"/>
              </a:solidFill>
              <a:prstDash val="solid"/>
              <a:headEnd type="none" w="med" len="med"/>
              <a:tailEnd type="none" w="med" len="med"/>
            </a:ln>
          </p:spPr>
          <p:txBody>
            <a:bodyPr rot="10800000"/>
            <a:p>
              <a:endParaRPr lang="en-US" altLang="en-US" dirty="0">
                <a:latin typeface="Arial" panose="020B0604020202020204" pitchFamily="34" charset="0"/>
              </a:endParaRPr>
            </a:p>
          </p:txBody>
        </p:sp>
        <p:grpSp>
          <p:nvGrpSpPr>
            <p:cNvPr id="15378" name="Group 67"/>
            <p:cNvGrpSpPr/>
            <p:nvPr/>
          </p:nvGrpSpPr>
          <p:grpSpPr>
            <a:xfrm>
              <a:off x="898" y="1901"/>
              <a:ext cx="316" cy="45"/>
              <a:chOff x="3045" y="3423"/>
              <a:chExt cx="488" cy="69"/>
            </a:xfrm>
          </p:grpSpPr>
          <p:sp>
            <p:nvSpPr>
              <p:cNvPr id="15391" name="Line 68"/>
              <p:cNvSpPr/>
              <p:nvPr/>
            </p:nvSpPr>
            <p:spPr>
              <a:xfrm flipV="1">
                <a:off x="3060" y="3423"/>
                <a:ext cx="451" cy="45"/>
              </a:xfrm>
              <a:prstGeom prst="line">
                <a:avLst/>
              </a:prstGeom>
              <a:ln w="19050" cap="flat" cmpd="sng">
                <a:solidFill>
                  <a:srgbClr val="FF0000"/>
                </a:solidFill>
                <a:prstDash val="solid"/>
                <a:headEnd type="none" w="med" len="med"/>
                <a:tailEnd type="none" w="med" len="med"/>
              </a:ln>
            </p:spPr>
          </p:sp>
          <p:sp>
            <p:nvSpPr>
              <p:cNvPr id="15392" name="Oval 69"/>
              <p:cNvSpPr/>
              <p:nvPr/>
            </p:nvSpPr>
            <p:spPr>
              <a:xfrm>
                <a:off x="3045" y="3447"/>
                <a:ext cx="44" cy="44"/>
              </a:xfrm>
              <a:prstGeom prst="ellipse">
                <a:avLst/>
              </a:prstGeom>
              <a:solidFill>
                <a:srgbClr val="FFFFFF"/>
              </a:solidFill>
              <a:ln w="19050" cap="flat" cmpd="sng">
                <a:solidFill>
                  <a:srgbClr val="000000"/>
                </a:solidFill>
                <a:prstDash val="solid"/>
                <a:headEnd type="none" w="med" len="med"/>
                <a:tailEnd type="none" w="med" len="med"/>
              </a:ln>
            </p:spPr>
            <p:txBody>
              <a:bodyPr/>
              <a:p>
                <a:endParaRPr lang="en-US" altLang="en-US" dirty="0">
                  <a:latin typeface="Arial" panose="020B0604020202020204" pitchFamily="34" charset="0"/>
                </a:endParaRPr>
              </a:p>
            </p:txBody>
          </p:sp>
          <p:sp>
            <p:nvSpPr>
              <p:cNvPr id="15393" name="Oval 70"/>
              <p:cNvSpPr/>
              <p:nvPr/>
            </p:nvSpPr>
            <p:spPr>
              <a:xfrm>
                <a:off x="3489" y="3448"/>
                <a:ext cx="44" cy="44"/>
              </a:xfrm>
              <a:prstGeom prst="ellipse">
                <a:avLst/>
              </a:prstGeom>
              <a:solidFill>
                <a:srgbClr val="FFFFFF"/>
              </a:solidFill>
              <a:ln w="19050" cap="flat" cmpd="sng">
                <a:solidFill>
                  <a:srgbClr val="FF0000"/>
                </a:solidFill>
                <a:prstDash val="solid"/>
                <a:headEnd type="none" w="med" len="med"/>
                <a:tailEnd type="none" w="med" len="med"/>
              </a:ln>
            </p:spPr>
            <p:txBody>
              <a:bodyPr/>
              <a:p>
                <a:endParaRPr lang="en-US" altLang="en-US" dirty="0">
                  <a:latin typeface="Arial" panose="020B0604020202020204" pitchFamily="34" charset="0"/>
                </a:endParaRPr>
              </a:p>
            </p:txBody>
          </p:sp>
          <p:sp>
            <p:nvSpPr>
              <p:cNvPr id="15394" name="Line 71"/>
              <p:cNvSpPr/>
              <p:nvPr/>
            </p:nvSpPr>
            <p:spPr>
              <a:xfrm>
                <a:off x="3108" y="3472"/>
                <a:ext cx="368" cy="0"/>
              </a:xfrm>
              <a:prstGeom prst="line">
                <a:avLst/>
              </a:prstGeom>
              <a:ln w="19050" cap="flat" cmpd="sng">
                <a:solidFill>
                  <a:schemeClr val="bg1"/>
                </a:solidFill>
                <a:prstDash val="solid"/>
                <a:headEnd type="none" w="med" len="med"/>
                <a:tailEnd type="none" w="med" len="med"/>
              </a:ln>
            </p:spPr>
          </p:sp>
        </p:grpSp>
        <p:sp>
          <p:nvSpPr>
            <p:cNvPr id="15379" name="Rectangle 72"/>
            <p:cNvSpPr/>
            <p:nvPr/>
          </p:nvSpPr>
          <p:spPr>
            <a:xfrm>
              <a:off x="2496" y="720"/>
              <a:ext cx="192" cy="192"/>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p>
              <a:pPr algn="ctr"/>
              <a:endParaRPr lang="en-US" altLang="en-US" dirty="0">
                <a:latin typeface="Arial" panose="020B0604020202020204" pitchFamily="34" charset="0"/>
              </a:endParaRPr>
            </a:p>
          </p:txBody>
        </p:sp>
        <p:grpSp>
          <p:nvGrpSpPr>
            <p:cNvPr id="15380" name="Group 73"/>
            <p:cNvGrpSpPr/>
            <p:nvPr/>
          </p:nvGrpSpPr>
          <p:grpSpPr>
            <a:xfrm flipH="1">
              <a:off x="2496" y="604"/>
              <a:ext cx="192" cy="384"/>
              <a:chOff x="3795" y="1776"/>
              <a:chExt cx="189" cy="336"/>
            </a:xfrm>
          </p:grpSpPr>
          <p:grpSp>
            <p:nvGrpSpPr>
              <p:cNvPr id="15386" name="Group 74"/>
              <p:cNvGrpSpPr/>
              <p:nvPr/>
            </p:nvGrpSpPr>
            <p:grpSpPr>
              <a:xfrm rot="10800000">
                <a:off x="3851" y="1818"/>
                <a:ext cx="65" cy="260"/>
                <a:chOff x="2705" y="3468"/>
                <a:chExt cx="100" cy="400"/>
              </a:xfrm>
            </p:grpSpPr>
            <p:sp>
              <p:nvSpPr>
                <p:cNvPr id="15389" name="Line 75"/>
                <p:cNvSpPr/>
                <p:nvPr/>
              </p:nvSpPr>
              <p:spPr>
                <a:xfrm>
                  <a:off x="2705" y="3568"/>
                  <a:ext cx="0" cy="200"/>
                </a:xfrm>
                <a:prstGeom prst="line">
                  <a:avLst/>
                </a:prstGeom>
                <a:ln w="19050" cap="flat" cmpd="sng">
                  <a:solidFill>
                    <a:srgbClr val="FF0000"/>
                  </a:solidFill>
                  <a:prstDash val="solid"/>
                  <a:headEnd type="none" w="med" len="med"/>
                  <a:tailEnd type="none" w="med" len="med"/>
                </a:ln>
              </p:spPr>
            </p:sp>
            <p:sp>
              <p:nvSpPr>
                <p:cNvPr id="15390" name="Line 76"/>
                <p:cNvSpPr/>
                <p:nvPr/>
              </p:nvSpPr>
              <p:spPr>
                <a:xfrm>
                  <a:off x="2805" y="3468"/>
                  <a:ext cx="0" cy="400"/>
                </a:xfrm>
                <a:prstGeom prst="line">
                  <a:avLst/>
                </a:prstGeom>
                <a:ln w="19050" cap="flat" cmpd="sng">
                  <a:solidFill>
                    <a:srgbClr val="FF0000"/>
                  </a:solidFill>
                  <a:prstDash val="solid"/>
                  <a:headEnd type="none" w="med" len="med"/>
                  <a:tailEnd type="none" w="med" len="med"/>
                </a:ln>
              </p:spPr>
            </p:sp>
          </p:grpSp>
          <p:sp>
            <p:nvSpPr>
              <p:cNvPr id="15387" name="Line 77"/>
              <p:cNvSpPr/>
              <p:nvPr/>
            </p:nvSpPr>
            <p:spPr>
              <a:xfrm rot="-10800000" flipH="1">
                <a:off x="3795" y="1860"/>
                <a:ext cx="0" cy="168"/>
              </a:xfrm>
              <a:prstGeom prst="line">
                <a:avLst/>
              </a:prstGeom>
              <a:ln w="19050" cap="flat" cmpd="sng">
                <a:solidFill>
                  <a:srgbClr val="FF0000"/>
                </a:solidFill>
                <a:prstDash val="solid"/>
                <a:headEnd type="none" w="med" len="med"/>
                <a:tailEnd type="none" w="med" len="med"/>
              </a:ln>
            </p:spPr>
          </p:sp>
          <p:sp>
            <p:nvSpPr>
              <p:cNvPr id="15388" name="Line 78"/>
              <p:cNvSpPr/>
              <p:nvPr/>
            </p:nvSpPr>
            <p:spPr>
              <a:xfrm rot="-10800000" flipH="1">
                <a:off x="3984" y="1776"/>
                <a:ext cx="0" cy="336"/>
              </a:xfrm>
              <a:prstGeom prst="line">
                <a:avLst/>
              </a:prstGeom>
              <a:ln w="19050" cap="flat" cmpd="sng">
                <a:solidFill>
                  <a:srgbClr val="FF0000"/>
                </a:solidFill>
                <a:prstDash val="solid"/>
                <a:headEnd type="none" w="med" len="med"/>
                <a:tailEnd type="none" w="med" len="med"/>
              </a:ln>
            </p:spPr>
          </p:sp>
        </p:grpSp>
        <p:sp>
          <p:nvSpPr>
            <p:cNvPr id="15381" name="Text Box 79"/>
            <p:cNvSpPr txBox="1"/>
            <p:nvPr/>
          </p:nvSpPr>
          <p:spPr>
            <a:xfrm>
              <a:off x="864" y="384"/>
              <a:ext cx="816" cy="288"/>
            </a:xfrm>
            <a:prstGeom prst="rect">
              <a:avLst/>
            </a:prstGeom>
            <a:noFill/>
            <a:ln w="9525">
              <a:noFill/>
            </a:ln>
          </p:spPr>
          <p:txBody>
            <a:bodyPr>
              <a:spAutoFit/>
            </a:bodyPr>
            <a:p>
              <a:pPr>
                <a:spcBef>
                  <a:spcPct val="50000"/>
                </a:spcBef>
              </a:pPr>
              <a:r>
                <a:rPr lang="en-US" altLang="en-US" sz="2400" dirty="0">
                  <a:solidFill>
                    <a:srgbClr val="0000FF"/>
                  </a:solidFill>
                  <a:latin typeface="Times New Roman" panose="02020603050405020304" pitchFamily="18" charset="0"/>
                </a:rPr>
                <a:t>Cầu chì</a:t>
              </a:r>
              <a:endParaRPr lang="en-US" altLang="en-US" sz="2400" dirty="0">
                <a:solidFill>
                  <a:srgbClr val="0000FF"/>
                </a:solidFill>
                <a:latin typeface="Times New Roman" panose="02020603050405020304" pitchFamily="18" charset="0"/>
              </a:endParaRPr>
            </a:p>
          </p:txBody>
        </p:sp>
        <p:sp>
          <p:nvSpPr>
            <p:cNvPr id="15382" name="Text Box 80"/>
            <p:cNvSpPr txBox="1"/>
            <p:nvPr/>
          </p:nvSpPr>
          <p:spPr>
            <a:xfrm>
              <a:off x="1018" y="1536"/>
              <a:ext cx="528" cy="288"/>
            </a:xfrm>
            <a:prstGeom prst="rect">
              <a:avLst/>
            </a:prstGeom>
            <a:noFill/>
            <a:ln w="9525">
              <a:noFill/>
            </a:ln>
          </p:spPr>
          <p:txBody>
            <a:bodyPr>
              <a:spAutoFit/>
            </a:bodyPr>
            <a:p>
              <a:pPr>
                <a:spcBef>
                  <a:spcPct val="50000"/>
                </a:spcBef>
              </a:pPr>
              <a:r>
                <a:rPr lang="en-US" altLang="en-US" sz="2400" dirty="0">
                  <a:solidFill>
                    <a:srgbClr val="0000FF"/>
                  </a:solidFill>
                  <a:latin typeface="Times New Roman" panose="02020603050405020304" pitchFamily="18" charset="0"/>
                </a:rPr>
                <a:t>K</a:t>
              </a:r>
              <a:endParaRPr lang="en-US" altLang="en-US" sz="2400" dirty="0">
                <a:solidFill>
                  <a:srgbClr val="0000FF"/>
                </a:solidFill>
                <a:latin typeface="Times New Roman" panose="02020603050405020304" pitchFamily="18" charset="0"/>
              </a:endParaRPr>
            </a:p>
          </p:txBody>
        </p:sp>
        <p:sp>
          <p:nvSpPr>
            <p:cNvPr id="15383" name="Rectangle 81"/>
            <p:cNvSpPr/>
            <p:nvPr/>
          </p:nvSpPr>
          <p:spPr>
            <a:xfrm>
              <a:off x="960" y="734"/>
              <a:ext cx="480" cy="144"/>
            </a:xfrm>
            <a:prstGeom prst="rect">
              <a:avLst/>
            </a:prstGeom>
            <a:solidFill>
              <a:schemeClr val="bg1"/>
            </a:solidFill>
            <a:ln w="19050" cap="flat" cmpd="sng">
              <a:solidFill>
                <a:srgbClr val="FF0000"/>
              </a:solidFill>
              <a:prstDash val="solid"/>
              <a:miter/>
              <a:headEnd type="none" w="med" len="med"/>
              <a:tailEnd type="none" w="med" len="med"/>
            </a:ln>
          </p:spPr>
          <p:txBody>
            <a:bodyPr wrap="none" anchor="ctr" anchorCtr="0"/>
            <a:p>
              <a:pPr algn="ctr"/>
              <a:endParaRPr lang="en-US" altLang="en-US" dirty="0">
                <a:latin typeface="Arial" panose="020B0604020202020204" pitchFamily="34" charset="0"/>
              </a:endParaRPr>
            </a:p>
          </p:txBody>
        </p:sp>
        <p:sp>
          <p:nvSpPr>
            <p:cNvPr id="15384" name="Line 82"/>
            <p:cNvSpPr/>
            <p:nvPr/>
          </p:nvSpPr>
          <p:spPr>
            <a:xfrm>
              <a:off x="960" y="734"/>
              <a:ext cx="480" cy="144"/>
            </a:xfrm>
            <a:prstGeom prst="line">
              <a:avLst/>
            </a:prstGeom>
            <a:ln w="9525" cap="flat" cmpd="sng">
              <a:solidFill>
                <a:srgbClr val="FF0000"/>
              </a:solidFill>
              <a:prstDash val="solid"/>
              <a:headEnd type="none" w="med" len="med"/>
              <a:tailEnd type="none" w="med" len="med"/>
            </a:ln>
          </p:spPr>
        </p:sp>
        <p:sp>
          <p:nvSpPr>
            <p:cNvPr id="15385" name="Oval 83"/>
            <p:cNvSpPr/>
            <p:nvPr/>
          </p:nvSpPr>
          <p:spPr>
            <a:xfrm>
              <a:off x="1680" y="1810"/>
              <a:ext cx="240" cy="240"/>
            </a:xfrm>
            <a:prstGeom prst="ellipse">
              <a:avLst/>
            </a:prstGeom>
            <a:solidFill>
              <a:schemeClr val="bg1"/>
            </a:solidFill>
            <a:ln w="9525" cap="flat" cmpd="sng">
              <a:solidFill>
                <a:srgbClr val="FF0000"/>
              </a:solidFill>
              <a:prstDash val="solid"/>
              <a:headEnd type="none" w="med" len="med"/>
              <a:tailEnd type="none" w="med" len="med"/>
            </a:ln>
          </p:spPr>
          <p:txBody>
            <a:bodyPr wrap="none" anchor="ctr" anchorCtr="0"/>
            <a:p>
              <a:pPr algn="ctr"/>
              <a:endParaRPr lang="en-US" altLang="en-US" dirty="0">
                <a:latin typeface="Arial" panose="020B0604020202020204" pitchFamily="34" charset="0"/>
              </a:endParaRPr>
            </a:p>
          </p:txBody>
        </p:sp>
      </p:grpSp>
      <p:sp>
        <p:nvSpPr>
          <p:cNvPr id="15371" name="AutoShape 66"/>
          <p:cNvSpPr/>
          <p:nvPr/>
        </p:nvSpPr>
        <p:spPr>
          <a:xfrm rot="10800000">
            <a:off x="6737350" y="3505200"/>
            <a:ext cx="384175" cy="368300"/>
          </a:xfrm>
          <a:prstGeom prst="flowChartSummingJunction">
            <a:avLst/>
          </a:prstGeom>
          <a:solidFill>
            <a:schemeClr val="bg1"/>
          </a:solidFill>
          <a:ln w="12700" cap="flat" cmpd="sng">
            <a:solidFill>
              <a:srgbClr val="FF0000"/>
            </a:solidFill>
            <a:prstDash val="solid"/>
            <a:headEnd type="none" w="med" len="med"/>
            <a:tailEnd type="none" w="med" len="med"/>
          </a:ln>
        </p:spPr>
        <p:txBody>
          <a:bodyPr rot="10800000"/>
          <a:p>
            <a:endParaRPr lang="en-US" altLang="en-US" dirty="0">
              <a:latin typeface="Arial" panose="020B0604020202020204" pitchFamily="34"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000000"/>
                                          </p:val>
                                        </p:tav>
                                        <p:tav tm="100000">
                                          <p:val>
                                            <p:strVal val="#ppt_w"/>
                                          </p:val>
                                        </p:tav>
                                      </p:tavLst>
                                    </p:anim>
                                    <p:anim calcmode="lin" valueType="num">
                                      <p:cBhvr>
                                        <p:cTn id="13" dur="500" fill="hold"/>
                                        <p:tgtEl>
                                          <p:spTgt spid="16"/>
                                        </p:tgtEl>
                                        <p:attrNameLst>
                                          <p:attrName>ppt_h</p:attrName>
                                        </p:attrNameLst>
                                      </p:cBhvr>
                                      <p:tavLst>
                                        <p:tav tm="0">
                                          <p:val>
                                            <p:fltVal val="0.000000"/>
                                          </p:val>
                                        </p:tav>
                                        <p:tav tm="100000">
                                          <p:val>
                                            <p:strVal val="#ppt_h"/>
                                          </p:val>
                                        </p:tav>
                                      </p:tavLst>
                                    </p:anim>
                                    <p:anim calcmode="lin" valueType="num">
                                      <p:cBhvr>
                                        <p:cTn id="14" dur="500" fill="hold"/>
                                        <p:tgtEl>
                                          <p:spTgt spid="16"/>
                                        </p:tgtEl>
                                        <p:attrNameLst>
                                          <p:attrName>style.rotation</p:attrName>
                                        </p:attrNameLst>
                                      </p:cBhvr>
                                      <p:tavLst>
                                        <p:tav tm="0">
                                          <p:val>
                                            <p:fltVal val="360.000000"/>
                                          </p:val>
                                        </p:tav>
                                        <p:tav tm="100000">
                                          <p:val>
                                            <p:fltVal val="0.000000"/>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down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5371"/>
                                        </p:tgtEl>
                                        <p:attrNameLst>
                                          <p:attrName>style.visibility</p:attrName>
                                        </p:attrNameLst>
                                      </p:cBhvr>
                                      <p:to>
                                        <p:strVal val="visible"/>
                                      </p:to>
                                    </p:set>
                                    <p:animEffect transition="in" filter="fade">
                                      <p:cBhvr>
                                        <p:cTn id="35"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P spid="15371"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65" name="TextBox 64"/>
          <p:cNvSpPr txBox="1"/>
          <p:nvPr/>
        </p:nvSpPr>
        <p:spPr>
          <a:xfrm>
            <a:off x="152400" y="-76200"/>
            <a:ext cx="503238" cy="461963"/>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mn-lt"/>
                <a:ea typeface="+mn-ea"/>
                <a:cs typeface="+mn-cs"/>
              </a:rPr>
              <a:t>C4</a:t>
            </a:r>
            <a:endParaRPr kumimoji="0" lang="en-US" sz="2400" b="1" i="0" u="none" strike="noStrike" kern="1200" cap="none" spc="0" normalizeH="0" baseline="0" noProof="0" dirty="0">
              <a:ln>
                <a:noFill/>
              </a:ln>
              <a:solidFill>
                <a:srgbClr val="FF0000"/>
              </a:solidFill>
              <a:effectLst/>
              <a:uLnTx/>
              <a:uFillTx/>
              <a:latin typeface="+mn-lt"/>
              <a:ea typeface="+mn-ea"/>
              <a:cs typeface="+mn-cs"/>
            </a:endParaRPr>
          </a:p>
        </p:txBody>
      </p:sp>
      <p:sp>
        <p:nvSpPr>
          <p:cNvPr id="16387" name="Rectangle 65"/>
          <p:cNvSpPr/>
          <p:nvPr/>
        </p:nvSpPr>
        <p:spPr>
          <a:xfrm>
            <a:off x="762000" y="-127000"/>
            <a:ext cx="8153400" cy="584200"/>
          </a:xfrm>
          <a:prstGeom prst="rect">
            <a:avLst/>
          </a:prstGeom>
          <a:solidFill>
            <a:schemeClr val="bg1"/>
          </a:solidFill>
          <a:ln w="9525">
            <a:noFill/>
          </a:ln>
        </p:spPr>
        <p:txBody>
          <a:bodyPr>
            <a:spAutoFit/>
          </a:bodyPr>
          <a:p>
            <a:pPr algn="just"/>
            <a:r>
              <a:rPr lang="en-US" altLang="en-US" sz="3200" b="1" dirty="0">
                <a:latin typeface="VNI-Times" pitchFamily="2" charset="0"/>
              </a:rPr>
              <a:t>Cho mạch điện như sơ đồ hình 4.2</a:t>
            </a:r>
            <a:endParaRPr lang="en-US" altLang="en-US" sz="3200" b="1" dirty="0">
              <a:latin typeface="VNI-Times" pitchFamily="2" charset="0"/>
            </a:endParaRPr>
          </a:p>
        </p:txBody>
      </p:sp>
      <p:sp>
        <p:nvSpPr>
          <p:cNvPr id="15" name="Rectangle 14"/>
          <p:cNvSpPr/>
          <p:nvPr/>
        </p:nvSpPr>
        <p:spPr>
          <a:xfrm>
            <a:off x="228600" y="303213"/>
            <a:ext cx="4876800" cy="1754188"/>
          </a:xfrm>
          <a:prstGeom prst="rect">
            <a:avLst/>
          </a:prstGeom>
          <a:solidFill>
            <a:schemeClr val="accent5">
              <a:lumMod val="20000"/>
              <a:lumOff val="80000"/>
            </a:schemeClr>
          </a:solidFill>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Khi</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công</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tác</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7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K </a:t>
            </a:r>
            <a:r>
              <a:rPr kumimoji="0" lang="en-US" sz="27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mở</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2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đèn</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không</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hoạt</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động</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vì</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mạch</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hở</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không</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có</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dòng</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điện</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chạy</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qua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đèn</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chay</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qua </a:t>
            </a:r>
            <a:r>
              <a:rPr kumimoji="0" lang="en-US" sz="27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đèn</a:t>
            </a:r>
            <a:r>
              <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a:t>
            </a:r>
            <a:endParaRPr kumimoji="0" lang="en-US" sz="27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endParaRPr>
          </a:p>
        </p:txBody>
      </p:sp>
      <p:sp>
        <p:nvSpPr>
          <p:cNvPr id="16" name="Rectangle 15"/>
          <p:cNvSpPr/>
          <p:nvPr/>
        </p:nvSpPr>
        <p:spPr>
          <a:xfrm>
            <a:off x="0" y="1944688"/>
            <a:ext cx="5181600" cy="2246313"/>
          </a:xfrm>
          <a:prstGeom prst="rect">
            <a:avLst/>
          </a:prstGeom>
          <a:solidFill>
            <a:schemeClr val="accent5">
              <a:lumMod val="20000"/>
              <a:lumOff val="80000"/>
            </a:schemeClr>
          </a:solidFill>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Khi</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công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tác</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K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đóng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cầu</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chì</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bị</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đứt</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2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đèn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cũng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không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hoạt</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động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vì</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mạch</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hở</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không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có</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dòng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điện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chạy</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qua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đèn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chay</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qua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chúng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a:t>
            </a:r>
            <a:endPar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endParaRPr>
          </a:p>
        </p:txBody>
      </p:sp>
      <p:sp>
        <p:nvSpPr>
          <p:cNvPr id="17" name="Rectangle 16"/>
          <p:cNvSpPr/>
          <p:nvPr/>
        </p:nvSpPr>
        <p:spPr>
          <a:xfrm>
            <a:off x="0" y="4102100"/>
            <a:ext cx="9144000" cy="1384300"/>
          </a:xfrm>
          <a:prstGeom prst="rect">
            <a:avLst/>
          </a:prstGeom>
          <a:solidFill>
            <a:schemeClr val="accent5">
              <a:lumMod val="20000"/>
              <a:lumOff val="80000"/>
            </a:schemeClr>
          </a:solidFill>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Khi</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công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tác</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K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đóng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dây</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tóc</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bóng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đèn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Đ</a:t>
            </a:r>
            <a:r>
              <a:rPr kumimoji="0" lang="en-US" sz="2800" b="1" i="0" u="none" strike="noStrike" kern="1200" cap="none" spc="0" normalizeH="0" baseline="-25000" noProof="0" dirty="0">
                <a:ln>
                  <a:noFill/>
                </a:ln>
                <a:solidFill>
                  <a:srgbClr val="FF0000"/>
                </a:solidFill>
                <a:effectLst/>
                <a:uLnTx/>
                <a:uFillTx/>
                <a:latin typeface="Arial" panose="020B0604020202020204" pitchFamily="34" charset="0"/>
                <a:ea typeface="+mn-ea"/>
                <a:cs typeface="+mn-cs"/>
              </a:rPr>
              <a:t>1</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bị</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đứt</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đèn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Đ</a:t>
            </a:r>
            <a:r>
              <a:rPr kumimoji="0" lang="en-US" sz="2800" b="1" i="0" u="none" strike="noStrike" kern="1200" cap="none" spc="0" normalizeH="0" baseline="-25000" noProof="0" dirty="0">
                <a:ln>
                  <a:noFill/>
                </a:ln>
                <a:solidFill>
                  <a:srgbClr val="1A04C0"/>
                </a:solidFill>
                <a:effectLst/>
                <a:uLnTx/>
                <a:uFillTx/>
                <a:latin typeface="Arial" panose="020B0604020202020204" pitchFamily="34" charset="0"/>
                <a:ea typeface="+mn-ea"/>
                <a:cs typeface="+mn-cs"/>
              </a:rPr>
              <a:t>2</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cũng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không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hoạt</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động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vì</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mạch</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hở</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không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có</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dòng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điện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chạy</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qua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đèn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a:t>
            </a:r>
            <a:endPar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endParaRPr>
          </a:p>
        </p:txBody>
      </p:sp>
      <p:sp>
        <p:nvSpPr>
          <p:cNvPr id="18" name="Rectangle 17"/>
          <p:cNvSpPr/>
          <p:nvPr/>
        </p:nvSpPr>
        <p:spPr>
          <a:xfrm>
            <a:off x="0" y="5473700"/>
            <a:ext cx="9067800" cy="1384300"/>
          </a:xfrm>
          <a:prstGeom prst="rect">
            <a:avLst/>
          </a:prstGeom>
          <a:solidFill>
            <a:schemeClr val="accent3">
              <a:lumMod val="60000"/>
              <a:lumOff val="40000"/>
            </a:schemeClr>
          </a:solidFill>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Trong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mạch</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điện</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mắc</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nối</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tiếp</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các</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dụng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cụ</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điện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nếu</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1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dụng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cụ</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điện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bị</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hỏng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làm</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mạch</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điện</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hở</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thì</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các</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dụng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cụ</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điện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còn</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lại</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1A04C0"/>
                </a:solidFill>
                <a:effectLst/>
                <a:uLnTx/>
                <a:uFillTx/>
                <a:latin typeface="Arial" panose="020B0604020202020204" pitchFamily="34" charset="0"/>
                <a:ea typeface="+mn-ea"/>
                <a:cs typeface="+mn-cs"/>
              </a:rPr>
              <a:t>sẽ</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không</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hoạt</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động</a:t>
            </a:r>
            <a:r>
              <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rPr>
              <a:t>.</a:t>
            </a:r>
            <a:endParaRPr kumimoji="0" lang="en-US" sz="2800" b="1" i="0" u="none" strike="noStrike" kern="1200" cap="none" spc="0" normalizeH="0" baseline="0" noProof="0" dirty="0">
              <a:ln>
                <a:noFill/>
              </a:ln>
              <a:solidFill>
                <a:srgbClr val="1A04C0"/>
              </a:solidFill>
              <a:effectLst/>
              <a:uLnTx/>
              <a:uFillTx/>
              <a:latin typeface="Arial" panose="020B0604020202020204" pitchFamily="34" charset="0"/>
              <a:ea typeface="+mn-ea"/>
              <a:cs typeface="+mn-cs"/>
            </a:endParaRPr>
          </a:p>
        </p:txBody>
      </p:sp>
      <p:pic>
        <p:nvPicPr>
          <p:cNvPr id="16392" name="Picture 10" descr="TÁO.gif"/>
          <p:cNvPicPr>
            <a:picLocks noChangeAspect="1"/>
          </p:cNvPicPr>
          <p:nvPr/>
        </p:nvPicPr>
        <p:blipFill>
          <a:blip r:embed="rId1"/>
          <a:stretch>
            <a:fillRect/>
          </a:stretch>
        </p:blipFill>
        <p:spPr>
          <a:xfrm>
            <a:off x="8172450" y="1588"/>
            <a:ext cx="990600" cy="822325"/>
          </a:xfrm>
          <a:prstGeom prst="rect">
            <a:avLst/>
          </a:prstGeom>
          <a:noFill/>
          <a:ln w="9525">
            <a:noFill/>
          </a:ln>
        </p:spPr>
      </p:pic>
      <p:grpSp>
        <p:nvGrpSpPr>
          <p:cNvPr id="13" name="Group 58"/>
          <p:cNvGrpSpPr/>
          <p:nvPr/>
        </p:nvGrpSpPr>
        <p:grpSpPr>
          <a:xfrm>
            <a:off x="5181600" y="533400"/>
            <a:ext cx="3733800" cy="2644775"/>
            <a:chOff x="720" y="384"/>
            <a:chExt cx="2304" cy="1666"/>
          </a:xfrm>
        </p:grpSpPr>
        <p:sp>
          <p:nvSpPr>
            <p:cNvPr id="16395" name="Line 59"/>
            <p:cNvSpPr/>
            <p:nvPr/>
          </p:nvSpPr>
          <p:spPr>
            <a:xfrm flipH="1">
              <a:off x="1200" y="1872"/>
              <a:ext cx="14" cy="48"/>
            </a:xfrm>
            <a:prstGeom prst="line">
              <a:avLst/>
            </a:prstGeom>
            <a:ln w="38100" cap="flat" cmpd="sng">
              <a:solidFill>
                <a:srgbClr val="FF3300"/>
              </a:solidFill>
              <a:prstDash val="solid"/>
              <a:headEnd type="none" w="med" len="med"/>
              <a:tailEnd type="none" w="med" len="med"/>
            </a:ln>
          </p:spPr>
        </p:sp>
        <p:grpSp>
          <p:nvGrpSpPr>
            <p:cNvPr id="16396" name="Group 60"/>
            <p:cNvGrpSpPr/>
            <p:nvPr/>
          </p:nvGrpSpPr>
          <p:grpSpPr>
            <a:xfrm>
              <a:off x="720" y="816"/>
              <a:ext cx="2304" cy="1104"/>
              <a:chOff x="720" y="816"/>
              <a:chExt cx="2304" cy="1104"/>
            </a:xfrm>
          </p:grpSpPr>
          <p:sp>
            <p:nvSpPr>
              <p:cNvPr id="16418" name="Freeform 61"/>
              <p:cNvSpPr/>
              <p:nvPr/>
            </p:nvSpPr>
            <p:spPr>
              <a:xfrm>
                <a:off x="720" y="816"/>
                <a:ext cx="2304" cy="1104"/>
              </a:xfrm>
              <a:custGeom>
                <a:avLst/>
                <a:gdLst/>
                <a:ahLst/>
                <a:cxnLst>
                  <a:cxn ang="0">
                    <a:pos x="0" y="0"/>
                  </a:cxn>
                  <a:cxn ang="0">
                    <a:pos x="2304" y="0"/>
                  </a:cxn>
                  <a:cxn ang="0">
                    <a:pos x="2304" y="1104"/>
                  </a:cxn>
                  <a:cxn ang="0">
                    <a:pos x="480" y="1104"/>
                  </a:cxn>
                </a:cxnLst>
                <a:pathLst>
                  <a:path w="2304" h="1104">
                    <a:moveTo>
                      <a:pt x="0" y="0"/>
                    </a:moveTo>
                    <a:lnTo>
                      <a:pt x="2304" y="0"/>
                    </a:lnTo>
                    <a:lnTo>
                      <a:pt x="2304" y="1104"/>
                    </a:lnTo>
                    <a:lnTo>
                      <a:pt x="480" y="1104"/>
                    </a:lnTo>
                  </a:path>
                </a:pathLst>
              </a:custGeom>
              <a:noFill/>
              <a:ln w="9525" cap="flat" cmpd="sng">
                <a:solidFill>
                  <a:srgbClr val="FF0000">
                    <a:alpha val="100000"/>
                  </a:srgbClr>
                </a:solidFill>
                <a:prstDash val="solid"/>
                <a:round/>
                <a:headEnd type="none" w="med" len="med"/>
                <a:tailEnd type="none" w="med" len="med"/>
              </a:ln>
            </p:spPr>
            <p:txBody>
              <a:bodyPr/>
              <a:p>
                <a:endParaRPr lang="en-US"/>
              </a:p>
            </p:txBody>
          </p:sp>
          <p:sp>
            <p:nvSpPr>
              <p:cNvPr id="16419" name="Freeform 62"/>
              <p:cNvSpPr/>
              <p:nvPr/>
            </p:nvSpPr>
            <p:spPr>
              <a:xfrm>
                <a:off x="720" y="816"/>
                <a:ext cx="192" cy="1104"/>
              </a:xfrm>
              <a:custGeom>
                <a:avLst/>
                <a:gdLst/>
                <a:ahLst/>
                <a:cxnLst>
                  <a:cxn ang="0">
                    <a:pos x="0" y="0"/>
                  </a:cxn>
                  <a:cxn ang="0">
                    <a:pos x="0" y="1104"/>
                  </a:cxn>
                  <a:cxn ang="0">
                    <a:pos x="192" y="1104"/>
                  </a:cxn>
                </a:cxnLst>
                <a:pathLst>
                  <a:path w="192" h="1104">
                    <a:moveTo>
                      <a:pt x="0" y="0"/>
                    </a:moveTo>
                    <a:lnTo>
                      <a:pt x="0" y="1104"/>
                    </a:lnTo>
                    <a:lnTo>
                      <a:pt x="192" y="1104"/>
                    </a:lnTo>
                  </a:path>
                </a:pathLst>
              </a:custGeom>
              <a:noFill/>
              <a:ln w="9525" cap="flat" cmpd="sng">
                <a:solidFill>
                  <a:srgbClr val="FF0000">
                    <a:alpha val="100000"/>
                  </a:srgbClr>
                </a:solidFill>
                <a:prstDash val="solid"/>
                <a:round/>
                <a:headEnd type="none" w="med" len="med"/>
                <a:tailEnd type="none" w="med" len="med"/>
              </a:ln>
            </p:spPr>
            <p:txBody>
              <a:bodyPr/>
              <a:p>
                <a:endParaRPr lang="en-US"/>
              </a:p>
            </p:txBody>
          </p:sp>
        </p:grpSp>
        <p:sp>
          <p:nvSpPr>
            <p:cNvPr id="16397" name="Text Box 63"/>
            <p:cNvSpPr txBox="1"/>
            <p:nvPr/>
          </p:nvSpPr>
          <p:spPr>
            <a:xfrm>
              <a:off x="2338" y="398"/>
              <a:ext cx="624" cy="288"/>
            </a:xfrm>
            <a:prstGeom prst="rect">
              <a:avLst/>
            </a:prstGeom>
            <a:noFill/>
            <a:ln w="9525">
              <a:noFill/>
            </a:ln>
          </p:spPr>
          <p:txBody>
            <a:bodyPr>
              <a:spAutoFit/>
            </a:bodyPr>
            <a:p>
              <a:pPr>
                <a:spcBef>
                  <a:spcPct val="50000"/>
                </a:spcBef>
              </a:pPr>
              <a:r>
                <a:rPr lang="en-US" altLang="en-US" sz="2400" dirty="0">
                  <a:solidFill>
                    <a:srgbClr val="0000FF"/>
                  </a:solidFill>
                  <a:latin typeface="Times New Roman" panose="02020603050405020304" pitchFamily="18" charset="0"/>
                </a:rPr>
                <a:t>+    _</a:t>
              </a:r>
              <a:endParaRPr lang="en-US" altLang="en-US" sz="2400" dirty="0">
                <a:solidFill>
                  <a:srgbClr val="0000FF"/>
                </a:solidFill>
                <a:latin typeface="Times New Roman" panose="02020603050405020304" pitchFamily="18" charset="0"/>
              </a:endParaRPr>
            </a:p>
          </p:txBody>
        </p:sp>
        <p:sp>
          <p:nvSpPr>
            <p:cNvPr id="16398" name="Text Box 64"/>
            <p:cNvSpPr txBox="1"/>
            <p:nvPr/>
          </p:nvSpPr>
          <p:spPr>
            <a:xfrm>
              <a:off x="1680" y="1488"/>
              <a:ext cx="384" cy="288"/>
            </a:xfrm>
            <a:prstGeom prst="rect">
              <a:avLst/>
            </a:prstGeom>
            <a:noFill/>
            <a:ln w="9525">
              <a:noFill/>
            </a:ln>
          </p:spPr>
          <p:txBody>
            <a:bodyPr>
              <a:spAutoFit/>
            </a:bodyPr>
            <a:p>
              <a:pPr>
                <a:spcBef>
                  <a:spcPct val="50000"/>
                </a:spcBef>
              </a:pPr>
              <a:r>
                <a:rPr lang="en-US" altLang="en-US" sz="2400" dirty="0">
                  <a:solidFill>
                    <a:srgbClr val="0000FF"/>
                  </a:solidFill>
                  <a:latin typeface="Times New Roman" panose="02020603050405020304" pitchFamily="18" charset="0"/>
                </a:rPr>
                <a:t>Đ</a:t>
              </a:r>
              <a:r>
                <a:rPr lang="en-US" altLang="en-US" sz="2400" baseline="-25000" dirty="0">
                  <a:solidFill>
                    <a:srgbClr val="0000FF"/>
                  </a:solidFill>
                  <a:latin typeface="Times New Roman" panose="02020603050405020304" pitchFamily="18" charset="0"/>
                </a:rPr>
                <a:t>1</a:t>
              </a:r>
              <a:endParaRPr lang="en-US" altLang="en-US" sz="2400" dirty="0">
                <a:solidFill>
                  <a:srgbClr val="0000FF"/>
                </a:solidFill>
                <a:latin typeface="Times New Roman" panose="02020603050405020304" pitchFamily="18" charset="0"/>
              </a:endParaRPr>
            </a:p>
          </p:txBody>
        </p:sp>
        <p:sp>
          <p:nvSpPr>
            <p:cNvPr id="16399" name="Text Box 65"/>
            <p:cNvSpPr txBox="1"/>
            <p:nvPr/>
          </p:nvSpPr>
          <p:spPr>
            <a:xfrm>
              <a:off x="2352" y="1488"/>
              <a:ext cx="384" cy="288"/>
            </a:xfrm>
            <a:prstGeom prst="rect">
              <a:avLst/>
            </a:prstGeom>
            <a:noFill/>
            <a:ln w="9525">
              <a:noFill/>
            </a:ln>
          </p:spPr>
          <p:txBody>
            <a:bodyPr>
              <a:spAutoFit/>
            </a:bodyPr>
            <a:p>
              <a:pPr>
                <a:spcBef>
                  <a:spcPct val="50000"/>
                </a:spcBef>
              </a:pPr>
              <a:r>
                <a:rPr lang="en-US" altLang="en-US" sz="2400" dirty="0">
                  <a:solidFill>
                    <a:srgbClr val="0000FF"/>
                  </a:solidFill>
                  <a:latin typeface="Times New Roman" panose="02020603050405020304" pitchFamily="18" charset="0"/>
                </a:rPr>
                <a:t>Đ</a:t>
              </a:r>
              <a:r>
                <a:rPr lang="en-US" altLang="en-US" sz="2400" baseline="-25000" dirty="0">
                  <a:solidFill>
                    <a:srgbClr val="0000FF"/>
                  </a:solidFill>
                  <a:latin typeface="Times New Roman" panose="02020603050405020304" pitchFamily="18" charset="0"/>
                </a:rPr>
                <a:t>2</a:t>
              </a:r>
              <a:endParaRPr lang="en-US" altLang="en-US" sz="2400" dirty="0">
                <a:solidFill>
                  <a:srgbClr val="0000FF"/>
                </a:solidFill>
                <a:latin typeface="Times New Roman" panose="02020603050405020304" pitchFamily="18" charset="0"/>
              </a:endParaRPr>
            </a:p>
          </p:txBody>
        </p:sp>
        <p:sp>
          <p:nvSpPr>
            <p:cNvPr id="16400" name="AutoShape 66"/>
            <p:cNvSpPr/>
            <p:nvPr/>
          </p:nvSpPr>
          <p:spPr>
            <a:xfrm rot="10800000">
              <a:off x="2379" y="1804"/>
              <a:ext cx="213" cy="232"/>
            </a:xfrm>
            <a:prstGeom prst="flowChartSummingJunction">
              <a:avLst/>
            </a:prstGeom>
            <a:solidFill>
              <a:schemeClr val="bg1"/>
            </a:solidFill>
            <a:ln w="12700" cap="flat" cmpd="sng">
              <a:solidFill>
                <a:srgbClr val="FF0000"/>
              </a:solidFill>
              <a:prstDash val="solid"/>
              <a:headEnd type="none" w="med" len="med"/>
              <a:tailEnd type="none" w="med" len="med"/>
            </a:ln>
          </p:spPr>
          <p:txBody>
            <a:bodyPr rot="10800000"/>
            <a:p>
              <a:endParaRPr lang="en-US" altLang="en-US" dirty="0">
                <a:latin typeface="Arial" panose="020B0604020202020204" pitchFamily="34" charset="0"/>
              </a:endParaRPr>
            </a:p>
          </p:txBody>
        </p:sp>
        <p:grpSp>
          <p:nvGrpSpPr>
            <p:cNvPr id="16401" name="Group 67"/>
            <p:cNvGrpSpPr/>
            <p:nvPr/>
          </p:nvGrpSpPr>
          <p:grpSpPr>
            <a:xfrm>
              <a:off x="898" y="1901"/>
              <a:ext cx="316" cy="45"/>
              <a:chOff x="3045" y="3423"/>
              <a:chExt cx="488" cy="69"/>
            </a:xfrm>
          </p:grpSpPr>
          <p:sp>
            <p:nvSpPr>
              <p:cNvPr id="16414" name="Line 68"/>
              <p:cNvSpPr/>
              <p:nvPr/>
            </p:nvSpPr>
            <p:spPr>
              <a:xfrm flipV="1">
                <a:off x="3060" y="3423"/>
                <a:ext cx="451" cy="45"/>
              </a:xfrm>
              <a:prstGeom prst="line">
                <a:avLst/>
              </a:prstGeom>
              <a:ln w="19050" cap="flat" cmpd="sng">
                <a:solidFill>
                  <a:srgbClr val="FF0000"/>
                </a:solidFill>
                <a:prstDash val="solid"/>
                <a:headEnd type="none" w="med" len="med"/>
                <a:tailEnd type="none" w="med" len="med"/>
              </a:ln>
            </p:spPr>
          </p:sp>
          <p:sp>
            <p:nvSpPr>
              <p:cNvPr id="16415" name="Oval 69"/>
              <p:cNvSpPr/>
              <p:nvPr/>
            </p:nvSpPr>
            <p:spPr>
              <a:xfrm>
                <a:off x="3045" y="3447"/>
                <a:ext cx="44" cy="44"/>
              </a:xfrm>
              <a:prstGeom prst="ellipse">
                <a:avLst/>
              </a:prstGeom>
              <a:solidFill>
                <a:srgbClr val="FFFFFF"/>
              </a:solidFill>
              <a:ln w="19050" cap="flat" cmpd="sng">
                <a:solidFill>
                  <a:srgbClr val="000000"/>
                </a:solidFill>
                <a:prstDash val="solid"/>
                <a:headEnd type="none" w="med" len="med"/>
                <a:tailEnd type="none" w="med" len="med"/>
              </a:ln>
            </p:spPr>
            <p:txBody>
              <a:bodyPr/>
              <a:p>
                <a:endParaRPr lang="en-US" altLang="en-US" dirty="0">
                  <a:latin typeface="Arial" panose="020B0604020202020204" pitchFamily="34" charset="0"/>
                </a:endParaRPr>
              </a:p>
            </p:txBody>
          </p:sp>
          <p:sp>
            <p:nvSpPr>
              <p:cNvPr id="16416" name="Oval 70"/>
              <p:cNvSpPr/>
              <p:nvPr/>
            </p:nvSpPr>
            <p:spPr>
              <a:xfrm>
                <a:off x="3489" y="3448"/>
                <a:ext cx="44" cy="44"/>
              </a:xfrm>
              <a:prstGeom prst="ellipse">
                <a:avLst/>
              </a:prstGeom>
              <a:solidFill>
                <a:srgbClr val="FFFFFF"/>
              </a:solidFill>
              <a:ln w="19050" cap="flat" cmpd="sng">
                <a:solidFill>
                  <a:srgbClr val="FF0000"/>
                </a:solidFill>
                <a:prstDash val="solid"/>
                <a:headEnd type="none" w="med" len="med"/>
                <a:tailEnd type="none" w="med" len="med"/>
              </a:ln>
            </p:spPr>
            <p:txBody>
              <a:bodyPr/>
              <a:p>
                <a:endParaRPr lang="en-US" altLang="en-US" dirty="0">
                  <a:latin typeface="Arial" panose="020B0604020202020204" pitchFamily="34" charset="0"/>
                </a:endParaRPr>
              </a:p>
            </p:txBody>
          </p:sp>
          <p:sp>
            <p:nvSpPr>
              <p:cNvPr id="16417" name="Line 71"/>
              <p:cNvSpPr/>
              <p:nvPr/>
            </p:nvSpPr>
            <p:spPr>
              <a:xfrm>
                <a:off x="3108" y="3472"/>
                <a:ext cx="368" cy="0"/>
              </a:xfrm>
              <a:prstGeom prst="line">
                <a:avLst/>
              </a:prstGeom>
              <a:ln w="19050" cap="flat" cmpd="sng">
                <a:solidFill>
                  <a:schemeClr val="bg1"/>
                </a:solidFill>
                <a:prstDash val="solid"/>
                <a:headEnd type="none" w="med" len="med"/>
                <a:tailEnd type="none" w="med" len="med"/>
              </a:ln>
            </p:spPr>
          </p:sp>
        </p:grpSp>
        <p:sp>
          <p:nvSpPr>
            <p:cNvPr id="16402" name="Rectangle 72"/>
            <p:cNvSpPr/>
            <p:nvPr/>
          </p:nvSpPr>
          <p:spPr>
            <a:xfrm>
              <a:off x="2496" y="720"/>
              <a:ext cx="192" cy="192"/>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p>
              <a:pPr algn="ctr"/>
              <a:endParaRPr lang="en-US" altLang="en-US" dirty="0">
                <a:latin typeface="Arial" panose="020B0604020202020204" pitchFamily="34" charset="0"/>
              </a:endParaRPr>
            </a:p>
          </p:txBody>
        </p:sp>
        <p:grpSp>
          <p:nvGrpSpPr>
            <p:cNvPr id="16403" name="Group 73"/>
            <p:cNvGrpSpPr/>
            <p:nvPr/>
          </p:nvGrpSpPr>
          <p:grpSpPr>
            <a:xfrm flipH="1">
              <a:off x="2496" y="604"/>
              <a:ext cx="192" cy="384"/>
              <a:chOff x="3795" y="1776"/>
              <a:chExt cx="189" cy="336"/>
            </a:xfrm>
          </p:grpSpPr>
          <p:grpSp>
            <p:nvGrpSpPr>
              <p:cNvPr id="16409" name="Group 74"/>
              <p:cNvGrpSpPr/>
              <p:nvPr/>
            </p:nvGrpSpPr>
            <p:grpSpPr>
              <a:xfrm rot="10800000">
                <a:off x="3851" y="1818"/>
                <a:ext cx="65" cy="260"/>
                <a:chOff x="2705" y="3468"/>
                <a:chExt cx="100" cy="400"/>
              </a:xfrm>
            </p:grpSpPr>
            <p:sp>
              <p:nvSpPr>
                <p:cNvPr id="16412" name="Line 75"/>
                <p:cNvSpPr/>
                <p:nvPr/>
              </p:nvSpPr>
              <p:spPr>
                <a:xfrm>
                  <a:off x="2705" y="3568"/>
                  <a:ext cx="0" cy="200"/>
                </a:xfrm>
                <a:prstGeom prst="line">
                  <a:avLst/>
                </a:prstGeom>
                <a:ln w="19050" cap="flat" cmpd="sng">
                  <a:solidFill>
                    <a:srgbClr val="FF0000"/>
                  </a:solidFill>
                  <a:prstDash val="solid"/>
                  <a:headEnd type="none" w="med" len="med"/>
                  <a:tailEnd type="none" w="med" len="med"/>
                </a:ln>
              </p:spPr>
            </p:sp>
            <p:sp>
              <p:nvSpPr>
                <p:cNvPr id="16413" name="Line 76"/>
                <p:cNvSpPr/>
                <p:nvPr/>
              </p:nvSpPr>
              <p:spPr>
                <a:xfrm>
                  <a:off x="2805" y="3468"/>
                  <a:ext cx="0" cy="400"/>
                </a:xfrm>
                <a:prstGeom prst="line">
                  <a:avLst/>
                </a:prstGeom>
                <a:ln w="19050" cap="flat" cmpd="sng">
                  <a:solidFill>
                    <a:srgbClr val="FF0000"/>
                  </a:solidFill>
                  <a:prstDash val="solid"/>
                  <a:headEnd type="none" w="med" len="med"/>
                  <a:tailEnd type="none" w="med" len="med"/>
                </a:ln>
              </p:spPr>
            </p:sp>
          </p:grpSp>
          <p:sp>
            <p:nvSpPr>
              <p:cNvPr id="16410" name="Line 77"/>
              <p:cNvSpPr/>
              <p:nvPr/>
            </p:nvSpPr>
            <p:spPr>
              <a:xfrm rot="-10800000" flipH="1">
                <a:off x="3795" y="1860"/>
                <a:ext cx="0" cy="168"/>
              </a:xfrm>
              <a:prstGeom prst="line">
                <a:avLst/>
              </a:prstGeom>
              <a:ln w="19050" cap="flat" cmpd="sng">
                <a:solidFill>
                  <a:srgbClr val="FF0000"/>
                </a:solidFill>
                <a:prstDash val="solid"/>
                <a:headEnd type="none" w="med" len="med"/>
                <a:tailEnd type="none" w="med" len="med"/>
              </a:ln>
            </p:spPr>
          </p:sp>
          <p:sp>
            <p:nvSpPr>
              <p:cNvPr id="16411" name="Line 78"/>
              <p:cNvSpPr/>
              <p:nvPr/>
            </p:nvSpPr>
            <p:spPr>
              <a:xfrm rot="-10800000" flipH="1">
                <a:off x="3984" y="1776"/>
                <a:ext cx="0" cy="336"/>
              </a:xfrm>
              <a:prstGeom prst="line">
                <a:avLst/>
              </a:prstGeom>
              <a:ln w="19050" cap="flat" cmpd="sng">
                <a:solidFill>
                  <a:srgbClr val="FF0000"/>
                </a:solidFill>
                <a:prstDash val="solid"/>
                <a:headEnd type="none" w="med" len="med"/>
                <a:tailEnd type="none" w="med" len="med"/>
              </a:ln>
            </p:spPr>
          </p:sp>
        </p:grpSp>
        <p:sp>
          <p:nvSpPr>
            <p:cNvPr id="16404" name="Text Box 79"/>
            <p:cNvSpPr txBox="1"/>
            <p:nvPr/>
          </p:nvSpPr>
          <p:spPr>
            <a:xfrm>
              <a:off x="864" y="384"/>
              <a:ext cx="816" cy="288"/>
            </a:xfrm>
            <a:prstGeom prst="rect">
              <a:avLst/>
            </a:prstGeom>
            <a:noFill/>
            <a:ln w="9525">
              <a:noFill/>
            </a:ln>
          </p:spPr>
          <p:txBody>
            <a:bodyPr>
              <a:spAutoFit/>
            </a:bodyPr>
            <a:p>
              <a:pPr>
                <a:spcBef>
                  <a:spcPct val="50000"/>
                </a:spcBef>
              </a:pPr>
              <a:r>
                <a:rPr lang="en-US" altLang="en-US" sz="2400" dirty="0">
                  <a:solidFill>
                    <a:srgbClr val="0000FF"/>
                  </a:solidFill>
                  <a:latin typeface="Times New Roman" panose="02020603050405020304" pitchFamily="18" charset="0"/>
                </a:rPr>
                <a:t>Cầu chì</a:t>
              </a:r>
              <a:endParaRPr lang="en-US" altLang="en-US" sz="2400" dirty="0">
                <a:solidFill>
                  <a:srgbClr val="0000FF"/>
                </a:solidFill>
                <a:latin typeface="Times New Roman" panose="02020603050405020304" pitchFamily="18" charset="0"/>
              </a:endParaRPr>
            </a:p>
          </p:txBody>
        </p:sp>
        <p:sp>
          <p:nvSpPr>
            <p:cNvPr id="16405" name="Text Box 80"/>
            <p:cNvSpPr txBox="1"/>
            <p:nvPr/>
          </p:nvSpPr>
          <p:spPr>
            <a:xfrm>
              <a:off x="1018" y="1536"/>
              <a:ext cx="528" cy="288"/>
            </a:xfrm>
            <a:prstGeom prst="rect">
              <a:avLst/>
            </a:prstGeom>
            <a:noFill/>
            <a:ln w="9525">
              <a:noFill/>
            </a:ln>
          </p:spPr>
          <p:txBody>
            <a:bodyPr>
              <a:spAutoFit/>
            </a:bodyPr>
            <a:p>
              <a:pPr>
                <a:spcBef>
                  <a:spcPct val="50000"/>
                </a:spcBef>
              </a:pPr>
              <a:r>
                <a:rPr lang="en-US" altLang="en-US" sz="2400" dirty="0">
                  <a:solidFill>
                    <a:srgbClr val="0000FF"/>
                  </a:solidFill>
                  <a:latin typeface="Times New Roman" panose="02020603050405020304" pitchFamily="18" charset="0"/>
                </a:rPr>
                <a:t>K</a:t>
              </a:r>
              <a:endParaRPr lang="en-US" altLang="en-US" sz="2400" dirty="0">
                <a:solidFill>
                  <a:srgbClr val="0000FF"/>
                </a:solidFill>
                <a:latin typeface="Times New Roman" panose="02020603050405020304" pitchFamily="18" charset="0"/>
              </a:endParaRPr>
            </a:p>
          </p:txBody>
        </p:sp>
        <p:sp>
          <p:nvSpPr>
            <p:cNvPr id="16406" name="Rectangle 81"/>
            <p:cNvSpPr/>
            <p:nvPr/>
          </p:nvSpPr>
          <p:spPr>
            <a:xfrm>
              <a:off x="960" y="734"/>
              <a:ext cx="480" cy="144"/>
            </a:xfrm>
            <a:prstGeom prst="rect">
              <a:avLst/>
            </a:prstGeom>
            <a:solidFill>
              <a:schemeClr val="bg1"/>
            </a:solidFill>
            <a:ln w="19050" cap="flat" cmpd="sng">
              <a:solidFill>
                <a:srgbClr val="FF0000"/>
              </a:solidFill>
              <a:prstDash val="solid"/>
              <a:miter/>
              <a:headEnd type="none" w="med" len="med"/>
              <a:tailEnd type="none" w="med" len="med"/>
            </a:ln>
          </p:spPr>
          <p:txBody>
            <a:bodyPr wrap="none" anchor="ctr" anchorCtr="0"/>
            <a:p>
              <a:pPr algn="ctr"/>
              <a:endParaRPr lang="en-US" altLang="en-US" dirty="0">
                <a:latin typeface="Arial" panose="020B0604020202020204" pitchFamily="34" charset="0"/>
              </a:endParaRPr>
            </a:p>
          </p:txBody>
        </p:sp>
        <p:sp>
          <p:nvSpPr>
            <p:cNvPr id="16407" name="Line 82"/>
            <p:cNvSpPr/>
            <p:nvPr/>
          </p:nvSpPr>
          <p:spPr>
            <a:xfrm>
              <a:off x="960" y="734"/>
              <a:ext cx="480" cy="144"/>
            </a:xfrm>
            <a:prstGeom prst="line">
              <a:avLst/>
            </a:prstGeom>
            <a:ln w="9525" cap="flat" cmpd="sng">
              <a:solidFill>
                <a:srgbClr val="FF0000"/>
              </a:solidFill>
              <a:prstDash val="solid"/>
              <a:headEnd type="none" w="med" len="med"/>
              <a:tailEnd type="none" w="med" len="med"/>
            </a:ln>
          </p:spPr>
        </p:sp>
        <p:sp>
          <p:nvSpPr>
            <p:cNvPr id="16408" name="Oval 83"/>
            <p:cNvSpPr/>
            <p:nvPr/>
          </p:nvSpPr>
          <p:spPr>
            <a:xfrm>
              <a:off x="1680" y="1810"/>
              <a:ext cx="240" cy="240"/>
            </a:xfrm>
            <a:prstGeom prst="ellipse">
              <a:avLst/>
            </a:prstGeom>
            <a:solidFill>
              <a:schemeClr val="bg1"/>
            </a:solidFill>
            <a:ln w="9525" cap="flat" cmpd="sng">
              <a:solidFill>
                <a:srgbClr val="FF0000"/>
              </a:solidFill>
              <a:prstDash val="solid"/>
              <a:headEnd type="none" w="med" len="med"/>
              <a:tailEnd type="none" w="med" len="med"/>
            </a:ln>
          </p:spPr>
          <p:txBody>
            <a:bodyPr wrap="none" anchor="ctr" anchorCtr="0"/>
            <a:p>
              <a:pPr algn="ctr"/>
              <a:endParaRPr lang="en-US" altLang="en-US" dirty="0">
                <a:latin typeface="Arial" panose="020B0604020202020204" pitchFamily="34" charset="0"/>
              </a:endParaRPr>
            </a:p>
          </p:txBody>
        </p:sp>
      </p:grpSp>
      <p:sp>
        <p:nvSpPr>
          <p:cNvPr id="16394" name="AutoShape 66"/>
          <p:cNvSpPr/>
          <p:nvPr/>
        </p:nvSpPr>
        <p:spPr>
          <a:xfrm rot="10800000">
            <a:off x="6742113" y="2808288"/>
            <a:ext cx="384175" cy="368300"/>
          </a:xfrm>
          <a:prstGeom prst="flowChartSummingJunction">
            <a:avLst/>
          </a:prstGeom>
          <a:solidFill>
            <a:schemeClr val="bg1"/>
          </a:solidFill>
          <a:ln w="12700" cap="flat" cmpd="sng">
            <a:solidFill>
              <a:srgbClr val="FF0000"/>
            </a:solidFill>
            <a:prstDash val="solid"/>
            <a:headEnd type="none" w="med" len="med"/>
            <a:tailEnd type="none" w="med" len="med"/>
          </a:ln>
        </p:spPr>
        <p:txBody>
          <a:bodyPr rot="10800000"/>
          <a:p>
            <a:endParaRPr lang="en-US" altLang="en-US" dirty="0">
              <a:latin typeface="Arial" panose="020B0604020202020204" pitchFamily="34"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000000"/>
                                          </p:val>
                                        </p:tav>
                                        <p:tav tm="100000">
                                          <p:val>
                                            <p:strVal val="#ppt_w"/>
                                          </p:val>
                                        </p:tav>
                                      </p:tavLst>
                                    </p:anim>
                                    <p:anim calcmode="lin" valueType="num">
                                      <p:cBhvr>
                                        <p:cTn id="13" dur="500" fill="hold"/>
                                        <p:tgtEl>
                                          <p:spTgt spid="16"/>
                                        </p:tgtEl>
                                        <p:attrNameLst>
                                          <p:attrName>ppt_h</p:attrName>
                                        </p:attrNameLst>
                                      </p:cBhvr>
                                      <p:tavLst>
                                        <p:tav tm="0">
                                          <p:val>
                                            <p:fltVal val="0.000000"/>
                                          </p:val>
                                        </p:tav>
                                        <p:tav tm="100000">
                                          <p:val>
                                            <p:strVal val="#ppt_h"/>
                                          </p:val>
                                        </p:tav>
                                      </p:tavLst>
                                    </p:anim>
                                    <p:anim calcmode="lin" valueType="num">
                                      <p:cBhvr>
                                        <p:cTn id="14" dur="500" fill="hold"/>
                                        <p:tgtEl>
                                          <p:spTgt spid="16"/>
                                        </p:tgtEl>
                                        <p:attrNameLst>
                                          <p:attrName>style.rotation</p:attrName>
                                        </p:attrNameLst>
                                      </p:cBhvr>
                                      <p:tavLst>
                                        <p:tav tm="0">
                                          <p:val>
                                            <p:fltVal val="360.000000"/>
                                          </p:val>
                                        </p:tav>
                                        <p:tav tm="100000">
                                          <p:val>
                                            <p:fltVal val="0.000000"/>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down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16394"/>
                                        </p:tgtEl>
                                        <p:attrNameLst>
                                          <p:attrName>style.visibility</p:attrName>
                                        </p:attrNameLst>
                                      </p:cBhvr>
                                      <p:to>
                                        <p:strVal val="visible"/>
                                      </p:to>
                                    </p:set>
                                    <p:animEffect transition="in" filter="barn(inVertical)">
                                      <p:cBhvr>
                                        <p:cTn id="35"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P spid="1639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 name="TextBox 64"/>
          <p:cNvSpPr txBox="1"/>
          <p:nvPr/>
        </p:nvSpPr>
        <p:spPr>
          <a:xfrm>
            <a:off x="0" y="0"/>
            <a:ext cx="503238" cy="461963"/>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mn-lt"/>
                <a:ea typeface="+mn-ea"/>
                <a:cs typeface="+mn-cs"/>
              </a:rPr>
              <a:t>C5</a:t>
            </a:r>
            <a:endParaRPr kumimoji="0" lang="en-US" sz="2400" b="1" i="0" u="none" strike="noStrike" kern="1200" cap="none" spc="0" normalizeH="0" baseline="0" noProof="0" dirty="0">
              <a:ln>
                <a:noFill/>
              </a:ln>
              <a:solidFill>
                <a:srgbClr val="FF0000"/>
              </a:solidFill>
              <a:effectLst/>
              <a:uLnTx/>
              <a:uFillTx/>
              <a:latin typeface="+mn-lt"/>
              <a:ea typeface="+mn-ea"/>
              <a:cs typeface="+mn-cs"/>
            </a:endParaRPr>
          </a:p>
        </p:txBody>
      </p:sp>
      <p:sp>
        <p:nvSpPr>
          <p:cNvPr id="17411" name="Rectangle 65"/>
          <p:cNvSpPr/>
          <p:nvPr/>
        </p:nvSpPr>
        <p:spPr>
          <a:xfrm>
            <a:off x="503238" y="0"/>
            <a:ext cx="8640762" cy="1077913"/>
          </a:xfrm>
          <a:prstGeom prst="rect">
            <a:avLst/>
          </a:prstGeom>
          <a:solidFill>
            <a:schemeClr val="bg1"/>
          </a:solidFill>
          <a:ln w="9525">
            <a:noFill/>
          </a:ln>
        </p:spPr>
        <p:txBody>
          <a:bodyPr>
            <a:spAutoFit/>
          </a:bodyPr>
          <a:p>
            <a:pPr algn="just"/>
            <a:r>
              <a:rPr lang="en-US" altLang="en-US" sz="3200" b="1" dirty="0">
                <a:latin typeface="VNI-Times" pitchFamily="2" charset="0"/>
              </a:rPr>
              <a:t>Cho 2 </a:t>
            </a:r>
            <a:r>
              <a:rPr lang="en-US" altLang="en-US" sz="3200" b="1" dirty="0">
                <a:latin typeface="Times New Roman" panose="02020603050405020304" pitchFamily="18" charset="0"/>
                <a:cs typeface="Times New Roman" panose="02020603050405020304" pitchFamily="18" charset="0"/>
              </a:rPr>
              <a:t>đ</a:t>
            </a:r>
            <a:r>
              <a:rPr lang="en-US" altLang="en-US" sz="3200" b="1" dirty="0">
                <a:latin typeface="VNI-Times" pitchFamily="2" charset="0"/>
              </a:rPr>
              <a:t>iện trở </a:t>
            </a:r>
            <a:r>
              <a:rPr lang="en-US" altLang="en-US" sz="3200" b="1" dirty="0">
                <a:solidFill>
                  <a:srgbClr val="FF0000"/>
                </a:solidFill>
                <a:latin typeface="VNI-Times" pitchFamily="2" charset="0"/>
              </a:rPr>
              <a:t>R</a:t>
            </a:r>
            <a:r>
              <a:rPr lang="en-US" altLang="en-US" sz="3200" b="1" baseline="-25000" dirty="0">
                <a:solidFill>
                  <a:srgbClr val="FF0000"/>
                </a:solidFill>
                <a:latin typeface="VNI-Times" pitchFamily="2" charset="0"/>
              </a:rPr>
              <a:t>1</a:t>
            </a:r>
            <a:r>
              <a:rPr lang="en-US" altLang="en-US" sz="3200" b="1" dirty="0">
                <a:solidFill>
                  <a:srgbClr val="FF0000"/>
                </a:solidFill>
                <a:latin typeface="VNI-Times" pitchFamily="2" charset="0"/>
              </a:rPr>
              <a:t> = R</a:t>
            </a:r>
            <a:r>
              <a:rPr lang="en-US" altLang="en-US" sz="3200" b="1" baseline="-25000" dirty="0">
                <a:solidFill>
                  <a:srgbClr val="FF0000"/>
                </a:solidFill>
                <a:latin typeface="VNI-Times" pitchFamily="2" charset="0"/>
              </a:rPr>
              <a:t>2</a:t>
            </a:r>
            <a:r>
              <a:rPr lang="en-US" altLang="en-US" sz="3200" b="1" dirty="0">
                <a:solidFill>
                  <a:srgbClr val="FF0000"/>
                </a:solidFill>
                <a:latin typeface="VNI-Times" pitchFamily="2" charset="0"/>
              </a:rPr>
              <a:t> = 20</a:t>
            </a:r>
            <a:r>
              <a:rPr lang="el-GR" altLang="en-US" sz="3200" b="1" dirty="0">
                <a:latin typeface="Times New Roman" panose="02020603050405020304" pitchFamily="18" charset="0"/>
                <a:cs typeface="Times New Roman" panose="02020603050405020304" pitchFamily="18" charset="0"/>
              </a:rPr>
              <a:t>Ω</a:t>
            </a:r>
            <a:r>
              <a:rPr lang="en-US" altLang="en-US" sz="3200" b="1" dirty="0">
                <a:latin typeface="Times New Roman" panose="02020603050405020304" pitchFamily="18" charset="0"/>
                <a:cs typeface="Times New Roman" panose="02020603050405020304" pitchFamily="18" charset="0"/>
              </a:rPr>
              <a:t> được mắc như sơ đồ hình 4.3a</a:t>
            </a:r>
            <a:endParaRPr lang="en-US" altLang="en-US" sz="3200" b="1" dirty="0">
              <a:latin typeface="VNI-Times" pitchFamily="2" charset="0"/>
            </a:endParaRPr>
          </a:p>
        </p:txBody>
      </p:sp>
      <p:sp>
        <p:nvSpPr>
          <p:cNvPr id="18" name="Rectangle 17"/>
          <p:cNvSpPr/>
          <p:nvPr/>
        </p:nvSpPr>
        <p:spPr>
          <a:xfrm>
            <a:off x="0" y="1143000"/>
            <a:ext cx="5029200" cy="3108325"/>
          </a:xfrm>
          <a:prstGeom prst="rect">
            <a:avLst/>
          </a:prstGeom>
          <a:solidFill>
            <a:schemeClr val="accent5">
              <a:lumMod val="40000"/>
              <a:lumOff val="60000"/>
            </a:schemeClr>
          </a:solidFill>
        </p:spPr>
        <p:txBody>
          <a:bodyPr>
            <a:spAutoFit/>
          </a:bodyPr>
          <a:p>
            <a:pPr algn="just">
              <a:buNone/>
            </a:pPr>
            <a:r>
              <a:rPr sz="2800" b="1" dirty="0">
                <a:solidFill>
                  <a:srgbClr val="1A04C0"/>
                </a:solidFill>
                <a:latin typeface="Arial" panose="020B0604020202020204" pitchFamily="34" charset="0"/>
              </a:rPr>
              <a:t>a) Tính </a:t>
            </a:r>
            <a:r>
              <a:rPr sz="2800" b="1" dirty="0">
                <a:solidFill>
                  <a:srgbClr val="FF0000"/>
                </a:solidFill>
                <a:latin typeface="Arial" panose="020B0604020202020204" pitchFamily="34" charset="0"/>
              </a:rPr>
              <a:t>điện trở tương đương </a:t>
            </a:r>
            <a:r>
              <a:rPr sz="2800" b="1" dirty="0">
                <a:solidFill>
                  <a:srgbClr val="1A04C0"/>
                </a:solidFill>
                <a:latin typeface="Arial" panose="020B0604020202020204" pitchFamily="34" charset="0"/>
              </a:rPr>
              <a:t>của đoạn mạch đó.</a:t>
            </a:r>
            <a:endParaRPr sz="2800" b="1" dirty="0">
              <a:solidFill>
                <a:srgbClr val="1A04C0"/>
              </a:solidFill>
              <a:latin typeface="Arial" panose="020B0604020202020204" pitchFamily="34" charset="0"/>
            </a:endParaRPr>
          </a:p>
          <a:p>
            <a:pPr algn="just">
              <a:buNone/>
            </a:pPr>
            <a:r>
              <a:rPr sz="2800" b="1" dirty="0">
                <a:solidFill>
                  <a:srgbClr val="1A04C0"/>
                </a:solidFill>
                <a:latin typeface="Arial" panose="020B0604020202020204" pitchFamily="34" charset="0"/>
              </a:rPr>
              <a:t>b) Mắc thêm </a:t>
            </a:r>
            <a:r>
              <a:rPr sz="2800" b="1" dirty="0">
                <a:solidFill>
                  <a:srgbClr val="FF0000"/>
                </a:solidFill>
                <a:latin typeface="Arial" panose="020B0604020202020204" pitchFamily="34" charset="0"/>
              </a:rPr>
              <a:t>R</a:t>
            </a:r>
            <a:r>
              <a:rPr sz="2800" b="1" baseline="-25000" dirty="0">
                <a:solidFill>
                  <a:srgbClr val="FF0000"/>
                </a:solidFill>
                <a:latin typeface="Arial" panose="020B0604020202020204" pitchFamily="34" charset="0"/>
              </a:rPr>
              <a:t>3</a:t>
            </a:r>
            <a:r>
              <a:rPr sz="2800" b="1" dirty="0">
                <a:solidFill>
                  <a:srgbClr val="FF0000"/>
                </a:solidFill>
                <a:latin typeface="Arial" panose="020B0604020202020204" pitchFamily="34" charset="0"/>
              </a:rPr>
              <a:t> = 20</a:t>
            </a:r>
            <a:r>
              <a:rPr lang="el-GR" altLang="x-none" sz="2800" b="1" dirty="0">
                <a:latin typeface="Times New Roman" panose="02020603050405020304" pitchFamily="18" charset="0"/>
                <a:cs typeface="Times New Roman" panose="02020603050405020304" pitchFamily="18" charset="0"/>
              </a:rPr>
              <a:t>Ω</a:t>
            </a:r>
            <a:r>
              <a:rPr sz="2800" b="1" dirty="0">
                <a:latin typeface="Times New Roman" panose="02020603050405020304" pitchFamily="18" charset="0"/>
                <a:cs typeface="Times New Roman" panose="02020603050405020304" pitchFamily="18" charset="0"/>
              </a:rPr>
              <a:t> </a:t>
            </a:r>
            <a:r>
              <a:rPr sz="2800" b="1" dirty="0">
                <a:solidFill>
                  <a:srgbClr val="1A04C0"/>
                </a:solidFill>
                <a:latin typeface="Arial" panose="020B0604020202020204" pitchFamily="34" charset="0"/>
                <a:cs typeface="Times New Roman" panose="02020603050405020304" pitchFamily="18" charset="0"/>
              </a:rPr>
              <a:t>v</a:t>
            </a:r>
            <a:r>
              <a:rPr sz="2800" b="1" dirty="0">
                <a:solidFill>
                  <a:srgbClr val="1A04C0"/>
                </a:solidFill>
                <a:latin typeface="Arial" panose="020B0604020202020204" pitchFamily="34" charset="0"/>
                <a:ea typeface="Times New Roman" panose="02020603050405020304" pitchFamily="18" charset="0"/>
              </a:rPr>
              <a:t>à</a:t>
            </a:r>
            <a:r>
              <a:rPr sz="2800" b="1" dirty="0">
                <a:solidFill>
                  <a:srgbClr val="1A04C0"/>
                </a:solidFill>
                <a:latin typeface="Arial" panose="020B0604020202020204" pitchFamily="34" charset="0"/>
                <a:cs typeface="Times New Roman" panose="02020603050405020304" pitchFamily="18" charset="0"/>
              </a:rPr>
              <a:t>o đoạn mạch thì </a:t>
            </a:r>
            <a:r>
              <a:rPr sz="2800" b="1" dirty="0">
                <a:solidFill>
                  <a:srgbClr val="FF0000"/>
                </a:solidFill>
                <a:latin typeface="Arial" panose="020B0604020202020204" pitchFamily="34" charset="0"/>
                <a:cs typeface="Times New Roman" panose="02020603050405020304" pitchFamily="18" charset="0"/>
              </a:rPr>
              <a:t>điện trở tương đương </a:t>
            </a:r>
            <a:r>
              <a:rPr sz="2800" b="1" dirty="0">
                <a:solidFill>
                  <a:srgbClr val="1A04C0"/>
                </a:solidFill>
                <a:latin typeface="Arial" panose="020B0604020202020204" pitchFamily="34" charset="0"/>
                <a:cs typeface="Times New Roman" panose="02020603050405020304" pitchFamily="18" charset="0"/>
              </a:rPr>
              <a:t>của đoạn mạch mới l</a:t>
            </a:r>
            <a:r>
              <a:rPr sz="2800" b="1" dirty="0">
                <a:solidFill>
                  <a:srgbClr val="1A04C0"/>
                </a:solidFill>
                <a:latin typeface="Arial" panose="020B0604020202020204" pitchFamily="34" charset="0"/>
                <a:ea typeface="Times New Roman" panose="02020603050405020304" pitchFamily="18" charset="0"/>
              </a:rPr>
              <a:t>à</a:t>
            </a:r>
            <a:r>
              <a:rPr sz="2800" b="1" dirty="0">
                <a:solidFill>
                  <a:srgbClr val="1A04C0"/>
                </a:solidFill>
                <a:latin typeface="Arial" panose="020B0604020202020204" pitchFamily="34" charset="0"/>
                <a:cs typeface="Times New Roman" panose="02020603050405020304" pitchFamily="18" charset="0"/>
              </a:rPr>
              <a:t> bao nhiêu? So sánh điện trở đó với mỗi điện trở th</a:t>
            </a:r>
            <a:r>
              <a:rPr sz="2800" b="1" dirty="0">
                <a:solidFill>
                  <a:srgbClr val="1A04C0"/>
                </a:solidFill>
                <a:latin typeface="Arial" panose="020B0604020202020204" pitchFamily="34" charset="0"/>
                <a:ea typeface="Times New Roman" panose="02020603050405020304" pitchFamily="18" charset="0"/>
              </a:rPr>
              <a:t>à</a:t>
            </a:r>
            <a:r>
              <a:rPr sz="2800" b="1" dirty="0">
                <a:solidFill>
                  <a:srgbClr val="1A04C0"/>
                </a:solidFill>
                <a:latin typeface="Arial" panose="020B0604020202020204" pitchFamily="34" charset="0"/>
                <a:cs typeface="Times New Roman" panose="02020603050405020304" pitchFamily="18" charset="0"/>
              </a:rPr>
              <a:t>nh phần?</a:t>
            </a:r>
            <a:endParaRPr sz="2800" b="1" dirty="0">
              <a:solidFill>
                <a:srgbClr val="1A04C0"/>
              </a:solidFill>
              <a:latin typeface="Arial" panose="020B0604020202020204" pitchFamily="34" charset="0"/>
            </a:endParaRPr>
          </a:p>
        </p:txBody>
      </p:sp>
      <p:pic>
        <p:nvPicPr>
          <p:cNvPr id="17413" name="Picture 9" descr="C5.png"/>
          <p:cNvPicPr>
            <a:picLocks noChangeAspect="1"/>
          </p:cNvPicPr>
          <p:nvPr/>
        </p:nvPicPr>
        <p:blipFill>
          <a:blip r:embed="rId1"/>
          <a:stretch>
            <a:fillRect/>
          </a:stretch>
        </p:blipFill>
        <p:spPr>
          <a:xfrm>
            <a:off x="5410200" y="1219200"/>
            <a:ext cx="3522663" cy="3048000"/>
          </a:xfrm>
          <a:prstGeom prst="rect">
            <a:avLst/>
          </a:prstGeom>
          <a:noFill/>
          <a:ln w="9525">
            <a:noFill/>
          </a:ln>
        </p:spPr>
      </p:pic>
      <p:sp>
        <p:nvSpPr>
          <p:cNvPr id="7" name="Rectangle 6"/>
          <p:cNvSpPr/>
          <p:nvPr/>
        </p:nvSpPr>
        <p:spPr>
          <a:xfrm>
            <a:off x="228600" y="5181600"/>
            <a:ext cx="8839200" cy="1384300"/>
          </a:xfrm>
          <a:prstGeom prst="rect">
            <a:avLst/>
          </a:prstGeom>
          <a:solidFill>
            <a:schemeClr val="accent3">
              <a:lumMod val="60000"/>
              <a:lumOff val="40000"/>
            </a:schemeClr>
          </a:solidFill>
        </p:spPr>
        <p:txBody>
          <a:bodyPr>
            <a:spAutoFit/>
          </a:bodyPr>
          <a:p>
            <a:pPr algn="just">
              <a:buNone/>
            </a:pPr>
            <a:r>
              <a:rPr sz="2800" b="1" u="sng" dirty="0">
                <a:latin typeface="Arial" panose="020B0604020202020204" pitchFamily="34" charset="0"/>
              </a:rPr>
              <a:t>Trả lời:</a:t>
            </a:r>
            <a:endParaRPr sz="2800" b="1" u="sng" dirty="0">
              <a:latin typeface="Arial" panose="020B0604020202020204" pitchFamily="34" charset="0"/>
            </a:endParaRPr>
          </a:p>
          <a:p>
            <a:pPr algn="just">
              <a:buAutoNum type="alphaLcParenR"/>
            </a:pPr>
            <a:r>
              <a:rPr sz="2800" b="1" dirty="0">
                <a:solidFill>
                  <a:srgbClr val="1A04C0"/>
                </a:solidFill>
                <a:latin typeface="Arial" panose="020B0604020202020204" pitchFamily="34" charset="0"/>
              </a:rPr>
              <a:t>Điện trở tương đương của đoạn mạch a: </a:t>
            </a:r>
            <a:endParaRPr sz="2800" b="1" dirty="0">
              <a:solidFill>
                <a:srgbClr val="1A04C0"/>
              </a:solidFill>
              <a:latin typeface="Arial" panose="020B0604020202020204" pitchFamily="34" charset="0"/>
            </a:endParaRPr>
          </a:p>
          <a:p>
            <a:pPr algn="ctr">
              <a:buNone/>
            </a:pPr>
            <a:r>
              <a:rPr sz="2800" b="1" dirty="0">
                <a:solidFill>
                  <a:srgbClr val="1A04C0"/>
                </a:solidFill>
                <a:latin typeface="Arial" panose="020B0604020202020204" pitchFamily="34" charset="0"/>
              </a:rPr>
              <a:t>R</a:t>
            </a:r>
            <a:r>
              <a:rPr sz="2800" b="1" baseline="-25000" dirty="0">
                <a:solidFill>
                  <a:srgbClr val="1A04C0"/>
                </a:solidFill>
                <a:latin typeface="Arial" panose="020B0604020202020204" pitchFamily="34" charset="0"/>
              </a:rPr>
              <a:t>tđ </a:t>
            </a:r>
            <a:r>
              <a:rPr sz="2800" b="1" dirty="0">
                <a:solidFill>
                  <a:srgbClr val="1A04C0"/>
                </a:solidFill>
                <a:latin typeface="Arial" panose="020B0604020202020204" pitchFamily="34" charset="0"/>
              </a:rPr>
              <a:t> = R</a:t>
            </a:r>
            <a:r>
              <a:rPr sz="2800" b="1" baseline="-25000" dirty="0">
                <a:solidFill>
                  <a:srgbClr val="1A04C0"/>
                </a:solidFill>
                <a:latin typeface="Arial" panose="020B0604020202020204" pitchFamily="34" charset="0"/>
              </a:rPr>
              <a:t>1</a:t>
            </a:r>
            <a:r>
              <a:rPr sz="2800" b="1" dirty="0">
                <a:solidFill>
                  <a:srgbClr val="1A04C0"/>
                </a:solidFill>
                <a:latin typeface="Arial" panose="020B0604020202020204" pitchFamily="34" charset="0"/>
              </a:rPr>
              <a:t> + R</a:t>
            </a:r>
            <a:r>
              <a:rPr sz="2800" b="1" baseline="-25000" dirty="0">
                <a:solidFill>
                  <a:srgbClr val="1A04C0"/>
                </a:solidFill>
                <a:latin typeface="Arial" panose="020B0604020202020204" pitchFamily="34" charset="0"/>
              </a:rPr>
              <a:t>2</a:t>
            </a:r>
            <a:r>
              <a:rPr sz="2800" b="1" dirty="0">
                <a:solidFill>
                  <a:srgbClr val="1A04C0"/>
                </a:solidFill>
                <a:latin typeface="Arial" panose="020B0604020202020204" pitchFamily="34" charset="0"/>
              </a:rPr>
              <a:t> = 20 + 20 = 40</a:t>
            </a:r>
            <a:r>
              <a:rPr lang="el-GR" altLang="x-none" sz="2800" b="1" dirty="0">
                <a:latin typeface="Times New Roman" panose="02020603050405020304" pitchFamily="18" charset="0"/>
                <a:cs typeface="Times New Roman" panose="02020603050405020304" pitchFamily="18" charset="0"/>
              </a:rPr>
              <a:t>Ω</a:t>
            </a:r>
            <a:endParaRPr sz="2800" b="1" dirty="0">
              <a:latin typeface="Times New Roman" panose="02020603050405020304" pitchFamily="18" charset="0"/>
              <a:ea typeface="Times New Roman" panose="02020603050405020304" pitchFamily="18" charset="0"/>
            </a:endParaRPr>
          </a:p>
        </p:txBody>
      </p:sp>
      <p:sp>
        <p:nvSpPr>
          <p:cNvPr id="8" name="Rectangle 7"/>
          <p:cNvSpPr/>
          <p:nvPr/>
        </p:nvSpPr>
        <p:spPr>
          <a:xfrm>
            <a:off x="0" y="4648200"/>
            <a:ext cx="8839200" cy="2370138"/>
          </a:xfrm>
          <a:prstGeom prst="rect">
            <a:avLst/>
          </a:prstGeom>
          <a:solidFill>
            <a:schemeClr val="accent3">
              <a:lumMod val="60000"/>
              <a:lumOff val="40000"/>
            </a:schemeClr>
          </a:solidFill>
        </p:spPr>
        <p:txBody>
          <a:bodyPr>
            <a:spAutoFit/>
          </a:bodyPr>
          <a:p>
            <a:pPr algn="just">
              <a:buNone/>
            </a:pPr>
            <a:r>
              <a:rPr sz="2800" b="1" u="sng" dirty="0">
                <a:latin typeface="Arial" panose="020B0604020202020204" pitchFamily="34" charset="0"/>
              </a:rPr>
              <a:t>Trả lời:</a:t>
            </a:r>
            <a:endParaRPr sz="2800" b="1" u="sng" dirty="0">
              <a:latin typeface="Arial" panose="020B0604020202020204" pitchFamily="34" charset="0"/>
            </a:endParaRPr>
          </a:p>
          <a:p>
            <a:pPr algn="just">
              <a:buNone/>
            </a:pPr>
            <a:r>
              <a:rPr sz="2800" b="1" dirty="0">
                <a:solidFill>
                  <a:srgbClr val="1A04C0"/>
                </a:solidFill>
                <a:latin typeface="Arial" panose="020B0604020202020204" pitchFamily="34" charset="0"/>
              </a:rPr>
              <a:t>b) Điện trở tương đương của đoạn mạch b: </a:t>
            </a:r>
            <a:endParaRPr sz="2800" b="1" dirty="0">
              <a:solidFill>
                <a:srgbClr val="1A04C0"/>
              </a:solidFill>
              <a:latin typeface="Arial" panose="020B0604020202020204" pitchFamily="34" charset="0"/>
            </a:endParaRPr>
          </a:p>
          <a:p>
            <a:pPr algn="ctr">
              <a:buNone/>
            </a:pPr>
            <a:r>
              <a:rPr sz="2800" b="1" dirty="0">
                <a:solidFill>
                  <a:srgbClr val="1A04C0"/>
                </a:solidFill>
                <a:latin typeface="Arial" panose="020B0604020202020204" pitchFamily="34" charset="0"/>
              </a:rPr>
              <a:t>R</a:t>
            </a:r>
            <a:r>
              <a:rPr sz="2800" b="1" baseline="-25000" dirty="0">
                <a:solidFill>
                  <a:srgbClr val="1A04C0"/>
                </a:solidFill>
                <a:latin typeface="Arial" panose="020B0604020202020204" pitchFamily="34" charset="0"/>
              </a:rPr>
              <a:t>tđ </a:t>
            </a:r>
            <a:r>
              <a:rPr sz="2800" b="1" dirty="0">
                <a:solidFill>
                  <a:srgbClr val="1A04C0"/>
                </a:solidFill>
                <a:latin typeface="Arial" panose="020B0604020202020204" pitchFamily="34" charset="0"/>
              </a:rPr>
              <a:t> = R</a:t>
            </a:r>
            <a:r>
              <a:rPr sz="2800" b="1" baseline="-25000" dirty="0">
                <a:solidFill>
                  <a:srgbClr val="1A04C0"/>
                </a:solidFill>
                <a:latin typeface="Arial" panose="020B0604020202020204" pitchFamily="34" charset="0"/>
              </a:rPr>
              <a:t>1</a:t>
            </a:r>
            <a:r>
              <a:rPr sz="2800" b="1" dirty="0">
                <a:solidFill>
                  <a:srgbClr val="1A04C0"/>
                </a:solidFill>
                <a:latin typeface="Arial" panose="020B0604020202020204" pitchFamily="34" charset="0"/>
              </a:rPr>
              <a:t> + R</a:t>
            </a:r>
            <a:r>
              <a:rPr sz="2800" b="1" baseline="-25000" dirty="0">
                <a:solidFill>
                  <a:srgbClr val="1A04C0"/>
                </a:solidFill>
                <a:latin typeface="Arial" panose="020B0604020202020204" pitchFamily="34" charset="0"/>
              </a:rPr>
              <a:t>2</a:t>
            </a:r>
            <a:r>
              <a:rPr sz="2800" b="1" dirty="0">
                <a:solidFill>
                  <a:srgbClr val="1A04C0"/>
                </a:solidFill>
                <a:latin typeface="Arial" panose="020B0604020202020204" pitchFamily="34" charset="0"/>
              </a:rPr>
              <a:t> + R</a:t>
            </a:r>
            <a:r>
              <a:rPr sz="2800" b="1" baseline="-25000" dirty="0">
                <a:solidFill>
                  <a:srgbClr val="1A04C0"/>
                </a:solidFill>
                <a:latin typeface="Arial" panose="020B0604020202020204" pitchFamily="34" charset="0"/>
              </a:rPr>
              <a:t>3</a:t>
            </a:r>
            <a:r>
              <a:rPr sz="2800" b="1" dirty="0">
                <a:solidFill>
                  <a:srgbClr val="1A04C0"/>
                </a:solidFill>
                <a:latin typeface="Arial" panose="020B0604020202020204" pitchFamily="34" charset="0"/>
              </a:rPr>
              <a:t> = 20 + 20 + 20 = 60</a:t>
            </a:r>
            <a:r>
              <a:rPr lang="el-GR" altLang="x-none" sz="2800" b="1" dirty="0">
                <a:latin typeface="Times New Roman" panose="02020603050405020304" pitchFamily="18" charset="0"/>
                <a:cs typeface="Times New Roman" panose="02020603050405020304" pitchFamily="18" charset="0"/>
              </a:rPr>
              <a:t>Ω</a:t>
            </a:r>
            <a:endParaRPr sz="2800" b="1" dirty="0">
              <a:latin typeface="Times New Roman" panose="02020603050405020304" pitchFamily="18" charset="0"/>
              <a:cs typeface="Times New Roman" panose="02020603050405020304" pitchFamily="18" charset="0"/>
            </a:endParaRPr>
          </a:p>
          <a:p>
            <a:pPr algn="just">
              <a:buNone/>
            </a:pPr>
            <a:r>
              <a:rPr sz="3200" b="1" dirty="0">
                <a:latin typeface="Times New Roman" panose="02020603050405020304" pitchFamily="18" charset="0"/>
                <a:cs typeface="Times New Roman" panose="02020603050405020304" pitchFamily="18" charset="0"/>
              </a:rPr>
              <a:t>R</a:t>
            </a:r>
            <a:r>
              <a:rPr sz="3200" b="1" baseline="-25000" dirty="0">
                <a:latin typeface="Times New Roman" panose="02020603050405020304" pitchFamily="18" charset="0"/>
                <a:cs typeface="Times New Roman" panose="02020603050405020304" pitchFamily="18" charset="0"/>
              </a:rPr>
              <a:t>tđ </a:t>
            </a:r>
            <a:r>
              <a:rPr sz="3200" b="1" dirty="0">
                <a:latin typeface="Times New Roman" panose="02020603050405020304" pitchFamily="18" charset="0"/>
                <a:cs typeface="Times New Roman" panose="02020603050405020304" pitchFamily="18" charset="0"/>
              </a:rPr>
              <a:t> của đoạn mạch b lớn gấp </a:t>
            </a:r>
            <a:r>
              <a:rPr sz="3200" b="1" dirty="0">
                <a:solidFill>
                  <a:srgbClr val="FF0000"/>
                </a:solidFill>
                <a:latin typeface="Times New Roman" panose="02020603050405020304" pitchFamily="18" charset="0"/>
                <a:cs typeface="Times New Roman" panose="02020603050405020304" pitchFamily="18" charset="0"/>
              </a:rPr>
              <a:t>3 lần </a:t>
            </a:r>
            <a:r>
              <a:rPr sz="3200" b="1" dirty="0">
                <a:latin typeface="Times New Roman" panose="02020603050405020304" pitchFamily="18" charset="0"/>
                <a:cs typeface="Times New Roman" panose="02020603050405020304" pitchFamily="18" charset="0"/>
              </a:rPr>
              <a:t>các điện trở th</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nh phần</a:t>
            </a:r>
            <a:r>
              <a:rPr sz="2400" b="1" dirty="0">
                <a:latin typeface="Times New Roman" panose="02020603050405020304" pitchFamily="18" charset="0"/>
                <a:cs typeface="Times New Roman" panose="02020603050405020304" pitchFamily="18" charset="0"/>
              </a:rPr>
              <a:t>.</a:t>
            </a:r>
            <a:endParaRPr sz="2400" b="1" dirty="0">
              <a:latin typeface="Times New Roman" panose="02020603050405020304" pitchFamily="18" charset="0"/>
              <a:ea typeface="Times New Roman" panose="02020603050405020304" pitchFamily="18" charset="0"/>
            </a:endParaRPr>
          </a:p>
        </p:txBody>
      </p:sp>
      <p:pic>
        <p:nvPicPr>
          <p:cNvPr id="17416" name="Picture 10" descr="TÁO.gif"/>
          <p:cNvPicPr>
            <a:picLocks noChangeAspect="1"/>
          </p:cNvPicPr>
          <p:nvPr/>
        </p:nvPicPr>
        <p:blipFill>
          <a:blip r:embed="rId2"/>
          <a:stretch>
            <a:fillRect/>
          </a:stretch>
        </p:blipFill>
        <p:spPr>
          <a:xfrm>
            <a:off x="8153400" y="5105400"/>
            <a:ext cx="990600" cy="822325"/>
          </a:xfrm>
          <a:prstGeom prst="rect">
            <a:avLst/>
          </a:prstGeom>
          <a:noFill/>
          <a:ln w="9525">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Horizontal)">
                                      <p:cBhvr>
                                        <p:cTn id="23" dur="500"/>
                                        <p:tgtEl>
                                          <p:spTgt spid="8"/>
                                        </p:tgtEl>
                                      </p:cBhvr>
                                    </p:animEffect>
                                  </p:childTnLst>
                                </p:cTn>
                              </p:par>
                              <p:par>
                                <p:cTn id="24" presetID="10" presetClass="exit" presetSubtype="0" fill="hold" grpId="1"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7" grpId="0" bldLvl="0" animBg="1"/>
      <p:bldP spid="7" grpId="1" bldLvl="0" animBg="1"/>
      <p:bldP spid="8"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331" name="Group 19"/>
          <p:cNvGrpSpPr/>
          <p:nvPr/>
        </p:nvGrpSpPr>
        <p:grpSpPr>
          <a:xfrm>
            <a:off x="1941513" y="457200"/>
            <a:ext cx="5983287" cy="2514600"/>
            <a:chOff x="1920" y="3004"/>
            <a:chExt cx="2761" cy="882"/>
          </a:xfrm>
        </p:grpSpPr>
        <p:grpSp>
          <p:nvGrpSpPr>
            <p:cNvPr id="19461" name="Group 20"/>
            <p:cNvGrpSpPr/>
            <p:nvPr/>
          </p:nvGrpSpPr>
          <p:grpSpPr>
            <a:xfrm>
              <a:off x="1920" y="3004"/>
              <a:ext cx="2761" cy="882"/>
              <a:chOff x="1920" y="3004"/>
              <a:chExt cx="2761" cy="882"/>
            </a:xfrm>
          </p:grpSpPr>
          <p:grpSp>
            <p:nvGrpSpPr>
              <p:cNvPr id="19465" name="Group 21"/>
              <p:cNvGrpSpPr/>
              <p:nvPr/>
            </p:nvGrpSpPr>
            <p:grpSpPr>
              <a:xfrm>
                <a:off x="1920" y="3004"/>
                <a:ext cx="2761" cy="802"/>
                <a:chOff x="1920" y="3004"/>
                <a:chExt cx="2761" cy="802"/>
              </a:xfrm>
            </p:grpSpPr>
            <p:grpSp>
              <p:nvGrpSpPr>
                <p:cNvPr id="19467" name="Group 22"/>
                <p:cNvGrpSpPr/>
                <p:nvPr/>
              </p:nvGrpSpPr>
              <p:grpSpPr>
                <a:xfrm>
                  <a:off x="1920" y="3004"/>
                  <a:ext cx="2761" cy="720"/>
                  <a:chOff x="1920" y="3004"/>
                  <a:chExt cx="2761" cy="720"/>
                </a:xfrm>
              </p:grpSpPr>
              <p:sp>
                <p:nvSpPr>
                  <p:cNvPr id="19469" name="Rectangle 23"/>
                  <p:cNvSpPr/>
                  <p:nvPr/>
                </p:nvSpPr>
                <p:spPr>
                  <a:xfrm>
                    <a:off x="2352" y="3004"/>
                    <a:ext cx="1152" cy="720"/>
                  </a:xfrm>
                  <a:prstGeom prst="rect">
                    <a:avLst/>
                  </a:prstGeom>
                  <a:solidFill>
                    <a:schemeClr val="bg1"/>
                  </a:solidFill>
                  <a:ln w="9525" cap="flat" cmpd="sng">
                    <a:solidFill>
                      <a:srgbClr val="0066FF"/>
                    </a:solidFill>
                    <a:prstDash val="dash"/>
                    <a:miter/>
                    <a:headEnd type="none" w="med" len="med"/>
                    <a:tailEnd type="none" w="med" len="med"/>
                  </a:ln>
                </p:spPr>
                <p:txBody>
                  <a:bodyPr wrap="none" anchor="ctr" anchorCtr="0"/>
                  <a:p>
                    <a:pPr algn="ctr"/>
                    <a:endParaRPr lang="en-US" altLang="en-US" dirty="0">
                      <a:latin typeface="Arial" panose="020B0604020202020204" pitchFamily="34" charset="0"/>
                    </a:endParaRPr>
                  </a:p>
                </p:txBody>
              </p:sp>
              <p:grpSp>
                <p:nvGrpSpPr>
                  <p:cNvPr id="19470" name="Group 24"/>
                  <p:cNvGrpSpPr/>
                  <p:nvPr/>
                </p:nvGrpSpPr>
                <p:grpSpPr>
                  <a:xfrm>
                    <a:off x="1920" y="3049"/>
                    <a:ext cx="2761" cy="421"/>
                    <a:chOff x="2784" y="519"/>
                    <a:chExt cx="2761" cy="421"/>
                  </a:xfrm>
                </p:grpSpPr>
                <p:grpSp>
                  <p:nvGrpSpPr>
                    <p:cNvPr id="19471" name="Group 25"/>
                    <p:cNvGrpSpPr/>
                    <p:nvPr/>
                  </p:nvGrpSpPr>
                  <p:grpSpPr>
                    <a:xfrm>
                      <a:off x="2880" y="796"/>
                      <a:ext cx="2544" cy="144"/>
                      <a:chOff x="2880" y="796"/>
                      <a:chExt cx="2544" cy="144"/>
                    </a:xfrm>
                  </p:grpSpPr>
                  <p:grpSp>
                    <p:nvGrpSpPr>
                      <p:cNvPr id="19476" name="Group 26"/>
                      <p:cNvGrpSpPr/>
                      <p:nvPr/>
                    </p:nvGrpSpPr>
                    <p:grpSpPr>
                      <a:xfrm>
                        <a:off x="2880" y="796"/>
                        <a:ext cx="2544" cy="144"/>
                        <a:chOff x="2880" y="768"/>
                        <a:chExt cx="2290" cy="204"/>
                      </a:xfrm>
                    </p:grpSpPr>
                    <p:grpSp>
                      <p:nvGrpSpPr>
                        <p:cNvPr id="19479" name="Group 27"/>
                        <p:cNvGrpSpPr/>
                        <p:nvPr/>
                      </p:nvGrpSpPr>
                      <p:grpSpPr>
                        <a:xfrm>
                          <a:off x="2880" y="844"/>
                          <a:ext cx="2286" cy="54"/>
                          <a:chOff x="2880" y="844"/>
                          <a:chExt cx="2286" cy="54"/>
                        </a:xfrm>
                      </p:grpSpPr>
                      <p:sp>
                        <p:nvSpPr>
                          <p:cNvPr id="19482" name="Line 28"/>
                          <p:cNvSpPr/>
                          <p:nvPr/>
                        </p:nvSpPr>
                        <p:spPr>
                          <a:xfrm>
                            <a:off x="2928" y="864"/>
                            <a:ext cx="2208" cy="0"/>
                          </a:xfrm>
                          <a:prstGeom prst="line">
                            <a:avLst/>
                          </a:prstGeom>
                          <a:ln w="9525" cap="flat" cmpd="sng">
                            <a:solidFill>
                              <a:srgbClr val="FF0000"/>
                            </a:solidFill>
                            <a:prstDash val="solid"/>
                            <a:headEnd type="none" w="med" len="med"/>
                            <a:tailEnd type="none" w="med" len="med"/>
                          </a:ln>
                        </p:spPr>
                      </p:sp>
                      <p:sp>
                        <p:nvSpPr>
                          <p:cNvPr id="19483" name="Oval 29"/>
                          <p:cNvSpPr/>
                          <p:nvPr/>
                        </p:nvSpPr>
                        <p:spPr>
                          <a:xfrm>
                            <a:off x="2880" y="844"/>
                            <a:ext cx="48" cy="48"/>
                          </a:xfrm>
                          <a:prstGeom prst="ellipse">
                            <a:avLst/>
                          </a:prstGeom>
                          <a:solidFill>
                            <a:schemeClr val="tx1"/>
                          </a:solidFill>
                          <a:ln w="9525" cap="flat" cmpd="sng">
                            <a:solidFill>
                              <a:srgbClr val="FF0000"/>
                            </a:solidFill>
                            <a:prstDash val="solid"/>
                            <a:headEnd type="none" w="med" len="med"/>
                            <a:tailEnd type="none" w="med" len="med"/>
                          </a:ln>
                        </p:spPr>
                        <p:txBody>
                          <a:bodyPr wrap="none" anchor="ctr" anchorCtr="0"/>
                          <a:p>
                            <a:pPr algn="ctr"/>
                            <a:endParaRPr lang="en-US" altLang="en-US" dirty="0">
                              <a:latin typeface="Arial" panose="020B0604020202020204" pitchFamily="34" charset="0"/>
                            </a:endParaRPr>
                          </a:p>
                        </p:txBody>
                      </p:sp>
                      <p:sp>
                        <p:nvSpPr>
                          <p:cNvPr id="19484" name="Oval 30"/>
                          <p:cNvSpPr/>
                          <p:nvPr/>
                        </p:nvSpPr>
                        <p:spPr>
                          <a:xfrm>
                            <a:off x="5118" y="850"/>
                            <a:ext cx="48" cy="48"/>
                          </a:xfrm>
                          <a:prstGeom prst="ellipse">
                            <a:avLst/>
                          </a:prstGeom>
                          <a:solidFill>
                            <a:schemeClr val="tx1"/>
                          </a:solidFill>
                          <a:ln w="9525" cap="flat" cmpd="sng">
                            <a:solidFill>
                              <a:srgbClr val="FF0000"/>
                            </a:solidFill>
                            <a:prstDash val="solid"/>
                            <a:headEnd type="none" w="med" len="med"/>
                            <a:tailEnd type="none" w="med" len="med"/>
                          </a:ln>
                        </p:spPr>
                        <p:txBody>
                          <a:bodyPr wrap="none" anchor="ctr" anchorCtr="0"/>
                          <a:p>
                            <a:pPr algn="ctr"/>
                            <a:endParaRPr lang="en-US" altLang="en-US" dirty="0">
                              <a:latin typeface="Arial" panose="020B0604020202020204" pitchFamily="34" charset="0"/>
                            </a:endParaRPr>
                          </a:p>
                        </p:txBody>
                      </p:sp>
                    </p:grpSp>
                    <p:sp>
                      <p:nvSpPr>
                        <p:cNvPr id="19480" name="Line 31"/>
                        <p:cNvSpPr/>
                        <p:nvPr/>
                      </p:nvSpPr>
                      <p:spPr>
                        <a:xfrm flipH="1">
                          <a:off x="2880" y="768"/>
                          <a:ext cx="48" cy="192"/>
                        </a:xfrm>
                        <a:prstGeom prst="line">
                          <a:avLst/>
                        </a:prstGeom>
                        <a:ln w="9525" cap="flat" cmpd="sng">
                          <a:solidFill>
                            <a:srgbClr val="FF0000"/>
                          </a:solidFill>
                          <a:prstDash val="solid"/>
                          <a:headEnd type="none" w="med" len="med"/>
                          <a:tailEnd type="none" w="med" len="med"/>
                        </a:ln>
                      </p:spPr>
                    </p:sp>
                    <p:sp>
                      <p:nvSpPr>
                        <p:cNvPr id="19481" name="Line 32"/>
                        <p:cNvSpPr/>
                        <p:nvPr/>
                      </p:nvSpPr>
                      <p:spPr>
                        <a:xfrm flipH="1">
                          <a:off x="5122" y="780"/>
                          <a:ext cx="48" cy="192"/>
                        </a:xfrm>
                        <a:prstGeom prst="line">
                          <a:avLst/>
                        </a:prstGeom>
                        <a:ln w="9525" cap="flat" cmpd="sng">
                          <a:solidFill>
                            <a:srgbClr val="FF0000"/>
                          </a:solidFill>
                          <a:prstDash val="solid"/>
                          <a:headEnd type="none" w="med" len="med"/>
                          <a:tailEnd type="none" w="med" len="med"/>
                        </a:ln>
                      </p:spPr>
                    </p:sp>
                  </p:grpSp>
                  <p:sp>
                    <p:nvSpPr>
                      <p:cNvPr id="19477" name="Rectangle 33"/>
                      <p:cNvSpPr/>
                      <p:nvPr/>
                    </p:nvSpPr>
                    <p:spPr>
                      <a:xfrm>
                        <a:off x="3288" y="810"/>
                        <a:ext cx="384" cy="96"/>
                      </a:xfrm>
                      <a:prstGeom prst="rect">
                        <a:avLst/>
                      </a:prstGeom>
                      <a:solidFill>
                        <a:schemeClr val="bg1"/>
                      </a:solidFill>
                      <a:ln w="9525" cap="flat" cmpd="sng">
                        <a:solidFill>
                          <a:srgbClr val="FF0000"/>
                        </a:solidFill>
                        <a:prstDash val="solid"/>
                        <a:miter/>
                        <a:headEnd type="none" w="med" len="med"/>
                        <a:tailEnd type="none" w="med" len="med"/>
                      </a:ln>
                    </p:spPr>
                    <p:txBody>
                      <a:bodyPr wrap="none" anchor="ctr" anchorCtr="0"/>
                      <a:p>
                        <a:pPr algn="ctr"/>
                        <a:endParaRPr lang="en-US" altLang="en-US" dirty="0">
                          <a:latin typeface="Arial" panose="020B0604020202020204" pitchFamily="34" charset="0"/>
                        </a:endParaRPr>
                      </a:p>
                    </p:txBody>
                  </p:sp>
                  <p:sp>
                    <p:nvSpPr>
                      <p:cNvPr id="19478" name="Rectangle 34"/>
                      <p:cNvSpPr/>
                      <p:nvPr/>
                    </p:nvSpPr>
                    <p:spPr>
                      <a:xfrm>
                        <a:off x="3924" y="822"/>
                        <a:ext cx="384" cy="96"/>
                      </a:xfrm>
                      <a:prstGeom prst="rect">
                        <a:avLst/>
                      </a:prstGeom>
                      <a:solidFill>
                        <a:schemeClr val="bg1"/>
                      </a:solidFill>
                      <a:ln w="9525" cap="flat" cmpd="sng">
                        <a:solidFill>
                          <a:srgbClr val="FF0000"/>
                        </a:solidFill>
                        <a:prstDash val="solid"/>
                        <a:miter/>
                        <a:headEnd type="none" w="med" len="med"/>
                        <a:tailEnd type="none" w="med" len="med"/>
                      </a:ln>
                    </p:spPr>
                    <p:txBody>
                      <a:bodyPr wrap="none" anchor="ctr" anchorCtr="0"/>
                      <a:p>
                        <a:pPr algn="ctr"/>
                        <a:endParaRPr lang="en-US" altLang="en-US" dirty="0">
                          <a:latin typeface="Arial" panose="020B0604020202020204" pitchFamily="34" charset="0"/>
                        </a:endParaRPr>
                      </a:p>
                    </p:txBody>
                  </p:sp>
                </p:grpSp>
                <p:sp>
                  <p:nvSpPr>
                    <p:cNvPr id="19472" name="Text Box 35"/>
                    <p:cNvSpPr txBox="1"/>
                    <p:nvPr/>
                  </p:nvSpPr>
                  <p:spPr>
                    <a:xfrm>
                      <a:off x="2784" y="570"/>
                      <a:ext cx="240" cy="250"/>
                    </a:xfrm>
                    <a:prstGeom prst="rect">
                      <a:avLst/>
                    </a:prstGeom>
                    <a:noFill/>
                    <a:ln w="9525">
                      <a:noFill/>
                    </a:ln>
                  </p:spPr>
                  <p:txBody>
                    <a:bodyPr>
                      <a:spAutoFit/>
                    </a:bodyPr>
                    <a:p>
                      <a:pPr>
                        <a:spcBef>
                          <a:spcPct val="50000"/>
                        </a:spcBef>
                      </a:pPr>
                      <a:r>
                        <a:rPr lang="en-US" altLang="en-US" sz="2000" b="1" dirty="0">
                          <a:solidFill>
                            <a:srgbClr val="FF0000"/>
                          </a:solidFill>
                          <a:latin typeface="Times New Roman" panose="02020603050405020304" pitchFamily="18" charset="0"/>
                        </a:rPr>
                        <a:t>A</a:t>
                      </a:r>
                      <a:endParaRPr lang="en-US" altLang="en-US" sz="2000" b="1" dirty="0">
                        <a:solidFill>
                          <a:srgbClr val="FF0000"/>
                        </a:solidFill>
                        <a:latin typeface="Times New Roman" panose="02020603050405020304" pitchFamily="18" charset="0"/>
                      </a:endParaRPr>
                    </a:p>
                  </p:txBody>
                </p:sp>
                <p:sp>
                  <p:nvSpPr>
                    <p:cNvPr id="19473" name="Text Box 36"/>
                    <p:cNvSpPr txBox="1"/>
                    <p:nvPr/>
                  </p:nvSpPr>
                  <p:spPr>
                    <a:xfrm>
                      <a:off x="5305" y="519"/>
                      <a:ext cx="240" cy="250"/>
                    </a:xfrm>
                    <a:prstGeom prst="rect">
                      <a:avLst/>
                    </a:prstGeom>
                    <a:noFill/>
                    <a:ln w="9525">
                      <a:noFill/>
                    </a:ln>
                  </p:spPr>
                  <p:txBody>
                    <a:bodyPr>
                      <a:spAutoFit/>
                    </a:bodyPr>
                    <a:p>
                      <a:pPr>
                        <a:spcBef>
                          <a:spcPct val="50000"/>
                        </a:spcBef>
                      </a:pPr>
                      <a:r>
                        <a:rPr lang="en-US" altLang="en-US" sz="2000" b="1" dirty="0">
                          <a:solidFill>
                            <a:srgbClr val="FF0000"/>
                          </a:solidFill>
                          <a:latin typeface="Times New Roman" panose="02020603050405020304" pitchFamily="18" charset="0"/>
                        </a:rPr>
                        <a:t>C</a:t>
                      </a:r>
                      <a:endParaRPr lang="en-US" altLang="en-US" sz="2000" b="1" dirty="0">
                        <a:solidFill>
                          <a:srgbClr val="FF0000"/>
                        </a:solidFill>
                        <a:latin typeface="Times New Roman" panose="02020603050405020304" pitchFamily="18" charset="0"/>
                      </a:endParaRPr>
                    </a:p>
                  </p:txBody>
                </p:sp>
                <p:sp>
                  <p:nvSpPr>
                    <p:cNvPr id="19474" name="Text Box 37"/>
                    <p:cNvSpPr txBox="1"/>
                    <p:nvPr/>
                  </p:nvSpPr>
                  <p:spPr>
                    <a:xfrm>
                      <a:off x="3346" y="537"/>
                      <a:ext cx="384" cy="250"/>
                    </a:xfrm>
                    <a:prstGeom prst="rect">
                      <a:avLst/>
                    </a:prstGeom>
                    <a:noFill/>
                    <a:ln w="9525">
                      <a:noFill/>
                    </a:ln>
                  </p:spPr>
                  <p:txBody>
                    <a:bodyPr>
                      <a:spAutoFit/>
                    </a:bodyPr>
                    <a:p>
                      <a:pPr>
                        <a:spcBef>
                          <a:spcPct val="50000"/>
                        </a:spcBef>
                      </a:pPr>
                      <a:r>
                        <a:rPr lang="en-US" altLang="en-US" sz="2000" b="1" dirty="0">
                          <a:solidFill>
                            <a:srgbClr val="FF0000"/>
                          </a:solidFill>
                          <a:latin typeface="Times New Roman" panose="02020603050405020304" pitchFamily="18" charset="0"/>
                        </a:rPr>
                        <a:t>R</a:t>
                      </a:r>
                      <a:r>
                        <a:rPr lang="en-US" altLang="en-US" sz="2000" b="1" baseline="-25000" dirty="0">
                          <a:solidFill>
                            <a:srgbClr val="FF0000"/>
                          </a:solidFill>
                          <a:latin typeface="Times New Roman" panose="02020603050405020304" pitchFamily="18" charset="0"/>
                        </a:rPr>
                        <a:t>1</a:t>
                      </a:r>
                      <a:endParaRPr lang="en-US" altLang="en-US" sz="2000" b="1" dirty="0">
                        <a:solidFill>
                          <a:srgbClr val="FF0000"/>
                        </a:solidFill>
                        <a:latin typeface="Times New Roman" panose="02020603050405020304" pitchFamily="18" charset="0"/>
                      </a:endParaRPr>
                    </a:p>
                  </p:txBody>
                </p:sp>
                <p:sp>
                  <p:nvSpPr>
                    <p:cNvPr id="19475" name="Text Box 38"/>
                    <p:cNvSpPr txBox="1"/>
                    <p:nvPr/>
                  </p:nvSpPr>
                  <p:spPr>
                    <a:xfrm>
                      <a:off x="3970" y="555"/>
                      <a:ext cx="384" cy="250"/>
                    </a:xfrm>
                    <a:prstGeom prst="rect">
                      <a:avLst/>
                    </a:prstGeom>
                    <a:noFill/>
                    <a:ln w="9525">
                      <a:noFill/>
                    </a:ln>
                  </p:spPr>
                  <p:txBody>
                    <a:bodyPr>
                      <a:spAutoFit/>
                    </a:bodyPr>
                    <a:p>
                      <a:pPr>
                        <a:spcBef>
                          <a:spcPct val="50000"/>
                        </a:spcBef>
                      </a:pPr>
                      <a:r>
                        <a:rPr lang="en-US" altLang="en-US" sz="2000" b="1" dirty="0">
                          <a:solidFill>
                            <a:srgbClr val="FF0000"/>
                          </a:solidFill>
                          <a:latin typeface="Times New Roman" panose="02020603050405020304" pitchFamily="18" charset="0"/>
                        </a:rPr>
                        <a:t>R</a:t>
                      </a:r>
                      <a:r>
                        <a:rPr lang="en-US" altLang="en-US" sz="2000" b="1" baseline="-25000" dirty="0">
                          <a:solidFill>
                            <a:srgbClr val="FF0000"/>
                          </a:solidFill>
                          <a:latin typeface="Times New Roman" panose="02020603050405020304" pitchFamily="18" charset="0"/>
                        </a:rPr>
                        <a:t>2</a:t>
                      </a:r>
                      <a:endParaRPr lang="en-US" altLang="en-US" sz="2000" b="1" dirty="0">
                        <a:solidFill>
                          <a:srgbClr val="FF0000"/>
                        </a:solidFill>
                        <a:latin typeface="Times New Roman" panose="02020603050405020304" pitchFamily="18" charset="0"/>
                      </a:endParaRPr>
                    </a:p>
                  </p:txBody>
                </p:sp>
              </p:grpSp>
            </p:grpSp>
            <p:sp>
              <p:nvSpPr>
                <p:cNvPr id="19468" name="Rectangle 39"/>
                <p:cNvSpPr/>
                <p:nvPr/>
              </p:nvSpPr>
              <p:spPr>
                <a:xfrm>
                  <a:off x="2736" y="3614"/>
                  <a:ext cx="384" cy="192"/>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p>
                  <a:pPr algn="ctr"/>
                  <a:endParaRPr lang="en-US" altLang="en-US" dirty="0">
                    <a:latin typeface="Arial" panose="020B0604020202020204" pitchFamily="34" charset="0"/>
                  </a:endParaRPr>
                </a:p>
              </p:txBody>
            </p:sp>
          </p:grpSp>
          <p:sp>
            <p:nvSpPr>
              <p:cNvPr id="19466" name="Text Box 40"/>
              <p:cNvSpPr txBox="1"/>
              <p:nvPr/>
            </p:nvSpPr>
            <p:spPr>
              <a:xfrm>
                <a:off x="2764" y="3636"/>
                <a:ext cx="390" cy="250"/>
              </a:xfrm>
              <a:prstGeom prst="rect">
                <a:avLst/>
              </a:prstGeom>
              <a:noFill/>
              <a:ln w="9525">
                <a:noFill/>
              </a:ln>
            </p:spPr>
            <p:txBody>
              <a:bodyPr>
                <a:spAutoFit/>
              </a:bodyPr>
              <a:p>
                <a:pPr>
                  <a:spcBef>
                    <a:spcPct val="50000"/>
                  </a:spcBef>
                </a:pPr>
                <a:r>
                  <a:rPr lang="en-US" altLang="en-US" sz="2000" b="1" dirty="0">
                    <a:solidFill>
                      <a:srgbClr val="FF0000"/>
                    </a:solidFill>
                    <a:latin typeface="Times New Roman" panose="02020603050405020304" pitchFamily="18" charset="0"/>
                  </a:rPr>
                  <a:t>R</a:t>
                </a:r>
                <a:r>
                  <a:rPr lang="en-US" altLang="en-US" sz="2000" b="1" baseline="-25000" dirty="0">
                    <a:solidFill>
                      <a:srgbClr val="FF0000"/>
                    </a:solidFill>
                    <a:latin typeface="Times New Roman" panose="02020603050405020304" pitchFamily="18" charset="0"/>
                  </a:rPr>
                  <a:t>12</a:t>
                </a:r>
                <a:endParaRPr lang="en-US" altLang="en-US" sz="2000" b="1" dirty="0">
                  <a:solidFill>
                    <a:srgbClr val="FF0000"/>
                  </a:solidFill>
                  <a:latin typeface="Times New Roman" panose="02020603050405020304" pitchFamily="18" charset="0"/>
                </a:endParaRPr>
              </a:p>
            </p:txBody>
          </p:sp>
        </p:grpSp>
        <p:sp>
          <p:nvSpPr>
            <p:cNvPr id="19462" name="Rectangle 41"/>
            <p:cNvSpPr/>
            <p:nvPr/>
          </p:nvSpPr>
          <p:spPr>
            <a:xfrm>
              <a:off x="3834" y="3312"/>
              <a:ext cx="432" cy="144"/>
            </a:xfrm>
            <a:prstGeom prst="rect">
              <a:avLst/>
            </a:prstGeom>
            <a:solidFill>
              <a:schemeClr val="bg1"/>
            </a:solidFill>
            <a:ln w="9525" cap="flat" cmpd="sng">
              <a:solidFill>
                <a:srgbClr val="FF0000"/>
              </a:solidFill>
              <a:prstDash val="solid"/>
              <a:miter/>
              <a:headEnd type="none" w="med" len="med"/>
              <a:tailEnd type="none" w="med" len="med"/>
            </a:ln>
          </p:spPr>
          <p:txBody>
            <a:bodyPr wrap="none" anchor="ctr" anchorCtr="0"/>
            <a:p>
              <a:pPr algn="ctr"/>
              <a:endParaRPr lang="en-US" altLang="en-US" dirty="0">
                <a:latin typeface="Arial" panose="020B0604020202020204" pitchFamily="34" charset="0"/>
              </a:endParaRPr>
            </a:p>
          </p:txBody>
        </p:sp>
        <p:sp>
          <p:nvSpPr>
            <p:cNvPr id="19463" name="Text Box 42"/>
            <p:cNvSpPr txBox="1"/>
            <p:nvPr/>
          </p:nvSpPr>
          <p:spPr>
            <a:xfrm>
              <a:off x="3552" y="3136"/>
              <a:ext cx="288" cy="250"/>
            </a:xfrm>
            <a:prstGeom prst="rect">
              <a:avLst/>
            </a:prstGeom>
            <a:noFill/>
            <a:ln w="9525">
              <a:noFill/>
            </a:ln>
          </p:spPr>
          <p:txBody>
            <a:bodyPr>
              <a:spAutoFit/>
            </a:bodyPr>
            <a:p>
              <a:pPr>
                <a:spcBef>
                  <a:spcPct val="50000"/>
                </a:spcBef>
              </a:pPr>
              <a:r>
                <a:rPr lang="en-US" altLang="en-US" sz="2000" b="1" dirty="0">
                  <a:solidFill>
                    <a:srgbClr val="0000FF"/>
                  </a:solidFill>
                  <a:latin typeface="Times New Roman" panose="02020603050405020304" pitchFamily="18" charset="0"/>
                </a:rPr>
                <a:t>B</a:t>
              </a:r>
              <a:endParaRPr lang="en-US" altLang="en-US" sz="2000" b="1" dirty="0">
                <a:solidFill>
                  <a:srgbClr val="0000FF"/>
                </a:solidFill>
                <a:latin typeface="Times New Roman" panose="02020603050405020304" pitchFamily="18" charset="0"/>
              </a:endParaRPr>
            </a:p>
          </p:txBody>
        </p:sp>
        <p:sp>
          <p:nvSpPr>
            <p:cNvPr id="19464" name="Text Box 43"/>
            <p:cNvSpPr txBox="1"/>
            <p:nvPr/>
          </p:nvSpPr>
          <p:spPr>
            <a:xfrm>
              <a:off x="3918" y="3048"/>
              <a:ext cx="434" cy="250"/>
            </a:xfrm>
            <a:prstGeom prst="rect">
              <a:avLst/>
            </a:prstGeom>
            <a:noFill/>
            <a:ln w="9525">
              <a:noFill/>
            </a:ln>
          </p:spPr>
          <p:txBody>
            <a:bodyPr>
              <a:spAutoFit/>
            </a:bodyPr>
            <a:p>
              <a:pPr>
                <a:spcBef>
                  <a:spcPct val="50000"/>
                </a:spcBef>
              </a:pPr>
              <a:r>
                <a:rPr lang="en-US" altLang="en-US" sz="2000" b="1" dirty="0">
                  <a:solidFill>
                    <a:srgbClr val="FF0000"/>
                  </a:solidFill>
                  <a:latin typeface="Times New Roman" panose="02020603050405020304" pitchFamily="18" charset="0"/>
                </a:rPr>
                <a:t>R</a:t>
              </a:r>
              <a:r>
                <a:rPr lang="en-US" altLang="en-US" sz="2000" b="1" baseline="-25000" dirty="0">
                  <a:solidFill>
                    <a:srgbClr val="FF0000"/>
                  </a:solidFill>
                  <a:latin typeface="Times New Roman" panose="02020603050405020304" pitchFamily="18" charset="0"/>
                </a:rPr>
                <a:t>3</a:t>
              </a:r>
              <a:endParaRPr lang="en-US" altLang="en-US" sz="2000" b="1" dirty="0">
                <a:solidFill>
                  <a:srgbClr val="FF0000"/>
                </a:solidFill>
                <a:latin typeface="Times New Roman" panose="02020603050405020304" pitchFamily="18" charset="0"/>
              </a:endParaRPr>
            </a:p>
          </p:txBody>
        </p:sp>
      </p:grpSp>
      <p:sp>
        <p:nvSpPr>
          <p:cNvPr id="13358" name="Rectangle 46"/>
          <p:cNvSpPr/>
          <p:nvPr/>
        </p:nvSpPr>
        <p:spPr>
          <a:xfrm>
            <a:off x="0" y="2743200"/>
            <a:ext cx="8394700" cy="3786188"/>
          </a:xfrm>
          <a:prstGeom prst="rect">
            <a:avLst/>
          </a:prstGeom>
          <a:noFill/>
          <a:ln w="9525">
            <a:noFill/>
          </a:ln>
        </p:spPr>
        <p:txBody>
          <a:bodyPr>
            <a:spAutoFit/>
          </a:bodyPr>
          <a:p>
            <a:r>
              <a:rPr lang="en-US" altLang="en-US" sz="4800" b="1" i="1" u="sng" dirty="0">
                <a:solidFill>
                  <a:srgbClr val="FF0000"/>
                </a:solidFill>
                <a:latin typeface="Arial" panose="020B0604020202020204" pitchFamily="34" charset="0"/>
                <a:cs typeface="Times New Roman" panose="02020603050405020304" pitchFamily="18" charset="0"/>
                <a:sym typeface="Wingdings" panose="05000000000000000000" pitchFamily="2" charset="2"/>
              </a:rPr>
              <a:t>Mở rộng</a:t>
            </a:r>
            <a:r>
              <a:rPr lang="en-US" altLang="en-US" sz="4800" b="1" dirty="0">
                <a:solidFill>
                  <a:srgbClr val="FF0066"/>
                </a:solidFill>
                <a:latin typeface="Arial" panose="020B0604020202020204" pitchFamily="34" charset="0"/>
                <a:cs typeface="Times New Roman" panose="02020603050405020304" pitchFamily="18" charset="0"/>
                <a:sym typeface="Symbol" panose="05050102010706020507" pitchFamily="18" charset="2"/>
              </a:rPr>
              <a:t>:</a:t>
            </a:r>
            <a:r>
              <a:rPr lang="en-US" altLang="en-US" sz="4800" b="1" dirty="0">
                <a:solidFill>
                  <a:srgbClr val="0000FF"/>
                </a:solidFill>
                <a:latin typeface="Arial" panose="020B0604020202020204" pitchFamily="34" charset="0"/>
                <a:cs typeface="Times New Roman" panose="02020603050405020304" pitchFamily="18" charset="0"/>
                <a:sym typeface="Symbol" panose="05050102010706020507" pitchFamily="18" charset="2"/>
              </a:rPr>
              <a:t> Mạch có n điện trở mắc nối tiếp thì:</a:t>
            </a:r>
            <a:endParaRPr lang="en-US" altLang="en-US" sz="4800" b="1" dirty="0">
              <a:solidFill>
                <a:srgbClr val="0000FF"/>
              </a:solidFill>
              <a:latin typeface="Arial" panose="020B0604020202020204" pitchFamily="34" charset="0"/>
              <a:cs typeface="Times New Roman" panose="02020603050405020304" pitchFamily="18" charset="0"/>
              <a:sym typeface="Symbol" panose="05050102010706020507" pitchFamily="18" charset="2"/>
            </a:endParaRPr>
          </a:p>
          <a:p>
            <a:r>
              <a:rPr lang="en-US" altLang="en-US" sz="4800" b="1" dirty="0">
                <a:solidFill>
                  <a:srgbClr val="0000FF"/>
                </a:solidFill>
                <a:latin typeface="Arial" panose="020B0604020202020204" pitchFamily="34" charset="0"/>
                <a:cs typeface="Times New Roman" panose="02020603050405020304" pitchFamily="18" charset="0"/>
                <a:sym typeface="Symbol" panose="05050102010706020507" pitchFamily="18" charset="2"/>
              </a:rPr>
              <a:t>       </a:t>
            </a:r>
            <a:r>
              <a:rPr lang="en-US" altLang="en-US" sz="48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I     =  I</a:t>
            </a:r>
            <a:r>
              <a:rPr lang="en-US" altLang="en-US" sz="4800" b="1" baseline="-25000" dirty="0">
                <a:solidFill>
                  <a:srgbClr val="FF0000"/>
                </a:solidFill>
                <a:latin typeface="Arial" panose="020B0604020202020204" pitchFamily="34" charset="0"/>
                <a:cs typeface="Times New Roman" panose="02020603050405020304" pitchFamily="18" charset="0"/>
                <a:sym typeface="Symbol" panose="05050102010706020507" pitchFamily="18" charset="2"/>
              </a:rPr>
              <a:t>1     </a:t>
            </a:r>
            <a:r>
              <a:rPr lang="en-US" altLang="en-US" sz="48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 I</a:t>
            </a:r>
            <a:r>
              <a:rPr lang="en-US" altLang="en-US" sz="4800" b="1" baseline="-25000" dirty="0">
                <a:solidFill>
                  <a:srgbClr val="FF0000"/>
                </a:solidFill>
                <a:latin typeface="Arial" panose="020B0604020202020204" pitchFamily="34" charset="0"/>
                <a:cs typeface="Times New Roman" panose="02020603050405020304" pitchFamily="18" charset="0"/>
                <a:sym typeface="Symbol" panose="05050102010706020507" pitchFamily="18" charset="2"/>
              </a:rPr>
              <a:t>2    </a:t>
            </a:r>
            <a:r>
              <a:rPr lang="en-US" altLang="en-US" sz="48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 </a:t>
            </a:r>
            <a:r>
              <a:rPr lang="en-US" altLang="en-US" sz="4800" b="1" dirty="0">
                <a:solidFill>
                  <a:srgbClr val="FF0000"/>
                </a:solidFill>
                <a:latin typeface="Arial" panose="020B0604020202020204" pitchFamily="34" charset="0"/>
                <a:ea typeface="Times New Roman" panose="02020603050405020304" pitchFamily="18" charset="0"/>
                <a:sym typeface="Symbol" panose="05050102010706020507" pitchFamily="18" charset="2"/>
              </a:rPr>
              <a:t>…</a:t>
            </a:r>
            <a:r>
              <a:rPr lang="en-US" altLang="en-US" sz="48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 = I</a:t>
            </a:r>
            <a:r>
              <a:rPr lang="en-US" altLang="en-US" sz="4800" b="1" baseline="-25000" dirty="0">
                <a:solidFill>
                  <a:srgbClr val="FF0000"/>
                </a:solidFill>
                <a:latin typeface="Arial" panose="020B0604020202020204" pitchFamily="34" charset="0"/>
                <a:cs typeface="Times New Roman" panose="02020603050405020304" pitchFamily="18" charset="0"/>
                <a:sym typeface="Symbol" panose="05050102010706020507" pitchFamily="18" charset="2"/>
              </a:rPr>
              <a:t>n</a:t>
            </a:r>
            <a:r>
              <a:rPr lang="en-US" altLang="en-US" sz="48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 </a:t>
            </a:r>
            <a:endParaRPr lang="en-US" altLang="en-US" sz="4800" b="1" dirty="0">
              <a:solidFill>
                <a:srgbClr val="FF0000"/>
              </a:solidFill>
              <a:latin typeface="Arial" panose="020B0604020202020204" pitchFamily="34" charset="0"/>
              <a:cs typeface="Times New Roman" panose="02020603050405020304" pitchFamily="18" charset="0"/>
              <a:sym typeface="Symbol" panose="05050102010706020507" pitchFamily="18" charset="2"/>
            </a:endParaRPr>
          </a:p>
          <a:p>
            <a:r>
              <a:rPr lang="en-US" altLang="en-US" sz="48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       U    =  U</a:t>
            </a:r>
            <a:r>
              <a:rPr lang="en-US" altLang="en-US" sz="4800" b="1" baseline="-25000" dirty="0">
                <a:solidFill>
                  <a:srgbClr val="FF0000"/>
                </a:solidFill>
                <a:latin typeface="Arial" panose="020B0604020202020204" pitchFamily="34" charset="0"/>
                <a:cs typeface="Times New Roman" panose="02020603050405020304" pitchFamily="18" charset="0"/>
                <a:sym typeface="Symbol" panose="05050102010706020507" pitchFamily="18" charset="2"/>
              </a:rPr>
              <a:t>1  </a:t>
            </a:r>
            <a:r>
              <a:rPr lang="en-US" altLang="en-US" sz="48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 U</a:t>
            </a:r>
            <a:r>
              <a:rPr lang="en-US" altLang="en-US" sz="4800" b="1" baseline="-25000" dirty="0">
                <a:solidFill>
                  <a:srgbClr val="FF0000"/>
                </a:solidFill>
                <a:latin typeface="Arial" panose="020B0604020202020204" pitchFamily="34" charset="0"/>
                <a:cs typeface="Times New Roman" panose="02020603050405020304" pitchFamily="18" charset="0"/>
                <a:sym typeface="Symbol" panose="05050102010706020507" pitchFamily="18" charset="2"/>
              </a:rPr>
              <a:t>2  </a:t>
            </a:r>
            <a:r>
              <a:rPr lang="en-US" altLang="en-US" sz="48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 </a:t>
            </a:r>
            <a:r>
              <a:rPr lang="en-US" altLang="en-US" sz="4800" b="1" dirty="0">
                <a:solidFill>
                  <a:srgbClr val="FF0000"/>
                </a:solidFill>
                <a:latin typeface="Arial" panose="020B0604020202020204" pitchFamily="34" charset="0"/>
                <a:ea typeface="Times New Roman" panose="02020603050405020304" pitchFamily="18" charset="0"/>
                <a:sym typeface="Symbol" panose="05050102010706020507" pitchFamily="18" charset="2"/>
              </a:rPr>
              <a:t>…</a:t>
            </a:r>
            <a:r>
              <a:rPr lang="en-US" altLang="en-US" sz="48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 + U</a:t>
            </a:r>
            <a:r>
              <a:rPr lang="en-US" altLang="en-US" sz="4800" b="1" baseline="-25000" dirty="0">
                <a:solidFill>
                  <a:srgbClr val="FF0000"/>
                </a:solidFill>
                <a:latin typeface="Arial" panose="020B0604020202020204" pitchFamily="34" charset="0"/>
                <a:cs typeface="Times New Roman" panose="02020603050405020304" pitchFamily="18" charset="0"/>
                <a:sym typeface="Symbol" panose="05050102010706020507" pitchFamily="18" charset="2"/>
              </a:rPr>
              <a:t>n</a:t>
            </a:r>
            <a:endParaRPr lang="en-US" altLang="en-US" sz="4800" b="1" dirty="0">
              <a:solidFill>
                <a:srgbClr val="FF0000"/>
              </a:solidFill>
              <a:latin typeface="Arial" panose="020B0604020202020204" pitchFamily="34" charset="0"/>
              <a:cs typeface="Times New Roman" panose="02020603050405020304" pitchFamily="18" charset="0"/>
              <a:sym typeface="Symbol" panose="05050102010706020507" pitchFamily="18" charset="2"/>
            </a:endParaRPr>
          </a:p>
          <a:p>
            <a:r>
              <a:rPr lang="en-US" altLang="en-US" sz="48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       R</a:t>
            </a:r>
            <a:r>
              <a:rPr lang="en-US" altLang="en-US" sz="4800" b="1" baseline="-25000" dirty="0">
                <a:solidFill>
                  <a:srgbClr val="FF0000"/>
                </a:solidFill>
                <a:latin typeface="Arial" panose="020B0604020202020204" pitchFamily="34" charset="0"/>
                <a:cs typeface="Times New Roman" panose="02020603050405020304" pitchFamily="18" charset="0"/>
                <a:sym typeface="Symbol" panose="05050102010706020507" pitchFamily="18" charset="2"/>
              </a:rPr>
              <a:t>tđ</a:t>
            </a:r>
            <a:r>
              <a:rPr lang="en-US" altLang="en-US" sz="48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  =  R</a:t>
            </a:r>
            <a:r>
              <a:rPr lang="en-US" altLang="en-US" sz="4800" b="1" baseline="-25000" dirty="0">
                <a:solidFill>
                  <a:srgbClr val="FF0000"/>
                </a:solidFill>
                <a:latin typeface="Arial" panose="020B0604020202020204" pitchFamily="34" charset="0"/>
                <a:cs typeface="Times New Roman" panose="02020603050405020304" pitchFamily="18" charset="0"/>
                <a:sym typeface="Symbol" panose="05050102010706020507" pitchFamily="18" charset="2"/>
              </a:rPr>
              <a:t>1  </a:t>
            </a:r>
            <a:r>
              <a:rPr lang="en-US" altLang="en-US" sz="48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 R</a:t>
            </a:r>
            <a:r>
              <a:rPr lang="en-US" altLang="en-US" sz="4800" b="1" baseline="-25000" dirty="0">
                <a:solidFill>
                  <a:srgbClr val="FF0000"/>
                </a:solidFill>
                <a:latin typeface="Arial" panose="020B0604020202020204" pitchFamily="34" charset="0"/>
                <a:cs typeface="Times New Roman" panose="02020603050405020304" pitchFamily="18" charset="0"/>
                <a:sym typeface="Symbol" panose="05050102010706020507" pitchFamily="18" charset="2"/>
              </a:rPr>
              <a:t>2</a:t>
            </a:r>
            <a:r>
              <a:rPr lang="en-US" altLang="en-US" sz="48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 + </a:t>
            </a:r>
            <a:r>
              <a:rPr lang="en-US" altLang="en-US" sz="4800" b="1" dirty="0">
                <a:solidFill>
                  <a:srgbClr val="FF0000"/>
                </a:solidFill>
                <a:latin typeface="Arial" panose="020B0604020202020204" pitchFamily="34" charset="0"/>
                <a:ea typeface="Times New Roman" panose="02020603050405020304" pitchFamily="18" charset="0"/>
                <a:sym typeface="Symbol" panose="05050102010706020507" pitchFamily="18" charset="2"/>
              </a:rPr>
              <a:t>…</a:t>
            </a:r>
            <a:r>
              <a:rPr lang="en-US" altLang="en-US" sz="4800" b="1" dirty="0">
                <a:solidFill>
                  <a:srgbClr val="FF0000"/>
                </a:solidFill>
                <a:latin typeface="Arial" panose="020B0604020202020204" pitchFamily="34" charset="0"/>
                <a:cs typeface="Times New Roman" panose="02020603050405020304" pitchFamily="18" charset="0"/>
                <a:sym typeface="Symbol" panose="05050102010706020507" pitchFamily="18" charset="2"/>
              </a:rPr>
              <a:t> + R</a:t>
            </a:r>
            <a:r>
              <a:rPr lang="en-US" altLang="en-US" sz="4800" b="1" baseline="-25000" dirty="0">
                <a:solidFill>
                  <a:srgbClr val="FF0000"/>
                </a:solidFill>
                <a:latin typeface="Arial" panose="020B0604020202020204" pitchFamily="34" charset="0"/>
                <a:cs typeface="Times New Roman" panose="02020603050405020304" pitchFamily="18" charset="0"/>
                <a:sym typeface="Symbol" panose="05050102010706020507" pitchFamily="18" charset="2"/>
              </a:rPr>
              <a:t>n</a:t>
            </a:r>
            <a:endParaRPr lang="en-US" altLang="en-US" sz="4800" b="1" baseline="-25000" dirty="0">
              <a:solidFill>
                <a:srgbClr val="FF0000"/>
              </a:solidFill>
              <a:latin typeface="Arial" panose="020B0604020202020204" pitchFamily="34" charset="0"/>
              <a:ea typeface="Times New Roman" panose="02020603050405020304" pitchFamily="18" charset="0"/>
              <a:sym typeface="Symbol" panose="05050102010706020507" pitchFamily="18" charset="2"/>
            </a:endParaRPr>
          </a:p>
        </p:txBody>
      </p:sp>
      <p:graphicFrame>
        <p:nvGraphicFramePr>
          <p:cNvPr id="19460" name="Object 47"/>
          <p:cNvGraphicFramePr>
            <a:graphicFrameLocks noChangeAspect="1"/>
          </p:cNvGraphicFramePr>
          <p:nvPr>
            <p:ph sz="half" idx="1"/>
          </p:nvPr>
        </p:nvGraphicFramePr>
        <p:xfrm>
          <a:off x="2419350" y="3756025"/>
          <a:ext cx="114300" cy="214313"/>
        </p:xfrm>
        <a:graphic>
          <a:graphicData uri="http://schemas.openxmlformats.org/presentationml/2006/ole">
            <mc:AlternateContent xmlns:mc="http://schemas.openxmlformats.org/markup-compatibility/2006">
              <mc:Choice xmlns:v="urn:schemas-microsoft-com:vml" Requires="v">
                <p:oleObj spid="_x0000_s3082" name="" r:id="rId1" imgW="114300" imgH="215900" progId="Equation.3">
                  <p:embed/>
                </p:oleObj>
              </mc:Choice>
              <mc:Fallback>
                <p:oleObj name="" r:id="rId1" imgW="114300" imgH="215900" progId="Equation.3">
                  <p:embed/>
                  <p:pic>
                    <p:nvPicPr>
                      <p:cNvPr id="0" name="Picture 3081"/>
                      <p:cNvPicPr/>
                      <p:nvPr/>
                    </p:nvPicPr>
                    <p:blipFill>
                      <a:blip r:embed="rId2"/>
                      <a:srcRect/>
                      <a:stretch>
                        <a:fillRect/>
                      </a:stretch>
                    </p:blipFill>
                    <p:spPr>
                      <a:xfrm>
                        <a:off x="2419350" y="3756025"/>
                        <a:ext cx="114300" cy="214313"/>
                      </a:xfrm>
                      <a:prstGeom prst="rect">
                        <a:avLst/>
                      </a:prstGeom>
                      <a:noFill/>
                      <a:ln w="38100">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31"/>
                                        </p:tgtEl>
                                        <p:attrNameLst>
                                          <p:attrName>style.visibility</p:attrName>
                                        </p:attrNameLst>
                                      </p:cBhvr>
                                      <p:to>
                                        <p:strVal val="visible"/>
                                      </p:to>
                                    </p:set>
                                    <p:animEffect transition="in" filter="fade">
                                      <p:cBhvr>
                                        <p:cTn id="7" dur="2000"/>
                                        <p:tgtEl>
                                          <p:spTgt spid="133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58"/>
                                        </p:tgtEl>
                                        <p:attrNameLst>
                                          <p:attrName>style.visibility</p:attrName>
                                        </p:attrNameLst>
                                      </p:cBhvr>
                                      <p:to>
                                        <p:strVal val="visible"/>
                                      </p:to>
                                    </p:set>
                                    <p:animEffect transition="in" filter="fade">
                                      <p:cBhvr>
                                        <p:cTn id="12" dur="2000"/>
                                        <p:tgtEl>
                                          <p:spTgt spid="13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6" name="Text Box 4"/>
          <p:cNvSpPr txBox="1"/>
          <p:nvPr/>
        </p:nvSpPr>
        <p:spPr>
          <a:xfrm>
            <a:off x="0" y="0"/>
            <a:ext cx="9144000" cy="519113"/>
          </a:xfrm>
          <a:prstGeom prst="rect">
            <a:avLst/>
          </a:prstGeom>
          <a:noFill/>
          <a:ln w="9525">
            <a:noFill/>
          </a:ln>
        </p:spPr>
        <p:txBody>
          <a:bodyPr anchor="t" anchorCtr="0">
            <a:spAutoFit/>
          </a:bodyPr>
          <a:p>
            <a:pPr algn="ctr">
              <a:spcBef>
                <a:spcPct val="50000"/>
              </a:spcBef>
            </a:pPr>
            <a:r>
              <a:rPr lang="en-US" sz="2800" b="1" dirty="0">
                <a:solidFill>
                  <a:srgbClr val="0000FF"/>
                </a:solidFill>
                <a:latin typeface="Times New Roman" panose="02020603050405020304" pitchFamily="18" charset="0"/>
              </a:rPr>
              <a:t>Kiểm tra b</a:t>
            </a:r>
            <a:r>
              <a:rPr lang="en-US" sz="2800" b="1" dirty="0">
                <a:solidFill>
                  <a:srgbClr val="0000FF"/>
                </a:solidFill>
                <a:latin typeface="Times New Roman" panose="02020603050405020304" pitchFamily="18" charset="0"/>
                <a:ea typeface="Times New Roman" panose="02020603050405020304" pitchFamily="18" charset="0"/>
              </a:rPr>
              <a:t>à</a:t>
            </a:r>
            <a:r>
              <a:rPr lang="en-US" sz="2800" b="1" dirty="0">
                <a:solidFill>
                  <a:srgbClr val="0000FF"/>
                </a:solidFill>
                <a:latin typeface="Times New Roman" panose="02020603050405020304" pitchFamily="18" charset="0"/>
              </a:rPr>
              <a:t>i cũ</a:t>
            </a:r>
            <a:endParaRPr lang="en-US" sz="2800" b="1" dirty="0">
              <a:solidFill>
                <a:srgbClr val="0000FF"/>
              </a:solidFill>
              <a:latin typeface="Times New Roman" panose="02020603050405020304" pitchFamily="18" charset="0"/>
              <a:ea typeface="Times New Roman" panose="02020603050405020304" pitchFamily="18" charset="0"/>
            </a:endParaRPr>
          </a:p>
        </p:txBody>
      </p:sp>
      <p:sp>
        <p:nvSpPr>
          <p:cNvPr id="3077" name="Text Box 5"/>
          <p:cNvSpPr txBox="1"/>
          <p:nvPr/>
        </p:nvSpPr>
        <p:spPr>
          <a:xfrm>
            <a:off x="0" y="533400"/>
            <a:ext cx="9067800" cy="178371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 Em hãy nêu nhận xét về mối quan hệ giữa cường độ dòng điện chạy qua một dây dẫn với hiệu điện thế giữa hai đầu dây ?</a:t>
            </a:r>
            <a:endParaRPr lang="en-US" sz="2000" dirty="0">
              <a:latin typeface="Times New Roman" panose="02020603050405020304" pitchFamily="18" charset="0"/>
            </a:endParaRPr>
          </a:p>
          <a:p>
            <a:pPr>
              <a:spcBef>
                <a:spcPct val="50000"/>
              </a:spcBef>
            </a:pPr>
            <a:r>
              <a:rPr lang="en-US" sz="2000" dirty="0">
                <a:latin typeface="Times New Roman" panose="02020603050405020304" pitchFamily="18" charset="0"/>
              </a:rPr>
              <a:t>+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m b</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i tập 1.1 . Khi đặt v</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o hai đầu dây dẫn một hiệu điện thế 12 V thì cường độ dòng điện chạy qua nó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 0,5 A. Nếu hiệu điện thế đặt v</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o hai đầu dây dẫn đó tăng lên đến 36V thì cường độ dòng điện chạy qua nó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  bao  nhiêu ?</a:t>
            </a:r>
            <a:endParaRPr lang="en-US" sz="2000" dirty="0">
              <a:latin typeface="Times New Roman" panose="02020603050405020304" pitchFamily="18" charset="0"/>
              <a:ea typeface="Times New Roman" panose="02020603050405020304" pitchFamily="18" charset="0"/>
            </a:endParaRPr>
          </a:p>
        </p:txBody>
      </p:sp>
      <p:sp>
        <p:nvSpPr>
          <p:cNvPr id="3191" name="Text Box 119"/>
          <p:cNvSpPr txBox="1"/>
          <p:nvPr/>
        </p:nvSpPr>
        <p:spPr>
          <a:xfrm>
            <a:off x="-42862" y="2255838"/>
            <a:ext cx="9144000" cy="1014730"/>
          </a:xfrm>
          <a:prstGeom prst="rect">
            <a:avLst/>
          </a:prstGeom>
          <a:noFill/>
          <a:ln w="9525">
            <a:noFill/>
          </a:ln>
        </p:spPr>
        <p:txBody>
          <a:bodyPr anchor="t" anchorCtr="0">
            <a:spAutoFit/>
          </a:bodyPr>
          <a:p>
            <a:pPr>
              <a:spcBef>
                <a:spcPct val="50000"/>
              </a:spcBef>
            </a:pPr>
            <a:r>
              <a:rPr lang="en-US" sz="2000" b="1" u="sng" dirty="0">
                <a:solidFill>
                  <a:srgbClr val="FF0000"/>
                </a:solidFill>
                <a:latin typeface="Times New Roman" panose="02020603050405020304" pitchFamily="18" charset="0"/>
              </a:rPr>
              <a:t>Trả lời</a:t>
            </a:r>
            <a:r>
              <a:rPr lang="en-US" altLang="zh-CN" sz="2000" b="1" u="sng" dirty="0">
                <a:solidFill>
                  <a:srgbClr val="FF0000"/>
                </a:solidFill>
                <a:latin typeface="Times New Roman" panose="02020603050405020304" pitchFamily="18" charset="0"/>
              </a:rPr>
              <a:t>:</a:t>
            </a:r>
            <a:r>
              <a:rPr lang="en-US" sz="2000" b="1" dirty="0">
                <a:solidFill>
                  <a:srgbClr val="FF0000"/>
                </a:solidFill>
                <a:latin typeface="Times New Roman" panose="02020603050405020304" pitchFamily="18" charset="0"/>
              </a:rPr>
              <a:t>  </a:t>
            </a:r>
            <a:r>
              <a:rPr lang="en-US" altLang="zh-CN" sz="2000" b="1" dirty="0">
                <a:solidFill>
                  <a:srgbClr val="FF0000"/>
                </a:solidFill>
                <a:latin typeface="Times New Roman" panose="02020603050405020304" pitchFamily="18" charset="0"/>
              </a:rPr>
              <a:t>+</a:t>
            </a:r>
            <a:r>
              <a:rPr lang="en-US" altLang="zh-CN" sz="2000" b="1" dirty="0">
                <a:latin typeface="Times New Roman" panose="02020603050405020304" pitchFamily="18" charset="0"/>
              </a:rPr>
              <a:t>--&gt;</a:t>
            </a:r>
            <a:r>
              <a:rPr lang="en-US" sz="2000" dirty="0">
                <a:latin typeface="Times New Roman" panose="02020603050405020304" pitchFamily="18" charset="0"/>
              </a:rPr>
              <a:t> Khi hiệu điện thế giữa hai đầu một dây dẫn tăng lên (hay giảm đi) bao nhiêu lần thì cường độ dòng điện chạy qua dây dẫn đó cũng tăng lên (hay giảm đi) bấy nhiêu lần .</a:t>
            </a:r>
            <a:endParaRPr lang="en-US" sz="2000" dirty="0">
              <a:latin typeface="Times New Roman" panose="02020603050405020304" pitchFamily="18" charset="0"/>
              <a:ea typeface="Times New Roman" panose="02020603050405020304" pitchFamily="18" charset="0"/>
            </a:endParaRPr>
          </a:p>
        </p:txBody>
      </p:sp>
      <p:sp>
        <p:nvSpPr>
          <p:cNvPr id="3192" name="Text Box 120"/>
          <p:cNvSpPr txBox="1"/>
          <p:nvPr/>
        </p:nvSpPr>
        <p:spPr>
          <a:xfrm>
            <a:off x="0" y="3484563"/>
            <a:ext cx="14478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 Cho biết</a:t>
            </a:r>
            <a:endParaRPr lang="en-US" sz="2000" dirty="0">
              <a:latin typeface="Times New Roman" panose="02020603050405020304" pitchFamily="18" charset="0"/>
              <a:ea typeface="Times New Roman" panose="02020603050405020304" pitchFamily="18" charset="0"/>
            </a:endParaRPr>
          </a:p>
        </p:txBody>
      </p:sp>
      <p:sp>
        <p:nvSpPr>
          <p:cNvPr id="3193" name="Text Box 121"/>
          <p:cNvSpPr txBox="1"/>
          <p:nvPr/>
        </p:nvSpPr>
        <p:spPr>
          <a:xfrm>
            <a:off x="0" y="3836988"/>
            <a:ext cx="14478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U</a:t>
            </a:r>
            <a:r>
              <a:rPr lang="en-US" sz="2000" baseline="-25000" dirty="0">
                <a:latin typeface="Times New Roman" panose="02020603050405020304" pitchFamily="18" charset="0"/>
              </a:rPr>
              <a:t>1</a:t>
            </a:r>
            <a:r>
              <a:rPr lang="en-US" sz="2000" dirty="0">
                <a:latin typeface="Times New Roman" panose="02020603050405020304" pitchFamily="18" charset="0"/>
              </a:rPr>
              <a:t> = 12 V</a:t>
            </a:r>
            <a:endParaRPr lang="en-US" sz="2000" dirty="0">
              <a:latin typeface="Times New Roman" panose="02020603050405020304" pitchFamily="18" charset="0"/>
              <a:ea typeface="Times New Roman" panose="02020603050405020304" pitchFamily="18" charset="0"/>
            </a:endParaRPr>
          </a:p>
        </p:txBody>
      </p:sp>
      <p:sp>
        <p:nvSpPr>
          <p:cNvPr id="3194" name="Text Box 122"/>
          <p:cNvSpPr txBox="1"/>
          <p:nvPr/>
        </p:nvSpPr>
        <p:spPr>
          <a:xfrm>
            <a:off x="0" y="4184650"/>
            <a:ext cx="1774825" cy="398463"/>
          </a:xfrm>
          <a:prstGeom prst="rect">
            <a:avLst/>
          </a:prstGeom>
          <a:noFill/>
          <a:ln w="9525">
            <a:noFill/>
          </a:ln>
        </p:spPr>
        <p:txBody>
          <a:bodyPr wrap="square" anchor="t" anchorCtr="0">
            <a:spAutoFit/>
          </a:bodyPr>
          <a:p>
            <a:pPr>
              <a:spcBef>
                <a:spcPct val="50000"/>
              </a:spcBef>
            </a:pPr>
            <a:r>
              <a:rPr lang="en-US" sz="2000" dirty="0">
                <a:latin typeface="Times New Roman" panose="02020603050405020304" pitchFamily="18" charset="0"/>
              </a:rPr>
              <a:t>U</a:t>
            </a:r>
            <a:r>
              <a:rPr lang="en-US" sz="2000" baseline="-25000" dirty="0">
                <a:latin typeface="Times New Roman" panose="02020603050405020304" pitchFamily="18" charset="0"/>
              </a:rPr>
              <a:t>2</a:t>
            </a:r>
            <a:r>
              <a:rPr lang="en-US" sz="2000" dirty="0">
                <a:latin typeface="Times New Roman" panose="02020603050405020304" pitchFamily="18" charset="0"/>
              </a:rPr>
              <a:t>=</a:t>
            </a:r>
            <a:r>
              <a:rPr lang="en-US" altLang="zh-CN" sz="2000" dirty="0">
                <a:latin typeface="Times New Roman" panose="02020603050405020304" pitchFamily="18" charset="0"/>
              </a:rPr>
              <a:t>36V=</a:t>
            </a:r>
            <a:r>
              <a:rPr lang="en-US" sz="2000" dirty="0">
                <a:latin typeface="Times New Roman" panose="02020603050405020304" pitchFamily="18" charset="0"/>
              </a:rPr>
              <a:t>3.U</a:t>
            </a:r>
            <a:r>
              <a:rPr lang="en-US" sz="2000" baseline="-25000" dirty="0">
                <a:latin typeface="Times New Roman" panose="02020603050405020304" pitchFamily="18" charset="0"/>
              </a:rPr>
              <a:t>1</a:t>
            </a:r>
            <a:r>
              <a:rPr lang="en-US" sz="2000" dirty="0">
                <a:latin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p:sp>
        <p:nvSpPr>
          <p:cNvPr id="3195" name="Text Box 123"/>
          <p:cNvSpPr txBox="1"/>
          <p:nvPr/>
        </p:nvSpPr>
        <p:spPr>
          <a:xfrm>
            <a:off x="0" y="4518025"/>
            <a:ext cx="14478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I</a:t>
            </a:r>
            <a:r>
              <a:rPr lang="en-US" sz="2000" baseline="-25000" dirty="0">
                <a:latin typeface="Times New Roman" panose="02020603050405020304" pitchFamily="18" charset="0"/>
              </a:rPr>
              <a:t>1</a:t>
            </a:r>
            <a:r>
              <a:rPr lang="en-US" sz="2000" dirty="0">
                <a:latin typeface="Times New Roman" panose="02020603050405020304" pitchFamily="18" charset="0"/>
              </a:rPr>
              <a:t> = 0,5 A </a:t>
            </a:r>
            <a:endParaRPr lang="en-US" sz="2000" dirty="0">
              <a:latin typeface="Times New Roman" panose="02020603050405020304" pitchFamily="18" charset="0"/>
              <a:ea typeface="Times New Roman" panose="02020603050405020304" pitchFamily="18" charset="0"/>
            </a:endParaRPr>
          </a:p>
        </p:txBody>
      </p:sp>
      <p:sp>
        <p:nvSpPr>
          <p:cNvPr id="3196" name="Line 124"/>
          <p:cNvSpPr/>
          <p:nvPr/>
        </p:nvSpPr>
        <p:spPr>
          <a:xfrm>
            <a:off x="1828800" y="3770313"/>
            <a:ext cx="0" cy="1371600"/>
          </a:xfrm>
          <a:prstGeom prst="line">
            <a:avLst/>
          </a:prstGeom>
          <a:ln w="28575" cap="flat" cmpd="sng">
            <a:solidFill>
              <a:schemeClr val="tx1"/>
            </a:solidFill>
            <a:prstDash val="solid"/>
            <a:round/>
            <a:headEnd type="none" w="med" len="med"/>
            <a:tailEnd type="none" w="med" len="med"/>
          </a:ln>
        </p:spPr>
      </p:sp>
      <p:sp>
        <p:nvSpPr>
          <p:cNvPr id="3197" name="Text Box 125"/>
          <p:cNvSpPr txBox="1"/>
          <p:nvPr/>
        </p:nvSpPr>
        <p:spPr>
          <a:xfrm>
            <a:off x="0" y="4908550"/>
            <a:ext cx="14478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I</a:t>
            </a:r>
            <a:r>
              <a:rPr lang="en-US" sz="2000" baseline="-25000" dirty="0">
                <a:latin typeface="Times New Roman" panose="02020603050405020304" pitchFamily="18" charset="0"/>
              </a:rPr>
              <a:t>2</a:t>
            </a:r>
            <a:r>
              <a:rPr lang="en-US" sz="2000" dirty="0">
                <a:latin typeface="Times New Roman" panose="02020603050405020304" pitchFamily="18" charset="0"/>
              </a:rPr>
              <a:t> = ? I</a:t>
            </a:r>
            <a:r>
              <a:rPr lang="en-US" sz="2000" baseline="-25000" dirty="0">
                <a:latin typeface="Times New Roman" panose="02020603050405020304" pitchFamily="18" charset="0"/>
              </a:rPr>
              <a:t>1</a:t>
            </a:r>
            <a:r>
              <a:rPr lang="en-US" sz="2000" dirty="0">
                <a:latin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p:sp>
        <p:nvSpPr>
          <p:cNvPr id="3198" name="Text Box 126"/>
          <p:cNvSpPr txBox="1"/>
          <p:nvPr/>
        </p:nvSpPr>
        <p:spPr>
          <a:xfrm>
            <a:off x="1905000" y="3398838"/>
            <a:ext cx="1371600" cy="457200"/>
          </a:xfrm>
          <a:prstGeom prst="rect">
            <a:avLst/>
          </a:prstGeom>
          <a:noFill/>
          <a:ln w="9525">
            <a:noFill/>
          </a:ln>
        </p:spPr>
        <p:txBody>
          <a:bodyPr anchor="t" anchorCtr="0">
            <a:spAutoFit/>
          </a:bodyPr>
          <a:p>
            <a:pPr>
              <a:spcBef>
                <a:spcPct val="50000"/>
              </a:spcBef>
            </a:pPr>
            <a:r>
              <a:rPr lang="en-US" sz="2400" b="1" u="sng" dirty="0">
                <a:latin typeface="Times New Roman" panose="02020603050405020304" pitchFamily="18" charset="0"/>
              </a:rPr>
              <a:t>B</a:t>
            </a:r>
            <a:r>
              <a:rPr lang="en-US" sz="2400" b="1" u="sng" dirty="0">
                <a:latin typeface="Times New Roman" panose="02020603050405020304" pitchFamily="18" charset="0"/>
                <a:ea typeface="Times New Roman" panose="02020603050405020304" pitchFamily="18" charset="0"/>
              </a:rPr>
              <a:t>à</a:t>
            </a:r>
            <a:r>
              <a:rPr lang="en-US" sz="2400" b="1" u="sng" dirty="0">
                <a:latin typeface="Times New Roman" panose="02020603050405020304" pitchFamily="18" charset="0"/>
              </a:rPr>
              <a:t>i giải</a:t>
            </a:r>
            <a:endParaRPr lang="en-US" sz="2400" b="1" u="sng" dirty="0">
              <a:latin typeface="Times New Roman" panose="02020603050405020304" pitchFamily="18" charset="0"/>
              <a:ea typeface="Times New Roman" panose="02020603050405020304" pitchFamily="18" charset="0"/>
            </a:endParaRPr>
          </a:p>
        </p:txBody>
      </p:sp>
      <p:sp>
        <p:nvSpPr>
          <p:cNvPr id="3199" name="Text Box 127"/>
          <p:cNvSpPr txBox="1"/>
          <p:nvPr/>
        </p:nvSpPr>
        <p:spPr>
          <a:xfrm>
            <a:off x="1828800" y="3860800"/>
            <a:ext cx="7086600" cy="7016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Đối với một dây dẫn khi hiệu điện thế tăng lên bao nhiêu lần thì cường độ dòng điện cũng tăng lên bấy nhiêu lần .</a:t>
            </a:r>
            <a:endParaRPr lang="en-US" sz="2000" dirty="0">
              <a:latin typeface="Times New Roman" panose="02020603050405020304" pitchFamily="18" charset="0"/>
              <a:ea typeface="Times New Roman" panose="02020603050405020304" pitchFamily="18" charset="0"/>
            </a:endParaRPr>
          </a:p>
        </p:txBody>
      </p:sp>
      <p:sp>
        <p:nvSpPr>
          <p:cNvPr id="3200" name="Text Box 128"/>
          <p:cNvSpPr txBox="1"/>
          <p:nvPr/>
        </p:nvSpPr>
        <p:spPr>
          <a:xfrm>
            <a:off x="1981200" y="4618038"/>
            <a:ext cx="6705600" cy="398780"/>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U</a:t>
            </a:r>
            <a:r>
              <a:rPr lang="en-US" sz="2000" baseline="-25000" dirty="0">
                <a:latin typeface="Times New Roman" panose="02020603050405020304" pitchFamily="18" charset="0"/>
              </a:rPr>
              <a:t>2</a:t>
            </a:r>
            <a:r>
              <a:rPr lang="en-US" sz="2000" dirty="0">
                <a:latin typeface="Times New Roman" panose="02020603050405020304" pitchFamily="18" charset="0"/>
              </a:rPr>
              <a:t> = 3.U</a:t>
            </a:r>
            <a:r>
              <a:rPr lang="en-US" sz="2000" baseline="-25000" dirty="0">
                <a:latin typeface="Times New Roman" panose="02020603050405020304" pitchFamily="18" charset="0"/>
              </a:rPr>
              <a:t>1</a:t>
            </a:r>
            <a:r>
              <a:rPr lang="en-US" sz="2000" dirty="0">
                <a:latin typeface="Times New Roman" panose="02020603050405020304" pitchFamily="18" charset="0"/>
              </a:rPr>
              <a:t>  =&gt;    I</a:t>
            </a:r>
            <a:r>
              <a:rPr lang="en-US" sz="2000" baseline="-25000" dirty="0">
                <a:latin typeface="Times New Roman" panose="02020603050405020304" pitchFamily="18" charset="0"/>
              </a:rPr>
              <a:t>2</a:t>
            </a:r>
            <a:r>
              <a:rPr lang="en-US" sz="2000" dirty="0">
                <a:latin typeface="Times New Roman" panose="02020603050405020304" pitchFamily="18" charset="0"/>
              </a:rPr>
              <a:t> = 3.I</a:t>
            </a:r>
            <a:r>
              <a:rPr lang="en-US" sz="2000" baseline="-25000" dirty="0">
                <a:latin typeface="Times New Roman" panose="02020603050405020304" pitchFamily="18" charset="0"/>
              </a:rPr>
              <a:t>1</a:t>
            </a:r>
            <a:r>
              <a:rPr lang="en-US" sz="2000" dirty="0">
                <a:latin typeface="Times New Roman" panose="02020603050405020304" pitchFamily="18" charset="0"/>
              </a:rPr>
              <a:t> = 3.0,5 = 1,5 A .</a:t>
            </a:r>
            <a:endParaRPr lang="en-US" sz="2000" dirty="0">
              <a:latin typeface="Times New Roman" panose="02020603050405020304" pitchFamily="18" charset="0"/>
              <a:ea typeface="Times New Roman" panose="02020603050405020304" pitchFamily="18" charset="0"/>
            </a:endParaRPr>
          </a:p>
        </p:txBody>
      </p:sp>
      <p:sp>
        <p:nvSpPr>
          <p:cNvPr id="3202" name="Line 130"/>
          <p:cNvSpPr/>
          <p:nvPr/>
        </p:nvSpPr>
        <p:spPr>
          <a:xfrm>
            <a:off x="0" y="4924425"/>
            <a:ext cx="1447800" cy="0"/>
          </a:xfrm>
          <a:prstGeom prst="line">
            <a:avLst/>
          </a:prstGeom>
          <a:ln w="28575" cap="flat" cmpd="sng">
            <a:solidFill>
              <a:schemeClr val="tx1"/>
            </a:solidFill>
            <a:prstDash val="solid"/>
            <a:round/>
            <a:headEnd type="none" w="med" len="med"/>
            <a:tailEnd type="none" w="med" len="med"/>
          </a:ln>
        </p:spPr>
      </p:sp>
      <p:sp>
        <p:nvSpPr>
          <p:cNvPr id="3086" name="Text Box 1"/>
          <p:cNvSpPr txBox="1"/>
          <p:nvPr/>
        </p:nvSpPr>
        <p:spPr>
          <a:xfrm>
            <a:off x="895350" y="3092450"/>
            <a:ext cx="1849755" cy="460375"/>
          </a:xfrm>
          <a:prstGeom prst="rect">
            <a:avLst/>
          </a:prstGeom>
          <a:noFill/>
          <a:ln w="9525">
            <a:noFill/>
          </a:ln>
        </p:spPr>
        <p:txBody>
          <a:bodyPr wrap="none" anchor="t" anchorCtr="0">
            <a:spAutoFit/>
          </a:bodyPr>
          <a:p>
            <a:r>
              <a:rPr lang="en-US" dirty="0">
                <a:latin typeface="Times New Roman" panose="02020603050405020304" pitchFamily="18" charset="0"/>
              </a:rPr>
              <a:t> </a:t>
            </a:r>
            <a:r>
              <a:rPr lang="en-US" altLang="zh-CN" b="1" dirty="0">
                <a:latin typeface="Times New Roman" panose="02020603050405020304" pitchFamily="18" charset="0"/>
              </a:rPr>
              <a:t>+ B</a:t>
            </a:r>
            <a:r>
              <a:rPr lang="en-US" sz="2400" b="1" dirty="0">
                <a:latin typeface="Times New Roman" panose="02020603050405020304" pitchFamily="18" charset="0"/>
                <a:ea typeface="Times New Roman" panose="02020603050405020304" pitchFamily="18" charset="0"/>
              </a:rPr>
              <a:t>à</a:t>
            </a:r>
            <a:r>
              <a:rPr lang="en-US" sz="2400" b="1" dirty="0">
                <a:latin typeface="Times New Roman" panose="02020603050405020304" pitchFamily="18" charset="0"/>
              </a:rPr>
              <a:t>i tập 1.1 </a:t>
            </a:r>
            <a:endParaRPr lang="en-US" altLang="zh-CN" sz="24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3191"/>
                                        </p:tgtEl>
                                        <p:attrNameLst>
                                          <p:attrName>style.visibility</p:attrName>
                                        </p:attrNameLst>
                                      </p:cBhvr>
                                      <p:to>
                                        <p:strVal val="visible"/>
                                      </p:to>
                                    </p:set>
                                    <p:anim calcmode="lin" valueType="num">
                                      <p:cBhvr>
                                        <p:cTn id="15" dur="1000" fill="hold"/>
                                        <p:tgtEl>
                                          <p:spTgt spid="3191"/>
                                        </p:tgtEl>
                                        <p:attrNameLst>
                                          <p:attrName>ppt_x</p:attrName>
                                        </p:attrNameLst>
                                      </p:cBhvr>
                                      <p:tavLst>
                                        <p:tav tm="0">
                                          <p:val>
                                            <p:strVal val="#ppt_x-.2"/>
                                          </p:val>
                                        </p:tav>
                                        <p:tav tm="100000">
                                          <p:val>
                                            <p:strVal val="#ppt_x"/>
                                          </p:val>
                                        </p:tav>
                                      </p:tavLst>
                                    </p:anim>
                                    <p:anim calcmode="lin" valueType="num">
                                      <p:cBhvr>
                                        <p:cTn id="16" dur="1000" fill="hold"/>
                                        <p:tgtEl>
                                          <p:spTgt spid="3191"/>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19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86"/>
                                        </p:tgtEl>
                                        <p:attrNameLst>
                                          <p:attrName>style.visibility</p:attrName>
                                        </p:attrNameLst>
                                      </p:cBhvr>
                                      <p:to>
                                        <p:strVal val="visible"/>
                                      </p:to>
                                    </p:set>
                                    <p:animEffect transition="in" filter="checkerboard(across)">
                                      <p:cBhvr>
                                        <p:cTn id="22" dur="500"/>
                                        <p:tgtEl>
                                          <p:spTgt spid="3086"/>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192"/>
                                        </p:tgtEl>
                                        <p:attrNameLst>
                                          <p:attrName>style.visibility</p:attrName>
                                        </p:attrNameLst>
                                      </p:cBhvr>
                                      <p:to>
                                        <p:strVal val="visible"/>
                                      </p:to>
                                    </p:set>
                                    <p:animEffect transition="in" filter="fade">
                                      <p:cBhvr>
                                        <p:cTn id="27" dur="1000"/>
                                        <p:tgtEl>
                                          <p:spTgt spid="3192"/>
                                        </p:tgtEl>
                                      </p:cBhvr>
                                    </p:animEffect>
                                    <p:anim calcmode="lin" valueType="num">
                                      <p:cBhvr>
                                        <p:cTn id="28" dur="1000" fill="hold"/>
                                        <p:tgtEl>
                                          <p:spTgt spid="3192"/>
                                        </p:tgtEl>
                                        <p:attrNameLst>
                                          <p:attrName>ppt_x</p:attrName>
                                        </p:attrNameLst>
                                      </p:cBhvr>
                                      <p:tavLst>
                                        <p:tav tm="0">
                                          <p:val>
                                            <p:strVal val="#ppt_x"/>
                                          </p:val>
                                        </p:tav>
                                        <p:tav tm="100000">
                                          <p:val>
                                            <p:strVal val="#ppt_x"/>
                                          </p:val>
                                        </p:tav>
                                      </p:tavLst>
                                    </p:anim>
                                    <p:anim calcmode="lin" valueType="num">
                                      <p:cBhvr>
                                        <p:cTn id="29" dur="1000" fill="hold"/>
                                        <p:tgtEl>
                                          <p:spTgt spid="319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3193"/>
                                        </p:tgtEl>
                                        <p:attrNameLst>
                                          <p:attrName>style.visibility</p:attrName>
                                        </p:attrNameLst>
                                      </p:cBhvr>
                                      <p:to>
                                        <p:strVal val="visible"/>
                                      </p:to>
                                    </p:set>
                                    <p:animEffect transition="in" filter="fade">
                                      <p:cBhvr>
                                        <p:cTn id="34" dur="1000"/>
                                        <p:tgtEl>
                                          <p:spTgt spid="3193"/>
                                        </p:tgtEl>
                                      </p:cBhvr>
                                    </p:animEffect>
                                    <p:anim calcmode="lin" valueType="num">
                                      <p:cBhvr>
                                        <p:cTn id="35" dur="1000" fill="hold"/>
                                        <p:tgtEl>
                                          <p:spTgt spid="3193"/>
                                        </p:tgtEl>
                                        <p:attrNameLst>
                                          <p:attrName>ppt_x</p:attrName>
                                        </p:attrNameLst>
                                      </p:cBhvr>
                                      <p:tavLst>
                                        <p:tav tm="0">
                                          <p:val>
                                            <p:strVal val="#ppt_x"/>
                                          </p:val>
                                        </p:tav>
                                        <p:tav tm="100000">
                                          <p:val>
                                            <p:strVal val="#ppt_x"/>
                                          </p:val>
                                        </p:tav>
                                      </p:tavLst>
                                    </p:anim>
                                    <p:anim calcmode="lin" valueType="num">
                                      <p:cBhvr>
                                        <p:cTn id="36" dur="1000" fill="hold"/>
                                        <p:tgtEl>
                                          <p:spTgt spid="319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3194"/>
                                        </p:tgtEl>
                                        <p:attrNameLst>
                                          <p:attrName>style.visibility</p:attrName>
                                        </p:attrNameLst>
                                      </p:cBhvr>
                                      <p:to>
                                        <p:strVal val="visible"/>
                                      </p:to>
                                    </p:set>
                                    <p:animEffect transition="in" filter="fade">
                                      <p:cBhvr>
                                        <p:cTn id="41" dur="1000"/>
                                        <p:tgtEl>
                                          <p:spTgt spid="3194"/>
                                        </p:tgtEl>
                                      </p:cBhvr>
                                    </p:animEffect>
                                    <p:anim calcmode="lin" valueType="num">
                                      <p:cBhvr>
                                        <p:cTn id="42" dur="1000" fill="hold"/>
                                        <p:tgtEl>
                                          <p:spTgt spid="3194"/>
                                        </p:tgtEl>
                                        <p:attrNameLst>
                                          <p:attrName>ppt_x</p:attrName>
                                        </p:attrNameLst>
                                      </p:cBhvr>
                                      <p:tavLst>
                                        <p:tav tm="0">
                                          <p:val>
                                            <p:strVal val="#ppt_x"/>
                                          </p:val>
                                        </p:tav>
                                        <p:tav tm="100000">
                                          <p:val>
                                            <p:strVal val="#ppt_x"/>
                                          </p:val>
                                        </p:tav>
                                      </p:tavLst>
                                    </p:anim>
                                    <p:anim calcmode="lin" valueType="num">
                                      <p:cBhvr>
                                        <p:cTn id="43" dur="1000" fill="hold"/>
                                        <p:tgtEl>
                                          <p:spTgt spid="319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3195"/>
                                        </p:tgtEl>
                                        <p:attrNameLst>
                                          <p:attrName>style.visibility</p:attrName>
                                        </p:attrNameLst>
                                      </p:cBhvr>
                                      <p:to>
                                        <p:strVal val="visible"/>
                                      </p:to>
                                    </p:set>
                                    <p:animEffect transition="in" filter="fade">
                                      <p:cBhvr>
                                        <p:cTn id="48" dur="1000"/>
                                        <p:tgtEl>
                                          <p:spTgt spid="3195"/>
                                        </p:tgtEl>
                                      </p:cBhvr>
                                    </p:animEffect>
                                    <p:anim calcmode="lin" valueType="num">
                                      <p:cBhvr>
                                        <p:cTn id="49" dur="1000" fill="hold"/>
                                        <p:tgtEl>
                                          <p:spTgt spid="3195"/>
                                        </p:tgtEl>
                                        <p:attrNameLst>
                                          <p:attrName>ppt_x</p:attrName>
                                        </p:attrNameLst>
                                      </p:cBhvr>
                                      <p:tavLst>
                                        <p:tav tm="0">
                                          <p:val>
                                            <p:strVal val="#ppt_x"/>
                                          </p:val>
                                        </p:tav>
                                        <p:tav tm="100000">
                                          <p:val>
                                            <p:strVal val="#ppt_x"/>
                                          </p:val>
                                        </p:tav>
                                      </p:tavLst>
                                    </p:anim>
                                    <p:anim calcmode="lin" valueType="num">
                                      <p:cBhvr>
                                        <p:cTn id="50" dur="1000" fill="hold"/>
                                        <p:tgtEl>
                                          <p:spTgt spid="319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3197"/>
                                        </p:tgtEl>
                                        <p:attrNameLst>
                                          <p:attrName>style.visibility</p:attrName>
                                        </p:attrNameLst>
                                      </p:cBhvr>
                                      <p:to>
                                        <p:strVal val="visible"/>
                                      </p:to>
                                    </p:set>
                                    <p:animEffect transition="in" filter="fade">
                                      <p:cBhvr>
                                        <p:cTn id="55" dur="1000"/>
                                        <p:tgtEl>
                                          <p:spTgt spid="3197"/>
                                        </p:tgtEl>
                                      </p:cBhvr>
                                    </p:animEffect>
                                    <p:anim calcmode="lin" valueType="num">
                                      <p:cBhvr>
                                        <p:cTn id="56" dur="1000" fill="hold"/>
                                        <p:tgtEl>
                                          <p:spTgt spid="3197"/>
                                        </p:tgtEl>
                                        <p:attrNameLst>
                                          <p:attrName>ppt_x</p:attrName>
                                        </p:attrNameLst>
                                      </p:cBhvr>
                                      <p:tavLst>
                                        <p:tav tm="0">
                                          <p:val>
                                            <p:strVal val="#ppt_x"/>
                                          </p:val>
                                        </p:tav>
                                        <p:tav tm="100000">
                                          <p:val>
                                            <p:strVal val="#ppt_x"/>
                                          </p:val>
                                        </p:tav>
                                      </p:tavLst>
                                    </p:anim>
                                    <p:anim calcmode="lin" valueType="num">
                                      <p:cBhvr>
                                        <p:cTn id="57" dur="1000" fill="hold"/>
                                        <p:tgtEl>
                                          <p:spTgt spid="319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3202"/>
                                        </p:tgtEl>
                                        <p:attrNameLst>
                                          <p:attrName>style.visibility</p:attrName>
                                        </p:attrNameLst>
                                      </p:cBhvr>
                                      <p:to>
                                        <p:strVal val="visible"/>
                                      </p:to>
                                    </p:set>
                                    <p:animEffect transition="in" filter="fade">
                                      <p:cBhvr>
                                        <p:cTn id="62" dur="1000"/>
                                        <p:tgtEl>
                                          <p:spTgt spid="3202"/>
                                        </p:tgtEl>
                                      </p:cBhvr>
                                    </p:animEffect>
                                    <p:anim calcmode="lin" valueType="num">
                                      <p:cBhvr>
                                        <p:cTn id="63" dur="1000" fill="hold"/>
                                        <p:tgtEl>
                                          <p:spTgt spid="3202"/>
                                        </p:tgtEl>
                                        <p:attrNameLst>
                                          <p:attrName>ppt_x</p:attrName>
                                        </p:attrNameLst>
                                      </p:cBhvr>
                                      <p:tavLst>
                                        <p:tav tm="0">
                                          <p:val>
                                            <p:strVal val="#ppt_x"/>
                                          </p:val>
                                        </p:tav>
                                        <p:tav tm="100000">
                                          <p:val>
                                            <p:strVal val="#ppt_x"/>
                                          </p:val>
                                        </p:tav>
                                      </p:tavLst>
                                    </p:anim>
                                    <p:anim calcmode="lin" valueType="num">
                                      <p:cBhvr>
                                        <p:cTn id="64" dur="1000" fill="hold"/>
                                        <p:tgtEl>
                                          <p:spTgt spid="320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nodeType="clickEffect">
                                  <p:stCondLst>
                                    <p:cond delay="0"/>
                                  </p:stCondLst>
                                  <p:childTnLst>
                                    <p:set>
                                      <p:cBhvr>
                                        <p:cTn id="68" dur="1" fill="hold">
                                          <p:stCondLst>
                                            <p:cond delay="0"/>
                                          </p:stCondLst>
                                        </p:cTn>
                                        <p:tgtEl>
                                          <p:spTgt spid="3196"/>
                                        </p:tgtEl>
                                        <p:attrNameLst>
                                          <p:attrName>style.visibility</p:attrName>
                                        </p:attrNameLst>
                                      </p:cBhvr>
                                      <p:to>
                                        <p:strVal val="visible"/>
                                      </p:to>
                                    </p:set>
                                    <p:animEffect transition="in" filter="fade">
                                      <p:cBhvr>
                                        <p:cTn id="69" dur="1000"/>
                                        <p:tgtEl>
                                          <p:spTgt spid="3196"/>
                                        </p:tgtEl>
                                      </p:cBhvr>
                                    </p:animEffect>
                                    <p:anim calcmode="lin" valueType="num">
                                      <p:cBhvr>
                                        <p:cTn id="70" dur="1000" fill="hold"/>
                                        <p:tgtEl>
                                          <p:spTgt spid="3196"/>
                                        </p:tgtEl>
                                        <p:attrNameLst>
                                          <p:attrName>ppt_x</p:attrName>
                                        </p:attrNameLst>
                                      </p:cBhvr>
                                      <p:tavLst>
                                        <p:tav tm="0">
                                          <p:val>
                                            <p:strVal val="#ppt_x"/>
                                          </p:val>
                                        </p:tav>
                                        <p:tav tm="100000">
                                          <p:val>
                                            <p:strVal val="#ppt_x"/>
                                          </p:val>
                                        </p:tav>
                                      </p:tavLst>
                                    </p:anim>
                                    <p:anim calcmode="lin" valueType="num">
                                      <p:cBhvr>
                                        <p:cTn id="71" dur="1000" fill="hold"/>
                                        <p:tgtEl>
                                          <p:spTgt spid="319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3198"/>
                                        </p:tgtEl>
                                        <p:attrNameLst>
                                          <p:attrName>style.visibility</p:attrName>
                                        </p:attrNameLst>
                                      </p:cBhvr>
                                      <p:to>
                                        <p:strVal val="visible"/>
                                      </p:to>
                                    </p:set>
                                    <p:anim calcmode="lin" valueType="num">
                                      <p:cBhvr>
                                        <p:cTn id="76" dur="1000" fill="hold"/>
                                        <p:tgtEl>
                                          <p:spTgt spid="3198"/>
                                        </p:tgtEl>
                                        <p:attrNameLst>
                                          <p:attrName>ppt_x</p:attrName>
                                        </p:attrNameLst>
                                      </p:cBhvr>
                                      <p:tavLst>
                                        <p:tav tm="0">
                                          <p:val>
                                            <p:strVal val="#ppt_x-.2"/>
                                          </p:val>
                                        </p:tav>
                                        <p:tav tm="100000">
                                          <p:val>
                                            <p:strVal val="#ppt_x"/>
                                          </p:val>
                                        </p:tav>
                                      </p:tavLst>
                                    </p:anim>
                                    <p:anim calcmode="lin" valueType="num">
                                      <p:cBhvr>
                                        <p:cTn id="77" dur="1000" fill="hold"/>
                                        <p:tgtEl>
                                          <p:spTgt spid="3198"/>
                                        </p:tgtEl>
                                        <p:attrNameLst>
                                          <p:attrName>ppt_y</p:attrName>
                                        </p:attrNameLst>
                                      </p:cBhvr>
                                      <p:tavLst>
                                        <p:tav tm="0">
                                          <p:val>
                                            <p:strVal val="#ppt_y"/>
                                          </p:val>
                                        </p:tav>
                                        <p:tav tm="100000">
                                          <p:val>
                                            <p:strVal val="#ppt_y"/>
                                          </p:val>
                                        </p:tav>
                                      </p:tavLst>
                                    </p:anim>
                                    <p:animEffect transition="in" filter="wipe(right)" prLst="gradientSize: 0.1">
                                      <p:cBhvr>
                                        <p:cTn id="78" dur="1000"/>
                                        <p:tgtEl>
                                          <p:spTgt spid="3198"/>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3199"/>
                                        </p:tgtEl>
                                        <p:attrNameLst>
                                          <p:attrName>style.visibility</p:attrName>
                                        </p:attrNameLst>
                                      </p:cBhvr>
                                      <p:to>
                                        <p:strVal val="visible"/>
                                      </p:to>
                                    </p:set>
                                    <p:anim calcmode="lin" valueType="num">
                                      <p:cBhvr>
                                        <p:cTn id="83" dur="1000" fill="hold"/>
                                        <p:tgtEl>
                                          <p:spTgt spid="3199"/>
                                        </p:tgtEl>
                                        <p:attrNameLst>
                                          <p:attrName>ppt_x</p:attrName>
                                        </p:attrNameLst>
                                      </p:cBhvr>
                                      <p:tavLst>
                                        <p:tav tm="0">
                                          <p:val>
                                            <p:strVal val="#ppt_x-.2"/>
                                          </p:val>
                                        </p:tav>
                                        <p:tav tm="100000">
                                          <p:val>
                                            <p:strVal val="#ppt_x"/>
                                          </p:val>
                                        </p:tav>
                                      </p:tavLst>
                                    </p:anim>
                                    <p:anim calcmode="lin" valueType="num">
                                      <p:cBhvr>
                                        <p:cTn id="84" dur="1000" fill="hold"/>
                                        <p:tgtEl>
                                          <p:spTgt spid="3199"/>
                                        </p:tgtEl>
                                        <p:attrNameLst>
                                          <p:attrName>ppt_y</p:attrName>
                                        </p:attrNameLst>
                                      </p:cBhvr>
                                      <p:tavLst>
                                        <p:tav tm="0">
                                          <p:val>
                                            <p:strVal val="#ppt_y"/>
                                          </p:val>
                                        </p:tav>
                                        <p:tav tm="100000">
                                          <p:val>
                                            <p:strVal val="#ppt_y"/>
                                          </p:val>
                                        </p:tav>
                                      </p:tavLst>
                                    </p:anim>
                                    <p:animEffect transition="in" filter="wipe(right)" prLst="gradientSize: 0.1">
                                      <p:cBhvr>
                                        <p:cTn id="85" dur="1000"/>
                                        <p:tgtEl>
                                          <p:spTgt spid="3199"/>
                                        </p:tgtEl>
                                      </p:cBhvr>
                                    </p:animEffect>
                                  </p:childTnLst>
                                </p:cTn>
                              </p:par>
                            </p:childTnLst>
                          </p:cTn>
                        </p:par>
                      </p:childTnLst>
                    </p:cTn>
                  </p:par>
                  <p:par>
                    <p:cTn id="86" fill="hold">
                      <p:stCondLst>
                        <p:cond delay="indefinite"/>
                      </p:stCondLst>
                      <p:childTnLst>
                        <p:par>
                          <p:cTn id="87" fill="hold">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3200"/>
                                        </p:tgtEl>
                                        <p:attrNameLst>
                                          <p:attrName>style.visibility</p:attrName>
                                        </p:attrNameLst>
                                      </p:cBhvr>
                                      <p:to>
                                        <p:strVal val="visible"/>
                                      </p:to>
                                    </p:set>
                                    <p:anim calcmode="lin" valueType="num">
                                      <p:cBhvr>
                                        <p:cTn id="90" dur="1000" fill="hold"/>
                                        <p:tgtEl>
                                          <p:spTgt spid="3200"/>
                                        </p:tgtEl>
                                        <p:attrNameLst>
                                          <p:attrName>ppt_x</p:attrName>
                                        </p:attrNameLst>
                                      </p:cBhvr>
                                      <p:tavLst>
                                        <p:tav tm="0">
                                          <p:val>
                                            <p:strVal val="#ppt_x-.2"/>
                                          </p:val>
                                        </p:tav>
                                        <p:tav tm="100000">
                                          <p:val>
                                            <p:strVal val="#ppt_x"/>
                                          </p:val>
                                        </p:tav>
                                      </p:tavLst>
                                    </p:anim>
                                    <p:anim calcmode="lin" valueType="num">
                                      <p:cBhvr>
                                        <p:cTn id="91" dur="1000" fill="hold"/>
                                        <p:tgtEl>
                                          <p:spTgt spid="3200"/>
                                        </p:tgtEl>
                                        <p:attrNameLst>
                                          <p:attrName>ppt_y</p:attrName>
                                        </p:attrNameLst>
                                      </p:cBhvr>
                                      <p:tavLst>
                                        <p:tav tm="0">
                                          <p:val>
                                            <p:strVal val="#ppt_y"/>
                                          </p:val>
                                        </p:tav>
                                        <p:tav tm="100000">
                                          <p:val>
                                            <p:strVal val="#ppt_y"/>
                                          </p:val>
                                        </p:tav>
                                      </p:tavLst>
                                    </p:anim>
                                    <p:animEffect transition="in" filter="wipe(right)" prLst="gradientSize: 0.1">
                                      <p:cBhvr>
                                        <p:cTn id="92" dur="1000"/>
                                        <p:tgtEl>
                                          <p:spTgt spid="3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P spid="3191" grpId="0"/>
      <p:bldP spid="3192" grpId="0"/>
      <p:bldP spid="3193" grpId="0"/>
      <p:bldP spid="3194" grpId="0"/>
      <p:bldP spid="3195" grpId="0"/>
      <p:bldP spid="3197" grpId="0"/>
      <p:bldP spid="3198" grpId="0"/>
      <p:bldP spid="3199" grpId="0"/>
      <p:bldP spid="3200" grpId="0"/>
      <p:bldP spid="3086" grpId="0"/>
      <p:bldP spid="308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65"/>
          <p:cNvSpPr/>
          <p:nvPr/>
        </p:nvSpPr>
        <p:spPr>
          <a:xfrm>
            <a:off x="228600" y="65088"/>
            <a:ext cx="8640763" cy="1755775"/>
          </a:xfrm>
          <a:prstGeom prst="rect">
            <a:avLst/>
          </a:prstGeom>
          <a:solidFill>
            <a:schemeClr val="bg1"/>
          </a:solidFill>
          <a:ln w="9525">
            <a:noFill/>
          </a:ln>
        </p:spPr>
        <p:txBody>
          <a:bodyPr>
            <a:spAutoFit/>
          </a:bodyPr>
          <a:p>
            <a:pPr algn="just"/>
            <a:r>
              <a:rPr lang="en-US" altLang="en-US" sz="3600" b="1" dirty="0">
                <a:solidFill>
                  <a:srgbClr val="FF0000"/>
                </a:solidFill>
                <a:latin typeface="Times New Roman" panose="02020603050405020304" pitchFamily="18" charset="0"/>
                <a:cs typeface="Times New Roman" panose="02020603050405020304" pitchFamily="18" charset="0"/>
              </a:rPr>
              <a:t>*Lưu ý </a:t>
            </a:r>
            <a:r>
              <a:rPr lang="en-US" altLang="en-US" sz="3600" b="1" dirty="0">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Điện trở tương đương của mạch nối tiếp lớn hơn điện trở th</a:t>
            </a:r>
            <a:r>
              <a:rPr lang="en-US" altLang="en-US" sz="3600" b="1" dirty="0">
                <a:solidFill>
                  <a:srgbClr val="0000FF"/>
                </a:solidFill>
                <a:latin typeface="Times New Roman" panose="02020603050405020304" pitchFamily="18" charset="0"/>
                <a:ea typeface="Times New Roman" panose="02020603050405020304" pitchFamily="18" charset="0"/>
              </a:rPr>
              <a:t>à</a:t>
            </a:r>
            <a:r>
              <a:rPr lang="en-US" altLang="en-US" sz="3600" b="1" dirty="0">
                <a:solidFill>
                  <a:srgbClr val="0000FF"/>
                </a:solidFill>
                <a:latin typeface="Times New Roman" panose="02020603050405020304" pitchFamily="18" charset="0"/>
                <a:cs typeface="Times New Roman" panose="02020603050405020304" pitchFamily="18" charset="0"/>
              </a:rPr>
              <a:t>nh phần, do đó cường độ dòng điện trong mạch sẽ nhỏ.</a:t>
            </a:r>
            <a:endParaRPr lang="en-US" altLang="en-US" sz="3600" b="1" dirty="0">
              <a:solidFill>
                <a:srgbClr val="0000FF"/>
              </a:solidFill>
              <a:latin typeface="Times New Roman" panose="02020603050405020304" pitchFamily="18" charset="0"/>
              <a:ea typeface="Times New Roman" panose="02020603050405020304" pitchFamily="18" charset="0"/>
            </a:endParaRPr>
          </a:p>
        </p:txBody>
      </p:sp>
      <p:sp>
        <p:nvSpPr>
          <p:cNvPr id="3" name="Content Placeholder 2"/>
          <p:cNvSpPr/>
          <p:nvPr>
            <p:ph/>
          </p:nvPr>
        </p:nvSpPr>
        <p:spPr/>
        <p:txBody>
          <a:bodyPr/>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Rectangle 23"/>
          <p:cNvSpPr/>
          <p:nvPr/>
        </p:nvSpPr>
        <p:spPr>
          <a:xfrm>
            <a:off x="228600" y="22225"/>
            <a:ext cx="8915400" cy="521970"/>
          </a:xfrm>
          <a:prstGeom prst="rect">
            <a:avLst/>
          </a:prstGeom>
          <a:solidFill>
            <a:schemeClr val="accent5">
              <a:lumMod val="40000"/>
              <a:lumOff val="60000"/>
            </a:schemeClr>
          </a:solidFill>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Mở</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rộng</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cho</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đoạn</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mạch</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gồm</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điện</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trở</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mắc</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nối</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tiếp</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grpSp>
        <p:nvGrpSpPr>
          <p:cNvPr id="29" name="Group 28"/>
          <p:cNvGrpSpPr/>
          <p:nvPr/>
        </p:nvGrpSpPr>
        <p:grpSpPr>
          <a:xfrm>
            <a:off x="2209800" y="618490"/>
            <a:ext cx="4343400" cy="1714500"/>
            <a:chOff x="2209800" y="1676400"/>
            <a:chExt cx="4343400" cy="2362200"/>
          </a:xfrm>
        </p:grpSpPr>
        <p:graphicFrame>
          <p:nvGraphicFramePr>
            <p:cNvPr id="20486" name="Object 25"/>
            <p:cNvGraphicFramePr>
              <a:graphicFrameLocks noChangeAspect="1"/>
            </p:cNvGraphicFramePr>
            <p:nvPr/>
          </p:nvGraphicFramePr>
          <p:xfrm>
            <a:off x="2286000" y="1752600"/>
            <a:ext cx="4191000" cy="2155371"/>
          </p:xfrm>
          <a:graphic>
            <a:graphicData uri="http://schemas.openxmlformats.org/presentationml/2006/ole">
              <mc:AlternateContent xmlns:mc="http://schemas.openxmlformats.org/markup-compatibility/2006">
                <mc:Choice xmlns:v="urn:schemas-microsoft-com:vml" Requires="v">
                  <p:oleObj spid="_x0000_s3080" name="" r:id="rId1" imgW="1333500" imgH="685800" progId="Equation.3">
                    <p:embed/>
                  </p:oleObj>
                </mc:Choice>
                <mc:Fallback>
                  <p:oleObj name="" r:id="rId1" imgW="1333500" imgH="685800" progId="Equation.3">
                    <p:embed/>
                    <p:pic>
                      <p:nvPicPr>
                        <p:cNvPr id="0" name="Picture 3079"/>
                        <p:cNvPicPr/>
                        <p:nvPr/>
                      </p:nvPicPr>
                      <p:blipFill>
                        <a:blip r:embed="rId2"/>
                        <a:stretch>
                          <a:fillRect/>
                        </a:stretch>
                      </p:blipFill>
                      <p:spPr>
                        <a:xfrm>
                          <a:off x="2286000" y="1752600"/>
                          <a:ext cx="4191000" cy="2155371"/>
                        </a:xfrm>
                        <a:prstGeom prst="rect">
                          <a:avLst/>
                        </a:prstGeom>
                        <a:noFill/>
                        <a:ln w="38100">
                          <a:noFill/>
                          <a:miter/>
                        </a:ln>
                      </p:spPr>
                    </p:pic>
                  </p:oleObj>
                </mc:Fallback>
              </mc:AlternateContent>
            </a:graphicData>
          </a:graphic>
        </p:graphicFrame>
        <p:sp>
          <p:nvSpPr>
            <p:cNvPr id="27" name="Rectangle 26"/>
            <p:cNvSpPr/>
            <p:nvPr/>
          </p:nvSpPr>
          <p:spPr>
            <a:xfrm>
              <a:off x="2209800" y="1676400"/>
              <a:ext cx="4343400" cy="2362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28" name="Picture 27" descr="VIET BAI.gif"/>
          <p:cNvPicPr>
            <a:picLocks noChangeAspect="1"/>
          </p:cNvPicPr>
          <p:nvPr/>
        </p:nvPicPr>
        <p:blipFill>
          <a:blip r:embed="rId3"/>
          <a:stretch>
            <a:fillRect/>
          </a:stretch>
        </p:blipFill>
        <p:spPr>
          <a:xfrm>
            <a:off x="304800" y="769620"/>
            <a:ext cx="1833563" cy="1371600"/>
          </a:xfrm>
          <a:prstGeom prst="rect">
            <a:avLst/>
          </a:prstGeom>
          <a:noFill/>
          <a:ln w="9525">
            <a:noFill/>
          </a:ln>
        </p:spPr>
      </p:pic>
      <p:sp>
        <p:nvSpPr>
          <p:cNvPr id="6" name="Rectangle 23"/>
          <p:cNvSpPr/>
          <p:nvPr/>
        </p:nvSpPr>
        <p:spPr>
          <a:xfrm>
            <a:off x="76200" y="3049905"/>
            <a:ext cx="8915400" cy="521970"/>
          </a:xfrm>
          <a:prstGeom prst="rect">
            <a:avLst/>
          </a:prstGeom>
          <a:solidFill>
            <a:schemeClr val="accent5">
              <a:lumMod val="40000"/>
              <a:lumOff val="60000"/>
            </a:schemeClr>
          </a:solidFill>
        </p:spPr>
        <p:txBody>
          <a:bodyPr>
            <a:spAutoFit/>
          </a:bodyPr>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*Trong đoạn mạch gồm 2</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điện</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trở</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mắc</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nối</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tiếp</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9" name="Text Box 8"/>
          <p:cNvSpPr txBox="1"/>
          <p:nvPr/>
        </p:nvSpPr>
        <p:spPr>
          <a:xfrm>
            <a:off x="70485" y="3432810"/>
            <a:ext cx="8976360" cy="460375"/>
          </a:xfrm>
          <a:prstGeom prst="rect">
            <a:avLst/>
          </a:prstGeom>
          <a:noFill/>
        </p:spPr>
        <p:txBody>
          <a:bodyPr wrap="none" rtlCol="0" anchor="t">
            <a:spAutoFit/>
          </a:bodyPr>
          <a:p>
            <a:r>
              <a:rPr lang="en-US" altLang="en-US" sz="24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 Cường độ dòng điện có giá trị như nhau tại mọi điểm: </a:t>
            </a:r>
            <a:r>
              <a:rPr lang="en-US" alt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I = I</a:t>
            </a:r>
            <a:r>
              <a:rPr lang="en-US" altLang="en-US" sz="2400" b="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1  </a:t>
            </a:r>
            <a:r>
              <a:rPr lang="en-US" alt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I</a:t>
            </a:r>
            <a:r>
              <a:rPr lang="en-US" altLang="en-US" sz="2400" b="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2   </a:t>
            </a:r>
            <a:endParaRPr lang="en-US" sz="2400"/>
          </a:p>
        </p:txBody>
      </p:sp>
      <p:sp>
        <p:nvSpPr>
          <p:cNvPr id="10" name="Text Box 9"/>
          <p:cNvSpPr txBox="1"/>
          <p:nvPr/>
        </p:nvSpPr>
        <p:spPr>
          <a:xfrm>
            <a:off x="762000" y="2667000"/>
            <a:ext cx="246380" cy="368300"/>
          </a:xfrm>
          <a:prstGeom prst="rect">
            <a:avLst/>
          </a:prstGeom>
          <a:noFill/>
        </p:spPr>
        <p:txBody>
          <a:bodyPr wrap="none" rtlCol="0" anchor="t">
            <a:spAutoFit/>
          </a:bodyPr>
          <a:p>
            <a:r>
              <a:rPr lang="en-US" b="1" noProof="0" dirty="0">
                <a:ln>
                  <a:noFill/>
                </a:ln>
                <a:effectLst/>
                <a:uLnTx/>
                <a:uFillTx/>
                <a:sym typeface="+mn-ea"/>
              </a:rPr>
              <a:t> </a:t>
            </a:r>
            <a:endParaRPr lang="en-US"/>
          </a:p>
        </p:txBody>
      </p:sp>
      <p:sp>
        <p:nvSpPr>
          <p:cNvPr id="11" name="Text Box 10"/>
          <p:cNvSpPr txBox="1"/>
          <p:nvPr/>
        </p:nvSpPr>
        <p:spPr>
          <a:xfrm>
            <a:off x="3293110" y="2440940"/>
            <a:ext cx="2481580" cy="645160"/>
          </a:xfrm>
          <a:prstGeom prst="rect">
            <a:avLst/>
          </a:prstGeom>
          <a:noFill/>
        </p:spPr>
        <p:txBody>
          <a:bodyPr wrap="square" rtlCol="0" anchor="t">
            <a:spAutoFit/>
          </a:bodyPr>
          <a:p>
            <a:pPr algn="ctr"/>
            <a:r>
              <a:rPr lang="en-US" sz="3600" b="1" noProof="0" dirty="0">
                <a:ln>
                  <a:noFill/>
                </a:ln>
                <a:gradFill>
                  <a:gsLst>
                    <a:gs pos="0">
                      <a:srgbClr val="E30000"/>
                    </a:gs>
                    <a:gs pos="100000">
                      <a:srgbClr val="760303"/>
                    </a:gs>
                  </a:gsLst>
                  <a:lin scaled="0"/>
                </a:gradFill>
                <a:effectLst/>
                <a:highlight>
                  <a:srgbClr val="FFFF00"/>
                </a:highlight>
                <a:uLnTx/>
                <a:uFillTx/>
                <a:latin typeface="Times New Roman" panose="02020603050405020304" pitchFamily="18" charset="0"/>
                <a:cs typeface="Times New Roman" panose="02020603050405020304" pitchFamily="18" charset="0"/>
                <a:sym typeface="+mn-ea"/>
              </a:rPr>
              <a:t>GHI NHỚ</a:t>
            </a:r>
            <a:endParaRPr lang="en-US" sz="3600" b="1" noProof="0" dirty="0">
              <a:ln>
                <a:noFill/>
              </a:ln>
              <a:gradFill>
                <a:gsLst>
                  <a:gs pos="0">
                    <a:srgbClr val="E30000"/>
                  </a:gs>
                  <a:gs pos="100000">
                    <a:srgbClr val="760303"/>
                  </a:gs>
                </a:gsLst>
                <a:lin scaled="0"/>
              </a:gradFill>
              <a:effectLst/>
              <a:highlight>
                <a:srgbClr val="FFFF00"/>
              </a:highlight>
              <a:uLnTx/>
              <a:uFillTx/>
              <a:latin typeface="Times New Roman" panose="02020603050405020304" pitchFamily="18" charset="0"/>
              <a:cs typeface="Times New Roman" panose="02020603050405020304" pitchFamily="18" charset="0"/>
              <a:sym typeface="+mn-ea"/>
            </a:endParaRPr>
          </a:p>
        </p:txBody>
      </p:sp>
      <p:sp>
        <p:nvSpPr>
          <p:cNvPr id="13" name="Text Box 12"/>
          <p:cNvSpPr txBox="1"/>
          <p:nvPr/>
        </p:nvSpPr>
        <p:spPr>
          <a:xfrm>
            <a:off x="96520" y="3903980"/>
            <a:ext cx="9033510" cy="829945"/>
          </a:xfrm>
          <a:prstGeom prst="rect">
            <a:avLst/>
          </a:prstGeom>
          <a:noFill/>
        </p:spPr>
        <p:txBody>
          <a:bodyPr wrap="square" rtlCol="0" anchor="t">
            <a:spAutoFit/>
          </a:bodyPr>
          <a:p>
            <a:r>
              <a:rPr lang="en-US" altLang="en-US" sz="24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 Hiệu điện thế giữa hai đầu đoạn mạch bằng tổng hiệu điện thế     giữa hai đầu mỗi điện trở thành phần: </a:t>
            </a:r>
            <a:r>
              <a:rPr lang="en-US" alt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U</a:t>
            </a:r>
            <a:r>
              <a:rPr lang="en-US" alt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 U</a:t>
            </a:r>
            <a:r>
              <a:rPr lang="en-US" altLang="en-US" sz="2400" b="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1</a:t>
            </a:r>
            <a:r>
              <a:rPr lang="en-US" alt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U</a:t>
            </a:r>
            <a:r>
              <a:rPr lang="en-US" altLang="en-US" sz="2400" b="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2   </a:t>
            </a:r>
            <a:endParaRPr lang="en-US" sz="2400"/>
          </a:p>
        </p:txBody>
      </p:sp>
      <p:sp>
        <p:nvSpPr>
          <p:cNvPr id="14" name="Text Box 13"/>
          <p:cNvSpPr txBox="1"/>
          <p:nvPr/>
        </p:nvSpPr>
        <p:spPr>
          <a:xfrm>
            <a:off x="151130" y="4723765"/>
            <a:ext cx="5887085" cy="829945"/>
          </a:xfrm>
          <a:prstGeom prst="rect">
            <a:avLst/>
          </a:prstGeom>
          <a:noFill/>
        </p:spPr>
        <p:txBody>
          <a:bodyPr wrap="none" rtlCol="0" anchor="t">
            <a:spAutoFit/>
          </a:bodyPr>
          <a:p>
            <a:pPr algn="l"/>
            <a:r>
              <a:rPr lang="en-US" altLang="en-US" sz="24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 Điện trở tương đương bằng </a:t>
            </a:r>
            <a:endParaRPr lang="en-US" altLang="en-US" sz="24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endParaRPr>
          </a:p>
          <a:p>
            <a:pPr algn="l"/>
            <a:r>
              <a:rPr lang="en-US" altLang="en-US" sz="24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tổng hai điện trở </a:t>
            </a:r>
            <a:r>
              <a:rPr lang="en-US" altLang="en-US" sz="24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thành phần</a:t>
            </a:r>
            <a:r>
              <a:rPr lang="en-US" altLang="en-US" sz="24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R</a:t>
            </a:r>
            <a:r>
              <a:rPr lang="en-US" alt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  R</a:t>
            </a:r>
            <a:r>
              <a:rPr lang="en-US" altLang="en-US" sz="2400" b="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1  +</a:t>
            </a:r>
            <a:r>
              <a:rPr lang="en-US" alt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R</a:t>
            </a:r>
            <a:r>
              <a:rPr lang="en-US" altLang="en-US" sz="2400" b="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2   </a:t>
            </a:r>
            <a:endParaRPr lang="en-US" sz="2400"/>
          </a:p>
        </p:txBody>
      </p:sp>
      <p:graphicFrame>
        <p:nvGraphicFramePr>
          <p:cNvPr id="15" name="Content Placeholder 14">
            <a:hlinkClick r:id="" action="ppaction://ole?verb="/>
          </p:cNvPr>
          <p:cNvGraphicFramePr>
            <a:graphicFrameLocks noChangeAspect="1"/>
          </p:cNvGraphicFramePr>
          <p:nvPr>
            <p:ph/>
          </p:nvPr>
        </p:nvGraphicFramePr>
        <p:xfrm>
          <a:off x="3701733" y="5775008"/>
          <a:ext cx="1106805" cy="818515"/>
        </p:xfrm>
        <a:graphic>
          <a:graphicData uri="http://schemas.openxmlformats.org/presentationml/2006/ole">
            <mc:AlternateContent xmlns:mc="http://schemas.openxmlformats.org/markup-compatibility/2006">
              <mc:Choice xmlns:v="urn:schemas-microsoft-com:vml" Requires="v">
                <p:oleObj spid="_x0000_s1025" name="" r:id="rId4" imgW="584200" imgH="431800" progId="Equation.3">
                  <p:embed/>
                </p:oleObj>
              </mc:Choice>
              <mc:Fallback>
                <p:oleObj name="" r:id="rId4" imgW="584200" imgH="431800" progId="Equation.3">
                  <p:embed/>
                  <p:pic>
                    <p:nvPicPr>
                      <p:cNvPr id="0" name="Picture 1024"/>
                      <p:cNvPicPr/>
                      <p:nvPr/>
                    </p:nvPicPr>
                    <p:blipFill>
                      <a:blip r:embed="rId5"/>
                      <a:stretch>
                        <a:fillRect/>
                      </a:stretch>
                    </p:blipFill>
                    <p:spPr>
                      <a:xfrm>
                        <a:off x="3701733" y="5775008"/>
                        <a:ext cx="1106805" cy="818515"/>
                      </a:xfrm>
                      <a:prstGeom prst="rect">
                        <a:avLst/>
                      </a:prstGeom>
                    </p:spPr>
                  </p:pic>
                </p:oleObj>
              </mc:Fallback>
            </mc:AlternateContent>
          </a:graphicData>
        </a:graphic>
      </p:graphicFrame>
      <p:sp>
        <p:nvSpPr>
          <p:cNvPr id="16" name="Text Box 15"/>
          <p:cNvSpPr txBox="1"/>
          <p:nvPr/>
        </p:nvSpPr>
        <p:spPr>
          <a:xfrm>
            <a:off x="142875" y="5485765"/>
            <a:ext cx="5711825" cy="829945"/>
          </a:xfrm>
          <a:prstGeom prst="rect">
            <a:avLst/>
          </a:prstGeom>
          <a:noFill/>
        </p:spPr>
        <p:txBody>
          <a:bodyPr wrap="square" rtlCol="0" anchor="t">
            <a:spAutoFit/>
          </a:bodyPr>
          <a:p>
            <a:pPr algn="l"/>
            <a:r>
              <a:rPr lang="en-US" altLang="en-US" sz="24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 Hiệu điện thế giữa hai đầu mỗi điện trở </a:t>
            </a:r>
            <a:endParaRPr lang="en-US" altLang="en-US" sz="24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endParaRPr>
          </a:p>
          <a:p>
            <a:pPr algn="l"/>
            <a:r>
              <a:rPr lang="en-US" altLang="en-US" sz="24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tỉ lệ thuận với điện trở đó:</a:t>
            </a:r>
            <a:endParaRPr lang="en-US" sz="240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
                                        </p:tgtEl>
                                        <p:attrNameLst>
                                          <p:attrName>ppt_y</p:attrName>
                                        </p:attrNameLst>
                                      </p:cBhvr>
                                      <p:tavLst>
                                        <p:tav tm="0">
                                          <p:val>
                                            <p:strVal val="#ppt_y"/>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2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trips(down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heckerboard(across)">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11" grpId="0"/>
      <p:bldP spid="11" grpId="1"/>
      <p:bldP spid="6" grpId="0" animBg="1"/>
      <p:bldP spid="6" grpId="1" animBg="1"/>
      <p:bldP spid="9" grpId="0"/>
      <p:bldP spid="9" grpId="1"/>
      <p:bldP spid="13" grpId="0"/>
      <p:bldP spid="13" grpId="1"/>
      <p:bldP spid="14" grpId="0"/>
      <p:bldP spid="14" grpId="1"/>
      <p:bldP spid="16" grpId="0"/>
      <p:bldP spid="1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 name="TextBox 64"/>
          <p:cNvSpPr txBox="1"/>
          <p:nvPr/>
        </p:nvSpPr>
        <p:spPr>
          <a:xfrm>
            <a:off x="152400" y="304800"/>
            <a:ext cx="1076325" cy="461963"/>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rgbClr val="FF0000"/>
                </a:solidFill>
                <a:effectLst/>
                <a:uLnTx/>
                <a:uFillTx/>
                <a:latin typeface="+mn-lt"/>
                <a:ea typeface="+mn-ea"/>
                <a:cs typeface="+mn-cs"/>
              </a:rPr>
              <a:t>Bài</a:t>
            </a:r>
            <a:r>
              <a:rPr kumimoji="0" lang="en-US" sz="2400" b="1" i="0" u="none" strike="noStrike" kern="1200" cap="none" spc="0" normalizeH="0" baseline="0" noProof="0" dirty="0">
                <a:ln>
                  <a:noFill/>
                </a:ln>
                <a:solidFill>
                  <a:srgbClr val="FF0000"/>
                </a:solidFill>
                <a:effectLst/>
                <a:uLnTx/>
                <a:uFillTx/>
                <a:latin typeface="+mn-lt"/>
                <a:ea typeface="+mn-ea"/>
                <a:cs typeface="+mn-cs"/>
              </a:rPr>
              <a:t> </a:t>
            </a:r>
            <a:r>
              <a:rPr kumimoji="0" lang="en-US" sz="2400" b="1" i="0" u="none" strike="noStrike" kern="1200" cap="none" spc="0" normalizeH="0" baseline="0" noProof="0" dirty="0" err="1">
                <a:ln>
                  <a:noFill/>
                </a:ln>
                <a:solidFill>
                  <a:srgbClr val="FF0000"/>
                </a:solidFill>
                <a:effectLst/>
                <a:uLnTx/>
                <a:uFillTx/>
                <a:latin typeface="+mn-lt"/>
                <a:ea typeface="+mn-ea"/>
                <a:cs typeface="+mn-cs"/>
              </a:rPr>
              <a:t>tập</a:t>
            </a:r>
            <a:endParaRPr kumimoji="0" lang="en-US" sz="2400" b="1" i="0" u="none" strike="noStrike" kern="1200" cap="none" spc="0" normalizeH="0" baseline="0" noProof="0" dirty="0">
              <a:ln>
                <a:noFill/>
              </a:ln>
              <a:solidFill>
                <a:srgbClr val="FF0000"/>
              </a:solidFill>
              <a:effectLst/>
              <a:uLnTx/>
              <a:uFillTx/>
              <a:latin typeface="+mn-lt"/>
              <a:ea typeface="+mn-ea"/>
              <a:cs typeface="+mn-cs"/>
            </a:endParaRPr>
          </a:p>
        </p:txBody>
      </p:sp>
      <p:sp>
        <p:nvSpPr>
          <p:cNvPr id="18" name="Rectangle 17"/>
          <p:cNvSpPr/>
          <p:nvPr/>
        </p:nvSpPr>
        <p:spPr>
          <a:xfrm>
            <a:off x="304800" y="919163"/>
            <a:ext cx="8610600" cy="1384300"/>
          </a:xfrm>
          <a:prstGeom prst="rect">
            <a:avLst/>
          </a:prstGeom>
          <a:solidFill>
            <a:schemeClr val="accent6">
              <a:lumMod val="40000"/>
              <a:lumOff val="60000"/>
            </a:schemeClr>
          </a:solidFill>
        </p:spPr>
        <p:txBody>
          <a:bodyPr>
            <a:spAutoFit/>
          </a:bodyPr>
          <a:p>
            <a:pPr algn="just">
              <a:buNone/>
            </a:pPr>
            <a:r>
              <a:rPr sz="2800" b="1" dirty="0">
                <a:solidFill>
                  <a:schemeClr val="bg1"/>
                </a:solidFill>
                <a:latin typeface="Times New Roman" panose="02020603050405020304" pitchFamily="18" charset="0"/>
                <a:cs typeface="Times New Roman" panose="02020603050405020304" pitchFamily="18" charset="0"/>
              </a:rPr>
              <a:t>Đặt hiệu điện thế U = 12V v</a:t>
            </a:r>
            <a:r>
              <a:rPr sz="2800" b="1" dirty="0">
                <a:solidFill>
                  <a:schemeClr val="bg1"/>
                </a:solidFill>
                <a:latin typeface="Times New Roman" panose="02020603050405020304" pitchFamily="18" charset="0"/>
                <a:ea typeface="Times New Roman" panose="02020603050405020304" pitchFamily="18" charset="0"/>
              </a:rPr>
              <a:t>à</a:t>
            </a:r>
            <a:r>
              <a:rPr sz="2800" b="1" dirty="0">
                <a:solidFill>
                  <a:schemeClr val="bg1"/>
                </a:solidFill>
                <a:latin typeface="Times New Roman" panose="02020603050405020304" pitchFamily="18" charset="0"/>
                <a:cs typeface="Times New Roman" panose="02020603050405020304" pitchFamily="18" charset="0"/>
              </a:rPr>
              <a:t>o hai đầu đoạn mạch gồm điện trở R</a:t>
            </a:r>
            <a:r>
              <a:rPr sz="2800" b="1" baseline="-25000" dirty="0">
                <a:solidFill>
                  <a:schemeClr val="bg1"/>
                </a:solidFill>
                <a:latin typeface="Times New Roman" panose="02020603050405020304" pitchFamily="18" charset="0"/>
                <a:cs typeface="Times New Roman" panose="02020603050405020304" pitchFamily="18" charset="0"/>
              </a:rPr>
              <a:t>1</a:t>
            </a:r>
            <a:r>
              <a:rPr sz="2800" b="1" dirty="0">
                <a:solidFill>
                  <a:schemeClr val="bg1"/>
                </a:solidFill>
                <a:latin typeface="Times New Roman" panose="02020603050405020304" pitchFamily="18" charset="0"/>
                <a:cs typeface="Times New Roman" panose="02020603050405020304" pitchFamily="18" charset="0"/>
              </a:rPr>
              <a:t> = 40</a:t>
            </a:r>
            <a:r>
              <a:rPr lang="el-GR" altLang="x-none" sz="2800" b="1" dirty="0">
                <a:solidFill>
                  <a:schemeClr val="bg1"/>
                </a:solidFill>
                <a:latin typeface="Times New Roman" panose="02020603050405020304" pitchFamily="18" charset="0"/>
                <a:cs typeface="Times New Roman" panose="02020603050405020304" pitchFamily="18" charset="0"/>
              </a:rPr>
              <a:t>Ω</a:t>
            </a:r>
            <a:r>
              <a:rPr sz="2800" b="1" dirty="0">
                <a:solidFill>
                  <a:schemeClr val="bg1"/>
                </a:solidFill>
                <a:latin typeface="Times New Roman" panose="02020603050405020304" pitchFamily="18" charset="0"/>
                <a:cs typeface="Times New Roman" panose="02020603050405020304" pitchFamily="18" charset="0"/>
              </a:rPr>
              <a:t> v</a:t>
            </a:r>
            <a:r>
              <a:rPr sz="2800" b="1" dirty="0">
                <a:solidFill>
                  <a:schemeClr val="bg1"/>
                </a:solidFill>
                <a:latin typeface="Times New Roman" panose="02020603050405020304" pitchFamily="18" charset="0"/>
                <a:ea typeface="Times New Roman" panose="02020603050405020304" pitchFamily="18" charset="0"/>
              </a:rPr>
              <a:t>à</a:t>
            </a:r>
            <a:r>
              <a:rPr sz="2800" b="1" dirty="0">
                <a:solidFill>
                  <a:schemeClr val="bg1"/>
                </a:solidFill>
                <a:latin typeface="Times New Roman" panose="02020603050405020304" pitchFamily="18" charset="0"/>
                <a:cs typeface="Times New Roman" panose="02020603050405020304" pitchFamily="18" charset="0"/>
              </a:rPr>
              <a:t> R</a:t>
            </a:r>
            <a:r>
              <a:rPr sz="2800" b="1" baseline="-25000" dirty="0">
                <a:solidFill>
                  <a:schemeClr val="bg1"/>
                </a:solidFill>
                <a:latin typeface="Times New Roman" panose="02020603050405020304" pitchFamily="18" charset="0"/>
                <a:cs typeface="Times New Roman" panose="02020603050405020304" pitchFamily="18" charset="0"/>
              </a:rPr>
              <a:t>2</a:t>
            </a:r>
            <a:r>
              <a:rPr sz="2800" b="1" dirty="0">
                <a:solidFill>
                  <a:schemeClr val="bg1"/>
                </a:solidFill>
                <a:latin typeface="Times New Roman" panose="02020603050405020304" pitchFamily="18" charset="0"/>
                <a:cs typeface="Times New Roman" panose="02020603050405020304" pitchFamily="18" charset="0"/>
              </a:rPr>
              <a:t> = 80</a:t>
            </a:r>
            <a:r>
              <a:rPr lang="el-GR" altLang="x-none" sz="2800" b="1" dirty="0">
                <a:solidFill>
                  <a:schemeClr val="bg1"/>
                </a:solidFill>
                <a:latin typeface="Times New Roman" panose="02020603050405020304" pitchFamily="18" charset="0"/>
                <a:cs typeface="Times New Roman" panose="02020603050405020304" pitchFamily="18" charset="0"/>
              </a:rPr>
              <a:t>Ω</a:t>
            </a:r>
            <a:r>
              <a:rPr sz="2800" b="1" dirty="0">
                <a:solidFill>
                  <a:schemeClr val="bg1"/>
                </a:solidFill>
                <a:latin typeface="Times New Roman" panose="02020603050405020304" pitchFamily="18" charset="0"/>
                <a:cs typeface="Times New Roman" panose="02020603050405020304" pitchFamily="18" charset="0"/>
              </a:rPr>
              <a:t> mắc nối tiếp. Hỏi cường độ dòng điện chạy qua đoạn mạch n</a:t>
            </a:r>
            <a:r>
              <a:rPr sz="2800" b="1" dirty="0">
                <a:solidFill>
                  <a:schemeClr val="bg1"/>
                </a:solidFill>
                <a:latin typeface="Times New Roman" panose="02020603050405020304" pitchFamily="18" charset="0"/>
                <a:ea typeface="Times New Roman" panose="02020603050405020304" pitchFamily="18" charset="0"/>
              </a:rPr>
              <a:t>à</a:t>
            </a:r>
            <a:r>
              <a:rPr sz="2800" b="1" dirty="0">
                <a:solidFill>
                  <a:schemeClr val="bg1"/>
                </a:solidFill>
                <a:latin typeface="Times New Roman" panose="02020603050405020304" pitchFamily="18" charset="0"/>
                <a:cs typeface="Times New Roman" panose="02020603050405020304" pitchFamily="18" charset="0"/>
              </a:rPr>
              <a:t>y l</a:t>
            </a:r>
            <a:r>
              <a:rPr sz="2800" b="1" dirty="0">
                <a:solidFill>
                  <a:schemeClr val="bg1"/>
                </a:solidFill>
                <a:latin typeface="Times New Roman" panose="02020603050405020304" pitchFamily="18" charset="0"/>
                <a:ea typeface="Times New Roman" panose="02020603050405020304" pitchFamily="18" charset="0"/>
              </a:rPr>
              <a:t>à</a:t>
            </a:r>
            <a:r>
              <a:rPr sz="2800" b="1" dirty="0">
                <a:solidFill>
                  <a:schemeClr val="bg1"/>
                </a:solidFill>
                <a:latin typeface="Times New Roman" panose="02020603050405020304" pitchFamily="18" charset="0"/>
                <a:cs typeface="Times New Roman" panose="02020603050405020304" pitchFamily="18" charset="0"/>
              </a:rPr>
              <a:t> bao nhiêu?</a:t>
            </a:r>
            <a:endParaRPr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p:cNvSpPr txBox="1"/>
          <p:nvPr/>
        </p:nvSpPr>
        <p:spPr>
          <a:xfrm>
            <a:off x="304800" y="2828925"/>
            <a:ext cx="8610600" cy="523875"/>
          </a:xfrm>
          <a:prstGeom prst="rect">
            <a:avLst/>
          </a:prstGeom>
          <a:solidFill>
            <a:schemeClr val="accent5">
              <a:lumMod val="40000"/>
              <a:lumOff val="60000"/>
            </a:schemeClr>
          </a:solidFill>
        </p:spPr>
        <p:txBody>
          <a:bodyPr>
            <a:spAutoFit/>
          </a:bodyPr>
          <a:lstStyle/>
          <a:p>
            <a:pPr marR="0" algn="just" defTabSz="914400">
              <a:buClrTx/>
              <a:buSzTx/>
              <a:buFontTx/>
              <a:buNone/>
              <a:defRPr/>
            </a:pPr>
            <a:r>
              <a:rPr kumimoji="0" lang="en-US" sz="2800" b="1" kern="1200" cap="none" spc="0" normalizeH="0" baseline="0" noProof="0" dirty="0">
                <a:latin typeface="Arial" panose="020B0604020202020204" pitchFamily="34" charset="0"/>
                <a:ea typeface="+mn-ea"/>
                <a:cs typeface="+mn-cs"/>
              </a:rPr>
              <a:t>A. </a:t>
            </a:r>
            <a:r>
              <a:rPr kumimoji="0" lang="en-US" sz="2800" b="1" kern="1200" cap="none" spc="0" normalizeH="0" baseline="0" noProof="0" dirty="0">
                <a:solidFill>
                  <a:srgbClr val="1A04C0"/>
                </a:solidFill>
                <a:latin typeface="Arial" panose="020B0604020202020204" pitchFamily="34" charset="0"/>
                <a:ea typeface="+mn-ea"/>
                <a:cs typeface="+mn-cs"/>
              </a:rPr>
              <a:t>0,1</a:t>
            </a:r>
            <a:r>
              <a:rPr kumimoji="0" lang="en-US" sz="2800" b="1" kern="1200" cap="none" spc="0" normalizeH="0" baseline="0" noProof="0" dirty="0">
                <a:solidFill>
                  <a:srgbClr val="1A04C0"/>
                </a:solidFill>
                <a:latin typeface="Times New Roman" panose="02020603050405020304"/>
                <a:ea typeface="+mn-ea"/>
                <a:cs typeface="Times New Roman" panose="02020603050405020304"/>
              </a:rPr>
              <a:t>A</a:t>
            </a:r>
            <a:r>
              <a:rPr kumimoji="0" lang="en-US" sz="2800" b="1" kern="1200" cap="none" spc="0" normalizeH="0" baseline="0" noProof="0" dirty="0">
                <a:latin typeface="Times New Roman" panose="02020603050405020304"/>
                <a:ea typeface="+mn-ea"/>
                <a:cs typeface="Times New Roman" panose="02020603050405020304"/>
              </a:rPr>
              <a:t>	      B. </a:t>
            </a:r>
            <a:r>
              <a:rPr kumimoji="0" lang="en-US" sz="2800" b="1" kern="1200" cap="none" spc="0" normalizeH="0" baseline="0" noProof="0" dirty="0">
                <a:solidFill>
                  <a:srgbClr val="1A04C0"/>
                </a:solidFill>
                <a:latin typeface="Times New Roman" panose="02020603050405020304"/>
                <a:ea typeface="+mn-ea"/>
                <a:cs typeface="Times New Roman" panose="02020603050405020304"/>
              </a:rPr>
              <a:t>0,15A	</a:t>
            </a:r>
            <a:r>
              <a:rPr kumimoji="0" lang="en-US" sz="2800" b="1" kern="1200" cap="none" spc="0" normalizeH="0" baseline="0" noProof="0" dirty="0">
                <a:latin typeface="Times New Roman" panose="02020603050405020304"/>
                <a:ea typeface="+mn-ea"/>
                <a:cs typeface="Times New Roman" panose="02020603050405020304"/>
              </a:rPr>
              <a:t>  	  C. </a:t>
            </a:r>
            <a:r>
              <a:rPr kumimoji="0" lang="en-US" sz="2800" b="1" kern="1200" cap="none" spc="0" normalizeH="0" baseline="0" noProof="0" dirty="0">
                <a:solidFill>
                  <a:srgbClr val="1A04C0"/>
                </a:solidFill>
                <a:latin typeface="Times New Roman" panose="02020603050405020304"/>
                <a:ea typeface="+mn-ea"/>
                <a:cs typeface="Times New Roman" panose="02020603050405020304"/>
              </a:rPr>
              <a:t>0,25A</a:t>
            </a:r>
            <a:r>
              <a:rPr kumimoji="0" lang="en-US" sz="2800" b="1" kern="1200" cap="none" spc="0" normalizeH="0" baseline="0" noProof="0" dirty="0">
                <a:latin typeface="Times New Roman" panose="02020603050405020304"/>
                <a:ea typeface="+mn-ea"/>
                <a:cs typeface="Times New Roman" panose="02020603050405020304"/>
              </a:rPr>
              <a:t>              D. </a:t>
            </a:r>
            <a:r>
              <a:rPr kumimoji="0" lang="en-US" sz="2800" b="1" kern="1200" cap="none" spc="0" normalizeH="0" baseline="0" noProof="0" dirty="0">
                <a:solidFill>
                  <a:srgbClr val="1A04C0"/>
                </a:solidFill>
                <a:latin typeface="Times New Roman" panose="02020603050405020304"/>
                <a:ea typeface="+mn-ea"/>
                <a:cs typeface="Times New Roman" panose="02020603050405020304"/>
              </a:rPr>
              <a:t>0,3A</a:t>
            </a:r>
            <a:endParaRPr kumimoji="0" lang="en-US" sz="2800" b="1" kern="1200" cap="none" spc="0" normalizeH="0" baseline="0" noProof="0" dirty="0">
              <a:solidFill>
                <a:srgbClr val="1A04C0"/>
              </a:solidFill>
              <a:latin typeface="Arial" panose="020B0604020202020204" pitchFamily="34" charset="0"/>
              <a:ea typeface="+mn-ea"/>
              <a:cs typeface="+mn-cs"/>
            </a:endParaRPr>
          </a:p>
        </p:txBody>
      </p:sp>
      <p:sp>
        <p:nvSpPr>
          <p:cNvPr id="12" name="Oval 11"/>
          <p:cNvSpPr/>
          <p:nvPr/>
        </p:nvSpPr>
        <p:spPr>
          <a:xfrm>
            <a:off x="290513" y="2881313"/>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aphicFrame>
        <p:nvGraphicFramePr>
          <p:cNvPr id="14" name="Object 13"/>
          <p:cNvGraphicFramePr>
            <a:graphicFrameLocks noChangeAspect="1"/>
          </p:cNvGraphicFramePr>
          <p:nvPr/>
        </p:nvGraphicFramePr>
        <p:xfrm>
          <a:off x="1371600" y="4038600"/>
          <a:ext cx="6311900" cy="1219200"/>
        </p:xfrm>
        <a:graphic>
          <a:graphicData uri="http://schemas.openxmlformats.org/presentationml/2006/ole">
            <mc:AlternateContent xmlns:mc="http://schemas.openxmlformats.org/markup-compatibility/2006">
              <mc:Choice xmlns:v="urn:schemas-microsoft-com:vml" Requires="v">
                <p:oleObj spid="_x0000_s3081" name="" r:id="rId1" imgW="2235200" imgH="431800" progId="Equation.3">
                  <p:embed/>
                </p:oleObj>
              </mc:Choice>
              <mc:Fallback>
                <p:oleObj name="" r:id="rId1" imgW="2235200" imgH="431800" progId="Equation.3">
                  <p:embed/>
                  <p:pic>
                    <p:nvPicPr>
                      <p:cNvPr id="0" name="Picture 3080"/>
                      <p:cNvPicPr/>
                      <p:nvPr/>
                    </p:nvPicPr>
                    <p:blipFill>
                      <a:blip r:embed="rId2"/>
                      <a:stretch>
                        <a:fillRect/>
                      </a:stretch>
                    </p:blipFill>
                    <p:spPr>
                      <a:xfrm>
                        <a:off x="1371600" y="4038600"/>
                        <a:ext cx="6311900" cy="1219200"/>
                      </a:xfrm>
                      <a:prstGeom prst="rect">
                        <a:avLst/>
                      </a:prstGeom>
                      <a:noFill/>
                      <a:ln w="38100">
                        <a:noFill/>
                        <a:miter/>
                      </a:ln>
                    </p:spPr>
                  </p:pic>
                </p:oleObj>
              </mc:Fallback>
            </mc:AlternateContent>
          </a:graphicData>
        </a:graphic>
      </p:graphicFrame>
      <p:sp>
        <p:nvSpPr>
          <p:cNvPr id="8" name="Action Button: Back or Previous 7">
            <a:hlinkClick r:id="" highlightClick="1"/>
          </p:cNvPr>
          <p:cNvSpPr/>
          <p:nvPr/>
        </p:nvSpPr>
        <p:spPr>
          <a:xfrm>
            <a:off x="8382000" y="44196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pic>
        <p:nvPicPr>
          <p:cNvPr id="9" name="Picture 8" descr="TÁO.gif"/>
          <p:cNvPicPr>
            <a:picLocks noChangeAspect="1"/>
          </p:cNvPicPr>
          <p:nvPr/>
        </p:nvPicPr>
        <p:blipFill>
          <a:blip r:embed="rId3"/>
          <a:stretch>
            <a:fillRect/>
          </a:stretch>
        </p:blipFill>
        <p:spPr>
          <a:xfrm>
            <a:off x="2743200" y="5656263"/>
            <a:ext cx="1447800" cy="1201737"/>
          </a:xfrm>
          <a:prstGeom prst="rect">
            <a:avLst/>
          </a:prstGeom>
          <a:noFill/>
          <a:ln w="9525">
            <a:noFill/>
          </a:ln>
        </p:spPr>
      </p:pic>
      <p:sp>
        <p:nvSpPr>
          <p:cNvPr id="11" name="8-Point Star 10"/>
          <p:cNvSpPr/>
          <p:nvPr/>
        </p:nvSpPr>
        <p:spPr>
          <a:xfrm>
            <a:off x="4603750" y="5427663"/>
            <a:ext cx="1447800" cy="11430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400" b="1" i="0" u="none" strike="noStrike" kern="1200" cap="none" spc="0" normalizeH="0" baseline="0" noProof="0" dirty="0">
                <a:ln>
                  <a:noFill/>
                </a:ln>
                <a:solidFill>
                  <a:srgbClr val="FFFF00"/>
                </a:solidFill>
                <a:effectLst/>
                <a:uLnTx/>
                <a:uFillTx/>
                <a:latin typeface="+mn-lt"/>
                <a:ea typeface="+mn-ea"/>
                <a:cs typeface="+mn-cs"/>
              </a:rPr>
              <a:t>+1</a:t>
            </a:r>
            <a:endParaRPr kumimoji="0" lang="en-US" sz="4400" b="1"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repeatCount="4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500"/>
                                        <p:tgtEl>
                                          <p:spTgt spid="12"/>
                                        </p:tgtEl>
                                      </p:cBhvr>
                                    </p:animEffect>
                                  </p:childTnLst>
                                </p:cTn>
                              </p:par>
                              <p:par>
                                <p:cTn id="8" presetID="16" presetClass="entr" presetSubtype="2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49" presetClass="entr" presetSubtype="0" decel="100000" fill="hold" grpId="0" nodeType="clickEffect">
                                  <p:stCondLst>
                                    <p:cond delay="0"/>
                                  </p:stCondLst>
                                  <p:iterate type="lt">
                                    <p:tmPct val="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000000"/>
                                          </p:val>
                                        </p:tav>
                                        <p:tav tm="100000">
                                          <p:val>
                                            <p:strVal val="#ppt_w"/>
                                          </p:val>
                                        </p:tav>
                                      </p:tavLst>
                                    </p:anim>
                                    <p:anim calcmode="lin" valueType="num">
                                      <p:cBhvr>
                                        <p:cTn id="17" dur="500" fill="hold"/>
                                        <p:tgtEl>
                                          <p:spTgt spid="11"/>
                                        </p:tgtEl>
                                        <p:attrNameLst>
                                          <p:attrName>ppt_h</p:attrName>
                                        </p:attrNameLst>
                                      </p:cBhvr>
                                      <p:tavLst>
                                        <p:tav tm="0">
                                          <p:val>
                                            <p:fltVal val="0.000000"/>
                                          </p:val>
                                        </p:tav>
                                        <p:tav tm="100000">
                                          <p:val>
                                            <p:strVal val="#ppt_h"/>
                                          </p:val>
                                        </p:tav>
                                      </p:tavLst>
                                    </p:anim>
                                    <p:anim calcmode="lin" valueType="num">
                                      <p:cBhvr>
                                        <p:cTn id="18" dur="500" fill="hold"/>
                                        <p:tgtEl>
                                          <p:spTgt spid="11"/>
                                        </p:tgtEl>
                                        <p:attrNameLst>
                                          <p:attrName>style.rotation</p:attrName>
                                        </p:attrNameLst>
                                      </p:cBhvr>
                                      <p:tavLst>
                                        <p:tav tm="0">
                                          <p:val>
                                            <p:fltVal val="360.000000"/>
                                          </p:val>
                                        </p:tav>
                                        <p:tav tm="100000">
                                          <p:val>
                                            <p:fltVal val="0.000000"/>
                                          </p:val>
                                        </p:tav>
                                      </p:tavLst>
                                    </p:anim>
                                    <p:animEffect transition="in" filter="fade">
                                      <p:cBhvr>
                                        <p:cTn id="19" dur="500"/>
                                        <p:tgtEl>
                                          <p:spTgt spid="11"/>
                                        </p:tgtEl>
                                      </p:cBhvr>
                                    </p:animEffect>
                                  </p:childTnLst>
                                </p:cTn>
                              </p:par>
                            </p:childTnLst>
                          </p:cTn>
                        </p:par>
                        <p:par>
                          <p:cTn id="20" fill="hold">
                            <p:stCondLst>
                              <p:cond delay="500"/>
                            </p:stCondLst>
                            <p:childTnLst>
                              <p:par>
                                <p:cTn id="21" presetID="22" presetClass="emph" presetSubtype="0" repeatCount="4000" fill="hold" grpId="1" nodeType="afterEffect">
                                  <p:stCondLst>
                                    <p:cond delay="0"/>
                                  </p:stCondLst>
                                  <p:iterate type="lt">
                                    <p:tmPct val="0"/>
                                  </p:iterate>
                                  <p:childTnLst>
                                    <p:animClr clrSpc="hsl" dir="cw">
                                      <p:cBhvr override="childStyle">
                                        <p:cTn id="22" dur="500" fill="hold"/>
                                        <p:tgtEl>
                                          <p:spTgt spid="11"/>
                                        </p:tgtEl>
                                        <p:attrNameLst>
                                          <p:attrName>style.color</p:attrName>
                                        </p:attrNameLst>
                                      </p:cBhvr>
                                      <p:by>
                                        <p:hsl h="-7199925" s="0" l="0"/>
                                      </p:by>
                                    </p:animClr>
                                    <p:animClr clrSpc="hsl" dir="cw">
                                      <p:cBhvr>
                                        <p:cTn id="23" dur="500" fill="hold"/>
                                        <p:tgtEl>
                                          <p:spTgt spid="11"/>
                                        </p:tgtEl>
                                        <p:attrNameLst>
                                          <p:attrName>fillcolor</p:attrName>
                                        </p:attrNameLst>
                                      </p:cBhvr>
                                      <p:by>
                                        <p:hsl h="-7199925" s="0" l="0"/>
                                      </p:by>
                                    </p:animClr>
                                    <p:animClr clrSpc="hsl" dir="cw">
                                      <p:cBhvr>
                                        <p:cTn id="24" dur="500" fill="hold"/>
                                        <p:tgtEl>
                                          <p:spTgt spid="11"/>
                                        </p:tgtEl>
                                        <p:attrNameLst>
                                          <p:attrName>stroke.color</p:attrName>
                                        </p:attrNameLst>
                                      </p:cBhvr>
                                      <p:by>
                                        <p:hsl h="-7199925" s="0" l="0"/>
                                      </p:by>
                                    </p:animClr>
                                    <p:set>
                                      <p:cBhvr>
                                        <p:cTn id="25" dur="500" fill="hold"/>
                                        <p:tgtEl>
                                          <p:spTgt spid="11"/>
                                        </p:tgtEl>
                                        <p:attrNameLst>
                                          <p:attrName>fill.type</p:attrName>
                                        </p:attrNameLst>
                                      </p:cBhvr>
                                      <p:to>
                                        <p:strVal val="solid"/>
                                      </p:to>
                                    </p:set>
                                  </p:childTnLst>
                                </p:cTn>
                              </p:par>
                            </p:childTnLst>
                          </p:cTn>
                        </p:par>
                      </p:childTnLst>
                    </p:cTn>
                  </p:par>
                </p:childTnLst>
              </p:cTn>
              <p:nextCondLst>
                <p:cond evt="onClick" delay="0">
                  <p:tgtEl>
                    <p:spTgt spid="9"/>
                  </p:tgtEl>
                </p:cond>
              </p:nextCondLst>
            </p:seq>
          </p:childTnLst>
        </p:cTn>
      </p:par>
    </p:tnLst>
    <p:bldLst>
      <p:bldP spid="12" grpId="0" bldLvl="0" animBg="1"/>
      <p:bldP spid="11" grpId="0" bldLvl="0" animBg="1"/>
      <p:bldP spid="11" grpId="1"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 name="TextBox 64"/>
          <p:cNvSpPr txBox="1"/>
          <p:nvPr/>
        </p:nvSpPr>
        <p:spPr>
          <a:xfrm>
            <a:off x="152400" y="304800"/>
            <a:ext cx="1076325" cy="461963"/>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rgbClr val="FF0000"/>
                </a:solidFill>
                <a:effectLst/>
                <a:uLnTx/>
                <a:uFillTx/>
                <a:latin typeface="+mn-lt"/>
                <a:ea typeface="+mn-ea"/>
                <a:cs typeface="+mn-cs"/>
              </a:rPr>
              <a:t>Bài</a:t>
            </a:r>
            <a:r>
              <a:rPr kumimoji="0" lang="en-US" sz="2400" b="1" i="0" u="none" strike="noStrike" kern="1200" cap="none" spc="0" normalizeH="0" baseline="0" noProof="0" dirty="0">
                <a:ln>
                  <a:noFill/>
                </a:ln>
                <a:solidFill>
                  <a:srgbClr val="FF0000"/>
                </a:solidFill>
                <a:effectLst/>
                <a:uLnTx/>
                <a:uFillTx/>
                <a:latin typeface="+mn-lt"/>
                <a:ea typeface="+mn-ea"/>
                <a:cs typeface="+mn-cs"/>
              </a:rPr>
              <a:t> </a:t>
            </a:r>
            <a:r>
              <a:rPr kumimoji="0" lang="en-US" sz="2400" b="1" i="0" u="none" strike="noStrike" kern="1200" cap="none" spc="0" normalizeH="0" baseline="0" noProof="0" dirty="0" err="1">
                <a:ln>
                  <a:noFill/>
                </a:ln>
                <a:solidFill>
                  <a:srgbClr val="FF0000"/>
                </a:solidFill>
                <a:effectLst/>
                <a:uLnTx/>
                <a:uFillTx/>
                <a:latin typeface="+mn-lt"/>
                <a:ea typeface="+mn-ea"/>
                <a:cs typeface="+mn-cs"/>
              </a:rPr>
              <a:t>tập</a:t>
            </a:r>
            <a:endParaRPr kumimoji="0" lang="en-US" sz="2400" b="1" i="0" u="none" strike="noStrike" kern="1200" cap="none" spc="0" normalizeH="0" baseline="0" noProof="0" dirty="0">
              <a:ln>
                <a:noFill/>
              </a:ln>
              <a:solidFill>
                <a:srgbClr val="FF0000"/>
              </a:solidFill>
              <a:effectLst/>
              <a:uLnTx/>
              <a:uFillTx/>
              <a:latin typeface="+mn-lt"/>
              <a:ea typeface="+mn-ea"/>
              <a:cs typeface="+mn-cs"/>
            </a:endParaRPr>
          </a:p>
        </p:txBody>
      </p:sp>
      <p:sp>
        <p:nvSpPr>
          <p:cNvPr id="18" name="Rectangle 17"/>
          <p:cNvSpPr/>
          <p:nvPr/>
        </p:nvSpPr>
        <p:spPr>
          <a:xfrm>
            <a:off x="304800" y="919163"/>
            <a:ext cx="8610600" cy="2678113"/>
          </a:xfrm>
          <a:prstGeom prst="rect">
            <a:avLst/>
          </a:prstGeom>
          <a:solidFill>
            <a:schemeClr val="accent6">
              <a:lumMod val="40000"/>
              <a:lumOff val="60000"/>
            </a:schemeClr>
          </a:solidFill>
        </p:spPr>
        <p:txBody>
          <a:bodyPr>
            <a:spAutoFit/>
          </a:bodyPr>
          <a:p>
            <a:pPr algn="just">
              <a:buNone/>
            </a:pPr>
            <a:r>
              <a:rPr sz="2800" b="1" dirty="0">
                <a:solidFill>
                  <a:schemeClr val="bg1"/>
                </a:solidFill>
                <a:latin typeface="Arial" panose="020B0604020202020204" pitchFamily="34" charset="0"/>
              </a:rPr>
              <a:t>Hai điện trở R</a:t>
            </a:r>
            <a:r>
              <a:rPr sz="2800" b="1" baseline="-25000" dirty="0">
                <a:solidFill>
                  <a:schemeClr val="bg1"/>
                </a:solidFill>
                <a:latin typeface="Arial" panose="020B0604020202020204" pitchFamily="34" charset="0"/>
              </a:rPr>
              <a:t>1</a:t>
            </a:r>
            <a:r>
              <a:rPr sz="2800" b="1" dirty="0">
                <a:solidFill>
                  <a:schemeClr val="bg1"/>
                </a:solidFill>
                <a:latin typeface="Arial" panose="020B0604020202020204" pitchFamily="34" charset="0"/>
              </a:rPr>
              <a:t> , R</a:t>
            </a:r>
            <a:r>
              <a:rPr sz="2800" b="1" baseline="-25000" dirty="0">
                <a:solidFill>
                  <a:schemeClr val="bg1"/>
                </a:solidFill>
                <a:latin typeface="Arial" panose="020B0604020202020204" pitchFamily="34" charset="0"/>
              </a:rPr>
              <a:t>2</a:t>
            </a:r>
            <a:r>
              <a:rPr sz="2800" b="1" dirty="0">
                <a:solidFill>
                  <a:schemeClr val="bg1"/>
                </a:solidFill>
                <a:latin typeface="Arial" panose="020B0604020202020204" pitchFamily="34" charset="0"/>
              </a:rPr>
              <a:t> và ampe kế được mắc nối tiếp với nhau vào hai điểm A, B.</a:t>
            </a:r>
            <a:endParaRPr sz="2800" b="1" dirty="0">
              <a:solidFill>
                <a:schemeClr val="bg1"/>
              </a:solidFill>
              <a:latin typeface="Arial" panose="020B0604020202020204" pitchFamily="34" charset="0"/>
            </a:endParaRPr>
          </a:p>
          <a:p>
            <a:pPr algn="just">
              <a:buAutoNum type="alphaLcParenR"/>
            </a:pPr>
            <a:r>
              <a:rPr sz="2800" b="1" dirty="0">
                <a:solidFill>
                  <a:schemeClr val="bg1"/>
                </a:solidFill>
                <a:latin typeface="Arial" panose="020B0604020202020204" pitchFamily="34" charset="0"/>
              </a:rPr>
              <a:t>Vẽ sơ đồ  mạch điện trên.</a:t>
            </a:r>
            <a:endParaRPr sz="2800" b="1" dirty="0">
              <a:solidFill>
                <a:schemeClr val="bg1"/>
              </a:solidFill>
              <a:latin typeface="Arial" panose="020B0604020202020204" pitchFamily="34" charset="0"/>
            </a:endParaRPr>
          </a:p>
          <a:p>
            <a:pPr algn="just">
              <a:buAutoNum type="alphaLcParenR"/>
            </a:pPr>
            <a:r>
              <a:rPr sz="2800" b="1" dirty="0">
                <a:solidFill>
                  <a:schemeClr val="bg1"/>
                </a:solidFill>
                <a:latin typeface="Arial" panose="020B0604020202020204" pitchFamily="34" charset="0"/>
              </a:rPr>
              <a:t>Cho R</a:t>
            </a:r>
            <a:r>
              <a:rPr sz="2800" b="1" baseline="-25000" dirty="0">
                <a:solidFill>
                  <a:schemeClr val="bg1"/>
                </a:solidFill>
                <a:latin typeface="Arial" panose="020B0604020202020204" pitchFamily="34" charset="0"/>
              </a:rPr>
              <a:t>1</a:t>
            </a:r>
            <a:r>
              <a:rPr sz="2800" b="1" dirty="0">
                <a:solidFill>
                  <a:schemeClr val="bg1"/>
                </a:solidFill>
                <a:latin typeface="Arial" panose="020B0604020202020204" pitchFamily="34" charset="0"/>
              </a:rPr>
              <a:t> = 5</a:t>
            </a:r>
            <a:r>
              <a:rPr lang="el-GR" altLang="x-none" sz="2800" b="1" dirty="0">
                <a:solidFill>
                  <a:schemeClr val="bg1"/>
                </a:solidFill>
                <a:latin typeface="Times New Roman" panose="02020603050405020304" pitchFamily="18" charset="0"/>
                <a:cs typeface="Times New Roman" panose="02020603050405020304" pitchFamily="18" charset="0"/>
              </a:rPr>
              <a:t>Ω</a:t>
            </a:r>
            <a:r>
              <a:rPr sz="2800" b="1" dirty="0">
                <a:solidFill>
                  <a:schemeClr val="bg1"/>
                </a:solidFill>
                <a:latin typeface="Times New Roman" panose="02020603050405020304" pitchFamily="18" charset="0"/>
                <a:cs typeface="Times New Roman" panose="02020603050405020304" pitchFamily="18" charset="0"/>
              </a:rPr>
              <a:t>, R</a:t>
            </a:r>
            <a:r>
              <a:rPr sz="2800" b="1" baseline="-25000" dirty="0">
                <a:solidFill>
                  <a:schemeClr val="bg1"/>
                </a:solidFill>
                <a:latin typeface="Times New Roman" panose="02020603050405020304" pitchFamily="18" charset="0"/>
                <a:cs typeface="Times New Roman" panose="02020603050405020304" pitchFamily="18" charset="0"/>
              </a:rPr>
              <a:t>2</a:t>
            </a:r>
            <a:r>
              <a:rPr sz="2800" b="1" dirty="0">
                <a:solidFill>
                  <a:schemeClr val="bg1"/>
                </a:solidFill>
                <a:latin typeface="Times New Roman" panose="02020603050405020304" pitchFamily="18" charset="0"/>
                <a:cs typeface="Times New Roman" panose="02020603050405020304" pitchFamily="18" charset="0"/>
              </a:rPr>
              <a:t> = 10</a:t>
            </a:r>
            <a:r>
              <a:rPr lang="el-GR" altLang="x-none" sz="2800" b="1" dirty="0">
                <a:solidFill>
                  <a:schemeClr val="bg1"/>
                </a:solidFill>
                <a:latin typeface="Times New Roman" panose="02020603050405020304" pitchFamily="18" charset="0"/>
                <a:cs typeface="Times New Roman" panose="02020603050405020304" pitchFamily="18" charset="0"/>
              </a:rPr>
              <a:t>Ω</a:t>
            </a:r>
            <a:r>
              <a:rPr sz="2800" b="1" dirty="0">
                <a:solidFill>
                  <a:schemeClr val="bg1"/>
                </a:solidFill>
                <a:latin typeface="Times New Roman" panose="02020603050405020304" pitchFamily="18" charset="0"/>
                <a:cs typeface="Times New Roman" panose="02020603050405020304" pitchFamily="18" charset="0"/>
              </a:rPr>
              <a:t>, ampe kế chỉ 0,2A. Tính hiệu điện thế giữa hai đầu mỗi điện trở v</a:t>
            </a:r>
            <a:r>
              <a:rPr sz="2800" b="1" dirty="0">
                <a:solidFill>
                  <a:schemeClr val="bg1"/>
                </a:solidFill>
                <a:latin typeface="Times New Roman" panose="02020603050405020304" pitchFamily="18" charset="0"/>
                <a:ea typeface="Times New Roman" panose="02020603050405020304" pitchFamily="18" charset="0"/>
              </a:rPr>
              <a:t>à</a:t>
            </a:r>
            <a:r>
              <a:rPr sz="2800" b="1" dirty="0">
                <a:solidFill>
                  <a:schemeClr val="bg1"/>
                </a:solidFill>
                <a:latin typeface="Times New Roman" panose="02020603050405020304" pitchFamily="18" charset="0"/>
                <a:cs typeface="Times New Roman" panose="02020603050405020304" pitchFamily="18" charset="0"/>
              </a:rPr>
              <a:t> hiệu điện thế ở hai đầu đoạn mạch.</a:t>
            </a:r>
            <a:endParaRPr sz="2800" b="1" dirty="0">
              <a:solidFill>
                <a:schemeClr val="bg1"/>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2057400" y="3733800"/>
            <a:ext cx="4729163" cy="2738438"/>
            <a:chOff x="2057400" y="3733800"/>
            <a:chExt cx="4728955" cy="2739048"/>
          </a:xfrm>
        </p:grpSpPr>
        <p:grpSp>
          <p:nvGrpSpPr>
            <p:cNvPr id="22533" name="Group 11"/>
            <p:cNvGrpSpPr/>
            <p:nvPr/>
          </p:nvGrpSpPr>
          <p:grpSpPr>
            <a:xfrm>
              <a:off x="2057400" y="3733800"/>
              <a:ext cx="4728955" cy="2739048"/>
              <a:chOff x="2057400" y="3733800"/>
              <a:chExt cx="4728955" cy="2739048"/>
            </a:xfrm>
          </p:grpSpPr>
          <p:pic>
            <p:nvPicPr>
              <p:cNvPr id="22535" name="Picture 8" descr="BAI TAP.png"/>
              <p:cNvPicPr>
                <a:picLocks noChangeAspect="1"/>
              </p:cNvPicPr>
              <p:nvPr/>
            </p:nvPicPr>
            <p:blipFill>
              <a:blip r:embed="rId1"/>
              <a:stretch>
                <a:fillRect/>
              </a:stretch>
            </p:blipFill>
            <p:spPr>
              <a:xfrm>
                <a:off x="2057400" y="3733800"/>
                <a:ext cx="4728955" cy="2739048"/>
              </a:xfrm>
              <a:prstGeom prst="rect">
                <a:avLst/>
              </a:prstGeom>
              <a:noFill/>
              <a:ln w="9525">
                <a:noFill/>
              </a:ln>
            </p:spPr>
          </p:pic>
          <p:sp>
            <p:nvSpPr>
              <p:cNvPr id="22536" name="TextBox 10"/>
              <p:cNvSpPr txBox="1"/>
              <p:nvPr/>
            </p:nvSpPr>
            <p:spPr>
              <a:xfrm>
                <a:off x="2507670" y="4987635"/>
                <a:ext cx="768930" cy="369332"/>
              </a:xfrm>
              <a:prstGeom prst="rect">
                <a:avLst/>
              </a:prstGeom>
              <a:noFill/>
              <a:ln w="9525">
                <a:noFill/>
              </a:ln>
            </p:spPr>
            <p:txBody>
              <a:bodyPr>
                <a:spAutoFit/>
              </a:bodyPr>
              <a:p>
                <a:r>
                  <a:rPr lang="en-US" altLang="en-US" dirty="0">
                    <a:latin typeface="Arial" panose="020B0604020202020204" pitchFamily="34" charset="0"/>
                  </a:rPr>
                  <a:t>0,2 A</a:t>
                </a:r>
                <a:endParaRPr lang="en-US" altLang="en-US" dirty="0">
                  <a:latin typeface="Arial" panose="020B0604020202020204" pitchFamily="34" charset="0"/>
                </a:endParaRPr>
              </a:p>
            </p:txBody>
          </p:sp>
        </p:grpSp>
        <p:sp>
          <p:nvSpPr>
            <p:cNvPr id="22534" name="TextBox 12"/>
            <p:cNvSpPr txBox="1"/>
            <p:nvPr/>
          </p:nvSpPr>
          <p:spPr>
            <a:xfrm>
              <a:off x="5105266" y="5791200"/>
              <a:ext cx="1295202" cy="369332"/>
            </a:xfrm>
            <a:prstGeom prst="rect">
              <a:avLst/>
            </a:prstGeom>
            <a:noFill/>
            <a:ln w="9525">
              <a:noFill/>
            </a:ln>
          </p:spPr>
          <p:txBody>
            <a:bodyPr>
              <a:spAutoFit/>
            </a:bodyPr>
            <a:p>
              <a:r>
                <a:rPr lang="en-US" altLang="en-US" dirty="0">
                  <a:latin typeface="Arial" panose="020B0604020202020204" pitchFamily="34" charset="0"/>
                </a:rPr>
                <a:t>A          B</a:t>
              </a:r>
              <a:endParaRPr lang="en-US" altLang="en-US" dirty="0">
                <a:latin typeface="Arial" panose="020B0604020202020204" pitchFamily="34"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 name="TextBox 64"/>
          <p:cNvSpPr txBox="1"/>
          <p:nvPr/>
        </p:nvSpPr>
        <p:spPr>
          <a:xfrm>
            <a:off x="179388" y="304800"/>
            <a:ext cx="1303338" cy="461963"/>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rgbClr val="FF0000"/>
                </a:solidFill>
                <a:effectLst/>
                <a:uLnTx/>
                <a:uFillTx/>
                <a:latin typeface="+mn-lt"/>
                <a:ea typeface="+mn-ea"/>
                <a:cs typeface="+mn-cs"/>
              </a:rPr>
              <a:t>Bài</a:t>
            </a:r>
            <a:r>
              <a:rPr kumimoji="0" lang="en-US" sz="2400" b="1" i="0" u="none" strike="noStrike" kern="1200" cap="none" spc="0" normalizeH="0" baseline="0" noProof="0" dirty="0">
                <a:ln>
                  <a:noFill/>
                </a:ln>
                <a:solidFill>
                  <a:srgbClr val="FF0000"/>
                </a:solidFill>
                <a:effectLst/>
                <a:uLnTx/>
                <a:uFillTx/>
                <a:latin typeface="+mn-lt"/>
                <a:ea typeface="+mn-ea"/>
                <a:cs typeface="+mn-cs"/>
              </a:rPr>
              <a:t> </a:t>
            </a:r>
            <a:r>
              <a:rPr kumimoji="0" lang="en-US" sz="2400" b="1" i="0" u="none" strike="noStrike" kern="1200" cap="none" spc="0" normalizeH="0" baseline="0" noProof="0" dirty="0" err="1">
                <a:ln>
                  <a:noFill/>
                </a:ln>
                <a:solidFill>
                  <a:srgbClr val="FF0000"/>
                </a:solidFill>
                <a:effectLst/>
                <a:uLnTx/>
                <a:uFillTx/>
                <a:latin typeface="+mn-lt"/>
                <a:ea typeface="+mn-ea"/>
                <a:cs typeface="+mn-cs"/>
              </a:rPr>
              <a:t>tập</a:t>
            </a:r>
            <a:endParaRPr kumimoji="0" lang="en-US" sz="2400" b="1" i="0" u="none" strike="noStrike" kern="1200" cap="none" spc="0" normalizeH="0" baseline="0" noProof="0" dirty="0">
              <a:ln>
                <a:noFill/>
              </a:ln>
              <a:solidFill>
                <a:srgbClr val="FF0000"/>
              </a:solidFill>
              <a:effectLst/>
              <a:uLnTx/>
              <a:uFillTx/>
              <a:latin typeface="+mn-lt"/>
              <a:ea typeface="+mn-ea"/>
              <a:cs typeface="+mn-cs"/>
            </a:endParaRPr>
          </a:p>
        </p:txBody>
      </p:sp>
      <p:sp>
        <p:nvSpPr>
          <p:cNvPr id="8" name="Text Box 5"/>
          <p:cNvSpPr txBox="1"/>
          <p:nvPr/>
        </p:nvSpPr>
        <p:spPr>
          <a:xfrm>
            <a:off x="609600" y="2990850"/>
            <a:ext cx="1773238" cy="3232150"/>
          </a:xfrm>
          <a:prstGeom prst="rect">
            <a:avLst/>
          </a:prstGeom>
          <a:noFill/>
          <a:ln w="9525">
            <a:noFill/>
          </a:ln>
        </p:spPr>
        <p:txBody>
          <a:bodyPr>
            <a:spAutoFit/>
          </a:bodyPr>
          <a:p>
            <a:pPr>
              <a:spcBef>
                <a:spcPct val="50000"/>
              </a:spcBef>
            </a:pPr>
            <a:r>
              <a:rPr lang="en-US" altLang="en-US" sz="2400" b="1" dirty="0">
                <a:solidFill>
                  <a:srgbClr val="000066"/>
                </a:solidFill>
                <a:latin typeface="Times New Roman" panose="02020603050405020304" pitchFamily="18" charset="0"/>
                <a:cs typeface="Times New Roman" panose="02020603050405020304" pitchFamily="18" charset="0"/>
              </a:rPr>
              <a:t>R</a:t>
            </a:r>
            <a:r>
              <a:rPr lang="en-US" altLang="en-US" sz="2400" b="1" baseline="-25000" dirty="0">
                <a:solidFill>
                  <a:srgbClr val="000066"/>
                </a:solidFill>
                <a:latin typeface="Times New Roman" panose="02020603050405020304" pitchFamily="18" charset="0"/>
                <a:cs typeface="Times New Roman" panose="02020603050405020304" pitchFamily="18" charset="0"/>
              </a:rPr>
              <a:t>1</a:t>
            </a:r>
            <a:r>
              <a:rPr lang="en-US" altLang="en-US" sz="2400" b="1" dirty="0">
                <a:solidFill>
                  <a:srgbClr val="000066"/>
                </a:solidFill>
                <a:latin typeface="Times New Roman" panose="02020603050405020304" pitchFamily="18" charset="0"/>
                <a:cs typeface="Times New Roman" panose="02020603050405020304" pitchFamily="18" charset="0"/>
              </a:rPr>
              <a:t> = 5</a:t>
            </a:r>
            <a:r>
              <a:rPr lang="el-GR" altLang="en-US" sz="2400" b="1" dirty="0">
                <a:solidFill>
                  <a:srgbClr val="000066"/>
                </a:solidFill>
                <a:latin typeface="Times New Roman" panose="02020603050405020304" pitchFamily="18" charset="0"/>
                <a:cs typeface="Times New Roman" panose="02020603050405020304" pitchFamily="18" charset="0"/>
              </a:rPr>
              <a:t>Ώ</a:t>
            </a:r>
            <a:endParaRPr lang="en-US" altLang="en-US" sz="2400" b="1" dirty="0">
              <a:solidFill>
                <a:srgbClr val="000066"/>
              </a:solidFill>
              <a:latin typeface="Times New Roman" panose="02020603050405020304" pitchFamily="18" charset="0"/>
              <a:cs typeface="Times New Roman" panose="02020603050405020304" pitchFamily="18" charset="0"/>
            </a:endParaRPr>
          </a:p>
          <a:p>
            <a:pPr>
              <a:spcBef>
                <a:spcPct val="50000"/>
              </a:spcBef>
            </a:pPr>
            <a:r>
              <a:rPr lang="en-US" altLang="en-US" sz="2400" b="1" dirty="0">
                <a:solidFill>
                  <a:srgbClr val="000066"/>
                </a:solidFill>
                <a:latin typeface="Times New Roman" panose="02020603050405020304" pitchFamily="18" charset="0"/>
                <a:cs typeface="Times New Roman" panose="02020603050405020304" pitchFamily="18" charset="0"/>
              </a:rPr>
              <a:t>R</a:t>
            </a:r>
            <a:r>
              <a:rPr lang="en-US" altLang="en-US" sz="2400" b="1" baseline="-25000" dirty="0">
                <a:solidFill>
                  <a:srgbClr val="000066"/>
                </a:solidFill>
                <a:latin typeface="Times New Roman" panose="02020603050405020304" pitchFamily="18" charset="0"/>
                <a:cs typeface="Times New Roman" panose="02020603050405020304" pitchFamily="18" charset="0"/>
              </a:rPr>
              <a:t>2</a:t>
            </a:r>
            <a:r>
              <a:rPr lang="en-US" altLang="en-US" sz="2400" b="1" dirty="0">
                <a:solidFill>
                  <a:srgbClr val="000066"/>
                </a:solidFill>
                <a:latin typeface="Times New Roman" panose="02020603050405020304" pitchFamily="18" charset="0"/>
                <a:cs typeface="Times New Roman" panose="02020603050405020304" pitchFamily="18" charset="0"/>
              </a:rPr>
              <a:t> = 10</a:t>
            </a:r>
            <a:r>
              <a:rPr lang="el-GR" altLang="en-US" sz="2400" b="1" dirty="0">
                <a:solidFill>
                  <a:srgbClr val="000066"/>
                </a:solidFill>
                <a:latin typeface="Times New Roman" panose="02020603050405020304" pitchFamily="18" charset="0"/>
                <a:cs typeface="Times New Roman" panose="02020603050405020304" pitchFamily="18" charset="0"/>
              </a:rPr>
              <a:t>Ω</a:t>
            </a:r>
            <a:endParaRPr lang="en-US" altLang="en-US" sz="2400" b="1" dirty="0">
              <a:solidFill>
                <a:srgbClr val="000066"/>
              </a:solidFill>
              <a:latin typeface="Times New Roman" panose="02020603050405020304" pitchFamily="18" charset="0"/>
              <a:cs typeface="Times New Roman" panose="02020603050405020304" pitchFamily="18" charset="0"/>
            </a:endParaRPr>
          </a:p>
          <a:p>
            <a:pPr>
              <a:spcBef>
                <a:spcPct val="50000"/>
              </a:spcBef>
            </a:pPr>
            <a:r>
              <a:rPr lang="en-US" altLang="en-US" sz="2400" b="1" dirty="0">
                <a:solidFill>
                  <a:srgbClr val="000066"/>
                </a:solidFill>
                <a:latin typeface="Times New Roman" panose="02020603050405020304" pitchFamily="18" charset="0"/>
                <a:cs typeface="Times New Roman" panose="02020603050405020304" pitchFamily="18" charset="0"/>
              </a:rPr>
              <a:t>I = 0,2A</a:t>
            </a:r>
            <a:endParaRPr lang="en-US" altLang="en-US" sz="2400" b="1" dirty="0">
              <a:solidFill>
                <a:srgbClr val="000066"/>
              </a:solidFill>
              <a:latin typeface="Times New Roman" panose="02020603050405020304" pitchFamily="18" charset="0"/>
              <a:cs typeface="Times New Roman" panose="02020603050405020304" pitchFamily="18" charset="0"/>
            </a:endParaRPr>
          </a:p>
          <a:p>
            <a:pPr>
              <a:spcBef>
                <a:spcPct val="50000"/>
              </a:spcBef>
            </a:pPr>
            <a:r>
              <a:rPr lang="en-US" altLang="en-US" sz="2400" b="1" dirty="0">
                <a:solidFill>
                  <a:srgbClr val="000066"/>
                </a:solidFill>
                <a:latin typeface="Times New Roman" panose="02020603050405020304" pitchFamily="18" charset="0"/>
                <a:cs typeface="Times New Roman" panose="02020603050405020304" pitchFamily="18" charset="0"/>
              </a:rPr>
              <a:t>U</a:t>
            </a:r>
            <a:r>
              <a:rPr lang="en-US" altLang="en-US" sz="2400" b="1" baseline="-25000" dirty="0">
                <a:solidFill>
                  <a:srgbClr val="000066"/>
                </a:solidFill>
                <a:latin typeface="Times New Roman" panose="02020603050405020304" pitchFamily="18" charset="0"/>
                <a:cs typeface="Times New Roman" panose="02020603050405020304" pitchFamily="18" charset="0"/>
              </a:rPr>
              <a:t>1</a:t>
            </a:r>
            <a:r>
              <a:rPr lang="en-US" altLang="en-US" sz="2400" b="1" dirty="0">
                <a:solidFill>
                  <a:srgbClr val="000066"/>
                </a:solidFill>
                <a:latin typeface="Times New Roman" panose="02020603050405020304" pitchFamily="18" charset="0"/>
                <a:cs typeface="Times New Roman" panose="02020603050405020304" pitchFamily="18" charset="0"/>
              </a:rPr>
              <a:t> = ? (V)</a:t>
            </a:r>
            <a:endParaRPr lang="en-US" altLang="en-US" sz="2400" b="1" dirty="0">
              <a:solidFill>
                <a:srgbClr val="000066"/>
              </a:solidFill>
              <a:latin typeface="Times New Roman" panose="02020603050405020304" pitchFamily="18" charset="0"/>
              <a:cs typeface="Times New Roman" panose="02020603050405020304" pitchFamily="18" charset="0"/>
            </a:endParaRPr>
          </a:p>
          <a:p>
            <a:pPr>
              <a:spcBef>
                <a:spcPct val="50000"/>
              </a:spcBef>
            </a:pPr>
            <a:r>
              <a:rPr lang="en-US" altLang="en-US" sz="2400" b="1" dirty="0">
                <a:solidFill>
                  <a:srgbClr val="000066"/>
                </a:solidFill>
                <a:latin typeface="Times New Roman" panose="02020603050405020304" pitchFamily="18" charset="0"/>
                <a:cs typeface="Times New Roman" panose="02020603050405020304" pitchFamily="18" charset="0"/>
              </a:rPr>
              <a:t>U</a:t>
            </a:r>
            <a:r>
              <a:rPr lang="en-US" altLang="en-US" sz="2400" b="1" baseline="-25000" dirty="0">
                <a:solidFill>
                  <a:srgbClr val="000066"/>
                </a:solidFill>
                <a:latin typeface="Times New Roman" panose="02020603050405020304" pitchFamily="18" charset="0"/>
                <a:cs typeface="Times New Roman" panose="02020603050405020304" pitchFamily="18" charset="0"/>
              </a:rPr>
              <a:t>2</a:t>
            </a:r>
            <a:r>
              <a:rPr lang="en-US" altLang="en-US" sz="2400" b="1" dirty="0">
                <a:solidFill>
                  <a:srgbClr val="000066"/>
                </a:solidFill>
                <a:latin typeface="Times New Roman" panose="02020603050405020304" pitchFamily="18" charset="0"/>
                <a:cs typeface="Times New Roman" panose="02020603050405020304" pitchFamily="18" charset="0"/>
              </a:rPr>
              <a:t> = ? (V)</a:t>
            </a:r>
            <a:endParaRPr lang="en-US" altLang="en-US" sz="2400" b="1" dirty="0">
              <a:solidFill>
                <a:srgbClr val="000066"/>
              </a:solidFill>
              <a:latin typeface="Times New Roman" panose="02020603050405020304" pitchFamily="18" charset="0"/>
              <a:cs typeface="Times New Roman" panose="02020603050405020304" pitchFamily="18" charset="0"/>
            </a:endParaRPr>
          </a:p>
          <a:p>
            <a:pPr>
              <a:spcBef>
                <a:spcPct val="50000"/>
              </a:spcBef>
            </a:pPr>
            <a:r>
              <a:rPr lang="en-US" altLang="en-US" sz="2400" b="1" dirty="0">
                <a:solidFill>
                  <a:srgbClr val="000066"/>
                </a:solidFill>
                <a:latin typeface="Times New Roman" panose="02020603050405020304" pitchFamily="18" charset="0"/>
                <a:cs typeface="Times New Roman" panose="02020603050405020304" pitchFamily="18" charset="0"/>
              </a:rPr>
              <a:t>U</a:t>
            </a:r>
            <a:r>
              <a:rPr lang="en-US" altLang="en-US" sz="2400" b="1" baseline="-25000" dirty="0">
                <a:solidFill>
                  <a:srgbClr val="000066"/>
                </a:solidFill>
                <a:latin typeface="Times New Roman" panose="02020603050405020304" pitchFamily="18" charset="0"/>
                <a:cs typeface="Times New Roman" panose="02020603050405020304" pitchFamily="18" charset="0"/>
              </a:rPr>
              <a:t>AB</a:t>
            </a:r>
            <a:r>
              <a:rPr lang="en-US" altLang="en-US" sz="2400" b="1" dirty="0">
                <a:solidFill>
                  <a:srgbClr val="000066"/>
                </a:solidFill>
                <a:latin typeface="Times New Roman" panose="02020603050405020304" pitchFamily="18" charset="0"/>
                <a:cs typeface="Times New Roman" panose="02020603050405020304" pitchFamily="18" charset="0"/>
              </a:rPr>
              <a:t> = ? (V)</a:t>
            </a:r>
            <a:endParaRPr lang="el-GR" altLang="en-US" sz="2400" b="1" dirty="0">
              <a:solidFill>
                <a:srgbClr val="000066"/>
              </a:solidFill>
              <a:latin typeface="Times New Roman" panose="02020603050405020304" pitchFamily="18" charset="0"/>
              <a:ea typeface="Times New Roman" panose="02020603050405020304" pitchFamily="18" charset="0"/>
            </a:endParaRPr>
          </a:p>
        </p:txBody>
      </p:sp>
      <p:sp>
        <p:nvSpPr>
          <p:cNvPr id="13" name="Hộp_Văn_Bản 11"/>
          <p:cNvSpPr txBox="1"/>
          <p:nvPr/>
        </p:nvSpPr>
        <p:spPr>
          <a:xfrm>
            <a:off x="2509838" y="2976563"/>
            <a:ext cx="4806950" cy="461962"/>
          </a:xfrm>
          <a:prstGeom prst="rect">
            <a:avLst/>
          </a:prstGeom>
          <a:noFill/>
          <a:ln w="9525">
            <a:noFill/>
          </a:ln>
        </p:spPr>
        <p:txBody>
          <a:bodyPr wrap="none">
            <a:spAutoFit/>
          </a:bodyPr>
          <a:p>
            <a:r>
              <a:rPr lang="en-US" altLang="en-US" sz="2400" b="1" dirty="0">
                <a:solidFill>
                  <a:srgbClr val="000099"/>
                </a:solidFill>
                <a:latin typeface="Times New Roman" panose="02020603050405020304" pitchFamily="18" charset="0"/>
                <a:cs typeface="Times New Roman" panose="02020603050405020304" pitchFamily="18" charset="0"/>
              </a:rPr>
              <a:t>Hiệu điện thế hai đầu mỗi điện trở:</a:t>
            </a:r>
            <a:endParaRPr lang="vi-VN" altLang="en-US" sz="2400" b="1" dirty="0">
              <a:solidFill>
                <a:srgbClr val="000099"/>
              </a:solidFill>
              <a:latin typeface="Times New Roman" panose="02020603050405020304" pitchFamily="18" charset="0"/>
              <a:ea typeface="Times New Roman" panose="02020603050405020304" pitchFamily="18" charset="0"/>
            </a:endParaRPr>
          </a:p>
        </p:txBody>
      </p:sp>
      <p:sp>
        <p:nvSpPr>
          <p:cNvPr id="15" name="Hộp_Văn_Bản 13"/>
          <p:cNvSpPr txBox="1"/>
          <p:nvPr/>
        </p:nvSpPr>
        <p:spPr>
          <a:xfrm>
            <a:off x="693738" y="2514600"/>
            <a:ext cx="1236662" cy="461963"/>
          </a:xfrm>
          <a:prstGeom prst="rect">
            <a:avLst/>
          </a:prstGeom>
          <a:noFill/>
          <a:ln w="9525">
            <a:noFill/>
          </a:ln>
        </p:spPr>
        <p:txBody>
          <a:bodyPr wrap="none">
            <a:spAutoFit/>
          </a:bodyPr>
          <a:p>
            <a:r>
              <a:rPr lang="en-US" altLang="en-US" sz="2400" b="1" u="sng" dirty="0">
                <a:solidFill>
                  <a:srgbClr val="006600"/>
                </a:solidFill>
                <a:latin typeface="Times New Roman" panose="02020603050405020304" pitchFamily="18" charset="0"/>
                <a:cs typeface="Times New Roman" panose="02020603050405020304" pitchFamily="18" charset="0"/>
              </a:rPr>
              <a:t>Tóm tắt</a:t>
            </a:r>
            <a:endParaRPr lang="vi-VN" altLang="en-US" sz="2400" b="1" u="sng" dirty="0">
              <a:solidFill>
                <a:srgbClr val="006600"/>
              </a:solidFill>
              <a:latin typeface="Times New Roman" panose="02020603050405020304" pitchFamily="18" charset="0"/>
              <a:ea typeface="Times New Roman" panose="02020603050405020304" pitchFamily="18" charset="0"/>
            </a:endParaRPr>
          </a:p>
        </p:txBody>
      </p:sp>
      <p:sp>
        <p:nvSpPr>
          <p:cNvPr id="16" name="Hộp_Văn_Bản 14"/>
          <p:cNvSpPr txBox="1"/>
          <p:nvPr/>
        </p:nvSpPr>
        <p:spPr>
          <a:xfrm>
            <a:off x="3883025" y="2530475"/>
            <a:ext cx="765175" cy="460375"/>
          </a:xfrm>
          <a:prstGeom prst="rect">
            <a:avLst/>
          </a:prstGeom>
          <a:noFill/>
          <a:ln w="9525">
            <a:noFill/>
          </a:ln>
        </p:spPr>
        <p:txBody>
          <a:bodyPr wrap="none">
            <a:spAutoFit/>
          </a:bodyPr>
          <a:p>
            <a:r>
              <a:rPr lang="en-US" altLang="en-US" sz="2400" b="1" u="sng" dirty="0">
                <a:solidFill>
                  <a:srgbClr val="006600"/>
                </a:solidFill>
                <a:latin typeface="Times New Roman" panose="02020603050405020304" pitchFamily="18" charset="0"/>
                <a:cs typeface="Times New Roman" panose="02020603050405020304" pitchFamily="18" charset="0"/>
              </a:rPr>
              <a:t>Giải</a:t>
            </a:r>
            <a:endParaRPr lang="vi-VN" altLang="en-US" sz="2400" b="1" u="sng" dirty="0">
              <a:solidFill>
                <a:srgbClr val="006600"/>
              </a:solidFill>
              <a:latin typeface="Times New Roman" panose="02020603050405020304" pitchFamily="18" charset="0"/>
              <a:ea typeface="Times New Roman" panose="02020603050405020304" pitchFamily="18" charset="0"/>
            </a:endParaRPr>
          </a:p>
        </p:txBody>
      </p:sp>
      <p:cxnSp>
        <p:nvCxnSpPr>
          <p:cNvPr id="17" name="Straight Connector 16"/>
          <p:cNvCxnSpPr/>
          <p:nvPr/>
        </p:nvCxnSpPr>
        <p:spPr>
          <a:xfrm rot="5400000">
            <a:off x="470694" y="4515644"/>
            <a:ext cx="3962400" cy="15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495800" y="690563"/>
            <a:ext cx="4267200" cy="2205037"/>
            <a:chOff x="2057400" y="3833584"/>
            <a:chExt cx="4728955" cy="2739048"/>
          </a:xfrm>
        </p:grpSpPr>
        <p:grpSp>
          <p:nvGrpSpPr>
            <p:cNvPr id="23568" name="Group 11"/>
            <p:cNvGrpSpPr/>
            <p:nvPr/>
          </p:nvGrpSpPr>
          <p:grpSpPr>
            <a:xfrm>
              <a:off x="2057400" y="3833584"/>
              <a:ext cx="4728955" cy="2739048"/>
              <a:chOff x="2057400" y="3833584"/>
              <a:chExt cx="4728955" cy="2739048"/>
            </a:xfrm>
          </p:grpSpPr>
          <p:pic>
            <p:nvPicPr>
              <p:cNvPr id="23570" name="Picture 22" descr="BAI TAP.png"/>
              <p:cNvPicPr>
                <a:picLocks noChangeAspect="1"/>
              </p:cNvPicPr>
              <p:nvPr/>
            </p:nvPicPr>
            <p:blipFill>
              <a:blip r:embed="rId1"/>
              <a:stretch>
                <a:fillRect/>
              </a:stretch>
            </p:blipFill>
            <p:spPr>
              <a:xfrm>
                <a:off x="2057400" y="3833584"/>
                <a:ext cx="4728955" cy="2739048"/>
              </a:xfrm>
              <a:prstGeom prst="rect">
                <a:avLst/>
              </a:prstGeom>
              <a:noFill/>
              <a:ln w="9525">
                <a:noFill/>
              </a:ln>
            </p:spPr>
          </p:pic>
          <p:sp>
            <p:nvSpPr>
              <p:cNvPr id="23571" name="TextBox 23"/>
              <p:cNvSpPr txBox="1"/>
              <p:nvPr/>
            </p:nvSpPr>
            <p:spPr>
              <a:xfrm>
                <a:off x="2507670" y="4987635"/>
                <a:ext cx="768930" cy="369332"/>
              </a:xfrm>
              <a:prstGeom prst="rect">
                <a:avLst/>
              </a:prstGeom>
              <a:noFill/>
              <a:ln w="9525">
                <a:noFill/>
              </a:ln>
            </p:spPr>
            <p:txBody>
              <a:bodyPr>
                <a:spAutoFit/>
              </a:bodyPr>
              <a:p>
                <a:r>
                  <a:rPr lang="en-US" altLang="en-US" dirty="0">
                    <a:latin typeface="Arial" panose="020B0604020202020204" pitchFamily="34" charset="0"/>
                  </a:rPr>
                  <a:t>0,2 A</a:t>
                </a:r>
                <a:endParaRPr lang="en-US" altLang="en-US" dirty="0">
                  <a:latin typeface="Arial" panose="020B0604020202020204" pitchFamily="34" charset="0"/>
                </a:endParaRPr>
              </a:p>
            </p:txBody>
          </p:sp>
        </p:grpSp>
        <p:sp>
          <p:nvSpPr>
            <p:cNvPr id="23569" name="TextBox 21"/>
            <p:cNvSpPr txBox="1"/>
            <p:nvPr/>
          </p:nvSpPr>
          <p:spPr>
            <a:xfrm>
              <a:off x="5266334" y="5815610"/>
              <a:ext cx="1359662" cy="420428"/>
            </a:xfrm>
            <a:prstGeom prst="rect">
              <a:avLst/>
            </a:prstGeom>
            <a:noFill/>
            <a:ln w="9525">
              <a:noFill/>
            </a:ln>
          </p:spPr>
          <p:txBody>
            <a:bodyPr>
              <a:spAutoFit/>
            </a:bodyPr>
            <a:p>
              <a:r>
                <a:rPr lang="en-US" altLang="en-US" sz="1600" dirty="0">
                  <a:latin typeface="Arial" panose="020B0604020202020204" pitchFamily="34" charset="0"/>
                </a:rPr>
                <a:t>A          B</a:t>
              </a:r>
              <a:endParaRPr lang="en-US" altLang="en-US" sz="1600" dirty="0">
                <a:latin typeface="Arial" panose="020B0604020202020204" pitchFamily="34" charset="0"/>
              </a:endParaRPr>
            </a:p>
          </p:txBody>
        </p:sp>
      </p:grpSp>
      <p:graphicFrame>
        <p:nvGraphicFramePr>
          <p:cNvPr id="25" name="Object 24"/>
          <p:cNvGraphicFramePr>
            <a:graphicFrameLocks noChangeAspect="1"/>
          </p:cNvGraphicFramePr>
          <p:nvPr/>
        </p:nvGraphicFramePr>
        <p:xfrm>
          <a:off x="3429000" y="3733800"/>
          <a:ext cx="3721100" cy="1030288"/>
        </p:xfrm>
        <a:graphic>
          <a:graphicData uri="http://schemas.openxmlformats.org/presentationml/2006/ole">
            <mc:AlternateContent xmlns:mc="http://schemas.openxmlformats.org/markup-compatibility/2006">
              <mc:Choice xmlns:v="urn:schemas-microsoft-com:vml" Requires="v">
                <p:oleObj spid="_x0000_s3078" name="" r:id="rId2" imgW="1651000" imgH="457200" progId="Equation.3">
                  <p:embed/>
                </p:oleObj>
              </mc:Choice>
              <mc:Fallback>
                <p:oleObj name="" r:id="rId2" imgW="1651000" imgH="457200" progId="Equation.3">
                  <p:embed/>
                  <p:pic>
                    <p:nvPicPr>
                      <p:cNvPr id="0" name="Picture 3077"/>
                      <p:cNvPicPr/>
                      <p:nvPr/>
                    </p:nvPicPr>
                    <p:blipFill>
                      <a:blip r:embed="rId3"/>
                      <a:stretch>
                        <a:fillRect/>
                      </a:stretch>
                    </p:blipFill>
                    <p:spPr>
                      <a:xfrm>
                        <a:off x="3429000" y="3733800"/>
                        <a:ext cx="3721100" cy="1030288"/>
                      </a:xfrm>
                      <a:prstGeom prst="rect">
                        <a:avLst/>
                      </a:prstGeom>
                      <a:noFill/>
                      <a:ln w="38100">
                        <a:noFill/>
                        <a:miter/>
                      </a:ln>
                    </p:spPr>
                  </p:pic>
                </p:oleObj>
              </mc:Fallback>
            </mc:AlternateContent>
          </a:graphicData>
        </a:graphic>
      </p:graphicFrame>
      <p:sp>
        <p:nvSpPr>
          <p:cNvPr id="26" name="Hộp_Văn_Bản 11"/>
          <p:cNvSpPr txBox="1"/>
          <p:nvPr/>
        </p:nvSpPr>
        <p:spPr>
          <a:xfrm>
            <a:off x="2514600" y="3352800"/>
            <a:ext cx="6635750" cy="461963"/>
          </a:xfrm>
          <a:prstGeom prst="rect">
            <a:avLst/>
          </a:prstGeom>
          <a:noFill/>
          <a:ln w="9525">
            <a:noFill/>
          </a:ln>
        </p:spPr>
        <p:txBody>
          <a:bodyPr wrap="none">
            <a:spAutoFit/>
          </a:bodyPr>
          <a:p>
            <a:r>
              <a:rPr lang="en-US" altLang="en-US" sz="2400" b="1" dirty="0">
                <a:latin typeface="Times New Roman" panose="02020603050405020304" pitchFamily="18" charset="0"/>
                <a:cs typeface="Times New Roman" panose="02020603050405020304" pitchFamily="18" charset="0"/>
              </a:rPr>
              <a:t>Do mạch mắc nối tiếp nên ta có: </a:t>
            </a:r>
            <a:r>
              <a:rPr lang="en-US" altLang="en-US" sz="2400" b="1" dirty="0">
                <a:solidFill>
                  <a:srgbClr val="FF0000"/>
                </a:solidFill>
                <a:latin typeface="Times New Roman" panose="02020603050405020304" pitchFamily="18" charset="0"/>
                <a:cs typeface="Times New Roman" panose="02020603050405020304" pitchFamily="18" charset="0"/>
              </a:rPr>
              <a:t>I </a:t>
            </a:r>
            <a:r>
              <a:rPr lang="en-US" altLang="en-US" sz="2400" b="1" dirty="0">
                <a:latin typeface="Times New Roman" panose="02020603050405020304" pitchFamily="18" charset="0"/>
                <a:cs typeface="Times New Roman" panose="02020603050405020304" pitchFamily="18" charset="0"/>
              </a:rPr>
              <a:t>=</a:t>
            </a:r>
            <a:r>
              <a:rPr lang="en-US" altLang="en-US" sz="2400" b="1" dirty="0">
                <a:solidFill>
                  <a:srgbClr val="FF0000"/>
                </a:solidFill>
                <a:latin typeface="Times New Roman" panose="02020603050405020304" pitchFamily="18" charset="0"/>
                <a:cs typeface="Times New Roman" panose="02020603050405020304" pitchFamily="18" charset="0"/>
              </a:rPr>
              <a:t> I</a:t>
            </a:r>
            <a:r>
              <a:rPr lang="en-US" altLang="en-US" sz="2400" b="1" baseline="-25000" dirty="0">
                <a:solidFill>
                  <a:srgbClr val="FF0000"/>
                </a:solidFill>
                <a:latin typeface="Times New Roman" panose="02020603050405020304" pitchFamily="18" charset="0"/>
                <a:cs typeface="Times New Roman" panose="02020603050405020304" pitchFamily="18" charset="0"/>
              </a:rPr>
              <a:t>1</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a:t>
            </a:r>
            <a:r>
              <a:rPr lang="en-US" altLang="en-US" sz="2400" b="1" dirty="0">
                <a:solidFill>
                  <a:srgbClr val="FF0000"/>
                </a:solidFill>
                <a:latin typeface="Times New Roman" panose="02020603050405020304" pitchFamily="18" charset="0"/>
                <a:cs typeface="Times New Roman" panose="02020603050405020304" pitchFamily="18" charset="0"/>
              </a:rPr>
              <a:t> I</a:t>
            </a:r>
            <a:r>
              <a:rPr lang="en-US" altLang="en-US" sz="2400" b="1" baseline="-25000" dirty="0">
                <a:solidFill>
                  <a:srgbClr val="FF0000"/>
                </a:solidFill>
                <a:latin typeface="Times New Roman" panose="02020603050405020304" pitchFamily="18" charset="0"/>
                <a:cs typeface="Times New Roman" panose="02020603050405020304" pitchFamily="18" charset="0"/>
              </a:rPr>
              <a:t>2</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a:t>
            </a:r>
            <a:r>
              <a:rPr lang="en-US" altLang="en-US" sz="2400" b="1" dirty="0">
                <a:solidFill>
                  <a:srgbClr val="FF0000"/>
                </a:solidFill>
                <a:latin typeface="Times New Roman" panose="02020603050405020304" pitchFamily="18" charset="0"/>
                <a:cs typeface="Times New Roman" panose="02020603050405020304" pitchFamily="18" charset="0"/>
              </a:rPr>
              <a:t> 0,2</a:t>
            </a:r>
            <a:r>
              <a:rPr lang="en-US" altLang="en-US" sz="2400" b="1" dirty="0">
                <a:latin typeface="Times New Roman" panose="02020603050405020304" pitchFamily="18" charset="0"/>
                <a:cs typeface="Times New Roman" panose="02020603050405020304" pitchFamily="18" charset="0"/>
              </a:rPr>
              <a:t>A</a:t>
            </a:r>
            <a:endParaRPr lang="vi-VN" altLang="en-US" sz="2400" b="1" dirty="0">
              <a:latin typeface="Times New Roman" panose="02020603050405020304" pitchFamily="18" charset="0"/>
              <a:ea typeface="Times New Roman" panose="02020603050405020304" pitchFamily="18" charset="0"/>
            </a:endParaRPr>
          </a:p>
        </p:txBody>
      </p:sp>
      <p:sp>
        <p:nvSpPr>
          <p:cNvPr id="27" name="Hộp_Văn_Bản 11"/>
          <p:cNvSpPr txBox="1"/>
          <p:nvPr/>
        </p:nvSpPr>
        <p:spPr>
          <a:xfrm>
            <a:off x="2514600" y="4795838"/>
            <a:ext cx="4751388" cy="461962"/>
          </a:xfrm>
          <a:prstGeom prst="rect">
            <a:avLst/>
          </a:prstGeom>
          <a:noFill/>
          <a:ln w="9525">
            <a:noFill/>
          </a:ln>
        </p:spPr>
        <p:txBody>
          <a:bodyPr wrap="none">
            <a:spAutoFit/>
          </a:bodyPr>
          <a:p>
            <a:r>
              <a:rPr lang="en-US" altLang="en-US" sz="2400" b="1" dirty="0">
                <a:solidFill>
                  <a:srgbClr val="000099"/>
                </a:solidFill>
                <a:latin typeface="Times New Roman" panose="02020603050405020304" pitchFamily="18" charset="0"/>
                <a:cs typeface="Times New Roman" panose="02020603050405020304" pitchFamily="18" charset="0"/>
              </a:rPr>
              <a:t>Hiệu điện thế hai đầu đoạn mạch:</a:t>
            </a:r>
            <a:endParaRPr lang="vi-VN" altLang="en-US" sz="2400" b="1" dirty="0">
              <a:solidFill>
                <a:srgbClr val="000099"/>
              </a:solidFill>
              <a:latin typeface="Times New Roman" panose="02020603050405020304" pitchFamily="18" charset="0"/>
              <a:ea typeface="Times New Roman" panose="02020603050405020304" pitchFamily="18" charset="0"/>
            </a:endParaRPr>
          </a:p>
        </p:txBody>
      </p:sp>
      <p:graphicFrame>
        <p:nvGraphicFramePr>
          <p:cNvPr id="124932" name="Object 4"/>
          <p:cNvGraphicFramePr>
            <a:graphicFrameLocks noChangeAspect="1"/>
          </p:cNvGraphicFramePr>
          <p:nvPr/>
        </p:nvGraphicFramePr>
        <p:xfrm>
          <a:off x="2646363" y="5334000"/>
          <a:ext cx="6269037" cy="515938"/>
        </p:xfrm>
        <a:graphic>
          <a:graphicData uri="http://schemas.openxmlformats.org/presentationml/2006/ole">
            <mc:AlternateContent xmlns:mc="http://schemas.openxmlformats.org/markup-compatibility/2006">
              <mc:Choice xmlns:v="urn:schemas-microsoft-com:vml" Requires="v">
                <p:oleObj spid="_x0000_s3077" name="" r:id="rId4" imgW="2781300" imgH="228600" progId="Equation.3">
                  <p:embed/>
                </p:oleObj>
              </mc:Choice>
              <mc:Fallback>
                <p:oleObj name="" r:id="rId4" imgW="2781300" imgH="228600" progId="Equation.3">
                  <p:embed/>
                  <p:pic>
                    <p:nvPicPr>
                      <p:cNvPr id="0" name="Picture 3076"/>
                      <p:cNvPicPr/>
                      <p:nvPr/>
                    </p:nvPicPr>
                    <p:blipFill>
                      <a:blip r:embed="rId5"/>
                      <a:stretch>
                        <a:fillRect/>
                      </a:stretch>
                    </p:blipFill>
                    <p:spPr>
                      <a:xfrm>
                        <a:off x="2646363" y="5334000"/>
                        <a:ext cx="6269037" cy="515938"/>
                      </a:xfrm>
                      <a:prstGeom prst="rect">
                        <a:avLst/>
                      </a:prstGeom>
                      <a:noFill/>
                      <a:ln w="38100">
                        <a:noFill/>
                        <a:miter/>
                      </a:ln>
                    </p:spPr>
                  </p:pic>
                </p:oleObj>
              </mc:Fallback>
            </mc:AlternateContent>
          </a:graphicData>
        </a:graphic>
      </p:graphicFrame>
      <p:sp>
        <p:nvSpPr>
          <p:cNvPr id="28" name="Action Button: Back or Previous 27">
            <a:hlinkClick r:id="" highlightClick="1"/>
          </p:cNvPr>
          <p:cNvSpPr/>
          <p:nvPr/>
        </p:nvSpPr>
        <p:spPr>
          <a:xfrm>
            <a:off x="8382000" y="62484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pic>
        <p:nvPicPr>
          <p:cNvPr id="19" name="Picture 18" descr="TÁO.gif"/>
          <p:cNvPicPr>
            <a:picLocks noChangeAspect="1"/>
          </p:cNvPicPr>
          <p:nvPr/>
        </p:nvPicPr>
        <p:blipFill>
          <a:blip r:embed="rId6"/>
          <a:stretch>
            <a:fillRect/>
          </a:stretch>
        </p:blipFill>
        <p:spPr>
          <a:xfrm>
            <a:off x="762000" y="990600"/>
            <a:ext cx="1447800" cy="1201738"/>
          </a:xfrm>
          <a:prstGeom prst="rect">
            <a:avLst/>
          </a:prstGeom>
          <a:noFill/>
          <a:ln w="9525">
            <a:noFill/>
          </a:ln>
        </p:spPr>
      </p:pic>
      <p:sp>
        <p:nvSpPr>
          <p:cNvPr id="29" name="8-Point Star 28"/>
          <p:cNvSpPr/>
          <p:nvPr/>
        </p:nvSpPr>
        <p:spPr>
          <a:xfrm>
            <a:off x="2622550" y="762000"/>
            <a:ext cx="1447800" cy="11430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400" b="1" i="0" u="none" strike="noStrike" kern="1200" cap="none" spc="0" normalizeH="0" baseline="0" noProof="0" dirty="0">
                <a:ln>
                  <a:noFill/>
                </a:ln>
                <a:solidFill>
                  <a:srgbClr val="FFFF00"/>
                </a:solidFill>
                <a:effectLst/>
                <a:uLnTx/>
                <a:uFillTx/>
                <a:latin typeface="+mn-lt"/>
                <a:ea typeface="+mn-ea"/>
                <a:cs typeface="+mn-cs"/>
              </a:rPr>
              <a:t>+2</a:t>
            </a:r>
            <a:endParaRPr kumimoji="0" lang="en-US" sz="4400" b="1"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par>
                                <p:cTn id="13" presetID="22" presetClass="entr" presetSubtype="8" fill="hold" grpId="0" nodeType="with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10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1000"/>
                                        <p:tgtEl>
                                          <p:spTgt spid="26"/>
                                        </p:tgtEl>
                                      </p:cBhvr>
                                    </p:animEffect>
                                  </p:childTnLst>
                                </p:cTn>
                              </p:par>
                              <p:par>
                                <p:cTn id="27" presetID="16" presetClass="entr" presetSubtype="26"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Horizont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1000"/>
                                        <p:tgtEl>
                                          <p:spTgt spid="27"/>
                                        </p:tgtEl>
                                      </p:cBhvr>
                                    </p:animEffect>
                                  </p:childTnLst>
                                </p:cTn>
                              </p:par>
                              <p:par>
                                <p:cTn id="35" presetID="16" presetClass="entr" presetSubtype="26" fill="hold" nodeType="withEffect">
                                  <p:stCondLst>
                                    <p:cond delay="0"/>
                                  </p:stCondLst>
                                  <p:childTnLst>
                                    <p:set>
                                      <p:cBhvr>
                                        <p:cTn id="36" dur="1" fill="hold">
                                          <p:stCondLst>
                                            <p:cond delay="0"/>
                                          </p:stCondLst>
                                        </p:cTn>
                                        <p:tgtEl>
                                          <p:spTgt spid="124932"/>
                                        </p:tgtEl>
                                        <p:attrNameLst>
                                          <p:attrName>style.visibility</p:attrName>
                                        </p:attrNameLst>
                                      </p:cBhvr>
                                      <p:to>
                                        <p:strVal val="visible"/>
                                      </p:to>
                                    </p:set>
                                    <p:animEffect transition="in" filter="barn(inHorizontal)">
                                      <p:cBhvr>
                                        <p:cTn id="37"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49" presetClass="entr" presetSubtype="0" decel="100000" fill="hold" grpId="0" nodeType="clickEffect">
                                  <p:stCondLst>
                                    <p:cond delay="0"/>
                                  </p:stCondLst>
                                  <p:iterate type="lt">
                                    <p:tmPct val="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000000"/>
                                          </p:val>
                                        </p:tav>
                                        <p:tav tm="100000">
                                          <p:val>
                                            <p:strVal val="#ppt_w"/>
                                          </p:val>
                                        </p:tav>
                                      </p:tavLst>
                                    </p:anim>
                                    <p:anim calcmode="lin" valueType="num">
                                      <p:cBhvr>
                                        <p:cTn id="44" dur="500" fill="hold"/>
                                        <p:tgtEl>
                                          <p:spTgt spid="29"/>
                                        </p:tgtEl>
                                        <p:attrNameLst>
                                          <p:attrName>ppt_h</p:attrName>
                                        </p:attrNameLst>
                                      </p:cBhvr>
                                      <p:tavLst>
                                        <p:tav tm="0">
                                          <p:val>
                                            <p:fltVal val="0.000000"/>
                                          </p:val>
                                        </p:tav>
                                        <p:tav tm="100000">
                                          <p:val>
                                            <p:strVal val="#ppt_h"/>
                                          </p:val>
                                        </p:tav>
                                      </p:tavLst>
                                    </p:anim>
                                    <p:anim calcmode="lin" valueType="num">
                                      <p:cBhvr>
                                        <p:cTn id="45" dur="500" fill="hold"/>
                                        <p:tgtEl>
                                          <p:spTgt spid="29"/>
                                        </p:tgtEl>
                                        <p:attrNameLst>
                                          <p:attrName>style.rotation</p:attrName>
                                        </p:attrNameLst>
                                      </p:cBhvr>
                                      <p:tavLst>
                                        <p:tav tm="0">
                                          <p:val>
                                            <p:fltVal val="360.000000"/>
                                          </p:val>
                                        </p:tav>
                                        <p:tav tm="100000">
                                          <p:val>
                                            <p:fltVal val="0.000000"/>
                                          </p:val>
                                        </p:tav>
                                      </p:tavLst>
                                    </p:anim>
                                    <p:animEffect transition="in" filter="fade">
                                      <p:cBhvr>
                                        <p:cTn id="46" dur="500"/>
                                        <p:tgtEl>
                                          <p:spTgt spid="29"/>
                                        </p:tgtEl>
                                      </p:cBhvr>
                                    </p:animEffect>
                                  </p:childTnLst>
                                </p:cTn>
                              </p:par>
                            </p:childTnLst>
                          </p:cTn>
                        </p:par>
                        <p:par>
                          <p:cTn id="47" fill="hold">
                            <p:stCondLst>
                              <p:cond delay="500"/>
                            </p:stCondLst>
                            <p:childTnLst>
                              <p:par>
                                <p:cTn id="48" presetID="22" presetClass="emph" presetSubtype="0" repeatCount="4000" fill="hold" grpId="1" nodeType="afterEffect">
                                  <p:stCondLst>
                                    <p:cond delay="0"/>
                                  </p:stCondLst>
                                  <p:iterate type="lt">
                                    <p:tmPct val="0"/>
                                  </p:iterate>
                                  <p:childTnLst>
                                    <p:animClr clrSpc="hsl" dir="cw">
                                      <p:cBhvr override="childStyle">
                                        <p:cTn id="49" dur="500" fill="hold"/>
                                        <p:tgtEl>
                                          <p:spTgt spid="29"/>
                                        </p:tgtEl>
                                        <p:attrNameLst>
                                          <p:attrName>style.color</p:attrName>
                                        </p:attrNameLst>
                                      </p:cBhvr>
                                      <p:by>
                                        <p:hsl h="-7199925" s="0" l="0"/>
                                      </p:by>
                                    </p:animClr>
                                    <p:animClr clrSpc="hsl" dir="cw">
                                      <p:cBhvr>
                                        <p:cTn id="50" dur="500" fill="hold"/>
                                        <p:tgtEl>
                                          <p:spTgt spid="29"/>
                                        </p:tgtEl>
                                        <p:attrNameLst>
                                          <p:attrName>fillcolor</p:attrName>
                                        </p:attrNameLst>
                                      </p:cBhvr>
                                      <p:by>
                                        <p:hsl h="-7199925" s="0" l="0"/>
                                      </p:by>
                                    </p:animClr>
                                    <p:animClr clrSpc="hsl" dir="cw">
                                      <p:cBhvr>
                                        <p:cTn id="51" dur="500" fill="hold"/>
                                        <p:tgtEl>
                                          <p:spTgt spid="29"/>
                                        </p:tgtEl>
                                        <p:attrNameLst>
                                          <p:attrName>stroke.color</p:attrName>
                                        </p:attrNameLst>
                                      </p:cBhvr>
                                      <p:by>
                                        <p:hsl h="-7199925" s="0" l="0"/>
                                      </p:by>
                                    </p:animClr>
                                    <p:set>
                                      <p:cBhvr>
                                        <p:cTn id="52" dur="500" fill="hold"/>
                                        <p:tgtEl>
                                          <p:spTgt spid="29"/>
                                        </p:tgtEl>
                                        <p:attrNameLst>
                                          <p:attrName>fill.type</p:attrName>
                                        </p:attrNameLst>
                                      </p:cBhvr>
                                      <p:to>
                                        <p:strVal val="solid"/>
                                      </p:to>
                                    </p:set>
                                  </p:childTnLst>
                                </p:cTn>
                              </p:par>
                            </p:childTnLst>
                          </p:cTn>
                        </p:par>
                      </p:childTnLst>
                    </p:cTn>
                  </p:par>
                </p:childTnLst>
              </p:cTn>
              <p:nextCondLst>
                <p:cond evt="onClick" delay="0">
                  <p:tgtEl>
                    <p:spTgt spid="19"/>
                  </p:tgtEl>
                </p:cond>
              </p:nextCondLst>
            </p:seq>
          </p:childTnLst>
        </p:cTn>
      </p:par>
    </p:tnLst>
    <p:bldLst>
      <p:bldP spid="8" grpId="0"/>
      <p:bldP spid="13" grpId="0"/>
      <p:bldP spid="15" grpId="0"/>
      <p:bldP spid="16" grpId="0"/>
      <p:bldP spid="26" grpId="0"/>
      <p:bldP spid="27" grpId="0"/>
      <p:bldP spid="29" grpId="0" bldLvl="0" animBg="1"/>
      <p:bldP spid="29" grpId="1"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Box 30"/>
          <p:cNvSpPr>
            <a:spLocks noGrp="1"/>
          </p:cNvSpPr>
          <p:nvPr>
            <p:ph idx="1"/>
          </p:nvPr>
        </p:nvSpPr>
        <p:spPr>
          <a:xfrm>
            <a:off x="0" y="0"/>
            <a:ext cx="9144000" cy="3046413"/>
          </a:xfrm>
        </p:spPr>
        <p:txBody>
          <a:bodyPr vert="horz" wrap="square" lIns="91440" tIns="45720" rIns="91440" bIns="45720" anchor="t" anchorCtr="0">
            <a:spAutoFit/>
          </a:bodyPr>
          <a:p>
            <a:pPr marL="0" indent="0" algn="just" eaLnBrk="1" hangingPunct="1">
              <a:buNone/>
            </a:pPr>
            <a:r>
              <a:rPr lang="en-US" altLang="en-US" sz="2400" b="1" i="1" dirty="0">
                <a:solidFill>
                  <a:srgbClr val="FF0000"/>
                </a:solidFill>
                <a:cs typeface="Times New Roman" panose="02020603050405020304" pitchFamily="18" charset="0"/>
              </a:rPr>
              <a:t>Bài tập:  </a:t>
            </a:r>
            <a:r>
              <a:rPr lang="en-US" altLang="en-US" sz="2400" b="1" dirty="0">
                <a:solidFill>
                  <a:srgbClr val="006600"/>
                </a:solidFill>
                <a:cs typeface="Times New Roman" panose="02020603050405020304" pitchFamily="18" charset="0"/>
              </a:rPr>
              <a:t>Cho mạch điện có sơ đồ như hình vẽ, trong đó </a:t>
            </a:r>
            <a:endParaRPr lang="en-US" altLang="en-US" sz="2400" b="1" dirty="0">
              <a:solidFill>
                <a:srgbClr val="006600"/>
              </a:solidFill>
              <a:cs typeface="Times New Roman" panose="02020603050405020304" pitchFamily="18" charset="0"/>
            </a:endParaRPr>
          </a:p>
          <a:p>
            <a:pPr marL="0" indent="0" algn="just" eaLnBrk="1" hangingPunct="1">
              <a:buNone/>
            </a:pPr>
            <a:r>
              <a:rPr lang="en-US" altLang="en-US" sz="2400" b="1" dirty="0">
                <a:solidFill>
                  <a:srgbClr val="006600"/>
                </a:solidFill>
                <a:cs typeface="Times New Roman" panose="02020603050405020304" pitchFamily="18" charset="0"/>
              </a:rPr>
              <a:t>R</a:t>
            </a:r>
            <a:r>
              <a:rPr lang="en-US" altLang="en-US" sz="2400" b="1" baseline="-25000" dirty="0">
                <a:solidFill>
                  <a:srgbClr val="006600"/>
                </a:solidFill>
                <a:cs typeface="Times New Roman" panose="02020603050405020304" pitchFamily="18" charset="0"/>
              </a:rPr>
              <a:t>1</a:t>
            </a:r>
            <a:r>
              <a:rPr lang="en-US" altLang="en-US" sz="2400" b="1" dirty="0">
                <a:solidFill>
                  <a:srgbClr val="006600"/>
                </a:solidFill>
                <a:cs typeface="Times New Roman" panose="02020603050405020304" pitchFamily="18" charset="0"/>
              </a:rPr>
              <a:t> = 10</a:t>
            </a:r>
            <a:r>
              <a:rPr lang="el-GR" altLang="en-US" sz="2400" b="1" dirty="0">
                <a:solidFill>
                  <a:srgbClr val="000066"/>
                </a:solidFill>
                <a:latin typeface="Times New Roman" panose="02020603050405020304" pitchFamily="18" charset="0"/>
                <a:cs typeface="Times New Roman" panose="02020603050405020304" pitchFamily="18" charset="0"/>
              </a:rPr>
              <a:t> Ω</a:t>
            </a:r>
            <a:r>
              <a:rPr lang="en-US" altLang="en-US" sz="2400" b="1" dirty="0">
                <a:solidFill>
                  <a:srgbClr val="006600"/>
                </a:solidFill>
                <a:cs typeface="Times New Roman" panose="02020603050405020304" pitchFamily="18" charset="0"/>
                <a:sym typeface="Euclid Symbol" pitchFamily="18" charset="2"/>
              </a:rPr>
              <a:t>, R</a:t>
            </a:r>
            <a:r>
              <a:rPr lang="en-US" altLang="en-US" sz="2400" b="1" baseline="-25000" dirty="0">
                <a:solidFill>
                  <a:srgbClr val="006600"/>
                </a:solidFill>
                <a:cs typeface="Times New Roman" panose="02020603050405020304" pitchFamily="18" charset="0"/>
                <a:sym typeface="Euclid Symbol" pitchFamily="18" charset="2"/>
              </a:rPr>
              <a:t>2</a:t>
            </a:r>
            <a:r>
              <a:rPr lang="en-US" altLang="en-US" sz="2400" b="1" dirty="0">
                <a:solidFill>
                  <a:srgbClr val="006600"/>
                </a:solidFill>
                <a:cs typeface="Times New Roman" panose="02020603050405020304" pitchFamily="18" charset="0"/>
                <a:sym typeface="Euclid Symbol" pitchFamily="18" charset="2"/>
              </a:rPr>
              <a:t> = 20</a:t>
            </a:r>
            <a:r>
              <a:rPr lang="el-GR" altLang="en-US" sz="2400" b="1" dirty="0">
                <a:solidFill>
                  <a:srgbClr val="000066"/>
                </a:solidFill>
                <a:latin typeface="Times New Roman" panose="02020603050405020304" pitchFamily="18" charset="0"/>
                <a:cs typeface="Times New Roman" panose="02020603050405020304" pitchFamily="18" charset="0"/>
              </a:rPr>
              <a:t> Ω</a:t>
            </a:r>
            <a:r>
              <a:rPr lang="en-US" altLang="en-US" sz="2400" b="1" dirty="0">
                <a:solidFill>
                  <a:srgbClr val="006600"/>
                </a:solidFill>
                <a:cs typeface="Times New Roman" panose="02020603050405020304" pitchFamily="18" charset="0"/>
                <a:sym typeface="Euclid Symbol" pitchFamily="18" charset="2"/>
              </a:rPr>
              <a:t>, HĐT giữa hai đầu đoạn mạch AB  </a:t>
            </a:r>
            <a:endParaRPr lang="en-US" altLang="en-US" sz="2400" b="1" dirty="0">
              <a:solidFill>
                <a:srgbClr val="006600"/>
              </a:solidFill>
              <a:cs typeface="Times New Roman" panose="02020603050405020304" pitchFamily="18" charset="0"/>
              <a:sym typeface="Euclid Symbol" pitchFamily="18" charset="2"/>
            </a:endParaRPr>
          </a:p>
          <a:p>
            <a:pPr marL="0" indent="0" algn="just" eaLnBrk="1" hangingPunct="1">
              <a:buNone/>
            </a:pPr>
            <a:r>
              <a:rPr lang="en-US" altLang="en-US" sz="2400" b="1" dirty="0">
                <a:solidFill>
                  <a:srgbClr val="006600"/>
                </a:solidFill>
                <a:cs typeface="Times New Roman" panose="02020603050405020304" pitchFamily="18" charset="0"/>
                <a:sym typeface="Euclid Symbol" pitchFamily="18" charset="2"/>
              </a:rPr>
              <a:t>bằng 12V.</a:t>
            </a:r>
            <a:endParaRPr lang="en-US" altLang="en-US" sz="2400" b="1" dirty="0">
              <a:solidFill>
                <a:srgbClr val="006600"/>
              </a:solidFill>
              <a:cs typeface="Times New Roman" panose="02020603050405020304" pitchFamily="18" charset="0"/>
            </a:endParaRPr>
          </a:p>
          <a:p>
            <a:pPr marL="0" indent="0" algn="just" eaLnBrk="1" hangingPunct="1">
              <a:buNone/>
            </a:pPr>
            <a:r>
              <a:rPr lang="en-US" altLang="en-US" sz="2400" b="1" dirty="0">
                <a:solidFill>
                  <a:srgbClr val="FF0000"/>
                </a:solidFill>
                <a:cs typeface="Times New Roman" panose="02020603050405020304" pitchFamily="18" charset="0"/>
              </a:rPr>
              <a:t>a</a:t>
            </a:r>
            <a:r>
              <a:rPr lang="en-US" altLang="en-US" sz="2400" b="1" dirty="0">
                <a:cs typeface="Times New Roman" panose="02020603050405020304" pitchFamily="18" charset="0"/>
              </a:rPr>
              <a:t>. </a:t>
            </a:r>
            <a:r>
              <a:rPr lang="en-US" altLang="en-US" sz="2400" b="1" dirty="0">
                <a:solidFill>
                  <a:srgbClr val="006600"/>
                </a:solidFill>
                <a:cs typeface="Times New Roman" panose="02020603050405020304" pitchFamily="18" charset="0"/>
              </a:rPr>
              <a:t>Số chỉ của ampe kế và vôn kế là bao nhiêu?</a:t>
            </a:r>
            <a:endParaRPr lang="en-US" altLang="en-US" sz="2400" b="1" dirty="0">
              <a:solidFill>
                <a:srgbClr val="006600"/>
              </a:solidFill>
              <a:cs typeface="Times New Roman" panose="02020603050405020304" pitchFamily="18" charset="0"/>
            </a:endParaRPr>
          </a:p>
          <a:p>
            <a:pPr marL="0" indent="0" algn="just" eaLnBrk="1" hangingPunct="1">
              <a:buNone/>
            </a:pPr>
            <a:r>
              <a:rPr lang="en-US" altLang="en-US" sz="2400" b="1" dirty="0">
                <a:solidFill>
                  <a:srgbClr val="FF0000"/>
                </a:solidFill>
                <a:cs typeface="Times New Roman" panose="02020603050405020304" pitchFamily="18" charset="0"/>
              </a:rPr>
              <a:t>b</a:t>
            </a:r>
            <a:r>
              <a:rPr lang="en-US" altLang="en-US" sz="2400" b="1" dirty="0">
                <a:cs typeface="Times New Roman" panose="02020603050405020304" pitchFamily="18" charset="0"/>
              </a:rPr>
              <a:t>. </a:t>
            </a:r>
            <a:r>
              <a:rPr lang="en-US" altLang="en-US" sz="2400" b="1" dirty="0">
                <a:solidFill>
                  <a:srgbClr val="006600"/>
                </a:solidFill>
                <a:cs typeface="Times New Roman" panose="02020603050405020304" pitchFamily="18" charset="0"/>
              </a:rPr>
              <a:t>Chỉ với hai điện trở trên đây, nêu hai cách làm tăng cường độ dòng điện trong mạch lên gấp ba lần </a:t>
            </a:r>
            <a:endParaRPr lang="en-US" altLang="en-US" sz="2400" b="1" dirty="0">
              <a:solidFill>
                <a:srgbClr val="006600"/>
              </a:solidFill>
              <a:cs typeface="Times New Roman" panose="02020603050405020304" pitchFamily="18" charset="0"/>
            </a:endParaRPr>
          </a:p>
          <a:p>
            <a:pPr marL="0" indent="0" algn="just" eaLnBrk="1" hangingPunct="1">
              <a:buNone/>
            </a:pPr>
            <a:r>
              <a:rPr lang="en-US" altLang="en-US" sz="2400" b="1" dirty="0">
                <a:solidFill>
                  <a:srgbClr val="006600"/>
                </a:solidFill>
                <a:cs typeface="Times New Roman" panose="02020603050405020304" pitchFamily="18" charset="0"/>
              </a:rPr>
              <a:t>(</a:t>
            </a:r>
            <a:r>
              <a:rPr lang="en-US" altLang="en-US" sz="2400" i="1" dirty="0">
                <a:solidFill>
                  <a:srgbClr val="FF0000"/>
                </a:solidFill>
                <a:cs typeface="Times New Roman" panose="02020603050405020304" pitchFamily="18" charset="0"/>
              </a:rPr>
              <a:t>có thể thay đổi U</a:t>
            </a:r>
            <a:r>
              <a:rPr lang="en-US" altLang="en-US" sz="2400" i="1" baseline="-25000" dirty="0">
                <a:solidFill>
                  <a:srgbClr val="FF0000"/>
                </a:solidFill>
                <a:cs typeface="Times New Roman" panose="02020603050405020304" pitchFamily="18" charset="0"/>
              </a:rPr>
              <a:t>AB</a:t>
            </a:r>
            <a:r>
              <a:rPr lang="en-US" altLang="en-US" sz="2400" b="1" dirty="0">
                <a:solidFill>
                  <a:srgbClr val="006600"/>
                </a:solidFill>
                <a:cs typeface="Times New Roman" panose="02020603050405020304" pitchFamily="18" charset="0"/>
              </a:rPr>
              <a:t>).</a:t>
            </a:r>
            <a:endParaRPr lang="en-US" altLang="en-US" sz="2400" b="1" dirty="0">
              <a:solidFill>
                <a:srgbClr val="006600"/>
              </a:solidFill>
              <a:ea typeface="Times New Roman" panose="02020603050405020304" pitchFamily="18" charset="0"/>
            </a:endParaRPr>
          </a:p>
        </p:txBody>
      </p:sp>
      <p:sp>
        <p:nvSpPr>
          <p:cNvPr id="6" name="Rectangle 5"/>
          <p:cNvSpPr/>
          <p:nvPr/>
        </p:nvSpPr>
        <p:spPr>
          <a:xfrm>
            <a:off x="4495800" y="3048000"/>
            <a:ext cx="3581400"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schemeClr val="lt1"/>
              </a:solidFill>
              <a:effectLst/>
              <a:uLnTx/>
              <a:uFillTx/>
              <a:latin typeface="+mn-lt"/>
              <a:ea typeface="+mn-ea"/>
              <a:cs typeface="+mn-cs"/>
            </a:endParaRPr>
          </a:p>
        </p:txBody>
      </p:sp>
      <p:sp>
        <p:nvSpPr>
          <p:cNvPr id="7" name="Rectangle 6"/>
          <p:cNvSpPr/>
          <p:nvPr/>
        </p:nvSpPr>
        <p:spPr>
          <a:xfrm>
            <a:off x="4495800" y="3048000"/>
            <a:ext cx="1790700" cy="800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schemeClr val="lt1"/>
              </a:solidFill>
              <a:effectLst/>
              <a:uLnTx/>
              <a:uFillTx/>
              <a:latin typeface="+mn-lt"/>
              <a:ea typeface="+mn-ea"/>
              <a:cs typeface="+mn-cs"/>
            </a:endParaRPr>
          </a:p>
        </p:txBody>
      </p:sp>
      <p:sp>
        <p:nvSpPr>
          <p:cNvPr id="8" name="Rectangle 7"/>
          <p:cNvSpPr/>
          <p:nvPr/>
        </p:nvSpPr>
        <p:spPr>
          <a:xfrm>
            <a:off x="5105400" y="2979738"/>
            <a:ext cx="685800" cy="1524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schemeClr val="lt1"/>
              </a:solidFill>
              <a:effectLst/>
              <a:uLnTx/>
              <a:uFillTx/>
              <a:latin typeface="+mn-lt"/>
              <a:ea typeface="+mn-ea"/>
              <a:cs typeface="+mn-cs"/>
            </a:endParaRPr>
          </a:p>
        </p:txBody>
      </p:sp>
      <p:sp>
        <p:nvSpPr>
          <p:cNvPr id="9" name="Rectangle 8"/>
          <p:cNvSpPr/>
          <p:nvPr/>
        </p:nvSpPr>
        <p:spPr>
          <a:xfrm>
            <a:off x="6858000" y="2971800"/>
            <a:ext cx="685800" cy="1524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Oval 9"/>
          <p:cNvSpPr/>
          <p:nvPr/>
        </p:nvSpPr>
        <p:spPr>
          <a:xfrm>
            <a:off x="7848600" y="3581400"/>
            <a:ext cx="457200" cy="45720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Oval 10"/>
          <p:cNvSpPr/>
          <p:nvPr/>
        </p:nvSpPr>
        <p:spPr>
          <a:xfrm>
            <a:off x="5208588" y="3608388"/>
            <a:ext cx="457200" cy="45720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srgbClr val="000066"/>
              </a:solidFill>
              <a:effectLst/>
              <a:uLnTx/>
              <a:uFillTx/>
              <a:latin typeface="+mn-lt"/>
              <a:ea typeface="+mn-ea"/>
              <a:cs typeface="+mn-cs"/>
            </a:endParaRPr>
          </a:p>
        </p:txBody>
      </p:sp>
      <p:sp>
        <p:nvSpPr>
          <p:cNvPr id="12" name="Rectangle 11"/>
          <p:cNvSpPr/>
          <p:nvPr/>
        </p:nvSpPr>
        <p:spPr>
          <a:xfrm>
            <a:off x="5943600" y="4433888"/>
            <a:ext cx="685800"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4" name="Straight Connector 13"/>
          <p:cNvCxnSpPr/>
          <p:nvPr/>
        </p:nvCxnSpPr>
        <p:spPr>
          <a:xfrm flipH="1">
            <a:off x="5902325" y="4556125"/>
            <a:ext cx="76200" cy="21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599238" y="4545013"/>
            <a:ext cx="76200" cy="21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588" name="TextBox 15"/>
          <p:cNvSpPr txBox="1"/>
          <p:nvPr/>
        </p:nvSpPr>
        <p:spPr>
          <a:xfrm>
            <a:off x="7891463" y="3579813"/>
            <a:ext cx="609600" cy="400050"/>
          </a:xfrm>
          <a:prstGeom prst="rect">
            <a:avLst/>
          </a:prstGeom>
          <a:noFill/>
          <a:ln w="9525">
            <a:noFill/>
          </a:ln>
        </p:spPr>
        <p:txBody>
          <a:bodyPr>
            <a:spAutoFit/>
          </a:bodyPr>
          <a:p>
            <a:r>
              <a:rPr lang="en-US" altLang="en-US" sz="2000" b="1" dirty="0">
                <a:solidFill>
                  <a:srgbClr val="FF0000"/>
                </a:solidFill>
                <a:latin typeface="Times New Roman" panose="02020603050405020304" pitchFamily="18" charset="0"/>
                <a:cs typeface="Times New Roman" panose="02020603050405020304" pitchFamily="18" charset="0"/>
              </a:rPr>
              <a:t>A</a:t>
            </a:r>
            <a:endParaRPr lang="en-CA" altLang="en-US" sz="2000" b="1" dirty="0">
              <a:solidFill>
                <a:srgbClr val="FF0000"/>
              </a:solidFill>
              <a:latin typeface="Times New Roman" panose="02020603050405020304" pitchFamily="18" charset="0"/>
              <a:ea typeface="Times New Roman" panose="02020603050405020304" pitchFamily="18" charset="0"/>
            </a:endParaRPr>
          </a:p>
        </p:txBody>
      </p:sp>
      <p:sp>
        <p:nvSpPr>
          <p:cNvPr id="24589" name="TextBox 16"/>
          <p:cNvSpPr txBox="1"/>
          <p:nvPr/>
        </p:nvSpPr>
        <p:spPr>
          <a:xfrm>
            <a:off x="5257800" y="3608388"/>
            <a:ext cx="609600" cy="400050"/>
          </a:xfrm>
          <a:prstGeom prst="rect">
            <a:avLst/>
          </a:prstGeom>
          <a:noFill/>
          <a:ln w="9525">
            <a:noFill/>
          </a:ln>
        </p:spPr>
        <p:txBody>
          <a:bodyPr>
            <a:spAutoFit/>
          </a:bodyPr>
          <a:p>
            <a:r>
              <a:rPr lang="en-US" altLang="en-US" sz="2000" b="1" dirty="0">
                <a:solidFill>
                  <a:srgbClr val="FF0000"/>
                </a:solidFill>
                <a:latin typeface="Times New Roman" panose="02020603050405020304" pitchFamily="18" charset="0"/>
                <a:cs typeface="Times New Roman" panose="02020603050405020304" pitchFamily="18" charset="0"/>
              </a:rPr>
              <a:t>V</a:t>
            </a:r>
            <a:endParaRPr lang="en-CA" altLang="en-US" sz="2000" b="1" dirty="0">
              <a:solidFill>
                <a:srgbClr val="FF0000"/>
              </a:solidFill>
              <a:latin typeface="Times New Roman" panose="02020603050405020304" pitchFamily="18" charset="0"/>
              <a:ea typeface="Times New Roman" panose="02020603050405020304" pitchFamily="18" charset="0"/>
            </a:endParaRPr>
          </a:p>
        </p:txBody>
      </p:sp>
      <p:sp>
        <p:nvSpPr>
          <p:cNvPr id="24590" name="TextBox 17"/>
          <p:cNvSpPr txBox="1"/>
          <p:nvPr/>
        </p:nvSpPr>
        <p:spPr>
          <a:xfrm>
            <a:off x="5645150" y="4294188"/>
            <a:ext cx="609600" cy="400050"/>
          </a:xfrm>
          <a:prstGeom prst="rect">
            <a:avLst/>
          </a:prstGeom>
          <a:noFill/>
          <a:ln w="9525">
            <a:noFill/>
          </a:ln>
        </p:spPr>
        <p:txBody>
          <a:bodyPr>
            <a:spAutoFit/>
          </a:bodyPr>
          <a:p>
            <a:r>
              <a:rPr lang="en-US" altLang="en-US" sz="2000" b="1" dirty="0">
                <a:solidFill>
                  <a:srgbClr val="FF0000"/>
                </a:solidFill>
                <a:latin typeface="Times New Roman" panose="02020603050405020304" pitchFamily="18" charset="0"/>
                <a:cs typeface="Times New Roman" panose="02020603050405020304" pitchFamily="18" charset="0"/>
              </a:rPr>
              <a:t>A</a:t>
            </a:r>
            <a:endParaRPr lang="en-CA" altLang="en-US" sz="2000" b="1" dirty="0">
              <a:solidFill>
                <a:srgbClr val="FF0000"/>
              </a:solidFill>
              <a:latin typeface="Times New Roman" panose="02020603050405020304" pitchFamily="18" charset="0"/>
              <a:ea typeface="Times New Roman" panose="02020603050405020304" pitchFamily="18" charset="0"/>
            </a:endParaRPr>
          </a:p>
        </p:txBody>
      </p:sp>
      <p:sp>
        <p:nvSpPr>
          <p:cNvPr id="24591" name="TextBox 18"/>
          <p:cNvSpPr txBox="1"/>
          <p:nvPr/>
        </p:nvSpPr>
        <p:spPr>
          <a:xfrm>
            <a:off x="6629400" y="4248150"/>
            <a:ext cx="609600" cy="400050"/>
          </a:xfrm>
          <a:prstGeom prst="rect">
            <a:avLst/>
          </a:prstGeom>
          <a:noFill/>
          <a:ln w="9525">
            <a:noFill/>
          </a:ln>
        </p:spPr>
        <p:txBody>
          <a:bodyPr>
            <a:spAutoFit/>
          </a:bodyPr>
          <a:p>
            <a:r>
              <a:rPr lang="en-US" altLang="en-US" sz="2000" b="1" dirty="0">
                <a:solidFill>
                  <a:srgbClr val="FF0000"/>
                </a:solidFill>
                <a:latin typeface="Times New Roman" panose="02020603050405020304" pitchFamily="18" charset="0"/>
                <a:cs typeface="Times New Roman" panose="02020603050405020304" pitchFamily="18" charset="0"/>
              </a:rPr>
              <a:t>B</a:t>
            </a:r>
            <a:endParaRPr lang="en-CA" altLang="en-US" sz="2000" b="1" dirty="0">
              <a:solidFill>
                <a:srgbClr val="FF0000"/>
              </a:solidFill>
              <a:latin typeface="Times New Roman" panose="02020603050405020304" pitchFamily="18" charset="0"/>
              <a:ea typeface="Times New Roman" panose="02020603050405020304" pitchFamily="18" charset="0"/>
            </a:endParaRPr>
          </a:p>
        </p:txBody>
      </p:sp>
      <p:sp>
        <p:nvSpPr>
          <p:cNvPr id="24592" name="TextBox 19"/>
          <p:cNvSpPr txBox="1"/>
          <p:nvPr/>
        </p:nvSpPr>
        <p:spPr>
          <a:xfrm>
            <a:off x="5630863" y="4557713"/>
            <a:ext cx="609600" cy="579437"/>
          </a:xfrm>
          <a:prstGeom prst="rect">
            <a:avLst/>
          </a:prstGeom>
          <a:noFill/>
          <a:ln w="9525">
            <a:noFill/>
          </a:ln>
        </p:spPr>
        <p:txBody>
          <a:bodyPr>
            <a:spAutoFit/>
          </a:bodyPr>
          <a:p>
            <a:r>
              <a:rPr lang="en-US" altLang="en-US" sz="3200" b="1" dirty="0">
                <a:solidFill>
                  <a:srgbClr val="FF0000"/>
                </a:solidFill>
                <a:latin typeface="Times New Roman" panose="02020603050405020304" pitchFamily="18" charset="0"/>
                <a:cs typeface="Times New Roman" panose="02020603050405020304" pitchFamily="18" charset="0"/>
              </a:rPr>
              <a:t>+</a:t>
            </a:r>
            <a:endParaRPr lang="en-CA" altLang="en-US" sz="3200" b="1" dirty="0">
              <a:solidFill>
                <a:srgbClr val="FF0000"/>
              </a:solidFill>
              <a:latin typeface="Times New Roman" panose="02020603050405020304" pitchFamily="18" charset="0"/>
              <a:ea typeface="Times New Roman" panose="02020603050405020304" pitchFamily="18" charset="0"/>
            </a:endParaRPr>
          </a:p>
        </p:txBody>
      </p:sp>
      <p:sp>
        <p:nvSpPr>
          <p:cNvPr id="24593" name="TextBox 20"/>
          <p:cNvSpPr txBox="1"/>
          <p:nvPr/>
        </p:nvSpPr>
        <p:spPr>
          <a:xfrm>
            <a:off x="6553200" y="4572000"/>
            <a:ext cx="609600" cy="579438"/>
          </a:xfrm>
          <a:prstGeom prst="rect">
            <a:avLst/>
          </a:prstGeom>
          <a:noFill/>
          <a:ln w="9525">
            <a:noFill/>
          </a:ln>
        </p:spPr>
        <p:txBody>
          <a:bodyPr>
            <a:spAutoFit/>
          </a:bodyPr>
          <a:p>
            <a:r>
              <a:rPr lang="en-US" altLang="en-US" sz="3200" dirty="0">
                <a:solidFill>
                  <a:srgbClr val="FF0000"/>
                </a:solidFill>
                <a:latin typeface="Times New Roman" panose="02020603050405020304" pitchFamily="18" charset="0"/>
                <a:cs typeface="Times New Roman" panose="02020603050405020304" pitchFamily="18" charset="0"/>
              </a:rPr>
              <a:t>-</a:t>
            </a:r>
            <a:endParaRPr lang="en-CA" altLang="en-US" sz="3200" dirty="0">
              <a:solidFill>
                <a:srgbClr val="FF0000"/>
              </a:solidFill>
              <a:latin typeface="Times New Roman" panose="02020603050405020304" pitchFamily="18" charset="0"/>
              <a:ea typeface="Times New Roman" panose="02020603050405020304" pitchFamily="18" charset="0"/>
            </a:endParaRPr>
          </a:p>
        </p:txBody>
      </p:sp>
      <p:sp>
        <p:nvSpPr>
          <p:cNvPr id="24594" name="TextBox 21"/>
          <p:cNvSpPr txBox="1"/>
          <p:nvPr/>
        </p:nvSpPr>
        <p:spPr>
          <a:xfrm>
            <a:off x="7010400" y="2557463"/>
            <a:ext cx="609600" cy="400050"/>
          </a:xfrm>
          <a:prstGeom prst="rect">
            <a:avLst/>
          </a:prstGeom>
          <a:noFill/>
          <a:ln w="9525">
            <a:noFill/>
          </a:ln>
        </p:spPr>
        <p:txBody>
          <a:bodyPr>
            <a:spAutoFit/>
          </a:bodyPr>
          <a:p>
            <a:r>
              <a:rPr lang="en-US" altLang="en-US" sz="2000" b="1" dirty="0">
                <a:solidFill>
                  <a:srgbClr val="FF0000"/>
                </a:solidFill>
                <a:latin typeface="Times New Roman" panose="02020603050405020304" pitchFamily="18" charset="0"/>
                <a:cs typeface="Times New Roman" panose="02020603050405020304" pitchFamily="18" charset="0"/>
              </a:rPr>
              <a:t>R</a:t>
            </a:r>
            <a:r>
              <a:rPr lang="en-US" altLang="en-US" sz="2000" b="1" baseline="-25000" dirty="0">
                <a:solidFill>
                  <a:srgbClr val="FF0000"/>
                </a:solidFill>
                <a:latin typeface="Times New Roman" panose="02020603050405020304" pitchFamily="18" charset="0"/>
                <a:cs typeface="Times New Roman" panose="02020603050405020304" pitchFamily="18" charset="0"/>
              </a:rPr>
              <a:t>2</a:t>
            </a:r>
            <a:endParaRPr lang="en-CA" altLang="en-US" sz="2000" b="1" dirty="0">
              <a:solidFill>
                <a:srgbClr val="FF0000"/>
              </a:solidFill>
              <a:latin typeface="Times New Roman" panose="02020603050405020304" pitchFamily="18" charset="0"/>
              <a:ea typeface="Times New Roman" panose="02020603050405020304" pitchFamily="18" charset="0"/>
            </a:endParaRPr>
          </a:p>
        </p:txBody>
      </p:sp>
      <p:sp>
        <p:nvSpPr>
          <p:cNvPr id="24595" name="TextBox 22"/>
          <p:cNvSpPr txBox="1"/>
          <p:nvPr/>
        </p:nvSpPr>
        <p:spPr>
          <a:xfrm>
            <a:off x="5181600" y="2560638"/>
            <a:ext cx="609600" cy="400050"/>
          </a:xfrm>
          <a:prstGeom prst="rect">
            <a:avLst/>
          </a:prstGeom>
          <a:noFill/>
          <a:ln w="9525">
            <a:noFill/>
          </a:ln>
        </p:spPr>
        <p:txBody>
          <a:bodyPr>
            <a:spAutoFit/>
          </a:bodyPr>
          <a:p>
            <a:r>
              <a:rPr lang="en-US" altLang="en-US" sz="2000" b="1" dirty="0">
                <a:solidFill>
                  <a:srgbClr val="FF0000"/>
                </a:solidFill>
                <a:latin typeface="Times New Roman" panose="02020603050405020304" pitchFamily="18" charset="0"/>
                <a:cs typeface="Times New Roman" panose="02020603050405020304" pitchFamily="18" charset="0"/>
              </a:rPr>
              <a:t>R</a:t>
            </a:r>
            <a:r>
              <a:rPr lang="en-US" altLang="en-US" sz="2000" b="1" baseline="-25000" dirty="0">
                <a:solidFill>
                  <a:srgbClr val="FF0000"/>
                </a:solidFill>
                <a:latin typeface="Times New Roman" panose="02020603050405020304" pitchFamily="18" charset="0"/>
                <a:cs typeface="Times New Roman" panose="02020603050405020304" pitchFamily="18" charset="0"/>
              </a:rPr>
              <a:t>1</a:t>
            </a:r>
            <a:endParaRPr lang="en-CA" altLang="en-US" sz="2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itle 1"/>
          <p:cNvSpPr>
            <a:spLocks noGrp="1"/>
          </p:cNvSpPr>
          <p:nvPr>
            <p:ph type="title"/>
          </p:nvPr>
        </p:nvSpPr>
        <p:spPr>
          <a:xfrm>
            <a:off x="0" y="0"/>
            <a:ext cx="9144000" cy="6858000"/>
          </a:xfrm>
        </p:spPr>
        <p:txBody>
          <a:bodyPr vert="horz" wrap="square" lIns="91440" tIns="45720" rIns="91440" bIns="45720" anchor="ctr" anchorCtr="0"/>
          <a:p>
            <a:pPr algn="l"/>
            <a:r>
              <a:rPr lang="vi-VN" altLang="en-US" sz="2400" b="1" dirty="0"/>
              <a:t>a. Vôn kế đo giá trị hiệu điện thế giữa hai đầu điện trở R</a:t>
            </a:r>
            <a:r>
              <a:rPr lang="vi-VN" altLang="en-US" sz="2400" b="1" baseline="-25000" dirty="0"/>
              <a:t>1</a:t>
            </a:r>
            <a:br>
              <a:rPr lang="vi-VN" altLang="en-US" sz="2400" b="1" dirty="0"/>
            </a:br>
            <a:r>
              <a:rPr lang="vi-VN" altLang="en-US" sz="2400" b="1" dirty="0"/>
              <a:t>Ta có:  Điện trở tương đương của toàn mạch là</a:t>
            </a:r>
            <a:r>
              <a:rPr lang="en-US" altLang="en-US" sz="2400" b="1" dirty="0"/>
              <a:t> </a:t>
            </a:r>
            <a:br>
              <a:rPr lang="vi-VN" altLang="en-US" sz="2400" b="1" dirty="0"/>
            </a:br>
            <a:r>
              <a:rPr lang="vi-VN" altLang="en-US" sz="2400" b="1" dirty="0">
                <a:solidFill>
                  <a:srgbClr val="FF0000"/>
                </a:solidFill>
              </a:rPr>
              <a:t>R</a:t>
            </a:r>
            <a:r>
              <a:rPr lang="vi-VN" altLang="en-US" sz="2400" b="1" baseline="-25000" dirty="0">
                <a:solidFill>
                  <a:srgbClr val="FF0000"/>
                </a:solidFill>
              </a:rPr>
              <a:t>tđ</a:t>
            </a:r>
            <a:r>
              <a:rPr lang="vi-VN" altLang="en-US" sz="2400" b="1" dirty="0">
                <a:solidFill>
                  <a:srgbClr val="FF0000"/>
                </a:solidFill>
              </a:rPr>
              <a:t>=R</a:t>
            </a:r>
            <a:r>
              <a:rPr lang="vi-VN" altLang="en-US" sz="2400" b="1" baseline="-25000" dirty="0">
                <a:solidFill>
                  <a:srgbClr val="FF0000"/>
                </a:solidFill>
              </a:rPr>
              <a:t>1</a:t>
            </a:r>
            <a:r>
              <a:rPr lang="vi-VN" altLang="en-US" sz="2400" b="1" dirty="0">
                <a:solidFill>
                  <a:srgbClr val="FF0000"/>
                </a:solidFill>
              </a:rPr>
              <a:t>+R</a:t>
            </a:r>
            <a:r>
              <a:rPr lang="vi-VN" altLang="en-US" sz="2400" b="1" baseline="-25000" dirty="0">
                <a:solidFill>
                  <a:srgbClr val="FF0000"/>
                </a:solidFill>
              </a:rPr>
              <a:t>2</a:t>
            </a:r>
            <a:r>
              <a:rPr lang="vi-VN" altLang="en-US" sz="2400" b="1" dirty="0"/>
              <a:t>=10+20=30</a:t>
            </a:r>
            <a:r>
              <a:rPr lang="el-GR" altLang="en-US" sz="2400" b="1" dirty="0"/>
              <a:t>Ω</a:t>
            </a:r>
            <a:br>
              <a:rPr lang="el-GR" altLang="en-US" sz="2400" b="1" dirty="0"/>
            </a:br>
            <a:r>
              <a:rPr lang="vi-VN" altLang="en-US" sz="2400" b="1" dirty="0"/>
              <a:t>Cường độ dòng điện trong mạch là:</a:t>
            </a:r>
            <a:br>
              <a:rPr lang="vi-VN" altLang="en-US" sz="2400" b="1" dirty="0"/>
            </a:br>
            <a:r>
              <a:rPr lang="vi-VN" altLang="en-US" sz="2400" b="1" dirty="0">
                <a:solidFill>
                  <a:srgbClr val="FF0000"/>
                </a:solidFill>
              </a:rPr>
              <a:t>I=U</a:t>
            </a:r>
            <a:r>
              <a:rPr lang="vi-VN" altLang="en-US" sz="2400" b="1" baseline="-25000" dirty="0">
                <a:solidFill>
                  <a:srgbClr val="FF0000"/>
                </a:solidFill>
              </a:rPr>
              <a:t>AB</a:t>
            </a:r>
            <a:r>
              <a:rPr lang="en-US" altLang="en-US" sz="2400" b="1" dirty="0">
                <a:solidFill>
                  <a:srgbClr val="FF0000"/>
                </a:solidFill>
              </a:rPr>
              <a:t>:</a:t>
            </a:r>
            <a:r>
              <a:rPr lang="vi-VN" altLang="en-US" sz="2400" b="1" dirty="0">
                <a:solidFill>
                  <a:srgbClr val="FF0000"/>
                </a:solidFill>
              </a:rPr>
              <a:t>R</a:t>
            </a:r>
            <a:r>
              <a:rPr lang="vi-VN" altLang="en-US" sz="2400" b="1" baseline="-25000" dirty="0">
                <a:solidFill>
                  <a:srgbClr val="FF0000"/>
                </a:solidFill>
              </a:rPr>
              <a:t>t</a:t>
            </a:r>
            <a:r>
              <a:rPr lang="en-US" altLang="en-US" sz="2400" b="1" baseline="-25000" dirty="0">
                <a:solidFill>
                  <a:srgbClr val="FF0000"/>
                </a:solidFill>
              </a:rPr>
              <a:t>đ</a:t>
            </a:r>
            <a:r>
              <a:rPr lang="vi-VN" altLang="en-US" sz="2400" b="1" dirty="0"/>
              <a:t>=12</a:t>
            </a:r>
            <a:r>
              <a:rPr lang="en-US" altLang="en-US" sz="2400" b="1" dirty="0"/>
              <a:t>:</a:t>
            </a:r>
            <a:r>
              <a:rPr lang="vi-VN" altLang="en-US" sz="2400" b="1" dirty="0"/>
              <a:t>30=0,4A</a:t>
            </a:r>
            <a:r>
              <a:rPr lang="en-US" altLang="en-US" sz="2400" b="1" dirty="0"/>
              <a:t>;  </a:t>
            </a:r>
            <a:br>
              <a:rPr lang="vi-VN" altLang="en-US" sz="2400" b="1" dirty="0"/>
            </a:br>
            <a:r>
              <a:rPr lang="vi-VN" altLang="en-US" sz="2400" b="1" dirty="0"/>
              <a:t>số chỉ của vôn kế là:</a:t>
            </a:r>
            <a:br>
              <a:rPr lang="vi-VN" altLang="en-US" sz="2400" b="1" dirty="0"/>
            </a:br>
            <a:r>
              <a:rPr lang="en-US" altLang="en-US" sz="2400" b="1" dirty="0">
                <a:solidFill>
                  <a:srgbClr val="FF0000"/>
                </a:solidFill>
              </a:rPr>
              <a:t>U</a:t>
            </a:r>
            <a:r>
              <a:rPr lang="en-US" altLang="en-US" sz="2400" b="1" baseline="-25000" dirty="0">
                <a:solidFill>
                  <a:srgbClr val="FF0000"/>
                </a:solidFill>
              </a:rPr>
              <a:t>1</a:t>
            </a:r>
            <a:r>
              <a:rPr lang="vi-VN" altLang="en-US" sz="2400" b="1" dirty="0">
                <a:solidFill>
                  <a:srgbClr val="FF0000"/>
                </a:solidFill>
              </a:rPr>
              <a:t>=I</a:t>
            </a:r>
            <a:r>
              <a:rPr lang="en-US" altLang="en-US" sz="2400" b="1" baseline="-25000" dirty="0">
                <a:solidFill>
                  <a:srgbClr val="FF0000"/>
                </a:solidFill>
              </a:rPr>
              <a:t>1</a:t>
            </a:r>
            <a:r>
              <a:rPr lang="en-US" altLang="en-US" sz="2400" b="1" dirty="0">
                <a:solidFill>
                  <a:srgbClr val="FF0000"/>
                </a:solidFill>
              </a:rPr>
              <a:t>.</a:t>
            </a:r>
            <a:r>
              <a:rPr lang="vi-VN" altLang="en-US" sz="2400" b="1" dirty="0">
                <a:solidFill>
                  <a:srgbClr val="FF0000"/>
                </a:solidFill>
              </a:rPr>
              <a:t>R</a:t>
            </a:r>
            <a:r>
              <a:rPr lang="vi-VN" altLang="en-US" sz="2400" b="1" baseline="-25000" dirty="0">
                <a:solidFill>
                  <a:srgbClr val="FF0000"/>
                </a:solidFill>
              </a:rPr>
              <a:t>1</a:t>
            </a:r>
            <a:r>
              <a:rPr lang="vi-VN" altLang="en-US" sz="2400" b="1" dirty="0"/>
              <a:t>=0,4.10=4V</a:t>
            </a:r>
            <a:r>
              <a:rPr lang="en-US" altLang="en-US" sz="2400" b="1" dirty="0"/>
              <a:t> (Vì R</a:t>
            </a:r>
            <a:r>
              <a:rPr lang="en-US" altLang="en-US" sz="2400" b="1" baseline="-25000" dirty="0"/>
              <a:t>1</a:t>
            </a:r>
            <a:r>
              <a:rPr lang="en-US" altLang="en-US" sz="2400" b="1" dirty="0"/>
              <a:t> nối tiếp R</a:t>
            </a:r>
            <a:r>
              <a:rPr lang="en-US" altLang="en-US" sz="2400" b="1" baseline="-25000" dirty="0"/>
              <a:t>2</a:t>
            </a:r>
            <a:r>
              <a:rPr lang="en-US" altLang="en-US" sz="2400" b="1" dirty="0"/>
              <a:t> nên I=I</a:t>
            </a:r>
            <a:r>
              <a:rPr lang="en-US" altLang="en-US" sz="2400" b="1" baseline="-25000" dirty="0"/>
              <a:t>1</a:t>
            </a:r>
            <a:r>
              <a:rPr lang="en-US" altLang="en-US" sz="2400" b="1" dirty="0"/>
              <a:t>=I</a:t>
            </a:r>
            <a:r>
              <a:rPr lang="en-US" altLang="en-US" sz="2400" b="1" baseline="-25000" dirty="0"/>
              <a:t>2</a:t>
            </a:r>
            <a:r>
              <a:rPr lang="en-US" altLang="en-US" sz="2400" b="1" dirty="0"/>
              <a:t>=0,4A)</a:t>
            </a:r>
            <a:br>
              <a:rPr lang="vi-VN" altLang="en-US" sz="2400" b="1" dirty="0"/>
            </a:br>
            <a:r>
              <a:rPr lang="vi-VN" altLang="en-US" sz="2400" b="1" dirty="0"/>
              <a:t>Vậy số chỉ của vôn kế là 4V, ampe kế là 0,4A</a:t>
            </a:r>
            <a:br>
              <a:rPr lang="vi-VN" altLang="en-US" sz="2400" b="1" dirty="0"/>
            </a:br>
            <a:r>
              <a:rPr lang="vi-VN" altLang="en-US" sz="2400" b="1" dirty="0"/>
              <a:t>b.</a:t>
            </a:r>
            <a:r>
              <a:rPr lang="en-US" altLang="en-US" sz="2400" b="1" dirty="0"/>
              <a:t> </a:t>
            </a:r>
            <a:r>
              <a:rPr lang="vi-VN" altLang="en-US" sz="2400" b="1" dirty="0"/>
              <a:t>Cách 1:</a:t>
            </a:r>
            <a:br>
              <a:rPr lang="vi-VN" altLang="en-US" sz="2400" b="1" dirty="0"/>
            </a:br>
            <a:r>
              <a:rPr lang="vi-VN" altLang="en-US" sz="2400" b="1" dirty="0"/>
              <a:t>Giữ nguyên hai điện trở mắc nối tiếp nhưng tăng hiệu điện thế của đoạn mạch lên gấp 3 lần</a:t>
            </a:r>
            <a:br>
              <a:rPr lang="vi-VN" altLang="en-US" sz="2400" b="1" dirty="0"/>
            </a:br>
            <a:r>
              <a:rPr lang="vi-VN" altLang="en-US" sz="2400" b="1" dirty="0"/>
              <a:t>Cách 2:</a:t>
            </a:r>
            <a:br>
              <a:rPr lang="vi-VN" altLang="en-US" sz="2400" b="1" dirty="0"/>
            </a:br>
            <a:r>
              <a:rPr lang="vi-VN" altLang="en-US" sz="2400" b="1" dirty="0"/>
              <a:t>Chỉ mắc điện trở R</a:t>
            </a:r>
            <a:r>
              <a:rPr lang="vi-VN" altLang="en-US" sz="2400" b="1" baseline="-25000" dirty="0"/>
              <a:t>1</a:t>
            </a:r>
            <a:r>
              <a:rPr lang="vi-VN" altLang="en-US" sz="2400" b="1" dirty="0"/>
              <a:t> =10</a:t>
            </a:r>
            <a:r>
              <a:rPr lang="el-GR" altLang="en-US" sz="2400" b="1" dirty="0"/>
              <a:t>Ω </a:t>
            </a:r>
            <a:r>
              <a:rPr lang="vi-VN" altLang="en-US" sz="2400" b="1" dirty="0"/>
              <a:t>ở trong mạch, giữ hiệu điện thế như ban đầu.</a:t>
            </a:r>
            <a:endParaRPr lang="en-US" altLang="en-US" sz="22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1"/>
          <p:cNvSpPr/>
          <p:nvPr/>
        </p:nvSpPr>
        <p:spPr>
          <a:xfrm>
            <a:off x="0" y="0"/>
            <a:ext cx="9144000" cy="1570038"/>
          </a:xfrm>
          <a:prstGeom prst="rect">
            <a:avLst/>
          </a:prstGeom>
          <a:solidFill>
            <a:srgbClr val="FFFFFF"/>
          </a:solidFill>
          <a:ln w="9525">
            <a:noFill/>
          </a:ln>
        </p:spPr>
        <p:txBody>
          <a:bodyPr lIns="158700" rIns="158700" anchor="ctr" anchorCtr="0">
            <a:spAutoFit/>
          </a:bodyPr>
          <a:p>
            <a:pPr algn="just" eaLnBrk="0" hangingPunct="0"/>
            <a:r>
              <a:rPr lang="en-US" altLang="en-US" sz="2400" b="1" dirty="0">
                <a:solidFill>
                  <a:srgbClr val="FF0000"/>
                </a:solidFill>
                <a:latin typeface="Times New Roman" panose="02020603050405020304" pitchFamily="18" charset="0"/>
                <a:cs typeface="Times New Roman" panose="02020603050405020304" pitchFamily="18" charset="0"/>
              </a:rPr>
              <a:t>4.4</a:t>
            </a:r>
            <a:r>
              <a:rPr lang="en-US" altLang="en-US" sz="2400" b="1" dirty="0">
                <a:solidFill>
                  <a:srgbClr val="555555"/>
                </a:solidFill>
                <a:latin typeface="Arial" panose="020B0604020202020204" pitchFamily="34" charset="0"/>
                <a:cs typeface="Times New Roman" panose="02020603050405020304" pitchFamily="18" charset="0"/>
              </a:rPr>
              <a:t> </a:t>
            </a:r>
            <a:r>
              <a:rPr lang="en-US" altLang="en-US" sz="2400" b="1" dirty="0">
                <a:solidFill>
                  <a:srgbClr val="555555"/>
                </a:solidFill>
                <a:latin typeface="Times New Roman" panose="02020603050405020304" pitchFamily="18" charset="0"/>
                <a:cs typeface="Times New Roman" panose="02020603050405020304" pitchFamily="18" charset="0"/>
              </a:rPr>
              <a:t>Cho mạch điện c</a:t>
            </a:r>
            <a:r>
              <a:rPr lang="en-US" altLang="en-US" sz="2400" b="1" dirty="0">
                <a:solidFill>
                  <a:srgbClr val="555555"/>
                </a:solidFill>
                <a:latin typeface="Arial" panose="020B0604020202020204" pitchFamily="34" charset="0"/>
                <a:cs typeface="Times New Roman" panose="02020603050405020304" pitchFamily="18" charset="0"/>
              </a:rPr>
              <a:t>ó</a:t>
            </a:r>
            <a:r>
              <a:rPr lang="en-US" altLang="en-US" sz="2400" b="1" dirty="0">
                <a:solidFill>
                  <a:srgbClr val="555555"/>
                </a:solidFill>
                <a:latin typeface="Times New Roman" panose="02020603050405020304" pitchFamily="18" charset="0"/>
                <a:cs typeface="Times New Roman" panose="02020603050405020304" pitchFamily="18" charset="0"/>
              </a:rPr>
              <a:t> sơ đồ như h</a:t>
            </a:r>
            <a:r>
              <a:rPr lang="en-US" altLang="en-US" sz="2400" b="1" dirty="0">
                <a:solidFill>
                  <a:srgbClr val="555555"/>
                </a:solidFill>
                <a:latin typeface="Arial" panose="020B0604020202020204" pitchFamily="34" charset="0"/>
                <a:cs typeface="Times New Roman" panose="02020603050405020304" pitchFamily="18" charset="0"/>
              </a:rPr>
              <a:t>ì</a:t>
            </a:r>
            <a:r>
              <a:rPr lang="en-US" altLang="en-US" sz="2400" b="1" dirty="0">
                <a:solidFill>
                  <a:srgbClr val="555555"/>
                </a:solidFill>
                <a:latin typeface="Times New Roman" panose="02020603050405020304" pitchFamily="18" charset="0"/>
                <a:cs typeface="Times New Roman" panose="02020603050405020304" pitchFamily="18" charset="0"/>
              </a:rPr>
              <a:t>nh 4.2, trong đ</a:t>
            </a:r>
            <a:r>
              <a:rPr lang="en-US" altLang="en-US" sz="2400" b="1" dirty="0">
                <a:solidFill>
                  <a:srgbClr val="555555"/>
                </a:solidFill>
                <a:latin typeface="Arial" panose="020B0604020202020204" pitchFamily="34" charset="0"/>
                <a:cs typeface="Times New Roman" panose="02020603050405020304" pitchFamily="18" charset="0"/>
              </a:rPr>
              <a:t>ó</a:t>
            </a:r>
            <a:r>
              <a:rPr lang="en-US" altLang="en-US" sz="2400" b="1" dirty="0">
                <a:solidFill>
                  <a:srgbClr val="555555"/>
                </a:solidFill>
                <a:latin typeface="Times New Roman" panose="02020603050405020304" pitchFamily="18" charset="0"/>
                <a:cs typeface="Times New Roman" panose="02020603050405020304" pitchFamily="18" charset="0"/>
              </a:rPr>
              <a:t> điện trở R</a:t>
            </a:r>
            <a:r>
              <a:rPr lang="en-US" altLang="en-US" sz="2400" b="1" baseline="-30000" dirty="0">
                <a:solidFill>
                  <a:srgbClr val="555555"/>
                </a:solidFill>
                <a:latin typeface="Times New Roman" panose="02020603050405020304" pitchFamily="18" charset="0"/>
                <a:cs typeface="Times New Roman" panose="02020603050405020304" pitchFamily="18" charset="0"/>
              </a:rPr>
              <a:t>1</a:t>
            </a:r>
            <a:r>
              <a:rPr lang="en-US" altLang="en-US" sz="2400" b="1" dirty="0">
                <a:solidFill>
                  <a:srgbClr val="555555"/>
                </a:solidFill>
                <a:latin typeface="Times New Roman" panose="02020603050405020304" pitchFamily="18" charset="0"/>
                <a:cs typeface="Times New Roman" panose="02020603050405020304" pitchFamily="18" charset="0"/>
              </a:rPr>
              <a:t>=5Ω, R</a:t>
            </a:r>
            <a:r>
              <a:rPr lang="en-US" altLang="en-US" sz="2400" b="1" baseline="-30000" dirty="0">
                <a:solidFill>
                  <a:srgbClr val="555555"/>
                </a:solidFill>
                <a:latin typeface="Times New Roman" panose="02020603050405020304" pitchFamily="18" charset="0"/>
                <a:cs typeface="Times New Roman" panose="02020603050405020304" pitchFamily="18" charset="0"/>
              </a:rPr>
              <a:t>2</a:t>
            </a:r>
            <a:r>
              <a:rPr lang="en-US" altLang="en-US" sz="2400" b="1" dirty="0">
                <a:solidFill>
                  <a:srgbClr val="555555"/>
                </a:solidFill>
                <a:latin typeface="Times New Roman" panose="02020603050405020304" pitchFamily="18" charset="0"/>
                <a:cs typeface="Times New Roman" panose="02020603050405020304" pitchFamily="18" charset="0"/>
              </a:rPr>
              <a:t>=15Ω, vôn kế chỉ 3V.</a:t>
            </a:r>
            <a:endParaRPr lang="en-US" altLang="en-US" sz="2400" b="1" dirty="0">
              <a:latin typeface="Arial" panose="020B0604020202020204" pitchFamily="34" charset="0"/>
            </a:endParaRPr>
          </a:p>
          <a:p>
            <a:pPr algn="just" eaLnBrk="0" hangingPunct="0"/>
            <a:r>
              <a:rPr lang="en-US" altLang="en-US" sz="2400" b="1" dirty="0">
                <a:solidFill>
                  <a:srgbClr val="555555"/>
                </a:solidFill>
                <a:latin typeface="Times New Roman" panose="02020603050405020304" pitchFamily="18" charset="0"/>
                <a:cs typeface="Times New Roman" panose="02020603050405020304" pitchFamily="18" charset="0"/>
              </a:rPr>
              <a:t>a.T</a:t>
            </a:r>
            <a:r>
              <a:rPr lang="en-US" altLang="en-US" sz="2400" b="1" dirty="0">
                <a:solidFill>
                  <a:srgbClr val="555555"/>
                </a:solidFill>
                <a:latin typeface="Arial" panose="020B0604020202020204" pitchFamily="34" charset="0"/>
                <a:cs typeface="Times New Roman" panose="02020603050405020304" pitchFamily="18" charset="0"/>
              </a:rPr>
              <a:t>í</a:t>
            </a:r>
            <a:r>
              <a:rPr lang="en-US" altLang="en-US" sz="2400" b="1" dirty="0">
                <a:solidFill>
                  <a:srgbClr val="555555"/>
                </a:solidFill>
                <a:latin typeface="Times New Roman" panose="02020603050405020304" pitchFamily="18" charset="0"/>
                <a:cs typeface="Times New Roman" panose="02020603050405020304" pitchFamily="18" charset="0"/>
              </a:rPr>
              <a:t>nh số chỉ của ampe kế.</a:t>
            </a:r>
            <a:endParaRPr lang="en-US" altLang="en-US" sz="2400" b="1" dirty="0">
              <a:latin typeface="Arial" panose="020B0604020202020204" pitchFamily="34" charset="0"/>
            </a:endParaRPr>
          </a:p>
          <a:p>
            <a:pPr algn="just" eaLnBrk="0" hangingPunct="0"/>
            <a:r>
              <a:rPr lang="en-US" altLang="en-US" sz="2400" b="1" dirty="0">
                <a:solidFill>
                  <a:srgbClr val="555555"/>
                </a:solidFill>
                <a:latin typeface="Times New Roman" panose="02020603050405020304" pitchFamily="18" charset="0"/>
                <a:cs typeface="Times New Roman" panose="02020603050405020304" pitchFamily="18" charset="0"/>
              </a:rPr>
              <a:t>b. T</a:t>
            </a:r>
            <a:r>
              <a:rPr lang="en-US" altLang="en-US" sz="2400" b="1" dirty="0">
                <a:solidFill>
                  <a:srgbClr val="555555"/>
                </a:solidFill>
                <a:latin typeface="Arial" panose="020B0604020202020204" pitchFamily="34" charset="0"/>
                <a:cs typeface="Times New Roman" panose="02020603050405020304" pitchFamily="18" charset="0"/>
              </a:rPr>
              <a:t>í</a:t>
            </a:r>
            <a:r>
              <a:rPr lang="en-US" altLang="en-US" sz="2400" b="1" dirty="0">
                <a:solidFill>
                  <a:srgbClr val="555555"/>
                </a:solidFill>
                <a:latin typeface="Times New Roman" panose="02020603050405020304" pitchFamily="18" charset="0"/>
                <a:cs typeface="Times New Roman" panose="02020603050405020304" pitchFamily="18" charset="0"/>
              </a:rPr>
              <a:t>nh hiệu điện thế giữa hai đầu AB của đoạn mạch</a:t>
            </a:r>
            <a:endParaRPr lang="en-US" altLang="en-US" sz="2400" b="1" u="sng" dirty="0">
              <a:solidFill>
                <a:srgbClr val="000000"/>
              </a:solidFill>
              <a:latin typeface="Arial" panose="020B0604020202020204" pitchFamily="34" charset="0"/>
              <a:ea typeface="Arial" panose="020B0604020202020204" pitchFamily="34" charset="0"/>
            </a:endParaRPr>
          </a:p>
        </p:txBody>
      </p:sp>
      <p:pic>
        <p:nvPicPr>
          <p:cNvPr id="27651" name="Picture 2" descr="https://1.bp.blogspot.com/-0JlSf8TTbKg/WZ7XFIj7-6I/AAAAAAAAEfk/gjn8TRLJ2DwdDljahfIX0Y_XPMmH95UxACLcBGAs/s1600/44.jpg">
            <a:hlinkClick r:id="rId1"/>
          </p:cNvPr>
          <p:cNvPicPr>
            <a:picLocks noChangeAspect="1"/>
          </p:cNvPicPr>
          <p:nvPr/>
        </p:nvPicPr>
        <p:blipFill>
          <a:blip r:embed="rId2"/>
          <a:stretch>
            <a:fillRect/>
          </a:stretch>
        </p:blipFill>
        <p:spPr>
          <a:xfrm>
            <a:off x="6019800" y="1571625"/>
            <a:ext cx="3048000" cy="2181225"/>
          </a:xfrm>
          <a:prstGeom prst="rect">
            <a:avLst/>
          </a:prstGeom>
          <a:noFill/>
          <a:ln w="9525">
            <a:noFill/>
          </a:ln>
        </p:spPr>
      </p:pic>
      <p:sp>
        <p:nvSpPr>
          <p:cNvPr id="6" name="TextBox 5"/>
          <p:cNvSpPr txBox="1"/>
          <p:nvPr/>
        </p:nvSpPr>
        <p:spPr>
          <a:xfrm>
            <a:off x="228600" y="1524000"/>
            <a:ext cx="4648200" cy="1200150"/>
          </a:xfrm>
          <a:prstGeom prst="rect">
            <a:avLst/>
          </a:prstGeom>
          <a:noFill/>
          <a:ln w="9525">
            <a:noFill/>
          </a:ln>
        </p:spPr>
        <p:txBody>
          <a:bodyPr>
            <a:spAutoFit/>
          </a:bodyPr>
          <a:p>
            <a:r>
              <a:rPr lang="en-US" altLang="en-US" sz="2400" b="1" dirty="0">
                <a:latin typeface="Arial" panose="020B0604020202020204" pitchFamily="34" charset="0"/>
              </a:rPr>
              <a:t>Tóm tắt :</a:t>
            </a:r>
            <a:r>
              <a:rPr lang="en-US" altLang="en-US" sz="2400" b="1" dirty="0">
                <a:solidFill>
                  <a:srgbClr val="555555"/>
                </a:solidFill>
                <a:latin typeface="Times New Roman" panose="02020603050405020304" pitchFamily="18" charset="0"/>
                <a:cs typeface="Times New Roman" panose="02020603050405020304" pitchFamily="18" charset="0"/>
              </a:rPr>
              <a:t> R</a:t>
            </a:r>
            <a:r>
              <a:rPr lang="en-US" altLang="en-US" sz="2400" b="1" baseline="-30000" dirty="0">
                <a:solidFill>
                  <a:srgbClr val="555555"/>
                </a:solidFill>
                <a:latin typeface="Times New Roman" panose="02020603050405020304" pitchFamily="18" charset="0"/>
                <a:cs typeface="Times New Roman" panose="02020603050405020304" pitchFamily="18" charset="0"/>
              </a:rPr>
              <a:t>1</a:t>
            </a:r>
            <a:r>
              <a:rPr lang="en-US" altLang="en-US" sz="2400" b="1" dirty="0">
                <a:solidFill>
                  <a:srgbClr val="555555"/>
                </a:solidFill>
                <a:latin typeface="Times New Roman" panose="02020603050405020304" pitchFamily="18" charset="0"/>
                <a:cs typeface="Times New Roman" panose="02020603050405020304" pitchFamily="18" charset="0"/>
              </a:rPr>
              <a:t>=5Ω; R</a:t>
            </a:r>
            <a:r>
              <a:rPr lang="en-US" altLang="en-US" sz="2400" b="1" baseline="-30000" dirty="0">
                <a:solidFill>
                  <a:srgbClr val="555555"/>
                </a:solidFill>
                <a:latin typeface="Times New Roman" panose="02020603050405020304" pitchFamily="18" charset="0"/>
                <a:cs typeface="Times New Roman" panose="02020603050405020304" pitchFamily="18" charset="0"/>
              </a:rPr>
              <a:t>2</a:t>
            </a:r>
            <a:r>
              <a:rPr lang="en-US" altLang="en-US" sz="2400" b="1" dirty="0">
                <a:solidFill>
                  <a:srgbClr val="555555"/>
                </a:solidFill>
                <a:latin typeface="Times New Roman" panose="02020603050405020304" pitchFamily="18" charset="0"/>
                <a:cs typeface="Times New Roman" panose="02020603050405020304" pitchFamily="18" charset="0"/>
              </a:rPr>
              <a:t>=15Ω;U</a:t>
            </a:r>
            <a:r>
              <a:rPr lang="en-US" altLang="en-US" sz="2400" b="1" baseline="-25000" dirty="0">
                <a:solidFill>
                  <a:srgbClr val="555555"/>
                </a:solidFill>
                <a:latin typeface="Times New Roman" panose="02020603050405020304" pitchFamily="18" charset="0"/>
                <a:cs typeface="Times New Roman" panose="02020603050405020304" pitchFamily="18" charset="0"/>
              </a:rPr>
              <a:t>2</a:t>
            </a:r>
            <a:r>
              <a:rPr lang="en-US" altLang="en-US" sz="2400" b="1" dirty="0">
                <a:solidFill>
                  <a:srgbClr val="555555"/>
                </a:solidFill>
                <a:latin typeface="Times New Roman" panose="02020603050405020304" pitchFamily="18" charset="0"/>
                <a:cs typeface="Times New Roman" panose="02020603050405020304" pitchFamily="18" charset="0"/>
              </a:rPr>
              <a:t>=3V</a:t>
            </a:r>
            <a:endParaRPr lang="en-US" altLang="en-US" sz="2400" b="1" dirty="0">
              <a:solidFill>
                <a:srgbClr val="555555"/>
              </a:solidFill>
              <a:latin typeface="Times New Roman" panose="02020603050405020304" pitchFamily="18" charset="0"/>
              <a:cs typeface="Times New Roman" panose="02020603050405020304" pitchFamily="18" charset="0"/>
            </a:endParaRPr>
          </a:p>
          <a:p>
            <a:r>
              <a:rPr lang="en-US" altLang="en-US" sz="2400" b="1" dirty="0">
                <a:solidFill>
                  <a:srgbClr val="555555"/>
                </a:solidFill>
                <a:latin typeface="Times New Roman" panose="02020603050405020304" pitchFamily="18" charset="0"/>
                <a:cs typeface="Times New Roman" panose="02020603050405020304" pitchFamily="18" charset="0"/>
              </a:rPr>
              <a:t>a)Tính số chỉ ampe kế ?</a:t>
            </a:r>
            <a:endParaRPr lang="en-US" altLang="en-US" sz="2400" b="1" dirty="0">
              <a:solidFill>
                <a:srgbClr val="555555"/>
              </a:solidFill>
              <a:latin typeface="Times New Roman" panose="02020603050405020304" pitchFamily="18" charset="0"/>
              <a:cs typeface="Times New Roman" panose="02020603050405020304" pitchFamily="18" charset="0"/>
            </a:endParaRPr>
          </a:p>
          <a:p>
            <a:r>
              <a:rPr lang="en-US" altLang="en-US" sz="2400" b="1" dirty="0">
                <a:solidFill>
                  <a:srgbClr val="555555"/>
                </a:solidFill>
                <a:latin typeface="Times New Roman" panose="02020603050405020304" pitchFamily="18" charset="0"/>
                <a:cs typeface="Times New Roman" panose="02020603050405020304" pitchFamily="18" charset="0"/>
              </a:rPr>
              <a:t>b)Tính U</a:t>
            </a:r>
            <a:r>
              <a:rPr lang="en-US" altLang="en-US" sz="2400" b="1" baseline="-25000" dirty="0">
                <a:solidFill>
                  <a:srgbClr val="555555"/>
                </a:solidFill>
                <a:latin typeface="Times New Roman" panose="02020603050405020304" pitchFamily="18" charset="0"/>
                <a:cs typeface="Times New Roman" panose="02020603050405020304" pitchFamily="18" charset="0"/>
              </a:rPr>
              <a:t>AB</a:t>
            </a:r>
            <a:r>
              <a:rPr lang="en-US" altLang="en-US" sz="2400" b="1" dirty="0">
                <a:solidFill>
                  <a:srgbClr val="555555"/>
                </a:solidFill>
                <a:latin typeface="Times New Roman" panose="02020603050405020304" pitchFamily="18" charset="0"/>
                <a:cs typeface="Times New Roman" panose="02020603050405020304" pitchFamily="18" charset="0"/>
              </a:rPr>
              <a:t>=?V</a:t>
            </a:r>
            <a:endParaRPr lang="en-US" altLang="en-US" sz="2400" b="1" dirty="0">
              <a:latin typeface="Arial" panose="020B0604020202020204" pitchFamily="34" charset="0"/>
            </a:endParaRPr>
          </a:p>
        </p:txBody>
      </p:sp>
      <p:sp>
        <p:nvSpPr>
          <p:cNvPr id="7" name="Rectangle 6"/>
          <p:cNvSpPr>
            <a:spLocks noRot="1" noChangeAspect="1" noMove="1" noResize="1" noEditPoints="1" noAdjustHandles="1" noChangeArrowheads="1" noChangeShapeType="1" noTextEdit="1"/>
          </p:cNvSpPr>
          <p:nvPr/>
        </p:nvSpPr>
        <p:spPr>
          <a:xfrm>
            <a:off x="469710" y="4909784"/>
            <a:ext cx="5242654" cy="523220"/>
          </a:xfrm>
          <a:prstGeom prst="rect">
            <a:avLst/>
          </a:prstGeom>
          <a:blipFill rotWithShape="1">
            <a:blip r:embed="rId3"/>
            <a:stretch>
              <a:fillRect/>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noFill/>
              <a:effectLst/>
              <a:uLnTx/>
              <a:uFillTx/>
              <a:latin typeface="Arial" panose="020B0604020202020204" pitchFamily="34" charset="0"/>
              <a:ea typeface="+mn-ea"/>
              <a:cs typeface="+mn-cs"/>
            </a:endParaRPr>
          </a:p>
        </p:txBody>
      </p:sp>
      <p:sp>
        <p:nvSpPr>
          <p:cNvPr id="8" name="TextBox 7"/>
          <p:cNvSpPr txBox="1"/>
          <p:nvPr/>
        </p:nvSpPr>
        <p:spPr>
          <a:xfrm>
            <a:off x="533400" y="4495800"/>
            <a:ext cx="5803900" cy="461963"/>
          </a:xfrm>
          <a:prstGeom prst="rect">
            <a:avLst/>
          </a:prstGeom>
          <a:noFill/>
          <a:ln w="9525">
            <a:noFill/>
          </a:ln>
        </p:spPr>
        <p:txBody>
          <a:bodyPr>
            <a:spAutoFit/>
          </a:bodyPr>
          <a:p>
            <a:r>
              <a:rPr lang="en-US" altLang="en-US" sz="2400" b="1" dirty="0">
                <a:latin typeface="Arial" panose="020B0604020202020204" pitchFamily="34" charset="0"/>
              </a:rPr>
              <a:t>b)Cách 1 : ĐTTĐ của mạch :</a:t>
            </a:r>
            <a:endParaRPr lang="en-US" altLang="en-US" sz="2400" b="1" dirty="0">
              <a:latin typeface="Arial" panose="020B0604020202020204" pitchFamily="34" charset="0"/>
            </a:endParaRPr>
          </a:p>
        </p:txBody>
      </p:sp>
      <p:sp>
        <p:nvSpPr>
          <p:cNvPr id="9" name="Rectangle 8"/>
          <p:cNvSpPr>
            <a:spLocks noRot="1" noChangeAspect="1" noMove="1" noResize="1" noEditPoints="1" noAdjustHandles="1" noChangeArrowheads="1" noChangeShapeType="1" noTextEdit="1"/>
          </p:cNvSpPr>
          <p:nvPr/>
        </p:nvSpPr>
        <p:spPr>
          <a:xfrm>
            <a:off x="152400" y="3083256"/>
            <a:ext cx="3739870" cy="669863"/>
          </a:xfrm>
          <a:prstGeom prst="rect">
            <a:avLst/>
          </a:prstGeom>
          <a:blipFill rotWithShape="1">
            <a:blip r:embed="rId4"/>
            <a:stretch>
              <a:fillRect l="-2447" b="-909"/>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noFill/>
              <a:effectLst/>
              <a:uLnTx/>
              <a:uFillTx/>
              <a:latin typeface="Arial" panose="020B0604020202020204" pitchFamily="34" charset="0"/>
              <a:ea typeface="+mn-ea"/>
              <a:cs typeface="+mn-cs"/>
            </a:endParaRPr>
          </a:p>
        </p:txBody>
      </p:sp>
      <p:sp>
        <p:nvSpPr>
          <p:cNvPr id="11" name="TextBox 10"/>
          <p:cNvSpPr txBox="1"/>
          <p:nvPr/>
        </p:nvSpPr>
        <p:spPr>
          <a:xfrm>
            <a:off x="611188" y="2687638"/>
            <a:ext cx="4114800" cy="461962"/>
          </a:xfrm>
          <a:prstGeom prst="rect">
            <a:avLst/>
          </a:prstGeom>
          <a:noFill/>
          <a:ln w="9525">
            <a:noFill/>
          </a:ln>
        </p:spPr>
        <p:txBody>
          <a:bodyPr>
            <a:spAutoFit/>
          </a:bodyPr>
          <a:p>
            <a:r>
              <a:rPr lang="en-US" altLang="en-US" sz="2400" b="1" dirty="0">
                <a:latin typeface="Arial" panose="020B0604020202020204" pitchFamily="34" charset="0"/>
              </a:rPr>
              <a:t>a)CĐDĐ qua R</a:t>
            </a:r>
            <a:r>
              <a:rPr lang="en-US" altLang="en-US" sz="2400" b="1" baseline="-25000" dirty="0">
                <a:latin typeface="Arial" panose="020B0604020202020204" pitchFamily="34" charset="0"/>
              </a:rPr>
              <a:t>2</a:t>
            </a:r>
            <a:r>
              <a:rPr lang="en-US" altLang="en-US" sz="2400" b="1" dirty="0">
                <a:latin typeface="Arial" panose="020B0604020202020204" pitchFamily="34" charset="0"/>
              </a:rPr>
              <a:t>:</a:t>
            </a:r>
            <a:endParaRPr lang="en-US" altLang="en-US" sz="2400" b="1" dirty="0">
              <a:latin typeface="Arial" panose="020B0604020202020204" pitchFamily="34" charset="0"/>
            </a:endParaRPr>
          </a:p>
        </p:txBody>
      </p:sp>
      <p:sp>
        <p:nvSpPr>
          <p:cNvPr id="12" name="TextBox 11"/>
          <p:cNvSpPr txBox="1"/>
          <p:nvPr/>
        </p:nvSpPr>
        <p:spPr>
          <a:xfrm>
            <a:off x="361950" y="3616325"/>
            <a:ext cx="5011738" cy="400050"/>
          </a:xfrm>
          <a:prstGeom prst="rect">
            <a:avLst/>
          </a:prstGeom>
          <a:noFill/>
          <a:ln w="9525">
            <a:noFill/>
          </a:ln>
        </p:spPr>
        <p:txBody>
          <a:bodyPr>
            <a:spAutoFit/>
          </a:bodyPr>
          <a:p>
            <a:r>
              <a:rPr lang="en-US" altLang="en-US" sz="2000" b="1" dirty="0">
                <a:latin typeface="Arial" panose="020B0604020202020204" pitchFamily="34" charset="0"/>
              </a:rPr>
              <a:t>Vì R</a:t>
            </a:r>
            <a:r>
              <a:rPr lang="en-US" altLang="en-US" sz="2000" b="1" baseline="-25000" dirty="0">
                <a:latin typeface="Arial" panose="020B0604020202020204" pitchFamily="34" charset="0"/>
              </a:rPr>
              <a:t>1</a:t>
            </a:r>
            <a:r>
              <a:rPr lang="en-US" altLang="en-US" sz="2000" b="1" dirty="0">
                <a:latin typeface="Arial" panose="020B0604020202020204" pitchFamily="34" charset="0"/>
              </a:rPr>
              <a:t> mắc nối tiếp R</a:t>
            </a:r>
            <a:r>
              <a:rPr lang="en-US" altLang="en-US" sz="2000" b="1" baseline="-25000" dirty="0">
                <a:latin typeface="Arial" panose="020B0604020202020204" pitchFamily="34" charset="0"/>
              </a:rPr>
              <a:t>2</a:t>
            </a:r>
            <a:r>
              <a:rPr lang="en-US" altLang="en-US" sz="2000" b="1" dirty="0">
                <a:latin typeface="Arial" panose="020B0604020202020204" pitchFamily="34" charset="0"/>
              </a:rPr>
              <a:t> nên : I=I</a:t>
            </a:r>
            <a:r>
              <a:rPr lang="en-US" altLang="en-US" sz="2000" b="1" baseline="-25000" dirty="0">
                <a:latin typeface="Arial" panose="020B0604020202020204" pitchFamily="34" charset="0"/>
              </a:rPr>
              <a:t>1</a:t>
            </a:r>
            <a:r>
              <a:rPr lang="en-US" altLang="en-US" sz="2000" b="1" dirty="0">
                <a:latin typeface="Arial" panose="020B0604020202020204" pitchFamily="34" charset="0"/>
              </a:rPr>
              <a:t>=I</a:t>
            </a:r>
            <a:r>
              <a:rPr lang="en-US" altLang="en-US" sz="2000" b="1" baseline="-25000" dirty="0">
                <a:latin typeface="Arial" panose="020B0604020202020204" pitchFamily="34" charset="0"/>
              </a:rPr>
              <a:t>2</a:t>
            </a:r>
            <a:r>
              <a:rPr lang="en-US" altLang="en-US" sz="2000" b="1" dirty="0">
                <a:latin typeface="Arial" panose="020B0604020202020204" pitchFamily="34" charset="0"/>
              </a:rPr>
              <a:t>=0,2A</a:t>
            </a:r>
            <a:endParaRPr lang="en-US" altLang="en-US" sz="2000" b="1" dirty="0">
              <a:latin typeface="Arial" panose="020B0604020202020204" pitchFamily="34" charset="0"/>
            </a:endParaRPr>
          </a:p>
        </p:txBody>
      </p:sp>
      <p:sp>
        <p:nvSpPr>
          <p:cNvPr id="13" name="TextBox 12"/>
          <p:cNvSpPr txBox="1"/>
          <p:nvPr/>
        </p:nvSpPr>
        <p:spPr>
          <a:xfrm>
            <a:off x="457200" y="4038600"/>
            <a:ext cx="5929313" cy="461963"/>
          </a:xfrm>
          <a:prstGeom prst="rect">
            <a:avLst/>
          </a:prstGeom>
          <a:noFill/>
          <a:ln w="9525">
            <a:noFill/>
          </a:ln>
        </p:spPr>
        <p:txBody>
          <a:bodyPr>
            <a:spAutoFit/>
          </a:bodyPr>
          <a:p>
            <a:r>
              <a:rPr lang="en-US" altLang="en-US" sz="2400" b="1" dirty="0">
                <a:latin typeface="Arial" panose="020B0604020202020204" pitchFamily="34" charset="0"/>
              </a:rPr>
              <a:t>Vậy số chỉ ampe kế A là : I=0,2A</a:t>
            </a:r>
            <a:endParaRPr lang="en-US" altLang="en-US" sz="2400" b="1" dirty="0">
              <a:latin typeface="Arial" panose="020B0604020202020204" pitchFamily="34" charset="0"/>
            </a:endParaRPr>
          </a:p>
        </p:txBody>
      </p:sp>
      <p:sp>
        <p:nvSpPr>
          <p:cNvPr id="14" name="TextBox 13"/>
          <p:cNvSpPr txBox="1"/>
          <p:nvPr/>
        </p:nvSpPr>
        <p:spPr>
          <a:xfrm>
            <a:off x="550863" y="5468938"/>
            <a:ext cx="8128000" cy="460375"/>
          </a:xfrm>
          <a:prstGeom prst="rect">
            <a:avLst/>
          </a:prstGeom>
          <a:noFill/>
          <a:ln w="9525">
            <a:noFill/>
          </a:ln>
        </p:spPr>
        <p:txBody>
          <a:bodyPr>
            <a:spAutoFit/>
          </a:bodyPr>
          <a:p>
            <a:r>
              <a:rPr lang="en-US" altLang="en-US" sz="2400" b="1" dirty="0">
                <a:latin typeface="Arial" panose="020B0604020202020204" pitchFamily="34" charset="0"/>
              </a:rPr>
              <a:t>HĐT đặt vào hai đầu mạch : U</a:t>
            </a:r>
            <a:r>
              <a:rPr lang="en-US" altLang="en-US" sz="2400" b="1" baseline="-25000" dirty="0">
                <a:latin typeface="Arial" panose="020B0604020202020204" pitchFamily="34" charset="0"/>
              </a:rPr>
              <a:t>AB</a:t>
            </a:r>
            <a:r>
              <a:rPr lang="en-US" altLang="en-US" sz="2400" b="1" dirty="0">
                <a:latin typeface="Arial" panose="020B0604020202020204" pitchFamily="34" charset="0"/>
              </a:rPr>
              <a:t>=I.R</a:t>
            </a:r>
            <a:r>
              <a:rPr lang="en-US" altLang="en-US" sz="2400" b="1" baseline="-25000" dirty="0">
                <a:latin typeface="Arial" panose="020B0604020202020204" pitchFamily="34" charset="0"/>
              </a:rPr>
              <a:t>tđ</a:t>
            </a:r>
            <a:r>
              <a:rPr lang="en-US" altLang="en-US" sz="2400" b="1" dirty="0">
                <a:latin typeface="Arial" panose="020B0604020202020204" pitchFamily="34" charset="0"/>
              </a:rPr>
              <a:t>=0,2.20=4V</a:t>
            </a:r>
            <a:endParaRPr lang="en-US" altLang="en-US" sz="2400" b="1" dirty="0">
              <a:latin typeface="Arial" panose="020B0604020202020204" pitchFamily="34" charset="0"/>
            </a:endParaRPr>
          </a:p>
        </p:txBody>
      </p:sp>
      <p:sp>
        <p:nvSpPr>
          <p:cNvPr id="15" name="TextBox 14"/>
          <p:cNvSpPr txBox="1"/>
          <p:nvPr/>
        </p:nvSpPr>
        <p:spPr>
          <a:xfrm>
            <a:off x="457200" y="5862638"/>
            <a:ext cx="8343900" cy="461962"/>
          </a:xfrm>
          <a:prstGeom prst="rect">
            <a:avLst/>
          </a:prstGeom>
          <a:noFill/>
          <a:ln w="9525">
            <a:noFill/>
          </a:ln>
        </p:spPr>
        <p:txBody>
          <a:bodyPr>
            <a:spAutoFit/>
          </a:bodyPr>
          <a:p>
            <a:r>
              <a:rPr lang="en-US" altLang="en-US" sz="2400" b="1" dirty="0">
                <a:latin typeface="Arial" panose="020B0604020202020204" pitchFamily="34" charset="0"/>
              </a:rPr>
              <a:t>b)Cách 2 : HĐT đặt vào hai đầu R</a:t>
            </a:r>
            <a:r>
              <a:rPr lang="en-US" altLang="en-US" sz="2400" b="1" baseline="-25000" dirty="0">
                <a:latin typeface="Arial" panose="020B0604020202020204" pitchFamily="34" charset="0"/>
              </a:rPr>
              <a:t>1</a:t>
            </a:r>
            <a:r>
              <a:rPr lang="en-US" altLang="en-US" sz="2400" b="1" dirty="0">
                <a:latin typeface="Arial" panose="020B0604020202020204" pitchFamily="34" charset="0"/>
              </a:rPr>
              <a:t> : U</a:t>
            </a:r>
            <a:r>
              <a:rPr lang="en-US" altLang="en-US" sz="2400" b="1" baseline="-25000" dirty="0">
                <a:latin typeface="Arial" panose="020B0604020202020204" pitchFamily="34" charset="0"/>
              </a:rPr>
              <a:t>1</a:t>
            </a:r>
            <a:r>
              <a:rPr lang="en-US" altLang="en-US" sz="2400" b="1" dirty="0">
                <a:latin typeface="Arial" panose="020B0604020202020204" pitchFamily="34" charset="0"/>
              </a:rPr>
              <a:t>=I</a:t>
            </a:r>
            <a:r>
              <a:rPr lang="en-US" altLang="en-US" sz="2400" b="1" baseline="-25000" dirty="0">
                <a:latin typeface="Arial" panose="020B0604020202020204" pitchFamily="34" charset="0"/>
              </a:rPr>
              <a:t>1</a:t>
            </a:r>
            <a:r>
              <a:rPr lang="en-US" altLang="en-US" sz="2400" b="1" dirty="0">
                <a:latin typeface="Arial" panose="020B0604020202020204" pitchFamily="34" charset="0"/>
              </a:rPr>
              <a:t>.R</a:t>
            </a:r>
            <a:r>
              <a:rPr lang="en-US" altLang="en-US" sz="2400" b="1" baseline="-25000" dirty="0">
                <a:latin typeface="Arial" panose="020B0604020202020204" pitchFamily="34" charset="0"/>
              </a:rPr>
              <a:t>1</a:t>
            </a:r>
            <a:r>
              <a:rPr lang="en-US" altLang="en-US" sz="2400" b="1" dirty="0">
                <a:latin typeface="Arial" panose="020B0604020202020204" pitchFamily="34" charset="0"/>
              </a:rPr>
              <a:t>=0,2.5=1V</a:t>
            </a:r>
            <a:endParaRPr lang="en-US" altLang="en-US" sz="2400" b="1" dirty="0">
              <a:latin typeface="Arial" panose="020B0604020202020204" pitchFamily="34" charset="0"/>
            </a:endParaRPr>
          </a:p>
        </p:txBody>
      </p:sp>
      <p:sp>
        <p:nvSpPr>
          <p:cNvPr id="16" name="TextBox 15"/>
          <p:cNvSpPr txBox="1"/>
          <p:nvPr/>
        </p:nvSpPr>
        <p:spPr>
          <a:xfrm>
            <a:off x="457200" y="6305550"/>
            <a:ext cx="8001000" cy="461963"/>
          </a:xfrm>
          <a:prstGeom prst="rect">
            <a:avLst/>
          </a:prstGeom>
          <a:noFill/>
          <a:ln w="9525">
            <a:noFill/>
          </a:ln>
        </p:spPr>
        <p:txBody>
          <a:bodyPr>
            <a:spAutoFit/>
          </a:bodyPr>
          <a:p>
            <a:r>
              <a:rPr lang="en-US" altLang="en-US" sz="2400" b="1" dirty="0">
                <a:latin typeface="Arial" panose="020B0604020202020204" pitchFamily="34" charset="0"/>
              </a:rPr>
              <a:t>HĐT đặt vào hai đầu mạch : U</a:t>
            </a:r>
            <a:r>
              <a:rPr lang="en-US" altLang="en-US" sz="2400" b="1" baseline="-25000" dirty="0">
                <a:latin typeface="Arial" panose="020B0604020202020204" pitchFamily="34" charset="0"/>
              </a:rPr>
              <a:t>AB</a:t>
            </a:r>
            <a:r>
              <a:rPr lang="en-US" altLang="en-US" sz="2400" b="1" dirty="0">
                <a:latin typeface="Arial" panose="020B0604020202020204" pitchFamily="34" charset="0"/>
              </a:rPr>
              <a:t>=U</a:t>
            </a:r>
            <a:r>
              <a:rPr lang="en-US" altLang="en-US" sz="2400" b="1" baseline="-25000" dirty="0">
                <a:latin typeface="Arial" panose="020B0604020202020204" pitchFamily="34" charset="0"/>
              </a:rPr>
              <a:t>1</a:t>
            </a:r>
            <a:r>
              <a:rPr lang="en-US" altLang="en-US" sz="2400" b="1" dirty="0">
                <a:latin typeface="Arial" panose="020B0604020202020204" pitchFamily="34" charset="0"/>
              </a:rPr>
              <a:t>+U</a:t>
            </a:r>
            <a:r>
              <a:rPr lang="en-US" altLang="en-US" sz="2400" b="1" baseline="-25000" dirty="0">
                <a:latin typeface="Arial" panose="020B0604020202020204" pitchFamily="34" charset="0"/>
              </a:rPr>
              <a:t>2</a:t>
            </a:r>
            <a:r>
              <a:rPr lang="en-US" altLang="en-US" sz="2400" b="1" dirty="0">
                <a:latin typeface="Arial" panose="020B0604020202020204" pitchFamily="34" charset="0"/>
              </a:rPr>
              <a:t>=1+3=4V</a:t>
            </a:r>
            <a:endParaRPr lang="en-US" altLang="en-US" sz="24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P spid="14" grpId="0"/>
      <p:bldP spid="1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1"/>
          <p:cNvSpPr/>
          <p:nvPr/>
        </p:nvSpPr>
        <p:spPr>
          <a:xfrm>
            <a:off x="0" y="0"/>
            <a:ext cx="9144000" cy="1816100"/>
          </a:xfrm>
          <a:prstGeom prst="rect">
            <a:avLst/>
          </a:prstGeom>
          <a:noFill/>
          <a:ln w="9525">
            <a:noFill/>
          </a:ln>
        </p:spPr>
        <p:txBody>
          <a:bodyPr>
            <a:spAutoFit/>
          </a:bodyPr>
          <a:p>
            <a:pPr algn="just"/>
            <a:r>
              <a:rPr lang="vi-VN" altLang="en-US" sz="2800" b="1" dirty="0">
                <a:latin typeface="Arial" panose="020B0604020202020204" pitchFamily="34" charset="0"/>
              </a:rPr>
              <a:t>4.5 Ba điện trở có các giá trị là 10</a:t>
            </a:r>
            <a:r>
              <a:rPr lang="el-GR" altLang="en-US" sz="2800" b="1" dirty="0">
                <a:latin typeface="Arial" panose="020B0604020202020204" pitchFamily="34" charset="0"/>
              </a:rPr>
              <a:t>Ω, 20Ω, 30Ω. </a:t>
            </a:r>
            <a:r>
              <a:rPr lang="vi-VN" altLang="en-US" sz="2800" b="1" dirty="0">
                <a:latin typeface="Arial" panose="020B0604020202020204" pitchFamily="34" charset="0"/>
              </a:rPr>
              <a:t>Có thể mắc các điện trở này như thế nào vào mạch có hiệu điện thế 12V để dòng điện trong mạch có cường độ 0,4A? Vẽ sơ đồ các cách mắc đó.</a:t>
            </a:r>
            <a:endParaRPr lang="en-US" altLang="en-US" sz="2800" b="1" dirty="0">
              <a:latin typeface="Arial" panose="020B0604020202020204" pitchFamily="34" charset="0"/>
            </a:endParaRPr>
          </a:p>
        </p:txBody>
      </p:sp>
      <p:sp>
        <p:nvSpPr>
          <p:cNvPr id="3" name="Rectangle 2"/>
          <p:cNvSpPr>
            <a:spLocks noRot="1" noChangeAspect="1" noMove="1" noResize="1" noEditPoints="1" noAdjustHandles="1" noChangeArrowheads="1" noChangeShapeType="1" noTextEdit="1"/>
          </p:cNvSpPr>
          <p:nvPr/>
        </p:nvSpPr>
        <p:spPr>
          <a:xfrm>
            <a:off x="2895600" y="1981200"/>
            <a:ext cx="2715742" cy="703078"/>
          </a:xfrm>
          <a:prstGeom prst="rect">
            <a:avLst/>
          </a:prstGeom>
          <a:blipFill rotWithShape="1">
            <a:blip r:embed="rId1"/>
            <a:stretch>
              <a:fillRect/>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noFill/>
              <a:effectLst/>
              <a:uLnTx/>
              <a:uFillTx/>
              <a:latin typeface="Arial" panose="020B0604020202020204" pitchFamily="34" charset="0"/>
              <a:ea typeface="+mn-ea"/>
              <a:cs typeface="+mn-cs"/>
            </a:endParaRPr>
          </a:p>
        </p:txBody>
      </p:sp>
      <p:sp>
        <p:nvSpPr>
          <p:cNvPr id="4" name="Rectangle 1"/>
          <p:cNvSpPr/>
          <p:nvPr/>
        </p:nvSpPr>
        <p:spPr>
          <a:xfrm>
            <a:off x="76200" y="2806700"/>
            <a:ext cx="8839200" cy="1384300"/>
          </a:xfrm>
          <a:prstGeom prst="rect">
            <a:avLst/>
          </a:prstGeom>
          <a:solidFill>
            <a:srgbClr val="FFFFFF"/>
          </a:solidFill>
          <a:ln w="9525">
            <a:noFill/>
          </a:ln>
        </p:spPr>
        <p:txBody>
          <a:bodyPr anchor="ctr" anchorCtr="0">
            <a:spAutoFit/>
          </a:bodyPr>
          <a:p>
            <a:pPr algn="just" eaLnBrk="0" hangingPunct="0"/>
            <a:r>
              <a:rPr lang="en-US" altLang="en-US" sz="2800" b="1" dirty="0">
                <a:solidFill>
                  <a:srgbClr val="555555"/>
                </a:solidFill>
                <a:latin typeface="Times New Roman" panose="02020603050405020304" pitchFamily="18" charset="0"/>
                <a:cs typeface="Times New Roman" panose="02020603050405020304" pitchFamily="18" charset="0"/>
              </a:rPr>
              <a:t>+ C</a:t>
            </a:r>
            <a:r>
              <a:rPr lang="en-US" altLang="en-US" sz="2800" b="1" dirty="0">
                <a:solidFill>
                  <a:srgbClr val="555555"/>
                </a:solidFill>
                <a:latin typeface="Arial" panose="020B0604020202020204" pitchFamily="34" charset="0"/>
                <a:cs typeface="Times New Roman" panose="02020603050405020304" pitchFamily="18" charset="0"/>
              </a:rPr>
              <a:t>á</a:t>
            </a:r>
            <a:r>
              <a:rPr lang="en-US" altLang="en-US" sz="2800" b="1" dirty="0">
                <a:solidFill>
                  <a:srgbClr val="555555"/>
                </a:solidFill>
                <a:latin typeface="Times New Roman" panose="02020603050405020304" pitchFamily="18" charset="0"/>
                <a:cs typeface="Times New Roman" panose="02020603050405020304" pitchFamily="18" charset="0"/>
              </a:rPr>
              <a:t>ch 1: Trong mạch chỉ c</a:t>
            </a:r>
            <a:r>
              <a:rPr lang="en-US" altLang="en-US" sz="2800" b="1" dirty="0">
                <a:solidFill>
                  <a:srgbClr val="555555"/>
                </a:solidFill>
                <a:latin typeface="Arial" panose="020B0604020202020204" pitchFamily="34" charset="0"/>
                <a:cs typeface="Times New Roman" panose="02020603050405020304" pitchFamily="18" charset="0"/>
              </a:rPr>
              <a:t>ó</a:t>
            </a:r>
            <a:r>
              <a:rPr lang="en-US" altLang="en-US" sz="2800" b="1" dirty="0">
                <a:solidFill>
                  <a:srgbClr val="555555"/>
                </a:solidFill>
                <a:latin typeface="Times New Roman" panose="02020603050405020304" pitchFamily="18" charset="0"/>
                <a:cs typeface="Times New Roman" panose="02020603050405020304" pitchFamily="18" charset="0"/>
              </a:rPr>
              <a:t> điện trở 30Ω. (h</a:t>
            </a:r>
            <a:r>
              <a:rPr lang="en-US" altLang="en-US" sz="2800" b="1" dirty="0">
                <a:solidFill>
                  <a:srgbClr val="555555"/>
                </a:solidFill>
                <a:latin typeface="Arial" panose="020B0604020202020204" pitchFamily="34" charset="0"/>
                <a:cs typeface="Times New Roman" panose="02020603050405020304" pitchFamily="18" charset="0"/>
              </a:rPr>
              <a:t>ì</a:t>
            </a:r>
            <a:r>
              <a:rPr lang="en-US" altLang="en-US" sz="2800" b="1" dirty="0">
                <a:solidFill>
                  <a:srgbClr val="555555"/>
                </a:solidFill>
                <a:latin typeface="Times New Roman" panose="02020603050405020304" pitchFamily="18" charset="0"/>
                <a:cs typeface="Times New Roman" panose="02020603050405020304" pitchFamily="18" charset="0"/>
              </a:rPr>
              <a:t>nh 4.2a)</a:t>
            </a:r>
            <a:endParaRPr lang="en-US" altLang="en-US" sz="2800" b="1" dirty="0">
              <a:latin typeface="Arial" panose="020B0604020202020204" pitchFamily="34" charset="0"/>
            </a:endParaRPr>
          </a:p>
          <a:p>
            <a:pPr algn="just" eaLnBrk="0" hangingPunct="0"/>
            <a:r>
              <a:rPr lang="en-US" altLang="en-US" sz="2800" b="1" dirty="0">
                <a:solidFill>
                  <a:srgbClr val="555555"/>
                </a:solidFill>
                <a:latin typeface="Times New Roman" panose="02020603050405020304" pitchFamily="18" charset="0"/>
                <a:cs typeface="Times New Roman" panose="02020603050405020304" pitchFamily="18" charset="0"/>
              </a:rPr>
              <a:t>+C</a:t>
            </a:r>
            <a:r>
              <a:rPr lang="en-US" altLang="en-US" sz="2800" b="1" dirty="0">
                <a:solidFill>
                  <a:srgbClr val="555555"/>
                </a:solidFill>
                <a:latin typeface="Arial" panose="020B0604020202020204" pitchFamily="34" charset="0"/>
                <a:cs typeface="Times New Roman" panose="02020603050405020304" pitchFamily="18" charset="0"/>
              </a:rPr>
              <a:t>á</a:t>
            </a:r>
            <a:r>
              <a:rPr lang="en-US" altLang="en-US" sz="2800" b="1" dirty="0">
                <a:solidFill>
                  <a:srgbClr val="555555"/>
                </a:solidFill>
                <a:latin typeface="Times New Roman" panose="02020603050405020304" pitchFamily="18" charset="0"/>
                <a:cs typeface="Times New Roman" panose="02020603050405020304" pitchFamily="18" charset="0"/>
              </a:rPr>
              <a:t>ch 2: Trong mạch mắc hai điện trở 10 Ω v</a:t>
            </a:r>
            <a:r>
              <a:rPr lang="en-US" altLang="en-US" sz="2800" b="1" dirty="0">
                <a:solidFill>
                  <a:srgbClr val="555555"/>
                </a:solidFill>
                <a:latin typeface="Arial" panose="020B0604020202020204" pitchFamily="34" charset="0"/>
                <a:ea typeface="Times New Roman" panose="02020603050405020304" pitchFamily="18" charset="0"/>
              </a:rPr>
              <a:t>à</a:t>
            </a:r>
            <a:r>
              <a:rPr lang="en-US" altLang="en-US" sz="2800" b="1" dirty="0">
                <a:solidFill>
                  <a:srgbClr val="555555"/>
                </a:solidFill>
                <a:latin typeface="Times New Roman" panose="02020603050405020304" pitchFamily="18" charset="0"/>
                <a:cs typeface="Times New Roman" panose="02020603050405020304" pitchFamily="18" charset="0"/>
              </a:rPr>
              <a:t> 20 Ω nối tiếp nhau (h</a:t>
            </a:r>
            <a:r>
              <a:rPr lang="en-US" altLang="en-US" sz="2800" b="1" dirty="0">
                <a:solidFill>
                  <a:srgbClr val="555555"/>
                </a:solidFill>
                <a:latin typeface="Arial" panose="020B0604020202020204" pitchFamily="34" charset="0"/>
                <a:cs typeface="Times New Roman" panose="02020603050405020304" pitchFamily="18" charset="0"/>
              </a:rPr>
              <a:t>ì</a:t>
            </a:r>
            <a:r>
              <a:rPr lang="en-US" altLang="en-US" sz="2800" b="1" dirty="0">
                <a:solidFill>
                  <a:srgbClr val="555555"/>
                </a:solidFill>
                <a:latin typeface="Times New Roman" panose="02020603050405020304" pitchFamily="18" charset="0"/>
                <a:cs typeface="Times New Roman" panose="02020603050405020304" pitchFamily="18" charset="0"/>
              </a:rPr>
              <a:t>nh 4.2b)</a:t>
            </a:r>
            <a:endParaRPr lang="en-US" altLang="en-US" sz="2800" b="1" dirty="0">
              <a:latin typeface="Arial" panose="020B0604020202020204" pitchFamily="34" charset="0"/>
            </a:endParaRPr>
          </a:p>
        </p:txBody>
      </p:sp>
      <p:pic>
        <p:nvPicPr>
          <p:cNvPr id="44035" name="Picture 3" descr="https://4.bp.blogspot.com/-BOmEZCGSX2E/U2ed6wNDrRI/AAAAAAAAB1s/RaWv2z_0hvI/s1600/Hinh+4-2.jpg">
            <a:hlinkClick r:id="rId2"/>
          </p:cNvPr>
          <p:cNvPicPr>
            <a:picLocks noChangeAspect="1"/>
          </p:cNvPicPr>
          <p:nvPr/>
        </p:nvPicPr>
        <p:blipFill>
          <a:blip r:embed="rId3"/>
          <a:stretch>
            <a:fillRect/>
          </a:stretch>
        </p:blipFill>
        <p:spPr>
          <a:xfrm>
            <a:off x="2286000" y="4648200"/>
            <a:ext cx="3978275" cy="1752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035"/>
                                        </p:tgtEl>
                                        <p:attrNameLst>
                                          <p:attrName>style.visibility</p:attrName>
                                        </p:attrNameLst>
                                      </p:cBhvr>
                                      <p:to>
                                        <p:strVal val="visible"/>
                                      </p:to>
                                    </p:set>
                                    <p:animEffect transition="in" filter="wipe(down)">
                                      <p:cBhvr>
                                        <p:cTn id="17"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1"/>
          <p:cNvSpPr/>
          <p:nvPr/>
        </p:nvSpPr>
        <p:spPr>
          <a:xfrm>
            <a:off x="0" y="280988"/>
            <a:ext cx="9144000" cy="2246312"/>
          </a:xfrm>
          <a:prstGeom prst="rect">
            <a:avLst/>
          </a:prstGeom>
          <a:solidFill>
            <a:srgbClr val="FFFFFF"/>
          </a:solidFill>
          <a:ln w="9525">
            <a:noFill/>
          </a:ln>
        </p:spPr>
        <p:txBody>
          <a:bodyPr anchor="ctr" anchorCtr="0">
            <a:spAutoFit/>
          </a:bodyPr>
          <a:p>
            <a:pPr algn="just" eaLnBrk="0" hangingPunct="0"/>
            <a:r>
              <a:rPr lang="en-US" altLang="en-US" sz="2800" b="1" dirty="0">
                <a:solidFill>
                  <a:srgbClr val="FF0000"/>
                </a:solidFill>
                <a:latin typeface="Times New Roman" panose="02020603050405020304" pitchFamily="18" charset="0"/>
                <a:cs typeface="Times New Roman" panose="02020603050405020304" pitchFamily="18" charset="0"/>
              </a:rPr>
              <a:t>4.6</a:t>
            </a:r>
            <a:r>
              <a:rPr lang="en-US" altLang="en-US" sz="2800" b="1" dirty="0">
                <a:solidFill>
                  <a:srgbClr val="555555"/>
                </a:solidFill>
                <a:latin typeface="Arial" panose="020B0604020202020204" pitchFamily="34" charset="0"/>
                <a:cs typeface="Times New Roman" panose="02020603050405020304" pitchFamily="18" charset="0"/>
              </a:rPr>
              <a:t> </a:t>
            </a:r>
            <a:r>
              <a:rPr lang="en-US" altLang="en-US" sz="2800" b="1" dirty="0">
                <a:solidFill>
                  <a:srgbClr val="555555"/>
                </a:solidFill>
                <a:latin typeface="Times New Roman" panose="02020603050405020304" pitchFamily="18" charset="0"/>
                <a:cs typeface="Times New Roman" panose="02020603050405020304" pitchFamily="18" charset="0"/>
              </a:rPr>
              <a:t>Cho hai điện trở, R</a:t>
            </a:r>
            <a:r>
              <a:rPr lang="en-US" altLang="en-US" sz="2800" b="1" baseline="-30000" dirty="0">
                <a:solidFill>
                  <a:srgbClr val="555555"/>
                </a:solidFill>
                <a:latin typeface="Times New Roman" panose="02020603050405020304" pitchFamily="18" charset="0"/>
                <a:cs typeface="Times New Roman" panose="02020603050405020304" pitchFamily="18" charset="0"/>
              </a:rPr>
              <a:t>1</a:t>
            </a:r>
            <a:r>
              <a:rPr lang="en-US" altLang="en-US" sz="2800" b="1" dirty="0">
                <a:solidFill>
                  <a:srgbClr val="555555"/>
                </a:solidFill>
                <a:latin typeface="Times New Roman" panose="02020603050405020304" pitchFamily="18" charset="0"/>
                <a:cs typeface="Times New Roman" panose="02020603050405020304" pitchFamily="18" charset="0"/>
              </a:rPr>
              <a:t>=20Ω chịu được dòng điện c</a:t>
            </a:r>
            <a:r>
              <a:rPr lang="en-US" altLang="en-US" sz="2800" b="1" dirty="0">
                <a:solidFill>
                  <a:srgbClr val="555555"/>
                </a:solidFill>
                <a:latin typeface="Arial" panose="020B0604020202020204" pitchFamily="34" charset="0"/>
                <a:cs typeface="Times New Roman" panose="02020603050405020304" pitchFamily="18" charset="0"/>
              </a:rPr>
              <a:t>ó</a:t>
            </a:r>
            <a:r>
              <a:rPr lang="en-US" altLang="en-US" sz="2800" b="1" dirty="0">
                <a:solidFill>
                  <a:srgbClr val="555555"/>
                </a:solidFill>
                <a:latin typeface="Times New Roman" panose="02020603050405020304" pitchFamily="18" charset="0"/>
                <a:cs typeface="Times New Roman" panose="02020603050405020304" pitchFamily="18" charset="0"/>
              </a:rPr>
              <a:t> cường độ tối đa 2A v</a:t>
            </a:r>
            <a:r>
              <a:rPr lang="en-US" altLang="en-US" sz="2800" b="1" dirty="0">
                <a:solidFill>
                  <a:srgbClr val="555555"/>
                </a:solidFill>
                <a:latin typeface="Arial" panose="020B0604020202020204" pitchFamily="34" charset="0"/>
                <a:ea typeface="Times New Roman" panose="02020603050405020304" pitchFamily="18" charset="0"/>
              </a:rPr>
              <a:t>à</a:t>
            </a:r>
            <a:r>
              <a:rPr lang="en-US" altLang="en-US" sz="2800" b="1" dirty="0">
                <a:solidFill>
                  <a:srgbClr val="555555"/>
                </a:solidFill>
                <a:latin typeface="Times New Roman" panose="02020603050405020304" pitchFamily="18" charset="0"/>
                <a:cs typeface="Times New Roman" panose="02020603050405020304" pitchFamily="18" charset="0"/>
              </a:rPr>
              <a:t> R</a:t>
            </a:r>
            <a:r>
              <a:rPr lang="en-US" altLang="en-US" sz="2800" b="1" baseline="-30000" dirty="0">
                <a:solidFill>
                  <a:srgbClr val="555555"/>
                </a:solidFill>
                <a:latin typeface="Times New Roman" panose="02020603050405020304" pitchFamily="18" charset="0"/>
                <a:cs typeface="Times New Roman" panose="02020603050405020304" pitchFamily="18" charset="0"/>
              </a:rPr>
              <a:t>2</a:t>
            </a:r>
            <a:r>
              <a:rPr lang="en-US" altLang="en-US" sz="2800" b="1" dirty="0">
                <a:solidFill>
                  <a:srgbClr val="555555"/>
                </a:solidFill>
                <a:latin typeface="Times New Roman" panose="02020603050405020304" pitchFamily="18" charset="0"/>
                <a:cs typeface="Times New Roman" panose="02020603050405020304" pitchFamily="18" charset="0"/>
              </a:rPr>
              <a:t>=40Ω chịu được dòng điện c</a:t>
            </a:r>
            <a:r>
              <a:rPr lang="en-US" altLang="en-US" sz="2800" b="1" dirty="0">
                <a:solidFill>
                  <a:srgbClr val="555555"/>
                </a:solidFill>
                <a:latin typeface="Arial" panose="020B0604020202020204" pitchFamily="34" charset="0"/>
                <a:cs typeface="Times New Roman" panose="02020603050405020304" pitchFamily="18" charset="0"/>
              </a:rPr>
              <a:t>ó</a:t>
            </a:r>
            <a:r>
              <a:rPr lang="en-US" altLang="en-US" sz="2800" b="1" dirty="0">
                <a:solidFill>
                  <a:srgbClr val="555555"/>
                </a:solidFill>
                <a:latin typeface="Times New Roman" panose="02020603050405020304" pitchFamily="18" charset="0"/>
                <a:cs typeface="Times New Roman" panose="02020603050405020304" pitchFamily="18" charset="0"/>
              </a:rPr>
              <a:t> cường độ tối đa 1,5A. Hiệu điện thế tối đa c</a:t>
            </a:r>
            <a:r>
              <a:rPr lang="en-US" altLang="en-US" sz="2800" b="1" dirty="0">
                <a:solidFill>
                  <a:srgbClr val="555555"/>
                </a:solidFill>
                <a:latin typeface="Arial" panose="020B0604020202020204" pitchFamily="34" charset="0"/>
                <a:cs typeface="Times New Roman" panose="02020603050405020304" pitchFamily="18" charset="0"/>
              </a:rPr>
              <a:t>ó</a:t>
            </a:r>
            <a:r>
              <a:rPr lang="en-US" altLang="en-US" sz="2800" b="1" dirty="0">
                <a:solidFill>
                  <a:srgbClr val="555555"/>
                </a:solidFill>
                <a:latin typeface="Times New Roman" panose="02020603050405020304" pitchFamily="18" charset="0"/>
                <a:cs typeface="Times New Roman" panose="02020603050405020304" pitchFamily="18" charset="0"/>
              </a:rPr>
              <a:t> thể đặt v</a:t>
            </a:r>
            <a:r>
              <a:rPr lang="en-US" altLang="en-US" sz="2800" b="1" dirty="0">
                <a:solidFill>
                  <a:srgbClr val="555555"/>
                </a:solidFill>
                <a:latin typeface="Arial" panose="020B0604020202020204" pitchFamily="34" charset="0"/>
                <a:ea typeface="Times New Roman" panose="02020603050405020304" pitchFamily="18" charset="0"/>
              </a:rPr>
              <a:t>à</a:t>
            </a:r>
            <a:r>
              <a:rPr lang="en-US" altLang="en-US" sz="2800" b="1" dirty="0">
                <a:solidFill>
                  <a:srgbClr val="555555"/>
                </a:solidFill>
                <a:latin typeface="Times New Roman" panose="02020603050405020304" pitchFamily="18" charset="0"/>
                <a:cs typeface="Times New Roman" panose="02020603050405020304" pitchFamily="18" charset="0"/>
              </a:rPr>
              <a:t>o hai đầu đoạn mạch gồm R</a:t>
            </a:r>
            <a:r>
              <a:rPr lang="en-US" altLang="en-US" sz="2800" b="1" baseline="-30000" dirty="0">
                <a:solidFill>
                  <a:srgbClr val="555555"/>
                </a:solidFill>
                <a:latin typeface="Times New Roman" panose="02020603050405020304" pitchFamily="18" charset="0"/>
                <a:cs typeface="Times New Roman" panose="02020603050405020304" pitchFamily="18" charset="0"/>
              </a:rPr>
              <a:t>1</a:t>
            </a:r>
            <a:r>
              <a:rPr lang="en-US" altLang="en-US" sz="2800" b="1" dirty="0">
                <a:solidFill>
                  <a:srgbClr val="555555"/>
                </a:solidFill>
                <a:latin typeface="Arial" panose="020B0604020202020204" pitchFamily="34" charset="0"/>
                <a:cs typeface="Times New Roman" panose="02020603050405020304" pitchFamily="18" charset="0"/>
              </a:rPr>
              <a:t> </a:t>
            </a:r>
            <a:r>
              <a:rPr lang="en-US" altLang="en-US" sz="2800" b="1" dirty="0">
                <a:solidFill>
                  <a:srgbClr val="555555"/>
                </a:solidFill>
                <a:latin typeface="Times New Roman" panose="02020603050405020304" pitchFamily="18" charset="0"/>
                <a:cs typeface="Times New Roman" panose="02020603050405020304" pitchFamily="18" charset="0"/>
              </a:rPr>
              <a:t>nối tiếp với R</a:t>
            </a:r>
            <a:r>
              <a:rPr lang="en-US" altLang="en-US" sz="2800" b="1" baseline="-30000" dirty="0">
                <a:solidFill>
                  <a:srgbClr val="555555"/>
                </a:solidFill>
                <a:latin typeface="Times New Roman" panose="02020603050405020304" pitchFamily="18" charset="0"/>
                <a:cs typeface="Times New Roman" panose="02020603050405020304" pitchFamily="18" charset="0"/>
              </a:rPr>
              <a:t>2</a:t>
            </a:r>
            <a:r>
              <a:rPr lang="en-US" altLang="en-US" sz="2800" b="1" dirty="0">
                <a:solidFill>
                  <a:srgbClr val="555555"/>
                </a:solidFill>
                <a:latin typeface="Arial" panose="020B0604020202020204" pitchFamily="34" charset="0"/>
                <a:cs typeface="Times New Roman" panose="02020603050405020304" pitchFamily="18" charset="0"/>
              </a:rPr>
              <a:t> </a:t>
            </a:r>
            <a:r>
              <a:rPr lang="en-US" altLang="en-US" sz="2800" b="1" dirty="0">
                <a:solidFill>
                  <a:srgbClr val="555555"/>
                </a:solidFill>
                <a:latin typeface="Times New Roman" panose="02020603050405020304" pitchFamily="18" charset="0"/>
                <a:cs typeface="Times New Roman" panose="02020603050405020304" pitchFamily="18" charset="0"/>
              </a:rPr>
              <a:t>l</a:t>
            </a:r>
            <a:r>
              <a:rPr lang="en-US" altLang="en-US" sz="2800" b="1" dirty="0">
                <a:solidFill>
                  <a:srgbClr val="555555"/>
                </a:solidFill>
                <a:latin typeface="Arial" panose="020B0604020202020204" pitchFamily="34" charset="0"/>
                <a:ea typeface="Times New Roman" panose="02020603050405020304" pitchFamily="18" charset="0"/>
              </a:rPr>
              <a:t>à</a:t>
            </a:r>
            <a:r>
              <a:rPr lang="en-US" altLang="en-US" sz="2800" b="1" dirty="0">
                <a:solidFill>
                  <a:srgbClr val="555555"/>
                </a:solidFill>
                <a:latin typeface="Times New Roman" panose="02020603050405020304" pitchFamily="18" charset="0"/>
                <a:cs typeface="Times New Roman" panose="02020603050405020304" pitchFamily="18" charset="0"/>
              </a:rPr>
              <a:t>:</a:t>
            </a:r>
            <a:endParaRPr lang="en-US" altLang="en-US" sz="2800" b="1" dirty="0">
              <a:latin typeface="Arial" panose="020B0604020202020204" pitchFamily="34" charset="0"/>
            </a:endParaRPr>
          </a:p>
          <a:p>
            <a:pPr algn="just" eaLnBrk="0" hangingPunct="0"/>
            <a:r>
              <a:rPr lang="en-US" altLang="en-US" sz="2800" b="1" dirty="0">
                <a:solidFill>
                  <a:srgbClr val="555555"/>
                </a:solidFill>
                <a:latin typeface="Times New Roman" panose="02020603050405020304" pitchFamily="18" charset="0"/>
                <a:cs typeface="Times New Roman" panose="02020603050405020304" pitchFamily="18" charset="0"/>
              </a:rPr>
              <a:t>A. 210V</a:t>
            </a:r>
            <a:r>
              <a:rPr lang="en-US" altLang="en-US" sz="2800" b="1" dirty="0">
                <a:solidFill>
                  <a:srgbClr val="555555"/>
                </a:solidFill>
                <a:latin typeface="Arial" panose="020B0604020202020204" pitchFamily="34" charset="0"/>
                <a:cs typeface="Times New Roman" panose="02020603050405020304" pitchFamily="18" charset="0"/>
              </a:rPr>
              <a:t>          </a:t>
            </a:r>
            <a:r>
              <a:rPr lang="en-US" altLang="en-US" sz="2800" b="1" dirty="0">
                <a:solidFill>
                  <a:srgbClr val="555555"/>
                </a:solidFill>
                <a:latin typeface="Times New Roman" panose="02020603050405020304" pitchFamily="18" charset="0"/>
                <a:cs typeface="Times New Roman" panose="02020603050405020304" pitchFamily="18" charset="0"/>
              </a:rPr>
              <a:t>B. 120V</a:t>
            </a:r>
            <a:r>
              <a:rPr lang="en-US" altLang="en-US" sz="2800" b="1" dirty="0">
                <a:solidFill>
                  <a:srgbClr val="555555"/>
                </a:solidFill>
                <a:latin typeface="Arial" panose="020B0604020202020204" pitchFamily="34" charset="0"/>
                <a:cs typeface="Times New Roman" panose="02020603050405020304" pitchFamily="18" charset="0"/>
              </a:rPr>
              <a:t>            </a:t>
            </a:r>
            <a:r>
              <a:rPr lang="en-US" altLang="en-US" sz="2800" b="1" dirty="0">
                <a:solidFill>
                  <a:srgbClr val="555555"/>
                </a:solidFill>
                <a:latin typeface="Times New Roman" panose="02020603050405020304" pitchFamily="18" charset="0"/>
                <a:cs typeface="Times New Roman" panose="02020603050405020304" pitchFamily="18" charset="0"/>
              </a:rPr>
              <a:t>C. 90V</a:t>
            </a:r>
            <a:r>
              <a:rPr lang="en-US" altLang="en-US" sz="2800" b="1" dirty="0">
                <a:solidFill>
                  <a:srgbClr val="555555"/>
                </a:solidFill>
                <a:latin typeface="Arial" panose="020B0604020202020204" pitchFamily="34" charset="0"/>
                <a:cs typeface="Times New Roman" panose="02020603050405020304" pitchFamily="18" charset="0"/>
              </a:rPr>
              <a:t>             </a:t>
            </a:r>
            <a:r>
              <a:rPr lang="en-US" altLang="en-US" sz="2800" b="1" dirty="0">
                <a:solidFill>
                  <a:srgbClr val="555555"/>
                </a:solidFill>
                <a:latin typeface="Times New Roman" panose="02020603050405020304" pitchFamily="18" charset="0"/>
                <a:cs typeface="Times New Roman" panose="02020603050405020304" pitchFamily="18" charset="0"/>
              </a:rPr>
              <a:t>D. 100V</a:t>
            </a:r>
            <a:endParaRPr lang="en-US" altLang="en-US" sz="2800" b="1"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TextBox 11"/>
          <p:cNvSpPr txBox="1"/>
          <p:nvPr/>
        </p:nvSpPr>
        <p:spPr>
          <a:xfrm>
            <a:off x="4876800" y="2249488"/>
            <a:ext cx="4038600" cy="2246313"/>
          </a:xfrm>
          <a:prstGeom prst="rect">
            <a:avLst/>
          </a:prstGeom>
          <a:solidFill>
            <a:schemeClr val="accent5">
              <a:lumMod val="40000"/>
              <a:lumOff val="60000"/>
            </a:schemeClr>
          </a:solidFill>
        </p:spPr>
        <p:txBody>
          <a:bodyPr>
            <a:spAutoFit/>
          </a:bodyPr>
          <a:p>
            <a:pPr algn="just" eaLnBrk="1" hangingPunct="1">
              <a:buNone/>
            </a:pPr>
            <a:r>
              <a:rPr sz="2800" b="1" dirty="0">
                <a:solidFill>
                  <a:srgbClr val="1A04C0"/>
                </a:solidFill>
                <a:latin typeface="Times New Roman" panose="02020603050405020304" pitchFamily="18" charset="0"/>
                <a:cs typeface="Times New Roman" panose="02020603050405020304" pitchFamily="18" charset="0"/>
              </a:rPr>
              <a:t>Nếu sử dụng cùng một HĐT đặt v</a:t>
            </a:r>
            <a:r>
              <a:rPr sz="2800" b="1" dirty="0">
                <a:solidFill>
                  <a:srgbClr val="1A04C0"/>
                </a:solidFill>
                <a:latin typeface="Times New Roman" panose="02020603050405020304" pitchFamily="18" charset="0"/>
                <a:ea typeface="Times New Roman" panose="02020603050405020304" pitchFamily="18" charset="0"/>
              </a:rPr>
              <a:t>à</a:t>
            </a:r>
            <a:r>
              <a:rPr sz="2800" b="1" dirty="0">
                <a:solidFill>
                  <a:srgbClr val="1A04C0"/>
                </a:solidFill>
                <a:latin typeface="Times New Roman" panose="02020603050405020304" pitchFamily="18" charset="0"/>
                <a:cs typeface="Times New Roman" panose="02020603050405020304" pitchFamily="18" charset="0"/>
              </a:rPr>
              <a:t>o hai đầu các </a:t>
            </a:r>
            <a:r>
              <a:rPr sz="2800" b="1" dirty="0">
                <a:solidFill>
                  <a:srgbClr val="FF0000"/>
                </a:solidFill>
                <a:latin typeface="Times New Roman" panose="02020603050405020304" pitchFamily="18" charset="0"/>
                <a:cs typeface="Times New Roman" panose="02020603050405020304" pitchFamily="18" charset="0"/>
              </a:rPr>
              <a:t>dây dẫn khác nhau </a:t>
            </a:r>
            <a:r>
              <a:rPr sz="2800" b="1" dirty="0">
                <a:solidFill>
                  <a:srgbClr val="1A04C0"/>
                </a:solidFill>
                <a:latin typeface="Times New Roman" panose="02020603050405020304" pitchFamily="18" charset="0"/>
                <a:cs typeface="Times New Roman" panose="02020603050405020304" pitchFamily="18" charset="0"/>
              </a:rPr>
              <a:t>thì CĐDĐ qua chúng có như nhau không ?</a:t>
            </a:r>
            <a:endParaRPr sz="2800" b="1" dirty="0">
              <a:solidFill>
                <a:srgbClr val="1A04C0"/>
              </a:solidFill>
              <a:latin typeface="Times New Roman" panose="02020603050405020304" pitchFamily="18" charset="0"/>
              <a:ea typeface="Times New Roman" panose="02020603050405020304" pitchFamily="18" charset="0"/>
            </a:endParaRPr>
          </a:p>
        </p:txBody>
      </p:sp>
      <p:grpSp>
        <p:nvGrpSpPr>
          <p:cNvPr id="59395" name="Group 16"/>
          <p:cNvGrpSpPr/>
          <p:nvPr/>
        </p:nvGrpSpPr>
        <p:grpSpPr>
          <a:xfrm>
            <a:off x="228600" y="59690"/>
            <a:ext cx="4648200" cy="3429000"/>
            <a:chOff x="228600" y="76200"/>
            <a:chExt cx="4648200" cy="3429000"/>
          </a:xfrm>
        </p:grpSpPr>
        <p:pic>
          <p:nvPicPr>
            <p:cNvPr id="59402" name="Picture 15" descr="HINH 1.4.png"/>
            <p:cNvPicPr>
              <a:picLocks noChangeAspect="1"/>
            </p:cNvPicPr>
            <p:nvPr/>
          </p:nvPicPr>
          <p:blipFill>
            <a:blip r:embed="rId1"/>
            <a:stretch>
              <a:fillRect/>
            </a:stretch>
          </p:blipFill>
          <p:spPr>
            <a:xfrm>
              <a:off x="228600" y="168720"/>
              <a:ext cx="4648200" cy="3336480"/>
            </a:xfrm>
            <a:prstGeom prst="rect">
              <a:avLst/>
            </a:prstGeom>
            <a:noFill/>
            <a:ln w="9525">
              <a:noFill/>
            </a:ln>
          </p:spPr>
        </p:pic>
        <p:sp>
          <p:nvSpPr>
            <p:cNvPr id="59403" name="TextBox 3"/>
            <p:cNvSpPr txBox="1"/>
            <p:nvPr/>
          </p:nvSpPr>
          <p:spPr>
            <a:xfrm>
              <a:off x="2286000" y="76200"/>
              <a:ext cx="1519968" cy="461665"/>
            </a:xfrm>
            <a:prstGeom prst="rect">
              <a:avLst/>
            </a:prstGeom>
            <a:solidFill>
              <a:schemeClr val="bg1"/>
            </a:solidFill>
            <a:ln w="9525">
              <a:noFill/>
            </a:ln>
          </p:spPr>
          <p:txBody>
            <a:bodyPr wrap="none">
              <a:spAutoFit/>
            </a:bodyPr>
            <a:p>
              <a:pPr eaLnBrk="1" hangingPunct="1"/>
              <a:r>
                <a:rPr lang="en-US" altLang="en-US" sz="2300" b="1" dirty="0">
                  <a:solidFill>
                    <a:srgbClr val="FF0000"/>
                  </a:solidFill>
                  <a:latin typeface="Times New Roman" panose="02020603050405020304" pitchFamily="18" charset="0"/>
                  <a:cs typeface="Times New Roman" panose="02020603050405020304" pitchFamily="18" charset="0"/>
                </a:rPr>
                <a:t>Dây dẫn 1</a:t>
              </a:r>
              <a:endParaRPr lang="en-US" altLang="en-US" sz="2300" b="1" dirty="0">
                <a:solidFill>
                  <a:srgbClr val="FF0000"/>
                </a:solidFill>
                <a:latin typeface="Times New Roman" panose="02020603050405020304" pitchFamily="18" charset="0"/>
                <a:ea typeface="Times New Roman" panose="02020603050405020304" pitchFamily="18" charset="0"/>
              </a:endParaRPr>
            </a:p>
          </p:txBody>
        </p:sp>
      </p:grpSp>
      <p:grpSp>
        <p:nvGrpSpPr>
          <p:cNvPr id="3" name="Group 10"/>
          <p:cNvGrpSpPr/>
          <p:nvPr/>
        </p:nvGrpSpPr>
        <p:grpSpPr>
          <a:xfrm>
            <a:off x="304800" y="3425825"/>
            <a:ext cx="4614863" cy="3203575"/>
            <a:chOff x="304800" y="3200400"/>
            <a:chExt cx="4614649" cy="3203953"/>
          </a:xfrm>
        </p:grpSpPr>
        <p:grpSp>
          <p:nvGrpSpPr>
            <p:cNvPr id="59398" name="Group 6"/>
            <p:cNvGrpSpPr/>
            <p:nvPr/>
          </p:nvGrpSpPr>
          <p:grpSpPr>
            <a:xfrm>
              <a:off x="304800" y="3200400"/>
              <a:ext cx="4614649" cy="3203953"/>
              <a:chOff x="381000" y="304800"/>
              <a:chExt cx="4614649" cy="3203953"/>
            </a:xfrm>
          </p:grpSpPr>
          <p:pic>
            <p:nvPicPr>
              <p:cNvPr id="59400" name="Picture 7" descr="HINH 2.png"/>
              <p:cNvPicPr>
                <a:picLocks noChangeAspect="1"/>
              </p:cNvPicPr>
              <p:nvPr/>
            </p:nvPicPr>
            <p:blipFill>
              <a:blip r:embed="rId2"/>
              <a:stretch>
                <a:fillRect/>
              </a:stretch>
            </p:blipFill>
            <p:spPr>
              <a:xfrm>
                <a:off x="381000" y="304800"/>
                <a:ext cx="4614649" cy="3203953"/>
              </a:xfrm>
              <a:prstGeom prst="rect">
                <a:avLst/>
              </a:prstGeom>
              <a:noFill/>
              <a:ln w="9525">
                <a:noFill/>
              </a:ln>
            </p:spPr>
          </p:pic>
          <p:sp>
            <p:nvSpPr>
              <p:cNvPr id="59401" name="TextBox 8"/>
              <p:cNvSpPr txBox="1"/>
              <p:nvPr/>
            </p:nvSpPr>
            <p:spPr>
              <a:xfrm>
                <a:off x="2362108" y="365119"/>
                <a:ext cx="1519898" cy="461719"/>
              </a:xfrm>
              <a:prstGeom prst="rect">
                <a:avLst/>
              </a:prstGeom>
              <a:solidFill>
                <a:schemeClr val="bg1"/>
              </a:solidFill>
              <a:ln w="9525">
                <a:noFill/>
              </a:ln>
            </p:spPr>
            <p:txBody>
              <a:bodyPr wrap="none">
                <a:spAutoFit/>
              </a:bodyPr>
              <a:p>
                <a:pPr eaLnBrk="1" hangingPunct="1"/>
                <a:r>
                  <a:rPr lang="en-US" altLang="en-US" sz="2300" b="1" dirty="0">
                    <a:solidFill>
                      <a:srgbClr val="FF0000"/>
                    </a:solidFill>
                    <a:latin typeface="Times New Roman" panose="02020603050405020304" pitchFamily="18" charset="0"/>
                    <a:cs typeface="Times New Roman" panose="02020603050405020304" pitchFamily="18" charset="0"/>
                  </a:rPr>
                  <a:t>Dây dẫn 2</a:t>
                </a:r>
                <a:endParaRPr lang="en-US" altLang="en-US" sz="2300" b="1" dirty="0">
                  <a:solidFill>
                    <a:srgbClr val="FF0000"/>
                  </a:solidFill>
                  <a:latin typeface="Times New Roman" panose="02020603050405020304" pitchFamily="18" charset="0"/>
                  <a:ea typeface="Times New Roman" panose="02020603050405020304" pitchFamily="18" charset="0"/>
                </a:endParaRPr>
              </a:p>
            </p:txBody>
          </p:sp>
        </p:grpSp>
        <p:sp>
          <p:nvSpPr>
            <p:cNvPr id="10" name="Rounded Rectangle 9"/>
            <p:cNvSpPr/>
            <p:nvPr/>
          </p:nvSpPr>
          <p:spPr>
            <a:xfrm>
              <a:off x="2792298" y="3698934"/>
              <a:ext cx="304786" cy="76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19" name="Action Button: Back or Previous 18">
            <a:hlinkClick r:id="" highlightClick="1"/>
          </p:cNvPr>
          <p:cNvSpPr/>
          <p:nvPr/>
        </p:nvSpPr>
        <p:spPr>
          <a:xfrm flipH="1">
            <a:off x="8305800" y="6248400"/>
            <a:ext cx="8382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Bottom)">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1"/>
          <p:cNvSpPr/>
          <p:nvPr/>
        </p:nvSpPr>
        <p:spPr>
          <a:xfrm>
            <a:off x="160338" y="0"/>
            <a:ext cx="8831262" cy="3046413"/>
          </a:xfrm>
          <a:prstGeom prst="rect">
            <a:avLst/>
          </a:prstGeom>
          <a:solidFill>
            <a:srgbClr val="FFFFFF"/>
          </a:solidFill>
          <a:ln w="9525">
            <a:noFill/>
          </a:ln>
        </p:spPr>
        <p:txBody>
          <a:bodyPr lIns="158700" rIns="158700" anchor="ctr" anchorCtr="0">
            <a:spAutoFit/>
          </a:bodyPr>
          <a:p>
            <a:pPr algn="just" eaLnBrk="0" hangingPunct="0"/>
            <a:r>
              <a:rPr lang="en-US" altLang="en-US" sz="2400" b="1" dirty="0">
                <a:solidFill>
                  <a:srgbClr val="FF0000"/>
                </a:solidFill>
                <a:latin typeface="Times New Roman" panose="02020603050405020304" pitchFamily="18" charset="0"/>
                <a:cs typeface="Times New Roman" panose="02020603050405020304" pitchFamily="18" charset="0"/>
              </a:rPr>
              <a:t>4.13</a:t>
            </a:r>
            <a:r>
              <a:rPr lang="en-US" altLang="en-US" sz="2400" b="1" dirty="0">
                <a:solidFill>
                  <a:srgbClr val="555555"/>
                </a:solidFill>
                <a:latin typeface="Arial" panose="020B0604020202020204" pitchFamily="34" charset="0"/>
                <a:cs typeface="Times New Roman" panose="02020603050405020304" pitchFamily="18" charset="0"/>
              </a:rPr>
              <a:t> </a:t>
            </a:r>
            <a:r>
              <a:rPr lang="en-US" altLang="en-US" sz="2400" b="1" dirty="0">
                <a:solidFill>
                  <a:srgbClr val="555555"/>
                </a:solidFill>
                <a:latin typeface="Times New Roman" panose="02020603050405020304" pitchFamily="18" charset="0"/>
                <a:cs typeface="Times New Roman" panose="02020603050405020304" pitchFamily="18" charset="0"/>
              </a:rPr>
              <a:t>Đặt một hiệu điện thế U v</a:t>
            </a:r>
            <a:r>
              <a:rPr lang="en-US" altLang="en-US" sz="2400" b="1" dirty="0">
                <a:solidFill>
                  <a:srgbClr val="555555"/>
                </a:solidFill>
                <a:latin typeface="Arial" panose="020B0604020202020204" pitchFamily="34" charset="0"/>
                <a:ea typeface="Times New Roman" panose="02020603050405020304" pitchFamily="18" charset="0"/>
              </a:rPr>
              <a:t>à</a:t>
            </a:r>
            <a:r>
              <a:rPr lang="en-US" altLang="en-US" sz="2400" b="1" dirty="0">
                <a:solidFill>
                  <a:srgbClr val="555555"/>
                </a:solidFill>
                <a:latin typeface="Times New Roman" panose="02020603050405020304" pitchFamily="18" charset="0"/>
                <a:cs typeface="Times New Roman" panose="02020603050405020304" pitchFamily="18" charset="0"/>
              </a:rPr>
              <a:t>o hai đầu một đoạn mạch c</a:t>
            </a:r>
            <a:r>
              <a:rPr lang="en-US" altLang="en-US" sz="2400" b="1" dirty="0">
                <a:solidFill>
                  <a:srgbClr val="555555"/>
                </a:solidFill>
                <a:latin typeface="Arial" panose="020B0604020202020204" pitchFamily="34" charset="0"/>
                <a:cs typeface="Times New Roman" panose="02020603050405020304" pitchFamily="18" charset="0"/>
              </a:rPr>
              <a:t>ó</a:t>
            </a:r>
            <a:r>
              <a:rPr lang="en-US" altLang="en-US" sz="2400" b="1" dirty="0">
                <a:solidFill>
                  <a:srgbClr val="555555"/>
                </a:solidFill>
                <a:latin typeface="Times New Roman" panose="02020603050405020304" pitchFamily="18" charset="0"/>
                <a:cs typeface="Times New Roman" panose="02020603050405020304" pitchFamily="18" charset="0"/>
              </a:rPr>
              <a:t> sơ đồ như trên h</a:t>
            </a:r>
            <a:r>
              <a:rPr lang="en-US" altLang="en-US" sz="2400" b="1" dirty="0">
                <a:solidFill>
                  <a:srgbClr val="555555"/>
                </a:solidFill>
                <a:latin typeface="Arial" panose="020B0604020202020204" pitchFamily="34" charset="0"/>
                <a:cs typeface="Times New Roman" panose="02020603050405020304" pitchFamily="18" charset="0"/>
              </a:rPr>
              <a:t>ì</a:t>
            </a:r>
            <a:r>
              <a:rPr lang="en-US" altLang="en-US" sz="2400" b="1" dirty="0">
                <a:solidFill>
                  <a:srgbClr val="555555"/>
                </a:solidFill>
                <a:latin typeface="Times New Roman" panose="02020603050405020304" pitchFamily="18" charset="0"/>
                <a:cs typeface="Times New Roman" panose="02020603050405020304" pitchFamily="18" charset="0"/>
              </a:rPr>
              <a:t>nh 4.3 trong đ</a:t>
            </a:r>
            <a:r>
              <a:rPr lang="en-US" altLang="en-US" sz="2400" b="1" dirty="0">
                <a:solidFill>
                  <a:srgbClr val="555555"/>
                </a:solidFill>
                <a:latin typeface="Arial" panose="020B0604020202020204" pitchFamily="34" charset="0"/>
                <a:cs typeface="Times New Roman" panose="02020603050405020304" pitchFamily="18" charset="0"/>
              </a:rPr>
              <a:t>ó</a:t>
            </a:r>
            <a:r>
              <a:rPr lang="en-US" altLang="en-US" sz="2400" b="1" dirty="0">
                <a:solidFill>
                  <a:srgbClr val="555555"/>
                </a:solidFill>
                <a:latin typeface="Times New Roman" panose="02020603050405020304" pitchFamily="18" charset="0"/>
                <a:cs typeface="Times New Roman" panose="02020603050405020304" pitchFamily="18" charset="0"/>
              </a:rPr>
              <a:t> c</a:t>
            </a:r>
            <a:r>
              <a:rPr lang="en-US" altLang="en-US" sz="2400" b="1" dirty="0">
                <a:solidFill>
                  <a:srgbClr val="555555"/>
                </a:solidFill>
                <a:latin typeface="Arial" panose="020B0604020202020204" pitchFamily="34" charset="0"/>
                <a:cs typeface="Times New Roman" panose="02020603050405020304" pitchFamily="18" charset="0"/>
              </a:rPr>
              <a:t>á</a:t>
            </a:r>
            <a:r>
              <a:rPr lang="en-US" altLang="en-US" sz="2400" b="1" dirty="0">
                <a:solidFill>
                  <a:srgbClr val="555555"/>
                </a:solidFill>
                <a:latin typeface="Times New Roman" panose="02020603050405020304" pitchFamily="18" charset="0"/>
                <a:cs typeface="Times New Roman" panose="02020603050405020304" pitchFamily="18" charset="0"/>
              </a:rPr>
              <a:t>c điện trở R</a:t>
            </a:r>
            <a:r>
              <a:rPr lang="en-US" altLang="en-US" sz="2400" b="1" baseline="-30000" dirty="0">
                <a:solidFill>
                  <a:srgbClr val="555555"/>
                </a:solidFill>
                <a:latin typeface="Times New Roman" panose="02020603050405020304" pitchFamily="18" charset="0"/>
                <a:cs typeface="Times New Roman" panose="02020603050405020304" pitchFamily="18" charset="0"/>
              </a:rPr>
              <a:t>1</a:t>
            </a:r>
            <a:r>
              <a:rPr lang="en-US" altLang="en-US" sz="2400" b="1" dirty="0">
                <a:solidFill>
                  <a:srgbClr val="555555"/>
                </a:solidFill>
                <a:latin typeface="Times New Roman" panose="02020603050405020304" pitchFamily="18" charset="0"/>
                <a:cs typeface="Times New Roman" panose="02020603050405020304" pitchFamily="18" charset="0"/>
              </a:rPr>
              <a:t>=3Ω, R</a:t>
            </a:r>
            <a:r>
              <a:rPr lang="en-US" altLang="en-US" sz="2400" b="1" baseline="-30000" dirty="0">
                <a:solidFill>
                  <a:srgbClr val="555555"/>
                </a:solidFill>
                <a:latin typeface="Times New Roman" panose="02020603050405020304" pitchFamily="18" charset="0"/>
                <a:cs typeface="Times New Roman" panose="02020603050405020304" pitchFamily="18" charset="0"/>
              </a:rPr>
              <a:t>2</a:t>
            </a:r>
            <a:r>
              <a:rPr lang="en-US" altLang="en-US" sz="2400" b="1" dirty="0">
                <a:solidFill>
                  <a:srgbClr val="555555"/>
                </a:solidFill>
                <a:latin typeface="Times New Roman" panose="02020603050405020304" pitchFamily="18" charset="0"/>
                <a:cs typeface="Times New Roman" panose="02020603050405020304" pitchFamily="18" charset="0"/>
              </a:rPr>
              <a:t>=6Ω. Hỏi số chỉ ampe kế khi công tắc K đ</a:t>
            </a:r>
            <a:r>
              <a:rPr lang="en-US" altLang="en-US" sz="2400" b="1" dirty="0">
                <a:solidFill>
                  <a:srgbClr val="555555"/>
                </a:solidFill>
                <a:latin typeface="Arial" panose="020B0604020202020204" pitchFamily="34" charset="0"/>
                <a:cs typeface="Times New Roman" panose="02020603050405020304" pitchFamily="18" charset="0"/>
              </a:rPr>
              <a:t>ó</a:t>
            </a:r>
            <a:r>
              <a:rPr lang="en-US" altLang="en-US" sz="2400" b="1" dirty="0">
                <a:solidFill>
                  <a:srgbClr val="555555"/>
                </a:solidFill>
                <a:latin typeface="Times New Roman" panose="02020603050405020304" pitchFamily="18" charset="0"/>
                <a:cs typeface="Times New Roman" panose="02020603050405020304" pitchFamily="18" charset="0"/>
              </a:rPr>
              <a:t>ng lớn hơn hay nhỏ hơn bao nhiêu lần so với khi công tắc K mở?</a:t>
            </a:r>
            <a:endParaRPr lang="en-US" altLang="en-US" sz="2400" b="1" dirty="0">
              <a:solidFill>
                <a:srgbClr val="555555"/>
              </a:solidFill>
              <a:latin typeface="Times New Roman" panose="02020603050405020304" pitchFamily="18" charset="0"/>
              <a:cs typeface="Times New Roman" panose="02020603050405020304" pitchFamily="18" charset="0"/>
            </a:endParaRPr>
          </a:p>
          <a:p>
            <a:pPr algn="just" eaLnBrk="0" hangingPunct="0"/>
            <a:r>
              <a:rPr lang="en-US" altLang="en-US" sz="2400" b="1" dirty="0">
                <a:solidFill>
                  <a:srgbClr val="555555"/>
                </a:solidFill>
                <a:latin typeface="Times New Roman" panose="02020603050405020304" pitchFamily="18" charset="0"/>
                <a:cs typeface="Times New Roman" panose="02020603050405020304" pitchFamily="18" charset="0"/>
              </a:rPr>
              <a:t>A. Nhỏ hơn 2 lần.</a:t>
            </a:r>
            <a:endParaRPr lang="en-US" altLang="en-US" sz="2400" b="1" dirty="0">
              <a:latin typeface="Arial" panose="020B0604020202020204" pitchFamily="34" charset="0"/>
            </a:endParaRPr>
          </a:p>
          <a:p>
            <a:pPr algn="just" eaLnBrk="0" hangingPunct="0"/>
            <a:r>
              <a:rPr lang="en-US" altLang="en-US" sz="2400" b="1" dirty="0">
                <a:solidFill>
                  <a:srgbClr val="555555"/>
                </a:solidFill>
                <a:latin typeface="Times New Roman" panose="02020603050405020304" pitchFamily="18" charset="0"/>
                <a:cs typeface="Times New Roman" panose="02020603050405020304" pitchFamily="18" charset="0"/>
              </a:rPr>
              <a:t>B. Lớn hơn 2 lần.</a:t>
            </a:r>
            <a:endParaRPr lang="en-US" altLang="en-US" sz="2400" b="1" dirty="0">
              <a:latin typeface="Arial" panose="020B0604020202020204" pitchFamily="34" charset="0"/>
            </a:endParaRPr>
          </a:p>
          <a:p>
            <a:pPr algn="just" eaLnBrk="0" hangingPunct="0"/>
            <a:r>
              <a:rPr lang="en-US" altLang="en-US" sz="2400" b="1" dirty="0">
                <a:solidFill>
                  <a:srgbClr val="555555"/>
                </a:solidFill>
                <a:latin typeface="Times New Roman" panose="02020603050405020304" pitchFamily="18" charset="0"/>
                <a:cs typeface="Times New Roman" panose="02020603050405020304" pitchFamily="18" charset="0"/>
              </a:rPr>
              <a:t>C. Nhỏ hơn 3 lần.</a:t>
            </a:r>
            <a:endParaRPr lang="en-US" altLang="en-US" sz="2400" b="1" dirty="0">
              <a:latin typeface="Arial" panose="020B0604020202020204" pitchFamily="34" charset="0"/>
            </a:endParaRPr>
          </a:p>
          <a:p>
            <a:pPr algn="just" eaLnBrk="0" hangingPunct="0"/>
            <a:r>
              <a:rPr lang="en-US" altLang="en-US" sz="2400" b="1" dirty="0">
                <a:solidFill>
                  <a:srgbClr val="555555"/>
                </a:solidFill>
                <a:latin typeface="Times New Roman" panose="02020603050405020304" pitchFamily="18" charset="0"/>
                <a:cs typeface="Times New Roman" panose="02020603050405020304" pitchFamily="18" charset="0"/>
              </a:rPr>
              <a:t>D. Lớn hơn 3 lần.</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pic>
        <p:nvPicPr>
          <p:cNvPr id="30723" name="Picture 2" descr="https://3.bp.blogspot.com/-obDksI__ESc/U511Fz1lLMI/AAAAAAAACXI/BsVVUD3b50I/s1600/hinh+4-3.JPG">
            <a:hlinkClick r:id="rId1"/>
          </p:cNvPr>
          <p:cNvPicPr>
            <a:picLocks noChangeAspect="1"/>
          </p:cNvPicPr>
          <p:nvPr/>
        </p:nvPicPr>
        <p:blipFill>
          <a:blip r:embed="rId2"/>
          <a:stretch>
            <a:fillRect/>
          </a:stretch>
        </p:blipFill>
        <p:spPr>
          <a:xfrm>
            <a:off x="4876800" y="1219200"/>
            <a:ext cx="3048000" cy="1847850"/>
          </a:xfrm>
          <a:prstGeom prst="rect">
            <a:avLst/>
          </a:prstGeom>
          <a:noFill/>
          <a:ln w="9525">
            <a:noFill/>
          </a:ln>
        </p:spPr>
      </p:pic>
      <p:sp>
        <p:nvSpPr>
          <p:cNvPr id="3" name="TextBox 2"/>
          <p:cNvSpPr txBox="1"/>
          <p:nvPr/>
        </p:nvSpPr>
        <p:spPr>
          <a:xfrm>
            <a:off x="152400" y="3362325"/>
            <a:ext cx="8634413" cy="523875"/>
          </a:xfrm>
          <a:prstGeom prst="rect">
            <a:avLst/>
          </a:prstGeom>
          <a:noFill/>
          <a:ln w="9525">
            <a:noFill/>
          </a:ln>
        </p:spPr>
        <p:txBody>
          <a:bodyPr>
            <a:spAutoFit/>
          </a:bodyPr>
          <a:p>
            <a:r>
              <a:rPr lang="en-US" altLang="en-US" sz="2800" b="1" dirty="0">
                <a:latin typeface="Arial" panose="020B0604020202020204" pitchFamily="34" charset="0"/>
              </a:rPr>
              <a:t>Khi K mở, đoạn mạch gồm có R</a:t>
            </a:r>
            <a:r>
              <a:rPr lang="en-US" altLang="en-US" sz="2800" b="1" baseline="-25000" dirty="0">
                <a:latin typeface="Arial" panose="020B0604020202020204" pitchFamily="34" charset="0"/>
              </a:rPr>
              <a:t>1</a:t>
            </a:r>
            <a:r>
              <a:rPr lang="en-US" altLang="en-US" sz="2800" b="1" dirty="0">
                <a:latin typeface="Arial" panose="020B0604020202020204" pitchFamily="34" charset="0"/>
              </a:rPr>
              <a:t> mắc nối tiếp R</a:t>
            </a:r>
            <a:r>
              <a:rPr lang="en-US" altLang="en-US" sz="2800" b="1" baseline="-25000" dirty="0">
                <a:latin typeface="Arial" panose="020B0604020202020204" pitchFamily="34" charset="0"/>
              </a:rPr>
              <a:t>2</a:t>
            </a:r>
            <a:r>
              <a:rPr lang="en-US" altLang="en-US" sz="2800" b="1" dirty="0">
                <a:latin typeface="Arial" panose="020B0604020202020204" pitchFamily="34" charset="0"/>
              </a:rPr>
              <a:t>:</a:t>
            </a:r>
            <a:endParaRPr lang="en-US" altLang="en-US" sz="2800" b="1" dirty="0">
              <a:latin typeface="Arial" panose="020B0604020202020204" pitchFamily="34" charset="0"/>
            </a:endParaRPr>
          </a:p>
        </p:txBody>
      </p:sp>
      <p:sp>
        <p:nvSpPr>
          <p:cNvPr id="4" name="Rectangle 3"/>
          <p:cNvSpPr>
            <a:spLocks noRot="1" noChangeAspect="1" noMove="1" noResize="1" noEditPoints="1" noAdjustHandles="1" noChangeArrowheads="1" noChangeShapeType="1" noTextEdit="1"/>
          </p:cNvSpPr>
          <p:nvPr/>
        </p:nvSpPr>
        <p:spPr>
          <a:xfrm>
            <a:off x="1524000" y="4030799"/>
            <a:ext cx="4722960" cy="846001"/>
          </a:xfrm>
          <a:prstGeom prst="rect">
            <a:avLst/>
          </a:prstGeom>
          <a:blipFill rotWithShape="1">
            <a:blip r:embed="rId3"/>
            <a:stretch>
              <a:fillRect/>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noFill/>
              <a:effectLst/>
              <a:uLnTx/>
              <a:uFillTx/>
              <a:latin typeface="Arial" panose="020B0604020202020204" pitchFamily="34" charset="0"/>
              <a:ea typeface="+mn-ea"/>
              <a:cs typeface="+mn-cs"/>
            </a:endParaRPr>
          </a:p>
        </p:txBody>
      </p:sp>
      <p:sp>
        <p:nvSpPr>
          <p:cNvPr id="6" name="TextBox 5"/>
          <p:cNvSpPr txBox="1"/>
          <p:nvPr/>
        </p:nvSpPr>
        <p:spPr>
          <a:xfrm>
            <a:off x="152400" y="4962525"/>
            <a:ext cx="6324600" cy="523875"/>
          </a:xfrm>
          <a:prstGeom prst="rect">
            <a:avLst/>
          </a:prstGeom>
          <a:noFill/>
          <a:ln w="9525">
            <a:noFill/>
          </a:ln>
        </p:spPr>
        <p:txBody>
          <a:bodyPr>
            <a:spAutoFit/>
          </a:bodyPr>
          <a:p>
            <a:r>
              <a:rPr lang="en-US" altLang="en-US" sz="2800" b="1" dirty="0">
                <a:latin typeface="Arial" panose="020B0604020202020204" pitchFamily="34" charset="0"/>
              </a:rPr>
              <a:t>Khi K đóng, đoạn mạch gồm có R</a:t>
            </a:r>
            <a:r>
              <a:rPr lang="en-US" altLang="en-US" sz="2800" b="1" baseline="-25000" dirty="0">
                <a:latin typeface="Arial" panose="020B0604020202020204" pitchFamily="34" charset="0"/>
              </a:rPr>
              <a:t>1</a:t>
            </a:r>
            <a:r>
              <a:rPr lang="en-US" altLang="en-US" sz="2800" b="1" dirty="0">
                <a:latin typeface="Arial" panose="020B0604020202020204" pitchFamily="34" charset="0"/>
              </a:rPr>
              <a:t> :</a:t>
            </a:r>
            <a:endParaRPr lang="en-US" altLang="en-US" sz="2800" b="1" dirty="0">
              <a:latin typeface="Arial" panose="020B0604020202020204" pitchFamily="34" charset="0"/>
            </a:endParaRPr>
          </a:p>
        </p:txBody>
      </p:sp>
      <p:sp>
        <p:nvSpPr>
          <p:cNvPr id="5" name="Rectangle 4"/>
          <p:cNvSpPr>
            <a:spLocks noRot="1" noChangeAspect="1" noMove="1" noResize="1" noEditPoints="1" noAdjustHandles="1" noChangeArrowheads="1" noChangeShapeType="1" noTextEdit="1"/>
          </p:cNvSpPr>
          <p:nvPr/>
        </p:nvSpPr>
        <p:spPr>
          <a:xfrm>
            <a:off x="6858000" y="4794595"/>
            <a:ext cx="1929053" cy="844205"/>
          </a:xfrm>
          <a:prstGeom prst="rect">
            <a:avLst/>
          </a:prstGeom>
          <a:blipFill rotWithShape="1">
            <a:blip r:embed="rId4"/>
            <a:stretch>
              <a:fillRect/>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noFill/>
              <a:effectLst/>
              <a:uLnTx/>
              <a:uFillTx/>
              <a:latin typeface="Arial" panose="020B0604020202020204" pitchFamily="34" charset="0"/>
              <a:ea typeface="+mn-ea"/>
              <a:cs typeface="+mn-cs"/>
            </a:endParaRPr>
          </a:p>
        </p:txBody>
      </p:sp>
      <p:sp>
        <p:nvSpPr>
          <p:cNvPr id="7" name="TextBox 6"/>
          <p:cNvSpPr txBox="1"/>
          <p:nvPr/>
        </p:nvSpPr>
        <p:spPr>
          <a:xfrm>
            <a:off x="2233613" y="5791200"/>
            <a:ext cx="3348037" cy="523875"/>
          </a:xfrm>
          <a:prstGeom prst="rect">
            <a:avLst/>
          </a:prstGeom>
          <a:noFill/>
          <a:ln w="9525">
            <a:noFill/>
          </a:ln>
        </p:spPr>
        <p:txBody>
          <a:bodyPr>
            <a:spAutoFit/>
          </a:bodyPr>
          <a:p>
            <a:r>
              <a:rPr lang="en-US" altLang="en-US" sz="2800" b="1" dirty="0">
                <a:latin typeface="Arial" panose="020B0604020202020204" pitchFamily="34" charset="0"/>
              </a:rPr>
              <a:t>Suy ra : I</a:t>
            </a:r>
            <a:r>
              <a:rPr lang="en-US" altLang="en-US" sz="2800" b="1" baseline="-25000" dirty="0">
                <a:latin typeface="Arial" panose="020B0604020202020204" pitchFamily="34" charset="0"/>
              </a:rPr>
              <a:t>đ</a:t>
            </a:r>
            <a:r>
              <a:rPr lang="en-US" altLang="en-US" sz="2800" b="1" dirty="0">
                <a:latin typeface="Arial" panose="020B0604020202020204" pitchFamily="34" charset="0"/>
              </a:rPr>
              <a:t>=3.I</a:t>
            </a:r>
            <a:r>
              <a:rPr lang="en-US" altLang="en-US" sz="2800" b="1" baseline="-25000" dirty="0">
                <a:latin typeface="Arial" panose="020B0604020202020204" pitchFamily="34" charset="0"/>
              </a:rPr>
              <a:t>m</a:t>
            </a:r>
            <a:endParaRPr lang="en-US" altLang="en-US" sz="28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1"/>
          <p:cNvSpPr/>
          <p:nvPr/>
        </p:nvSpPr>
        <p:spPr>
          <a:xfrm>
            <a:off x="0" y="19050"/>
            <a:ext cx="9144000" cy="2678113"/>
          </a:xfrm>
          <a:prstGeom prst="rect">
            <a:avLst/>
          </a:prstGeom>
          <a:solidFill>
            <a:srgbClr val="FFFFFF"/>
          </a:solidFill>
          <a:ln w="9525">
            <a:noFill/>
          </a:ln>
        </p:spPr>
        <p:txBody>
          <a:bodyPr lIns="158700" rIns="158700" anchor="ctr" anchorCtr="0">
            <a:spAutoFit/>
          </a:bodyPr>
          <a:p>
            <a:pPr algn="just" eaLnBrk="0" hangingPunct="0"/>
            <a:r>
              <a:rPr lang="en-US" altLang="en-US" sz="2800" b="1" dirty="0">
                <a:solidFill>
                  <a:srgbClr val="FF0000"/>
                </a:solidFill>
                <a:latin typeface="Times New Roman" panose="02020603050405020304" pitchFamily="18" charset="0"/>
                <a:cs typeface="Times New Roman" panose="02020603050405020304" pitchFamily="18" charset="0"/>
              </a:rPr>
              <a:t>4.15</a:t>
            </a:r>
            <a:r>
              <a:rPr lang="en-US" altLang="en-US" sz="2800" b="1" dirty="0">
                <a:solidFill>
                  <a:srgbClr val="555555"/>
                </a:solidFill>
                <a:latin typeface="Arial" panose="020B0604020202020204" pitchFamily="34" charset="0"/>
                <a:cs typeface="Times New Roman" panose="02020603050405020304" pitchFamily="18" charset="0"/>
              </a:rPr>
              <a:t> </a:t>
            </a:r>
            <a:r>
              <a:rPr lang="en-US" altLang="en-US" sz="2800" b="1" dirty="0">
                <a:solidFill>
                  <a:srgbClr val="555555"/>
                </a:solidFill>
                <a:latin typeface="Times New Roman" panose="02020603050405020304" pitchFamily="18" charset="0"/>
                <a:cs typeface="Times New Roman" panose="02020603050405020304" pitchFamily="18" charset="0"/>
              </a:rPr>
              <a:t>Đặt một hiệu điện thế U v</a:t>
            </a:r>
            <a:r>
              <a:rPr lang="en-US" altLang="en-US" sz="2800" b="1" dirty="0">
                <a:solidFill>
                  <a:srgbClr val="555555"/>
                </a:solidFill>
                <a:latin typeface="Arial" panose="020B0604020202020204" pitchFamily="34" charset="0"/>
                <a:ea typeface="Times New Roman" panose="02020603050405020304" pitchFamily="18" charset="0"/>
              </a:rPr>
              <a:t>à</a:t>
            </a:r>
            <a:r>
              <a:rPr lang="en-US" altLang="en-US" sz="2800" b="1" dirty="0">
                <a:solidFill>
                  <a:srgbClr val="555555"/>
                </a:solidFill>
                <a:latin typeface="Times New Roman" panose="02020603050405020304" pitchFamily="18" charset="0"/>
                <a:cs typeface="Times New Roman" panose="02020603050405020304" pitchFamily="18" charset="0"/>
              </a:rPr>
              <a:t>o hai đầu đoạn mạch c</a:t>
            </a:r>
            <a:r>
              <a:rPr lang="en-US" altLang="en-US" sz="2800" b="1" dirty="0">
                <a:solidFill>
                  <a:srgbClr val="555555"/>
                </a:solidFill>
                <a:latin typeface="Arial" panose="020B0604020202020204" pitchFamily="34" charset="0"/>
                <a:cs typeface="Times New Roman" panose="02020603050405020304" pitchFamily="18" charset="0"/>
              </a:rPr>
              <a:t>ó</a:t>
            </a:r>
            <a:r>
              <a:rPr lang="en-US" altLang="en-US" sz="2800" b="1" dirty="0">
                <a:solidFill>
                  <a:srgbClr val="555555"/>
                </a:solidFill>
                <a:latin typeface="Times New Roman" panose="02020603050405020304" pitchFamily="18" charset="0"/>
                <a:cs typeface="Times New Roman" panose="02020603050405020304" pitchFamily="18" charset="0"/>
              </a:rPr>
              <a:t> sơ đồ như trên h</a:t>
            </a:r>
            <a:r>
              <a:rPr lang="en-US" altLang="en-US" sz="2800" b="1" dirty="0">
                <a:solidFill>
                  <a:srgbClr val="555555"/>
                </a:solidFill>
                <a:latin typeface="Arial" panose="020B0604020202020204" pitchFamily="34" charset="0"/>
                <a:cs typeface="Times New Roman" panose="02020603050405020304" pitchFamily="18" charset="0"/>
              </a:rPr>
              <a:t>ì</a:t>
            </a:r>
            <a:r>
              <a:rPr lang="en-US" altLang="en-US" sz="2800" b="1" dirty="0">
                <a:solidFill>
                  <a:srgbClr val="555555"/>
                </a:solidFill>
                <a:latin typeface="Times New Roman" panose="02020603050405020304" pitchFamily="18" charset="0"/>
                <a:cs typeface="Times New Roman" panose="02020603050405020304" pitchFamily="18" charset="0"/>
              </a:rPr>
              <a:t>nh 4.4, trong đ</a:t>
            </a:r>
            <a:r>
              <a:rPr lang="en-US" altLang="en-US" sz="2800" b="1" dirty="0">
                <a:solidFill>
                  <a:srgbClr val="555555"/>
                </a:solidFill>
                <a:latin typeface="Arial" panose="020B0604020202020204" pitchFamily="34" charset="0"/>
                <a:cs typeface="Times New Roman" panose="02020603050405020304" pitchFamily="18" charset="0"/>
              </a:rPr>
              <a:t>ó</a:t>
            </a:r>
            <a:r>
              <a:rPr lang="en-US" altLang="en-US" sz="2800" b="1" dirty="0">
                <a:solidFill>
                  <a:srgbClr val="555555"/>
                </a:solidFill>
                <a:latin typeface="Times New Roman" panose="02020603050405020304" pitchFamily="18" charset="0"/>
                <a:cs typeface="Times New Roman" panose="02020603050405020304" pitchFamily="18" charset="0"/>
              </a:rPr>
              <a:t> điện trở R</a:t>
            </a:r>
            <a:r>
              <a:rPr lang="en-US" altLang="en-US" sz="2800" b="1" baseline="-30000" dirty="0">
                <a:solidFill>
                  <a:srgbClr val="555555"/>
                </a:solidFill>
                <a:latin typeface="Times New Roman" panose="02020603050405020304" pitchFamily="18" charset="0"/>
                <a:cs typeface="Times New Roman" panose="02020603050405020304" pitchFamily="18" charset="0"/>
              </a:rPr>
              <a:t>1</a:t>
            </a:r>
            <a:r>
              <a:rPr lang="en-US" altLang="en-US" sz="2800" b="1" dirty="0">
                <a:solidFill>
                  <a:srgbClr val="555555"/>
                </a:solidFill>
                <a:latin typeface="Times New Roman" panose="02020603050405020304" pitchFamily="18" charset="0"/>
                <a:cs typeface="Times New Roman" panose="02020603050405020304" pitchFamily="18" charset="0"/>
              </a:rPr>
              <a:t>=4Ω, R</a:t>
            </a:r>
            <a:r>
              <a:rPr lang="en-US" altLang="en-US" sz="2800" b="1" baseline="-30000" dirty="0">
                <a:solidFill>
                  <a:srgbClr val="555555"/>
                </a:solidFill>
                <a:latin typeface="Times New Roman" panose="02020603050405020304" pitchFamily="18" charset="0"/>
                <a:cs typeface="Times New Roman" panose="02020603050405020304" pitchFamily="18" charset="0"/>
              </a:rPr>
              <a:t>2</a:t>
            </a:r>
            <a:r>
              <a:rPr lang="en-US" altLang="en-US" sz="2800" b="1" dirty="0">
                <a:solidFill>
                  <a:srgbClr val="555555"/>
                </a:solidFill>
                <a:latin typeface="Times New Roman" panose="02020603050405020304" pitchFamily="18" charset="0"/>
                <a:cs typeface="Times New Roman" panose="02020603050405020304" pitchFamily="18" charset="0"/>
              </a:rPr>
              <a:t>=5Ω.</a:t>
            </a:r>
            <a:endParaRPr lang="en-US" altLang="en-US" sz="2800" b="1" dirty="0">
              <a:solidFill>
                <a:srgbClr val="555555"/>
              </a:solidFill>
              <a:latin typeface="Times New Roman" panose="02020603050405020304" pitchFamily="18" charset="0"/>
              <a:cs typeface="Times New Roman" panose="02020603050405020304" pitchFamily="18" charset="0"/>
            </a:endParaRPr>
          </a:p>
          <a:p>
            <a:pPr algn="just" eaLnBrk="0" hangingPunct="0"/>
            <a:r>
              <a:rPr lang="en-US" altLang="en-US" sz="2800" b="1" dirty="0">
                <a:solidFill>
                  <a:srgbClr val="555555"/>
                </a:solidFill>
                <a:latin typeface="Times New Roman" panose="02020603050405020304" pitchFamily="18" charset="0"/>
                <a:cs typeface="Times New Roman" panose="02020603050405020304" pitchFamily="18" charset="0"/>
              </a:rPr>
              <a:t>a. Cho biết số chỉ của ampe kế khi công tắc K mở v</a:t>
            </a:r>
            <a:r>
              <a:rPr lang="en-US" altLang="en-US" sz="2800" b="1" dirty="0">
                <a:solidFill>
                  <a:srgbClr val="555555"/>
                </a:solidFill>
                <a:latin typeface="Arial" panose="020B0604020202020204" pitchFamily="34" charset="0"/>
                <a:ea typeface="Times New Roman" panose="02020603050405020304" pitchFamily="18" charset="0"/>
              </a:rPr>
              <a:t>à</a:t>
            </a:r>
            <a:r>
              <a:rPr lang="en-US" altLang="en-US" sz="2800" b="1" dirty="0">
                <a:solidFill>
                  <a:srgbClr val="555555"/>
                </a:solidFill>
                <a:latin typeface="Times New Roman" panose="02020603050405020304" pitchFamily="18" charset="0"/>
                <a:cs typeface="Times New Roman" panose="02020603050405020304" pitchFamily="18" charset="0"/>
              </a:rPr>
              <a:t> khi K đ</a:t>
            </a:r>
            <a:r>
              <a:rPr lang="en-US" altLang="en-US" sz="2800" b="1" dirty="0">
                <a:solidFill>
                  <a:srgbClr val="555555"/>
                </a:solidFill>
                <a:latin typeface="Arial" panose="020B0604020202020204" pitchFamily="34" charset="0"/>
                <a:cs typeface="Times New Roman" panose="02020603050405020304" pitchFamily="18" charset="0"/>
              </a:rPr>
              <a:t>ó</a:t>
            </a:r>
            <a:r>
              <a:rPr lang="en-US" altLang="en-US" sz="2800" b="1" dirty="0">
                <a:solidFill>
                  <a:srgbClr val="555555"/>
                </a:solidFill>
                <a:latin typeface="Times New Roman" panose="02020603050405020304" pitchFamily="18" charset="0"/>
                <a:cs typeface="Times New Roman" panose="02020603050405020304" pitchFamily="18" charset="0"/>
              </a:rPr>
              <a:t>ng hơn k</a:t>
            </a:r>
            <a:r>
              <a:rPr lang="en-US" altLang="en-US" sz="2800" b="1" dirty="0">
                <a:solidFill>
                  <a:srgbClr val="555555"/>
                </a:solidFill>
                <a:latin typeface="Arial" panose="020B0604020202020204" pitchFamily="34" charset="0"/>
                <a:cs typeface="Times New Roman" panose="02020603050405020304" pitchFamily="18" charset="0"/>
              </a:rPr>
              <a:t>é</a:t>
            </a:r>
            <a:r>
              <a:rPr lang="en-US" altLang="en-US" sz="2800" b="1" dirty="0">
                <a:solidFill>
                  <a:srgbClr val="555555"/>
                </a:solidFill>
                <a:latin typeface="Times New Roman" panose="02020603050405020304" pitchFamily="18" charset="0"/>
                <a:cs typeface="Times New Roman" panose="02020603050405020304" pitchFamily="18" charset="0"/>
              </a:rPr>
              <a:t>m nhau 3 lần. T</a:t>
            </a:r>
            <a:r>
              <a:rPr lang="en-US" altLang="en-US" sz="2800" b="1" dirty="0">
                <a:solidFill>
                  <a:srgbClr val="555555"/>
                </a:solidFill>
                <a:latin typeface="Arial" panose="020B0604020202020204" pitchFamily="34" charset="0"/>
                <a:cs typeface="Times New Roman" panose="02020603050405020304" pitchFamily="18" charset="0"/>
              </a:rPr>
              <a:t>í</a:t>
            </a:r>
            <a:r>
              <a:rPr lang="en-US" altLang="en-US" sz="2800" b="1" dirty="0">
                <a:solidFill>
                  <a:srgbClr val="555555"/>
                </a:solidFill>
                <a:latin typeface="Times New Roman" panose="02020603050405020304" pitchFamily="18" charset="0"/>
                <a:cs typeface="Times New Roman" panose="02020603050405020304" pitchFamily="18" charset="0"/>
              </a:rPr>
              <a:t>nh điện trở R</a:t>
            </a:r>
            <a:r>
              <a:rPr lang="en-US" altLang="en-US" sz="2800" b="1" baseline="-30000" dirty="0">
                <a:solidFill>
                  <a:srgbClr val="555555"/>
                </a:solidFill>
                <a:latin typeface="Times New Roman" panose="02020603050405020304" pitchFamily="18" charset="0"/>
                <a:cs typeface="Times New Roman" panose="02020603050405020304" pitchFamily="18" charset="0"/>
              </a:rPr>
              <a:t>3</a:t>
            </a:r>
            <a:r>
              <a:rPr lang="en-US" altLang="en-US" sz="2800" b="1" dirty="0">
                <a:solidFill>
                  <a:srgbClr val="555555"/>
                </a:solidFill>
                <a:latin typeface="Times New Roman" panose="02020603050405020304" pitchFamily="18" charset="0"/>
                <a:cs typeface="Times New Roman" panose="02020603050405020304" pitchFamily="18" charset="0"/>
              </a:rPr>
              <a:t>.</a:t>
            </a:r>
            <a:endParaRPr lang="en-US" altLang="en-US" sz="2800" b="1" dirty="0">
              <a:latin typeface="Arial" panose="020B0604020202020204" pitchFamily="34" charset="0"/>
            </a:endParaRPr>
          </a:p>
          <a:p>
            <a:pPr algn="just" eaLnBrk="0" hangingPunct="0"/>
            <a:r>
              <a:rPr lang="en-US" altLang="en-US" sz="2800" b="1" dirty="0">
                <a:solidFill>
                  <a:srgbClr val="555555"/>
                </a:solidFill>
                <a:latin typeface="Times New Roman" panose="02020603050405020304" pitchFamily="18" charset="0"/>
                <a:cs typeface="Times New Roman" panose="02020603050405020304" pitchFamily="18" charset="0"/>
              </a:rPr>
              <a:t>b. Cho biết U=5,4V. Số chỉ của ampe kế khi công tắc K mở l</a:t>
            </a:r>
            <a:r>
              <a:rPr lang="en-US" altLang="en-US" sz="2800" b="1" dirty="0">
                <a:solidFill>
                  <a:srgbClr val="555555"/>
                </a:solidFill>
                <a:latin typeface="Arial" panose="020B0604020202020204" pitchFamily="34" charset="0"/>
                <a:ea typeface="Times New Roman" panose="02020603050405020304" pitchFamily="18" charset="0"/>
              </a:rPr>
              <a:t>à</a:t>
            </a:r>
            <a:r>
              <a:rPr lang="en-US" altLang="en-US" sz="2800" b="1" dirty="0">
                <a:solidFill>
                  <a:srgbClr val="555555"/>
                </a:solidFill>
                <a:latin typeface="Times New Roman" panose="02020603050405020304" pitchFamily="18" charset="0"/>
                <a:cs typeface="Times New Roman" panose="02020603050405020304" pitchFamily="18" charset="0"/>
              </a:rPr>
              <a:t> bao nhiêu?</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pic>
        <p:nvPicPr>
          <p:cNvPr id="31747" name="Picture 2" descr="https://2.bp.blogspot.com/-q7Ma8Zq8Bhg/U517Z9o6PbI/AAAAAAAACXU/0mZrZv4_ouQ/s1600/hinh+4-4.JPG">
            <a:hlinkClick r:id="rId1"/>
          </p:cNvPr>
          <p:cNvPicPr>
            <a:picLocks noChangeAspect="1"/>
          </p:cNvPicPr>
          <p:nvPr/>
        </p:nvPicPr>
        <p:blipFill>
          <a:blip r:embed="rId2"/>
          <a:stretch>
            <a:fillRect/>
          </a:stretch>
        </p:blipFill>
        <p:spPr>
          <a:xfrm>
            <a:off x="5791200" y="2514600"/>
            <a:ext cx="3048000" cy="1943100"/>
          </a:xfrm>
          <a:prstGeom prst="rect">
            <a:avLst/>
          </a:prstGeom>
          <a:noFill/>
          <a:ln w="9525">
            <a:noFill/>
          </a:ln>
        </p:spPr>
      </p:pic>
      <p:sp>
        <p:nvSpPr>
          <p:cNvPr id="4" name="TextBox 3"/>
          <p:cNvSpPr txBox="1"/>
          <p:nvPr/>
        </p:nvSpPr>
        <p:spPr>
          <a:xfrm>
            <a:off x="152400" y="2863850"/>
            <a:ext cx="5638800" cy="954088"/>
          </a:xfrm>
          <a:prstGeom prst="rect">
            <a:avLst/>
          </a:prstGeom>
          <a:noFill/>
          <a:ln w="9525">
            <a:noFill/>
          </a:ln>
        </p:spPr>
        <p:txBody>
          <a:bodyPr>
            <a:spAutoFit/>
          </a:bodyPr>
          <a:p>
            <a:r>
              <a:rPr lang="en-US" altLang="en-US" sz="2800" b="1" dirty="0">
                <a:latin typeface="Arial" panose="020B0604020202020204" pitchFamily="34" charset="0"/>
              </a:rPr>
              <a:t>Khi K mở, đoạn mạch gồm có R</a:t>
            </a:r>
            <a:r>
              <a:rPr lang="en-US" altLang="en-US" sz="2800" b="1" baseline="-25000" dirty="0">
                <a:latin typeface="Arial" panose="020B0604020202020204" pitchFamily="34" charset="0"/>
              </a:rPr>
              <a:t>1</a:t>
            </a:r>
            <a:r>
              <a:rPr lang="en-US" altLang="en-US" sz="2800" b="1" dirty="0">
                <a:latin typeface="Arial" panose="020B0604020202020204" pitchFamily="34" charset="0"/>
              </a:rPr>
              <a:t>,R</a:t>
            </a:r>
            <a:r>
              <a:rPr lang="en-US" altLang="en-US" sz="2800" b="1" baseline="-25000" dirty="0">
                <a:latin typeface="Arial" panose="020B0604020202020204" pitchFamily="34" charset="0"/>
              </a:rPr>
              <a:t>2</a:t>
            </a:r>
            <a:r>
              <a:rPr lang="en-US" altLang="en-US" sz="2800" b="1" dirty="0">
                <a:latin typeface="Arial" panose="020B0604020202020204" pitchFamily="34" charset="0"/>
              </a:rPr>
              <a:t>,R</a:t>
            </a:r>
            <a:r>
              <a:rPr lang="en-US" altLang="en-US" sz="2800" b="1" baseline="-25000" dirty="0">
                <a:latin typeface="Arial" panose="020B0604020202020204" pitchFamily="34" charset="0"/>
              </a:rPr>
              <a:t>3 </a:t>
            </a:r>
            <a:r>
              <a:rPr lang="en-US" altLang="en-US" sz="2800" b="1" dirty="0">
                <a:latin typeface="Arial" panose="020B0604020202020204" pitchFamily="34" charset="0"/>
              </a:rPr>
              <a:t>mắc nối tiếp :</a:t>
            </a:r>
            <a:endParaRPr lang="en-US" altLang="en-US" sz="2800" b="1" dirty="0">
              <a:latin typeface="Arial" panose="020B0604020202020204" pitchFamily="34" charset="0"/>
            </a:endParaRPr>
          </a:p>
        </p:txBody>
      </p:sp>
      <p:sp>
        <p:nvSpPr>
          <p:cNvPr id="3" name="Rectangle 2"/>
          <p:cNvSpPr>
            <a:spLocks noRot="1" noChangeAspect="1" noMove="1" noResize="1" noEditPoints="1" noAdjustHandles="1" noChangeArrowheads="1" noChangeShapeType="1" noTextEdit="1"/>
          </p:cNvSpPr>
          <p:nvPr/>
        </p:nvSpPr>
        <p:spPr>
          <a:xfrm>
            <a:off x="-76200" y="3878463"/>
            <a:ext cx="6020366" cy="845937"/>
          </a:xfrm>
          <a:prstGeom prst="rect">
            <a:avLst/>
          </a:prstGeom>
          <a:blipFill rotWithShape="1">
            <a:blip r:embed="rId3"/>
            <a:stretch>
              <a:fillRect/>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noFill/>
              <a:effectLst/>
              <a:uLnTx/>
              <a:uFillTx/>
              <a:latin typeface="Arial" panose="020B0604020202020204" pitchFamily="34" charset="0"/>
              <a:ea typeface="+mn-ea"/>
              <a:cs typeface="+mn-cs"/>
            </a:endParaRPr>
          </a:p>
        </p:txBody>
      </p:sp>
      <p:sp>
        <p:nvSpPr>
          <p:cNvPr id="6" name="TextBox 5"/>
          <p:cNvSpPr txBox="1"/>
          <p:nvPr/>
        </p:nvSpPr>
        <p:spPr>
          <a:xfrm>
            <a:off x="325438" y="4876800"/>
            <a:ext cx="5638800" cy="954088"/>
          </a:xfrm>
          <a:prstGeom prst="rect">
            <a:avLst/>
          </a:prstGeom>
          <a:noFill/>
          <a:ln w="9525">
            <a:noFill/>
          </a:ln>
        </p:spPr>
        <p:txBody>
          <a:bodyPr>
            <a:spAutoFit/>
          </a:bodyPr>
          <a:p>
            <a:r>
              <a:rPr lang="en-US" altLang="en-US" sz="2800" b="1" dirty="0">
                <a:latin typeface="Arial" panose="020B0604020202020204" pitchFamily="34" charset="0"/>
              </a:rPr>
              <a:t>Khi K đóng, đoạn mạch gồm có R</a:t>
            </a:r>
            <a:r>
              <a:rPr lang="en-US" altLang="en-US" sz="2800" b="1" baseline="-25000" dirty="0">
                <a:latin typeface="Arial" panose="020B0604020202020204" pitchFamily="34" charset="0"/>
              </a:rPr>
              <a:t>1</a:t>
            </a:r>
            <a:r>
              <a:rPr lang="en-US" altLang="en-US" sz="2800" b="1" dirty="0">
                <a:latin typeface="Arial" panose="020B0604020202020204" pitchFamily="34" charset="0"/>
              </a:rPr>
              <a:t>,R</a:t>
            </a:r>
            <a:r>
              <a:rPr lang="en-US" altLang="en-US" sz="2800" b="1" baseline="-25000" dirty="0">
                <a:latin typeface="Arial" panose="020B0604020202020204" pitchFamily="34" charset="0"/>
              </a:rPr>
              <a:t>2 </a:t>
            </a:r>
            <a:r>
              <a:rPr lang="en-US" altLang="en-US" sz="2800" b="1" dirty="0">
                <a:latin typeface="Arial" panose="020B0604020202020204" pitchFamily="34" charset="0"/>
              </a:rPr>
              <a:t>mắc nối tiếp :</a:t>
            </a:r>
            <a:endParaRPr lang="en-US" altLang="en-US" sz="2800" b="1" dirty="0">
              <a:latin typeface="Arial" panose="020B0604020202020204" pitchFamily="34" charset="0"/>
            </a:endParaRPr>
          </a:p>
        </p:txBody>
      </p:sp>
      <p:sp>
        <p:nvSpPr>
          <p:cNvPr id="7" name="Rectangle 6"/>
          <p:cNvSpPr>
            <a:spLocks noRot="1" noChangeAspect="1" noMove="1" noResize="1" noEditPoints="1" noAdjustHandles="1" noChangeArrowheads="1" noChangeShapeType="1" noTextEdit="1"/>
          </p:cNvSpPr>
          <p:nvPr/>
        </p:nvSpPr>
        <p:spPr>
          <a:xfrm>
            <a:off x="76200" y="5862976"/>
            <a:ext cx="3792256" cy="844205"/>
          </a:xfrm>
          <a:prstGeom prst="rect">
            <a:avLst/>
          </a:prstGeom>
          <a:blipFill rotWithShape="1">
            <a:blip r:embed="rId4"/>
            <a:stretch>
              <a:fillRect/>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no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152400" y="228600"/>
            <a:ext cx="3276600" cy="461963"/>
          </a:xfrm>
          <a:prstGeom prst="rect">
            <a:avLst/>
          </a:prstGeom>
          <a:noFill/>
          <a:ln w="9525">
            <a:noFill/>
          </a:ln>
        </p:spPr>
        <p:txBody>
          <a:bodyPr>
            <a:spAutoFit/>
          </a:bodyPr>
          <a:p>
            <a:r>
              <a:rPr lang="en-US" altLang="en-US" sz="2400" b="1" dirty="0">
                <a:latin typeface="Arial" panose="020B0604020202020204" pitchFamily="34" charset="0"/>
              </a:rPr>
              <a:t>Ta có : I</a:t>
            </a:r>
            <a:r>
              <a:rPr lang="en-US" altLang="en-US" sz="2400" b="1" baseline="-25000" dirty="0">
                <a:latin typeface="Arial" panose="020B0604020202020204" pitchFamily="34" charset="0"/>
              </a:rPr>
              <a:t>đ</a:t>
            </a:r>
            <a:r>
              <a:rPr lang="en-US" altLang="en-US" sz="2400" b="1" dirty="0">
                <a:latin typeface="Arial" panose="020B0604020202020204" pitchFamily="34" charset="0"/>
              </a:rPr>
              <a:t> =3.I</a:t>
            </a:r>
            <a:r>
              <a:rPr lang="en-US" altLang="en-US" sz="2400" b="1" baseline="-25000" dirty="0">
                <a:latin typeface="Arial" panose="020B0604020202020204" pitchFamily="34" charset="0"/>
              </a:rPr>
              <a:t>m</a:t>
            </a:r>
            <a:r>
              <a:rPr lang="en-US" altLang="en-US" sz="2400" b="1" dirty="0">
                <a:latin typeface="Arial" panose="020B0604020202020204" pitchFamily="34" charset="0"/>
                <a:sym typeface="Wingdings" panose="05000000000000000000" pitchFamily="2" charset="2"/>
              </a:rPr>
              <a:t></a:t>
            </a:r>
            <a:endParaRPr lang="en-US" altLang="en-US" sz="2400" b="1" dirty="0">
              <a:latin typeface="Arial" panose="020B0604020202020204" pitchFamily="34" charset="0"/>
            </a:endParaRPr>
          </a:p>
        </p:txBody>
      </p:sp>
      <p:sp>
        <p:nvSpPr>
          <p:cNvPr id="3" name="Rectangle 2"/>
          <p:cNvSpPr>
            <a:spLocks noRot="1" noChangeAspect="1" noMove="1" noResize="1" noEditPoints="1" noAdjustHandles="1" noChangeArrowheads="1" noChangeShapeType="1" noTextEdit="1"/>
          </p:cNvSpPr>
          <p:nvPr/>
        </p:nvSpPr>
        <p:spPr>
          <a:xfrm>
            <a:off x="3530624" y="75057"/>
            <a:ext cx="1154098" cy="765659"/>
          </a:xfrm>
          <a:prstGeom prst="rect">
            <a:avLst/>
          </a:prstGeom>
          <a:blipFill rotWithShape="1">
            <a:blip r:embed="rId1"/>
            <a:stretch>
              <a:fillRect l="-10582" b="-794"/>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noFill/>
              <a:effectLst/>
              <a:uLnTx/>
              <a:uFillTx/>
              <a:latin typeface="Arial" panose="020B0604020202020204" pitchFamily="34" charset="0"/>
              <a:ea typeface="+mn-ea"/>
              <a:cs typeface="+mn-cs"/>
            </a:endParaRPr>
          </a:p>
        </p:txBody>
      </p:sp>
      <p:sp>
        <p:nvSpPr>
          <p:cNvPr id="4" name="Rectangle 3"/>
          <p:cNvSpPr>
            <a:spLocks noRot="1" noChangeAspect="1" noMove="1" noResize="1" noEditPoints="1" noAdjustHandles="1" noChangeArrowheads="1" noChangeShapeType="1" noTextEdit="1"/>
          </p:cNvSpPr>
          <p:nvPr/>
        </p:nvSpPr>
        <p:spPr>
          <a:xfrm>
            <a:off x="2856513" y="92120"/>
            <a:ext cx="981197" cy="712631"/>
          </a:xfrm>
          <a:prstGeom prst="rect">
            <a:avLst/>
          </a:prstGeom>
          <a:blipFill rotWithShape="1">
            <a:blip r:embed="rId2"/>
            <a:stretch>
              <a:fillRect b="-8547"/>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noFill/>
              <a:effectLst/>
              <a:uLnTx/>
              <a:uFillTx/>
              <a:latin typeface="Arial" panose="020B0604020202020204" pitchFamily="34" charset="0"/>
              <a:ea typeface="+mn-ea"/>
              <a:cs typeface="+mn-cs"/>
            </a:endParaRPr>
          </a:p>
        </p:txBody>
      </p:sp>
      <p:sp>
        <p:nvSpPr>
          <p:cNvPr id="6" name="Rectangle 5"/>
          <p:cNvSpPr>
            <a:spLocks noRot="1" noChangeAspect="1" noMove="1" noResize="1" noEditPoints="1" noAdjustHandles="1" noChangeArrowheads="1" noChangeShapeType="1" noTextEdit="1"/>
          </p:cNvSpPr>
          <p:nvPr/>
        </p:nvSpPr>
        <p:spPr>
          <a:xfrm>
            <a:off x="5486400" y="119416"/>
            <a:ext cx="2757871" cy="896464"/>
          </a:xfrm>
          <a:prstGeom prst="rect">
            <a:avLst/>
          </a:prstGeom>
          <a:blipFill rotWithShape="1">
            <a:blip r:embed="rId3"/>
            <a:stretch>
              <a:fillRect/>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noFill/>
              <a:effectLst/>
              <a:uLnTx/>
              <a:uFillTx/>
              <a:latin typeface="Arial" panose="020B0604020202020204" pitchFamily="34" charset="0"/>
              <a:ea typeface="+mn-ea"/>
              <a:cs typeface="+mn-cs"/>
            </a:endParaRPr>
          </a:p>
        </p:txBody>
      </p:sp>
      <p:sp>
        <p:nvSpPr>
          <p:cNvPr id="7" name="TextBox 6"/>
          <p:cNvSpPr txBox="1"/>
          <p:nvPr/>
        </p:nvSpPr>
        <p:spPr>
          <a:xfrm>
            <a:off x="1727200" y="1076325"/>
            <a:ext cx="2311400" cy="523875"/>
          </a:xfrm>
          <a:prstGeom prst="rect">
            <a:avLst/>
          </a:prstGeom>
          <a:noFill/>
          <a:ln w="9525">
            <a:noFill/>
          </a:ln>
        </p:spPr>
        <p:txBody>
          <a:bodyPr>
            <a:spAutoFit/>
          </a:bodyPr>
          <a:p>
            <a:pPr algn="ctr"/>
            <a:r>
              <a:rPr lang="en-US" altLang="en-US" sz="2800" b="1" dirty="0">
                <a:latin typeface="Arial" panose="020B0604020202020204" pitchFamily="34" charset="0"/>
              </a:rPr>
              <a:t>=&gt;R</a:t>
            </a:r>
            <a:r>
              <a:rPr lang="en-US" altLang="en-US" sz="2800" b="1" baseline="-25000" dirty="0">
                <a:latin typeface="Arial" panose="020B0604020202020204" pitchFamily="34" charset="0"/>
              </a:rPr>
              <a:t>3</a:t>
            </a:r>
            <a:r>
              <a:rPr lang="en-US" altLang="en-US" sz="2800" b="1" dirty="0">
                <a:latin typeface="Arial" panose="020B0604020202020204" pitchFamily="34" charset="0"/>
              </a:rPr>
              <a:t>=18</a:t>
            </a:r>
            <a:r>
              <a:rPr lang="en-US" altLang="en-US" sz="2800" b="1" dirty="0">
                <a:solidFill>
                  <a:srgbClr val="555555"/>
                </a:solidFill>
                <a:latin typeface="Times New Roman" panose="02020603050405020304" pitchFamily="18" charset="0"/>
                <a:cs typeface="Times New Roman" panose="02020603050405020304" pitchFamily="18" charset="0"/>
              </a:rPr>
              <a:t>Ω</a:t>
            </a:r>
            <a:endParaRPr lang="en-US" altLang="en-US" sz="2800" b="1" dirty="0">
              <a:latin typeface="Arial" panose="020B0604020202020204" pitchFamily="34" charset="0"/>
            </a:endParaRPr>
          </a:p>
        </p:txBody>
      </p:sp>
      <p:sp>
        <p:nvSpPr>
          <p:cNvPr id="8" name="Rectangle 7"/>
          <p:cNvSpPr/>
          <p:nvPr/>
        </p:nvSpPr>
        <p:spPr>
          <a:xfrm>
            <a:off x="166688" y="1828800"/>
            <a:ext cx="8824912" cy="954088"/>
          </a:xfrm>
          <a:prstGeom prst="rect">
            <a:avLst/>
          </a:prstGeom>
          <a:noFill/>
          <a:ln w="9525">
            <a:noFill/>
          </a:ln>
        </p:spPr>
        <p:txBody>
          <a:bodyPr>
            <a:spAutoFit/>
          </a:bodyPr>
          <a:p>
            <a:pPr algn="just" eaLnBrk="0" hangingPunct="0"/>
            <a:r>
              <a:rPr lang="en-US" altLang="en-US" sz="2800" b="1" dirty="0">
                <a:solidFill>
                  <a:srgbClr val="555555"/>
                </a:solidFill>
                <a:latin typeface="Times New Roman" panose="02020603050405020304" pitchFamily="18" charset="0"/>
                <a:cs typeface="Times New Roman" panose="02020603050405020304" pitchFamily="18" charset="0"/>
              </a:rPr>
              <a:t>b. Cho biết U=5,4V. Số chỉ của ampe kế khi công tắc K mở l</a:t>
            </a:r>
            <a:r>
              <a:rPr lang="en-US" altLang="en-US" sz="2800" b="1" dirty="0">
                <a:solidFill>
                  <a:srgbClr val="555555"/>
                </a:solidFill>
                <a:latin typeface="Arial" panose="020B0604020202020204" pitchFamily="34" charset="0"/>
                <a:ea typeface="Times New Roman" panose="02020603050405020304" pitchFamily="18" charset="0"/>
              </a:rPr>
              <a:t>à</a:t>
            </a:r>
            <a:r>
              <a:rPr lang="en-US" altLang="en-US" sz="2800" b="1" dirty="0">
                <a:solidFill>
                  <a:srgbClr val="555555"/>
                </a:solidFill>
                <a:latin typeface="Times New Roman" panose="02020603050405020304" pitchFamily="18" charset="0"/>
                <a:cs typeface="Times New Roman" panose="02020603050405020304" pitchFamily="18" charset="0"/>
              </a:rPr>
              <a:t> :</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9" name="Rectangle 8"/>
          <p:cNvSpPr>
            <a:spLocks noRot="1" noChangeAspect="1" noMove="1" noResize="1" noEditPoints="1" noAdjustHandles="1" noChangeArrowheads="1" noChangeShapeType="1" noTextEdit="1"/>
          </p:cNvSpPr>
          <p:nvPr/>
        </p:nvSpPr>
        <p:spPr>
          <a:xfrm>
            <a:off x="1600200" y="2743200"/>
            <a:ext cx="5005472" cy="983090"/>
          </a:xfrm>
          <a:prstGeom prst="rect">
            <a:avLst/>
          </a:prstGeom>
          <a:blipFill rotWithShape="1">
            <a:blip r:embed="rId4"/>
            <a:stretch>
              <a:fillRect/>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no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1"/>
          <p:cNvSpPr/>
          <p:nvPr/>
        </p:nvSpPr>
        <p:spPr>
          <a:xfrm>
            <a:off x="0" y="-42862"/>
            <a:ext cx="9144000" cy="2676525"/>
          </a:xfrm>
          <a:prstGeom prst="rect">
            <a:avLst/>
          </a:prstGeom>
          <a:solidFill>
            <a:srgbClr val="FFFFFF"/>
          </a:solidFill>
          <a:ln w="9525">
            <a:noFill/>
          </a:ln>
        </p:spPr>
        <p:txBody>
          <a:bodyPr lIns="158700" rIns="158700" anchor="ctr" anchorCtr="0">
            <a:spAutoFit/>
          </a:bodyPr>
          <a:p>
            <a:pPr algn="just" eaLnBrk="0" hangingPunct="0"/>
            <a:r>
              <a:rPr lang="en-US" altLang="en-US" sz="2800" b="1" dirty="0">
                <a:solidFill>
                  <a:srgbClr val="FF0000"/>
                </a:solidFill>
                <a:latin typeface="Times New Roman" panose="02020603050405020304" pitchFamily="18" charset="0"/>
                <a:cs typeface="Times New Roman" panose="02020603050405020304" pitchFamily="18" charset="0"/>
              </a:rPr>
              <a:t>4.16</a:t>
            </a:r>
            <a:r>
              <a:rPr lang="en-US" altLang="en-US" sz="2800" b="1" dirty="0">
                <a:solidFill>
                  <a:srgbClr val="555555"/>
                </a:solidFill>
                <a:latin typeface="Arial" panose="020B0604020202020204" pitchFamily="34" charset="0"/>
                <a:cs typeface="Times New Roman" panose="02020603050405020304" pitchFamily="18" charset="0"/>
              </a:rPr>
              <a:t> </a:t>
            </a:r>
            <a:r>
              <a:rPr lang="en-US" altLang="en-US" sz="2800" b="1" dirty="0">
                <a:solidFill>
                  <a:srgbClr val="555555"/>
                </a:solidFill>
                <a:latin typeface="Times New Roman" panose="02020603050405020304" pitchFamily="18" charset="0"/>
                <a:cs typeface="Times New Roman" panose="02020603050405020304" pitchFamily="18" charset="0"/>
              </a:rPr>
              <a:t>Đặt một hiệu điện thế U v</a:t>
            </a:r>
            <a:r>
              <a:rPr lang="en-US" altLang="en-US" sz="2800" b="1" dirty="0">
                <a:solidFill>
                  <a:srgbClr val="555555"/>
                </a:solidFill>
                <a:latin typeface="Arial" panose="020B0604020202020204" pitchFamily="34" charset="0"/>
                <a:ea typeface="Times New Roman" panose="02020603050405020304" pitchFamily="18" charset="0"/>
              </a:rPr>
              <a:t>à</a:t>
            </a:r>
            <a:r>
              <a:rPr lang="en-US" altLang="en-US" sz="2800" b="1" dirty="0">
                <a:solidFill>
                  <a:srgbClr val="555555"/>
                </a:solidFill>
                <a:latin typeface="Times New Roman" panose="02020603050405020304" pitchFamily="18" charset="0"/>
                <a:cs typeface="Times New Roman" panose="02020603050405020304" pitchFamily="18" charset="0"/>
              </a:rPr>
              <a:t>o hai đầu đoạn mạch c</a:t>
            </a:r>
            <a:r>
              <a:rPr lang="en-US" altLang="en-US" sz="2800" b="1" dirty="0">
                <a:solidFill>
                  <a:srgbClr val="555555"/>
                </a:solidFill>
                <a:latin typeface="Arial" panose="020B0604020202020204" pitchFamily="34" charset="0"/>
                <a:cs typeface="Times New Roman" panose="02020603050405020304" pitchFamily="18" charset="0"/>
              </a:rPr>
              <a:t>ó</a:t>
            </a:r>
            <a:r>
              <a:rPr lang="en-US" altLang="en-US" sz="2800" b="1" dirty="0">
                <a:solidFill>
                  <a:srgbClr val="555555"/>
                </a:solidFill>
                <a:latin typeface="Times New Roman" panose="02020603050405020304" pitchFamily="18" charset="0"/>
                <a:cs typeface="Times New Roman" panose="02020603050405020304" pitchFamily="18" charset="0"/>
              </a:rPr>
              <a:t> sơ đồ như trên h</a:t>
            </a:r>
            <a:r>
              <a:rPr lang="en-US" altLang="en-US" sz="2800" b="1" dirty="0">
                <a:solidFill>
                  <a:srgbClr val="555555"/>
                </a:solidFill>
                <a:latin typeface="Arial" panose="020B0604020202020204" pitchFamily="34" charset="0"/>
                <a:cs typeface="Times New Roman" panose="02020603050405020304" pitchFamily="18" charset="0"/>
              </a:rPr>
              <a:t>ì</a:t>
            </a:r>
            <a:r>
              <a:rPr lang="en-US" altLang="en-US" sz="2800" b="1" dirty="0">
                <a:solidFill>
                  <a:srgbClr val="555555"/>
                </a:solidFill>
                <a:latin typeface="Times New Roman" panose="02020603050405020304" pitchFamily="18" charset="0"/>
                <a:cs typeface="Times New Roman" panose="02020603050405020304" pitchFamily="18" charset="0"/>
              </a:rPr>
              <a:t>nh 4.5. Khi đ</a:t>
            </a:r>
            <a:r>
              <a:rPr lang="en-US" altLang="en-US" sz="2800" b="1" dirty="0">
                <a:solidFill>
                  <a:srgbClr val="555555"/>
                </a:solidFill>
                <a:latin typeface="Arial" panose="020B0604020202020204" pitchFamily="34" charset="0"/>
                <a:cs typeface="Times New Roman" panose="02020603050405020304" pitchFamily="18" charset="0"/>
              </a:rPr>
              <a:t>ó</a:t>
            </a:r>
            <a:r>
              <a:rPr lang="en-US" altLang="en-US" sz="2800" b="1" dirty="0">
                <a:solidFill>
                  <a:srgbClr val="555555"/>
                </a:solidFill>
                <a:latin typeface="Times New Roman" panose="02020603050405020304" pitchFamily="18" charset="0"/>
                <a:cs typeface="Times New Roman" panose="02020603050405020304" pitchFamily="18" charset="0"/>
              </a:rPr>
              <a:t>ng công tắc K v</a:t>
            </a:r>
            <a:r>
              <a:rPr lang="en-US" altLang="en-US" sz="2800" b="1" dirty="0">
                <a:solidFill>
                  <a:srgbClr val="555555"/>
                </a:solidFill>
                <a:latin typeface="Arial" panose="020B0604020202020204" pitchFamily="34" charset="0"/>
                <a:ea typeface="Times New Roman" panose="02020603050405020304" pitchFamily="18" charset="0"/>
              </a:rPr>
              <a:t>à</a:t>
            </a:r>
            <a:r>
              <a:rPr lang="en-US" altLang="en-US" sz="2800" b="1" dirty="0">
                <a:solidFill>
                  <a:srgbClr val="555555"/>
                </a:solidFill>
                <a:latin typeface="Times New Roman" panose="02020603050405020304" pitchFamily="18" charset="0"/>
                <a:cs typeface="Times New Roman" panose="02020603050405020304" pitchFamily="18" charset="0"/>
              </a:rPr>
              <a:t>o vị tr</a:t>
            </a:r>
            <a:r>
              <a:rPr lang="en-US" altLang="en-US" sz="2800" b="1" dirty="0">
                <a:solidFill>
                  <a:srgbClr val="555555"/>
                </a:solidFill>
                <a:latin typeface="Arial" panose="020B0604020202020204" pitchFamily="34" charset="0"/>
                <a:cs typeface="Times New Roman" panose="02020603050405020304" pitchFamily="18" charset="0"/>
              </a:rPr>
              <a:t>í</a:t>
            </a:r>
            <a:r>
              <a:rPr lang="en-US" altLang="en-US" sz="2800" b="1" dirty="0">
                <a:solidFill>
                  <a:srgbClr val="555555"/>
                </a:solidFill>
                <a:latin typeface="Times New Roman" panose="02020603050405020304" pitchFamily="18" charset="0"/>
                <a:cs typeface="Times New Roman" panose="02020603050405020304" pitchFamily="18" charset="0"/>
              </a:rPr>
              <a:t> 1 th</a:t>
            </a:r>
            <a:r>
              <a:rPr lang="en-US" altLang="en-US" sz="2800" b="1" dirty="0">
                <a:solidFill>
                  <a:srgbClr val="555555"/>
                </a:solidFill>
                <a:latin typeface="Arial" panose="020B0604020202020204" pitchFamily="34" charset="0"/>
                <a:cs typeface="Times New Roman" panose="02020603050405020304" pitchFamily="18" charset="0"/>
              </a:rPr>
              <a:t>ì</a:t>
            </a:r>
            <a:r>
              <a:rPr lang="en-US" altLang="en-US" sz="2800" b="1" dirty="0">
                <a:solidFill>
                  <a:srgbClr val="555555"/>
                </a:solidFill>
                <a:latin typeface="Times New Roman" panose="02020603050405020304" pitchFamily="18" charset="0"/>
                <a:cs typeface="Times New Roman" panose="02020603050405020304" pitchFamily="18" charset="0"/>
              </a:rPr>
              <a:t> ampe kế c</a:t>
            </a:r>
            <a:r>
              <a:rPr lang="en-US" altLang="en-US" sz="2800" b="1" dirty="0">
                <a:solidFill>
                  <a:srgbClr val="555555"/>
                </a:solidFill>
                <a:latin typeface="Arial" panose="020B0604020202020204" pitchFamily="34" charset="0"/>
                <a:cs typeface="Times New Roman" panose="02020603050405020304" pitchFamily="18" charset="0"/>
              </a:rPr>
              <a:t>ó</a:t>
            </a:r>
            <a:r>
              <a:rPr lang="en-US" altLang="en-US" sz="2800" b="1" dirty="0">
                <a:solidFill>
                  <a:srgbClr val="555555"/>
                </a:solidFill>
                <a:latin typeface="Times New Roman" panose="02020603050405020304" pitchFamily="18" charset="0"/>
                <a:cs typeface="Times New Roman" panose="02020603050405020304" pitchFamily="18" charset="0"/>
              </a:rPr>
              <a:t> số chỉ I</a:t>
            </a:r>
            <a:r>
              <a:rPr lang="en-US" altLang="en-US" sz="2800" b="1" baseline="-30000" dirty="0">
                <a:solidFill>
                  <a:srgbClr val="555555"/>
                </a:solidFill>
                <a:latin typeface="Times New Roman" panose="02020603050405020304" pitchFamily="18" charset="0"/>
                <a:cs typeface="Times New Roman" panose="02020603050405020304" pitchFamily="18" charset="0"/>
              </a:rPr>
              <a:t>1</a:t>
            </a:r>
            <a:r>
              <a:rPr lang="en-US" altLang="en-US" sz="2800" b="1" dirty="0">
                <a:solidFill>
                  <a:srgbClr val="555555"/>
                </a:solidFill>
                <a:latin typeface="Times New Roman" panose="02020603050405020304" pitchFamily="18" charset="0"/>
                <a:cs typeface="Times New Roman" panose="02020603050405020304" pitchFamily="18" charset="0"/>
              </a:rPr>
              <a:t>=I, khi chuyển công tắc n</a:t>
            </a:r>
            <a:r>
              <a:rPr lang="en-US" altLang="en-US" sz="2800" b="1" dirty="0">
                <a:solidFill>
                  <a:srgbClr val="555555"/>
                </a:solidFill>
                <a:latin typeface="Arial" panose="020B0604020202020204" pitchFamily="34" charset="0"/>
                <a:ea typeface="Times New Roman" panose="02020603050405020304" pitchFamily="18" charset="0"/>
              </a:rPr>
              <a:t>à</a:t>
            </a:r>
            <a:r>
              <a:rPr lang="en-US" altLang="en-US" sz="2800" b="1" dirty="0">
                <a:solidFill>
                  <a:srgbClr val="555555"/>
                </a:solidFill>
                <a:latin typeface="Times New Roman" panose="02020603050405020304" pitchFamily="18" charset="0"/>
                <a:cs typeface="Times New Roman" panose="02020603050405020304" pitchFamily="18" charset="0"/>
              </a:rPr>
              <a:t>y sang vị tr</a:t>
            </a:r>
            <a:r>
              <a:rPr lang="en-US" altLang="en-US" sz="2800" b="1" dirty="0">
                <a:solidFill>
                  <a:srgbClr val="555555"/>
                </a:solidFill>
                <a:latin typeface="Arial" panose="020B0604020202020204" pitchFamily="34" charset="0"/>
                <a:cs typeface="Times New Roman" panose="02020603050405020304" pitchFamily="18" charset="0"/>
              </a:rPr>
              <a:t>í</a:t>
            </a:r>
            <a:r>
              <a:rPr lang="en-US" altLang="en-US" sz="2800" b="1" dirty="0">
                <a:solidFill>
                  <a:srgbClr val="555555"/>
                </a:solidFill>
                <a:latin typeface="Times New Roman" panose="02020603050405020304" pitchFamily="18" charset="0"/>
                <a:cs typeface="Times New Roman" panose="02020603050405020304" pitchFamily="18" charset="0"/>
              </a:rPr>
              <a:t> số 2 th</a:t>
            </a:r>
            <a:r>
              <a:rPr lang="en-US" altLang="en-US" sz="2800" b="1" dirty="0">
                <a:solidFill>
                  <a:srgbClr val="555555"/>
                </a:solidFill>
                <a:latin typeface="Arial" panose="020B0604020202020204" pitchFamily="34" charset="0"/>
                <a:cs typeface="Times New Roman" panose="02020603050405020304" pitchFamily="18" charset="0"/>
              </a:rPr>
              <a:t>ì</a:t>
            </a:r>
            <a:r>
              <a:rPr lang="en-US" altLang="en-US" sz="2800" b="1" dirty="0">
                <a:solidFill>
                  <a:srgbClr val="555555"/>
                </a:solidFill>
                <a:latin typeface="Times New Roman" panose="02020603050405020304" pitchFamily="18" charset="0"/>
                <a:cs typeface="Times New Roman" panose="02020603050405020304" pitchFamily="18" charset="0"/>
              </a:rPr>
              <a:t> ampe c</a:t>
            </a:r>
            <a:r>
              <a:rPr lang="en-US" altLang="en-US" sz="2800" b="1" dirty="0">
                <a:solidFill>
                  <a:srgbClr val="555555"/>
                </a:solidFill>
                <a:latin typeface="Arial" panose="020B0604020202020204" pitchFamily="34" charset="0"/>
                <a:cs typeface="Times New Roman" panose="02020603050405020304" pitchFamily="18" charset="0"/>
              </a:rPr>
              <a:t>ó</a:t>
            </a:r>
            <a:r>
              <a:rPr lang="en-US" altLang="en-US" sz="2800" b="1" dirty="0">
                <a:solidFill>
                  <a:srgbClr val="555555"/>
                </a:solidFill>
                <a:latin typeface="Times New Roman" panose="02020603050405020304" pitchFamily="18" charset="0"/>
                <a:cs typeface="Times New Roman" panose="02020603050405020304" pitchFamily="18" charset="0"/>
              </a:rPr>
              <a:t> số chỉ l</a:t>
            </a:r>
            <a:r>
              <a:rPr lang="en-US" altLang="en-US" sz="2800" b="1" dirty="0">
                <a:solidFill>
                  <a:srgbClr val="555555"/>
                </a:solidFill>
                <a:latin typeface="Arial" panose="020B0604020202020204" pitchFamily="34" charset="0"/>
                <a:ea typeface="Times New Roman" panose="02020603050405020304" pitchFamily="18" charset="0"/>
              </a:rPr>
              <a:t>à</a:t>
            </a:r>
            <a:r>
              <a:rPr lang="en-US" altLang="en-US" sz="2800" b="1" dirty="0">
                <a:solidFill>
                  <a:srgbClr val="555555"/>
                </a:solidFill>
                <a:latin typeface="Times New Roman" panose="02020603050405020304" pitchFamily="18" charset="0"/>
                <a:cs typeface="Times New Roman" panose="02020603050405020304" pitchFamily="18" charset="0"/>
              </a:rPr>
              <a:t> I</a:t>
            </a:r>
            <a:r>
              <a:rPr lang="en-US" altLang="en-US" sz="2800" b="1" baseline="-30000" dirty="0">
                <a:solidFill>
                  <a:srgbClr val="555555"/>
                </a:solidFill>
                <a:latin typeface="Times New Roman" panose="02020603050405020304" pitchFamily="18" charset="0"/>
                <a:cs typeface="Times New Roman" panose="02020603050405020304" pitchFamily="18" charset="0"/>
              </a:rPr>
              <a:t>2</a:t>
            </a:r>
            <a:r>
              <a:rPr lang="en-US" altLang="en-US" sz="2800" b="1" dirty="0">
                <a:solidFill>
                  <a:srgbClr val="555555"/>
                </a:solidFill>
                <a:latin typeface="Times New Roman" panose="02020603050405020304" pitchFamily="18" charset="0"/>
                <a:cs typeface="Times New Roman" panose="02020603050405020304" pitchFamily="18" charset="0"/>
              </a:rPr>
              <a:t>=I/3, còn khi chuyển sang vị tr</a:t>
            </a:r>
            <a:r>
              <a:rPr lang="en-US" altLang="en-US" sz="2800" b="1" dirty="0">
                <a:solidFill>
                  <a:srgbClr val="555555"/>
                </a:solidFill>
                <a:latin typeface="Arial" panose="020B0604020202020204" pitchFamily="34" charset="0"/>
                <a:cs typeface="Times New Roman" panose="02020603050405020304" pitchFamily="18" charset="0"/>
              </a:rPr>
              <a:t>í</a:t>
            </a:r>
            <a:r>
              <a:rPr lang="en-US" altLang="en-US" sz="2800" b="1" dirty="0">
                <a:solidFill>
                  <a:srgbClr val="555555"/>
                </a:solidFill>
                <a:latin typeface="Times New Roman" panose="02020603050405020304" pitchFamily="18" charset="0"/>
                <a:cs typeface="Times New Roman" panose="02020603050405020304" pitchFamily="18" charset="0"/>
              </a:rPr>
              <a:t> số 3 th</a:t>
            </a:r>
            <a:r>
              <a:rPr lang="en-US" altLang="en-US" sz="2800" b="1" dirty="0">
                <a:solidFill>
                  <a:srgbClr val="555555"/>
                </a:solidFill>
                <a:latin typeface="Arial" panose="020B0604020202020204" pitchFamily="34" charset="0"/>
                <a:cs typeface="Times New Roman" panose="02020603050405020304" pitchFamily="18" charset="0"/>
              </a:rPr>
              <a:t>ì</a:t>
            </a:r>
            <a:r>
              <a:rPr lang="en-US" altLang="en-US" sz="2800" b="1" dirty="0">
                <a:solidFill>
                  <a:srgbClr val="555555"/>
                </a:solidFill>
                <a:latin typeface="Times New Roman" panose="02020603050405020304" pitchFamily="18" charset="0"/>
                <a:cs typeface="Times New Roman" panose="02020603050405020304" pitchFamily="18" charset="0"/>
              </a:rPr>
              <a:t> ampe kế c</a:t>
            </a:r>
            <a:r>
              <a:rPr lang="en-US" altLang="en-US" sz="2800" b="1" dirty="0">
                <a:solidFill>
                  <a:srgbClr val="555555"/>
                </a:solidFill>
                <a:latin typeface="Arial" panose="020B0604020202020204" pitchFamily="34" charset="0"/>
                <a:cs typeface="Times New Roman" panose="02020603050405020304" pitchFamily="18" charset="0"/>
              </a:rPr>
              <a:t>ó</a:t>
            </a:r>
            <a:r>
              <a:rPr lang="en-US" altLang="en-US" sz="2800" b="1" dirty="0">
                <a:solidFill>
                  <a:srgbClr val="555555"/>
                </a:solidFill>
                <a:latin typeface="Times New Roman" panose="02020603050405020304" pitchFamily="18" charset="0"/>
                <a:cs typeface="Times New Roman" panose="02020603050405020304" pitchFamily="18" charset="0"/>
              </a:rPr>
              <a:t> số chỉ I</a:t>
            </a:r>
            <a:r>
              <a:rPr lang="en-US" altLang="en-US" sz="2800" b="1" baseline="-30000" dirty="0">
                <a:solidFill>
                  <a:srgbClr val="555555"/>
                </a:solidFill>
                <a:latin typeface="Times New Roman" panose="02020603050405020304" pitchFamily="18" charset="0"/>
                <a:cs typeface="Times New Roman" panose="02020603050405020304" pitchFamily="18" charset="0"/>
              </a:rPr>
              <a:t>3</a:t>
            </a:r>
            <a:r>
              <a:rPr lang="en-US" altLang="en-US" sz="2800" b="1" dirty="0">
                <a:solidFill>
                  <a:srgbClr val="555555"/>
                </a:solidFill>
                <a:latin typeface="Times New Roman" panose="02020603050405020304" pitchFamily="18" charset="0"/>
                <a:cs typeface="Times New Roman" panose="02020603050405020304" pitchFamily="18" charset="0"/>
              </a:rPr>
              <a:t>=I/8. Cho biết R</a:t>
            </a:r>
            <a:r>
              <a:rPr lang="en-US" altLang="en-US" sz="2800" b="1" baseline="-30000" dirty="0">
                <a:solidFill>
                  <a:srgbClr val="555555"/>
                </a:solidFill>
                <a:latin typeface="Times New Roman" panose="02020603050405020304" pitchFamily="18" charset="0"/>
                <a:cs typeface="Times New Roman" panose="02020603050405020304" pitchFamily="18" charset="0"/>
              </a:rPr>
              <a:t>1</a:t>
            </a:r>
            <a:r>
              <a:rPr lang="en-US" altLang="en-US" sz="2800" b="1" dirty="0">
                <a:solidFill>
                  <a:srgbClr val="555555"/>
                </a:solidFill>
                <a:latin typeface="Times New Roman" panose="02020603050405020304" pitchFamily="18" charset="0"/>
                <a:cs typeface="Times New Roman" panose="02020603050405020304" pitchFamily="18" charset="0"/>
              </a:rPr>
              <a:t>=3Ω, hãy t</a:t>
            </a:r>
            <a:r>
              <a:rPr lang="en-US" altLang="en-US" sz="2800" b="1" dirty="0">
                <a:solidFill>
                  <a:srgbClr val="555555"/>
                </a:solidFill>
                <a:latin typeface="Arial" panose="020B0604020202020204" pitchFamily="34" charset="0"/>
                <a:cs typeface="Times New Roman" panose="02020603050405020304" pitchFamily="18" charset="0"/>
              </a:rPr>
              <a:t>í</a:t>
            </a:r>
            <a:r>
              <a:rPr lang="en-US" altLang="en-US" sz="2800" b="1" dirty="0">
                <a:solidFill>
                  <a:srgbClr val="555555"/>
                </a:solidFill>
                <a:latin typeface="Times New Roman" panose="02020603050405020304" pitchFamily="18" charset="0"/>
                <a:cs typeface="Times New Roman" panose="02020603050405020304" pitchFamily="18" charset="0"/>
              </a:rPr>
              <a:t>nh R</a:t>
            </a:r>
            <a:r>
              <a:rPr lang="en-US" altLang="en-US" sz="2800" b="1" baseline="-30000" dirty="0">
                <a:solidFill>
                  <a:srgbClr val="555555"/>
                </a:solidFill>
                <a:latin typeface="Times New Roman" panose="02020603050405020304" pitchFamily="18" charset="0"/>
                <a:cs typeface="Times New Roman" panose="02020603050405020304" pitchFamily="18" charset="0"/>
              </a:rPr>
              <a:t>2</a:t>
            </a:r>
            <a:r>
              <a:rPr lang="en-US" altLang="en-US" sz="2800" b="1" dirty="0">
                <a:solidFill>
                  <a:srgbClr val="555555"/>
                </a:solidFill>
                <a:latin typeface="Arial" panose="020B0604020202020204" pitchFamily="34" charset="0"/>
                <a:cs typeface="Times New Roman" panose="02020603050405020304" pitchFamily="18" charset="0"/>
              </a:rPr>
              <a:t> </a:t>
            </a:r>
            <a:r>
              <a:rPr lang="en-US" altLang="en-US" sz="2800" b="1" dirty="0">
                <a:solidFill>
                  <a:srgbClr val="555555"/>
                </a:solidFill>
                <a:latin typeface="Times New Roman" panose="02020603050405020304" pitchFamily="18" charset="0"/>
                <a:cs typeface="Times New Roman" panose="02020603050405020304" pitchFamily="18" charset="0"/>
              </a:rPr>
              <a:t>v</a:t>
            </a:r>
            <a:r>
              <a:rPr lang="en-US" altLang="en-US" sz="2800" b="1" dirty="0">
                <a:solidFill>
                  <a:srgbClr val="555555"/>
                </a:solidFill>
                <a:latin typeface="Arial" panose="020B0604020202020204" pitchFamily="34" charset="0"/>
                <a:ea typeface="Times New Roman" panose="02020603050405020304" pitchFamily="18" charset="0"/>
              </a:rPr>
              <a:t>à</a:t>
            </a:r>
            <a:r>
              <a:rPr lang="en-US" altLang="en-US" sz="2800" b="1" dirty="0">
                <a:solidFill>
                  <a:srgbClr val="555555"/>
                </a:solidFill>
                <a:latin typeface="Times New Roman" panose="02020603050405020304" pitchFamily="18" charset="0"/>
                <a:cs typeface="Times New Roman" panose="02020603050405020304" pitchFamily="18" charset="0"/>
              </a:rPr>
              <a:t> R</a:t>
            </a:r>
            <a:r>
              <a:rPr lang="en-US" altLang="en-US" sz="2800" b="1" baseline="-30000" dirty="0">
                <a:solidFill>
                  <a:srgbClr val="555555"/>
                </a:solidFill>
                <a:latin typeface="Times New Roman" panose="02020603050405020304" pitchFamily="18" charset="0"/>
                <a:cs typeface="Times New Roman" panose="02020603050405020304" pitchFamily="18" charset="0"/>
              </a:rPr>
              <a:t>3</a:t>
            </a:r>
            <a:r>
              <a:rPr lang="en-US" altLang="en-US" sz="2800" b="1" dirty="0">
                <a:solidFill>
                  <a:srgbClr val="555555"/>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pic>
        <p:nvPicPr>
          <p:cNvPr id="33795" name="Picture 2" descr="https://1.bp.blogspot.com/-Ps01veih-V8/U51_0KVILlI/AAAAAAAACXg/vu6rZN7H5aM/s1600/hinh+4-5.JPG">
            <a:hlinkClick r:id="rId1"/>
          </p:cNvPr>
          <p:cNvPicPr>
            <a:picLocks noChangeAspect="1"/>
          </p:cNvPicPr>
          <p:nvPr/>
        </p:nvPicPr>
        <p:blipFill>
          <a:blip r:embed="rId2"/>
          <a:stretch>
            <a:fillRect/>
          </a:stretch>
        </p:blipFill>
        <p:spPr>
          <a:xfrm>
            <a:off x="5943600" y="2538413"/>
            <a:ext cx="3048000" cy="1781175"/>
          </a:xfrm>
          <a:prstGeom prst="rect">
            <a:avLst/>
          </a:prstGeom>
          <a:noFill/>
          <a:ln w="9525">
            <a:noFill/>
          </a:ln>
        </p:spPr>
      </p:pic>
      <p:sp>
        <p:nvSpPr>
          <p:cNvPr id="4" name="TextBox 3"/>
          <p:cNvSpPr txBox="1"/>
          <p:nvPr/>
        </p:nvSpPr>
        <p:spPr>
          <a:xfrm>
            <a:off x="152400" y="2578100"/>
            <a:ext cx="5638800" cy="954088"/>
          </a:xfrm>
          <a:prstGeom prst="rect">
            <a:avLst/>
          </a:prstGeom>
          <a:noFill/>
          <a:ln w="9525">
            <a:noFill/>
          </a:ln>
        </p:spPr>
        <p:txBody>
          <a:bodyPr>
            <a:spAutoFit/>
          </a:bodyPr>
          <a:p>
            <a:r>
              <a:rPr lang="en-US" altLang="en-US" sz="2800" b="1" dirty="0">
                <a:latin typeface="Arial" panose="020B0604020202020204" pitchFamily="34" charset="0"/>
              </a:rPr>
              <a:t>Khi K ở vị trí 1, đoạn mạch gồm có R</a:t>
            </a:r>
            <a:r>
              <a:rPr lang="en-US" altLang="en-US" sz="2800" b="1" baseline="-25000" dirty="0">
                <a:latin typeface="Arial" panose="020B0604020202020204" pitchFamily="34" charset="0"/>
              </a:rPr>
              <a:t>1</a:t>
            </a:r>
            <a:r>
              <a:rPr lang="en-US" altLang="en-US" sz="2800" b="1" dirty="0">
                <a:latin typeface="Arial" panose="020B0604020202020204" pitchFamily="34" charset="0"/>
              </a:rPr>
              <a:t>:</a:t>
            </a:r>
            <a:endParaRPr lang="en-US" altLang="en-US" sz="2800" b="1" dirty="0">
              <a:latin typeface="Arial" panose="020B0604020202020204" pitchFamily="34" charset="0"/>
            </a:endParaRPr>
          </a:p>
        </p:txBody>
      </p:sp>
      <p:sp>
        <p:nvSpPr>
          <p:cNvPr id="3" name="Rectangle 2"/>
          <p:cNvSpPr>
            <a:spLocks noRot="1" noChangeAspect="1" noMove="1" noResize="1" noEditPoints="1" noAdjustHandles="1" noChangeArrowheads="1" noChangeShapeType="1" noTextEdit="1"/>
          </p:cNvSpPr>
          <p:nvPr/>
        </p:nvSpPr>
        <p:spPr>
          <a:xfrm>
            <a:off x="2335638" y="3142533"/>
            <a:ext cx="2523256" cy="860107"/>
          </a:xfrm>
          <a:prstGeom prst="rect">
            <a:avLst/>
          </a:prstGeom>
          <a:blipFill rotWithShape="1">
            <a:blip r:embed="rId3"/>
            <a:stretch>
              <a:fillRect l="-6039" b="-2128"/>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noFill/>
              <a:effectLst/>
              <a:uLnTx/>
              <a:uFillTx/>
              <a:latin typeface="Arial" panose="020B0604020202020204" pitchFamily="34" charset="0"/>
              <a:ea typeface="+mn-ea"/>
              <a:cs typeface="+mn-cs"/>
            </a:endParaRPr>
          </a:p>
        </p:txBody>
      </p:sp>
      <p:sp>
        <p:nvSpPr>
          <p:cNvPr id="6" name="TextBox 5"/>
          <p:cNvSpPr txBox="1"/>
          <p:nvPr/>
        </p:nvSpPr>
        <p:spPr>
          <a:xfrm>
            <a:off x="152400" y="4002088"/>
            <a:ext cx="5638800" cy="954087"/>
          </a:xfrm>
          <a:prstGeom prst="rect">
            <a:avLst/>
          </a:prstGeom>
          <a:noFill/>
          <a:ln w="9525">
            <a:noFill/>
          </a:ln>
        </p:spPr>
        <p:txBody>
          <a:bodyPr>
            <a:spAutoFit/>
          </a:bodyPr>
          <a:p>
            <a:pPr algn="just"/>
            <a:r>
              <a:rPr lang="en-US" altLang="en-US" sz="2800" b="1" dirty="0">
                <a:latin typeface="Arial" panose="020B0604020202020204" pitchFamily="34" charset="0"/>
              </a:rPr>
              <a:t>Khi K ở vị trí 2, đoạn mạch gồm có R</a:t>
            </a:r>
            <a:r>
              <a:rPr lang="en-US" altLang="en-US" sz="2800" b="1" baseline="-25000" dirty="0">
                <a:latin typeface="Arial" panose="020B0604020202020204" pitchFamily="34" charset="0"/>
              </a:rPr>
              <a:t>1 </a:t>
            </a:r>
            <a:r>
              <a:rPr lang="en-US" altLang="en-US" sz="2800" b="1" dirty="0">
                <a:latin typeface="Arial" panose="020B0604020202020204" pitchFamily="34" charset="0"/>
              </a:rPr>
              <a:t>mắc nối tiếp R</a:t>
            </a:r>
            <a:r>
              <a:rPr lang="en-US" altLang="en-US" sz="2800" b="1" baseline="-25000" dirty="0">
                <a:latin typeface="Arial" panose="020B0604020202020204" pitchFamily="34" charset="0"/>
              </a:rPr>
              <a:t>2</a:t>
            </a:r>
            <a:r>
              <a:rPr lang="en-US" altLang="en-US" sz="2800" b="1" dirty="0">
                <a:latin typeface="Arial" panose="020B0604020202020204" pitchFamily="34" charset="0"/>
              </a:rPr>
              <a:t>:</a:t>
            </a:r>
            <a:endParaRPr lang="en-US" altLang="en-US" sz="2800" b="1" dirty="0">
              <a:latin typeface="Arial" panose="020B0604020202020204" pitchFamily="34" charset="0"/>
            </a:endParaRPr>
          </a:p>
        </p:txBody>
      </p:sp>
      <p:sp>
        <p:nvSpPr>
          <p:cNvPr id="5" name="Rectangle 4"/>
          <p:cNvSpPr>
            <a:spLocks noRot="1" noChangeAspect="1" noMove="1" noResize="1" noEditPoints="1" noAdjustHandles="1" noChangeArrowheads="1" noChangeShapeType="1" noTextEdit="1"/>
          </p:cNvSpPr>
          <p:nvPr/>
        </p:nvSpPr>
        <p:spPr>
          <a:xfrm>
            <a:off x="4343400" y="4670304"/>
            <a:ext cx="3537827" cy="892296"/>
          </a:xfrm>
          <a:prstGeom prst="rect">
            <a:avLst/>
          </a:prstGeom>
          <a:blipFill rotWithShape="1">
            <a:blip r:embed="rId4"/>
            <a:stretch>
              <a:fillRect/>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noFill/>
              <a:effectLst/>
              <a:uLnTx/>
              <a:uFillTx/>
              <a:latin typeface="Arial" panose="020B0604020202020204" pitchFamily="34" charset="0"/>
              <a:ea typeface="+mn-ea"/>
              <a:cs typeface="+mn-cs"/>
            </a:endParaRPr>
          </a:p>
        </p:txBody>
      </p:sp>
      <p:sp>
        <p:nvSpPr>
          <p:cNvPr id="7" name="Rectangle 6"/>
          <p:cNvSpPr>
            <a:spLocks noRot="1" noChangeAspect="1" noMove="1" noResize="1" noEditPoints="1" noAdjustHandles="1" noChangeArrowheads="1" noChangeShapeType="1" noTextEdit="1"/>
          </p:cNvSpPr>
          <p:nvPr/>
        </p:nvSpPr>
        <p:spPr>
          <a:xfrm>
            <a:off x="152400" y="5883337"/>
            <a:ext cx="8839200" cy="669863"/>
          </a:xfrm>
          <a:prstGeom prst="rect">
            <a:avLst/>
          </a:prstGeom>
          <a:blipFill rotWithShape="1">
            <a:blip r:embed="rId5"/>
            <a:stretch>
              <a:fillRect l="-1034" b="-909"/>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no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185738" y="228600"/>
            <a:ext cx="8763000" cy="954088"/>
          </a:xfrm>
          <a:prstGeom prst="rect">
            <a:avLst/>
          </a:prstGeom>
          <a:noFill/>
          <a:ln w="9525">
            <a:noFill/>
          </a:ln>
        </p:spPr>
        <p:txBody>
          <a:bodyPr>
            <a:spAutoFit/>
          </a:bodyPr>
          <a:p>
            <a:pPr algn="just"/>
            <a:r>
              <a:rPr lang="en-US" altLang="en-US" sz="2800" b="1" dirty="0">
                <a:latin typeface="Arial" panose="020B0604020202020204" pitchFamily="34" charset="0"/>
              </a:rPr>
              <a:t>Khi K ở vị trí 3, đoạn mạch gồm có R</a:t>
            </a:r>
            <a:r>
              <a:rPr lang="en-US" altLang="en-US" sz="2800" b="1" baseline="-25000" dirty="0">
                <a:latin typeface="Arial" panose="020B0604020202020204" pitchFamily="34" charset="0"/>
              </a:rPr>
              <a:t>1,</a:t>
            </a:r>
            <a:r>
              <a:rPr lang="en-US" altLang="en-US" sz="2800" b="1" dirty="0">
                <a:latin typeface="Arial" panose="020B0604020202020204" pitchFamily="34" charset="0"/>
              </a:rPr>
              <a:t>R</a:t>
            </a:r>
            <a:r>
              <a:rPr lang="en-US" altLang="en-US" sz="2800" b="1" baseline="-25000" dirty="0">
                <a:latin typeface="Arial" panose="020B0604020202020204" pitchFamily="34" charset="0"/>
              </a:rPr>
              <a:t>2,</a:t>
            </a:r>
            <a:r>
              <a:rPr lang="en-US" altLang="en-US" sz="2800" b="1" dirty="0">
                <a:latin typeface="Arial" panose="020B0604020202020204" pitchFamily="34" charset="0"/>
              </a:rPr>
              <a:t>R</a:t>
            </a:r>
            <a:r>
              <a:rPr lang="en-US" altLang="en-US" sz="2800" b="1" baseline="-25000" dirty="0">
                <a:latin typeface="Arial" panose="020B0604020202020204" pitchFamily="34" charset="0"/>
              </a:rPr>
              <a:t>2 </a:t>
            </a:r>
            <a:r>
              <a:rPr lang="en-US" altLang="en-US" sz="2800" b="1" dirty="0">
                <a:latin typeface="Arial" panose="020B0604020202020204" pitchFamily="34" charset="0"/>
              </a:rPr>
              <a:t>mắc nối tiếp </a:t>
            </a:r>
            <a:endParaRPr lang="en-US" altLang="en-US" sz="2800" b="1" dirty="0">
              <a:latin typeface="Arial" panose="020B0604020202020204" pitchFamily="34" charset="0"/>
            </a:endParaRPr>
          </a:p>
        </p:txBody>
      </p:sp>
      <p:sp>
        <p:nvSpPr>
          <p:cNvPr id="3" name="Rectangle 2"/>
          <p:cNvSpPr>
            <a:spLocks noRot="1" noChangeAspect="1" noMove="1" noResize="1" noEditPoints="1" noAdjustHandles="1" noChangeArrowheads="1" noChangeShapeType="1" noTextEdit="1"/>
          </p:cNvSpPr>
          <p:nvPr/>
        </p:nvSpPr>
        <p:spPr>
          <a:xfrm>
            <a:off x="1115215" y="1371600"/>
            <a:ext cx="6905608" cy="971483"/>
          </a:xfrm>
          <a:prstGeom prst="rect">
            <a:avLst/>
          </a:prstGeom>
          <a:blipFill rotWithShape="1">
            <a:blip r:embed="rId1"/>
            <a:stretch>
              <a:fillRect/>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noFill/>
              <a:effectLst/>
              <a:uLnTx/>
              <a:uFillTx/>
              <a:latin typeface="Arial" panose="020B0604020202020204" pitchFamily="34" charset="0"/>
              <a:ea typeface="+mn-ea"/>
              <a:cs typeface="+mn-cs"/>
            </a:endParaRPr>
          </a:p>
        </p:txBody>
      </p:sp>
      <p:sp>
        <p:nvSpPr>
          <p:cNvPr id="5" name="Rectangle 4"/>
          <p:cNvSpPr>
            <a:spLocks noRot="1" noChangeAspect="1" noMove="1" noResize="1" noEditPoints="1" noAdjustHandles="1" noChangeArrowheads="1" noChangeShapeType="1" noTextEdit="1"/>
          </p:cNvSpPr>
          <p:nvPr/>
        </p:nvSpPr>
        <p:spPr>
          <a:xfrm>
            <a:off x="-76200" y="2895600"/>
            <a:ext cx="9144000" cy="767711"/>
          </a:xfrm>
          <a:prstGeom prst="rect">
            <a:avLst/>
          </a:prstGeom>
          <a:blipFill rotWithShape="1">
            <a:blip r:embed="rId2"/>
            <a:stretch>
              <a:fillRect l="-600" b="-794"/>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noFill/>
              <a:effectLst/>
              <a:uLnTx/>
              <a:uFillTx/>
              <a:latin typeface="Arial" panose="020B0604020202020204" pitchFamily="34" charset="0"/>
              <a:ea typeface="+mn-ea"/>
              <a:cs typeface="+mn-cs"/>
            </a:endParaRPr>
          </a:p>
        </p:txBody>
      </p:sp>
      <p:sp>
        <p:nvSpPr>
          <p:cNvPr id="6" name="Rectangle 5"/>
          <p:cNvSpPr>
            <a:spLocks noRot="1" noChangeAspect="1" noMove="1" noResize="1" noEditPoints="1" noAdjustHandles="1" noChangeArrowheads="1" noChangeShapeType="1" noTextEdit="1"/>
          </p:cNvSpPr>
          <p:nvPr/>
        </p:nvSpPr>
        <p:spPr>
          <a:xfrm>
            <a:off x="1600200" y="3962400"/>
            <a:ext cx="5486400" cy="523220"/>
          </a:xfrm>
          <a:prstGeom prst="rect">
            <a:avLst/>
          </a:prstGeom>
          <a:blipFill rotWithShape="1">
            <a:blip r:embed="rId3"/>
            <a:stretch>
              <a:fillRect/>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no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itle 1"/>
          <p:cNvSpPr>
            <a:spLocks noGrp="1"/>
          </p:cNvSpPr>
          <p:nvPr>
            <p:ph type="title"/>
          </p:nvPr>
        </p:nvSpPr>
        <p:spPr>
          <a:xfrm>
            <a:off x="-1140460" y="593090"/>
            <a:ext cx="8229600" cy="944563"/>
          </a:xfrm>
        </p:spPr>
        <p:txBody>
          <a:bodyPr vert="horz" wrap="square" lIns="91440" tIns="45720" rIns="91440" bIns="45720" anchor="ctr" anchorCtr="0"/>
          <a:p>
            <a:pPr algn="r"/>
            <a:r>
              <a:rPr lang="en-US" altLang="en-US" sz="4800" b="1" dirty="0">
                <a:solidFill>
                  <a:srgbClr val="1A04C0"/>
                </a:solidFill>
              </a:rPr>
              <a:t>BÀI TẬP VỀ NHÀ</a:t>
            </a:r>
            <a:endParaRPr lang="en-US" altLang="en-US" sz="4800" b="1" dirty="0">
              <a:solidFill>
                <a:srgbClr val="1A04C0"/>
              </a:solidFill>
            </a:endParaRPr>
          </a:p>
        </p:txBody>
      </p:sp>
      <p:sp>
        <p:nvSpPr>
          <p:cNvPr id="10" name="TextBox 9"/>
          <p:cNvSpPr txBox="1"/>
          <p:nvPr/>
        </p:nvSpPr>
        <p:spPr>
          <a:xfrm>
            <a:off x="304800" y="1828800"/>
            <a:ext cx="8686800" cy="3324225"/>
          </a:xfrm>
          <a:prstGeom prst="rect">
            <a:avLst/>
          </a:prstGeom>
          <a:solidFill>
            <a:schemeClr val="bg1">
              <a:lumMod val="85000"/>
            </a:schemeClr>
          </a:solidFill>
        </p:spPr>
        <p:txBody>
          <a:bodyPr>
            <a:spAutoFit/>
          </a:bodyPr>
          <a:lstStyle/>
          <a:p>
            <a:pPr marR="0" algn="just" defTabSz="914400">
              <a:lnSpc>
                <a:spcPct val="150000"/>
              </a:lnSpc>
              <a:buClrTx/>
              <a:buSzTx/>
              <a:buFontTx/>
              <a:buChar char="-"/>
              <a:defRPr/>
            </a:pP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Học</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thuộc</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phần</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ghi</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chép</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bài</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học</a:t>
            </a:r>
            <a:r>
              <a:rPr kumimoji="0" lang="en-US" sz="2800" b="1" kern="1200" cap="none" spc="0" normalizeH="0" baseline="0" noProof="0" dirty="0">
                <a:latin typeface="Arial" panose="020B0604020202020204" pitchFamily="34" charset="0"/>
                <a:ea typeface="+mn-ea"/>
                <a:cs typeface="+mn-cs"/>
              </a:rPr>
              <a:t>.</a:t>
            </a:r>
            <a:endParaRPr kumimoji="0" lang="en-US" sz="2800" b="1" kern="1200" cap="none" spc="0" normalizeH="0" baseline="0" noProof="0" dirty="0">
              <a:latin typeface="Arial" panose="020B0604020202020204" pitchFamily="34" charset="0"/>
              <a:ea typeface="+mn-ea"/>
              <a:cs typeface="+mn-cs"/>
            </a:endParaRPr>
          </a:p>
          <a:p>
            <a:pPr marR="0" algn="just" defTabSz="914400">
              <a:lnSpc>
                <a:spcPct val="150000"/>
              </a:lnSpc>
              <a:buClrTx/>
              <a:buSzTx/>
              <a:buFontTx/>
              <a:buChar char="-"/>
              <a:defRPr/>
            </a:pP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Đọc</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phần</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Có</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thể</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em</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chưa</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biết</a:t>
            </a:r>
            <a:r>
              <a:rPr kumimoji="0" lang="en-US" sz="2800" b="1" kern="1200" cap="none" spc="0" normalizeH="0" baseline="0" noProof="0" dirty="0">
                <a:latin typeface="Arial" panose="020B0604020202020204" pitchFamily="34" charset="0"/>
                <a:ea typeface="+mn-ea"/>
                <a:cs typeface="+mn-cs"/>
              </a:rPr>
              <a:t>”.</a:t>
            </a:r>
            <a:endParaRPr kumimoji="0" lang="en-US" sz="2800" b="1" kern="1200" cap="none" spc="0" normalizeH="0" baseline="0" noProof="0" dirty="0">
              <a:latin typeface="Arial" panose="020B0604020202020204" pitchFamily="34" charset="0"/>
              <a:ea typeface="+mn-ea"/>
              <a:cs typeface="+mn-cs"/>
            </a:endParaRPr>
          </a:p>
          <a:p>
            <a:pPr marR="0" algn="just" defTabSz="914400">
              <a:lnSpc>
                <a:spcPct val="150000"/>
              </a:lnSpc>
              <a:buClrTx/>
              <a:buSzTx/>
              <a:buFontTx/>
              <a:buChar char="-"/>
              <a:defRPr/>
            </a:pP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Hoàn</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thành</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các</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bài</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tập</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trong</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sách</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bài</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tập</a:t>
            </a:r>
            <a:r>
              <a:rPr kumimoji="0" lang="en-US" sz="2800" b="1" kern="1200" cap="none" spc="0" normalizeH="0" baseline="0" noProof="0" dirty="0">
                <a:latin typeface="Arial" panose="020B0604020202020204" pitchFamily="34" charset="0"/>
                <a:ea typeface="+mn-ea"/>
                <a:cs typeface="+mn-cs"/>
              </a:rPr>
              <a:t>.</a:t>
            </a:r>
            <a:endParaRPr kumimoji="0" lang="en-US" sz="2800" b="1" kern="1200" cap="none" spc="0" normalizeH="0" baseline="0" noProof="0" dirty="0">
              <a:latin typeface="Arial" panose="020B0604020202020204" pitchFamily="34" charset="0"/>
              <a:ea typeface="+mn-ea"/>
              <a:cs typeface="+mn-cs"/>
            </a:endParaRPr>
          </a:p>
          <a:p>
            <a:pPr marR="0" algn="just" defTabSz="914400">
              <a:lnSpc>
                <a:spcPct val="150000"/>
              </a:lnSpc>
              <a:buClrTx/>
              <a:buSzTx/>
              <a:buFontTx/>
              <a:buChar char="-"/>
              <a:defRPr/>
            </a:pP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Đọc</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kỹ</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trước</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nội</a:t>
            </a:r>
            <a:r>
              <a:rPr kumimoji="0" lang="en-US" sz="2800" b="1" kern="1200" cap="none" spc="0" normalizeH="0" baseline="0" noProof="0" dirty="0">
                <a:latin typeface="Arial" panose="020B0604020202020204" pitchFamily="34" charset="0"/>
                <a:ea typeface="+mn-ea"/>
                <a:cs typeface="+mn-cs"/>
              </a:rPr>
              <a:t> dung </a:t>
            </a:r>
            <a:r>
              <a:rPr kumimoji="0" lang="en-US" sz="2800" b="1" kern="1200" cap="none" spc="0" normalizeH="0" baseline="0" noProof="0" dirty="0" err="1">
                <a:latin typeface="Arial" panose="020B0604020202020204" pitchFamily="34" charset="0"/>
                <a:ea typeface="+mn-ea"/>
                <a:cs typeface="+mn-cs"/>
              </a:rPr>
              <a:t>bài</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Đoạn</a:t>
            </a:r>
            <a:r>
              <a:rPr kumimoji="0" lang="en-US" sz="2800" b="1" kern="1200" cap="none" spc="0" normalizeH="0" baseline="0" noProof="0" dirty="0">
                <a:latin typeface="Arial" panose="020B0604020202020204" pitchFamily="34" charset="0"/>
                <a:ea typeface="+mn-ea"/>
                <a:cs typeface="+mn-cs"/>
              </a:rPr>
              <a:t> </a:t>
            </a:r>
            <a:r>
              <a:rPr kumimoji="0" lang="en-US" sz="2800" b="1" kern="1200" cap="none" spc="0" normalizeH="0" baseline="0" noProof="0" dirty="0" err="1">
                <a:latin typeface="Arial" panose="020B0604020202020204" pitchFamily="34" charset="0"/>
                <a:ea typeface="+mn-ea"/>
                <a:cs typeface="+mn-cs"/>
              </a:rPr>
              <a:t>mạch</a:t>
            </a:r>
            <a:r>
              <a:rPr kumimoji="0" lang="en-US" sz="2800" b="1" kern="1200" cap="none" spc="0" normalizeH="0" baseline="0" noProof="0" dirty="0">
                <a:latin typeface="Arial" panose="020B0604020202020204" pitchFamily="34" charset="0"/>
                <a:ea typeface="+mn-ea"/>
                <a:cs typeface="+mn-cs"/>
              </a:rPr>
              <a:t> song </a:t>
            </a:r>
            <a:r>
              <a:rPr kumimoji="0" lang="en-US" sz="2800" b="1" kern="1200" cap="none" spc="0" normalizeH="0" baseline="0" noProof="0" dirty="0" err="1">
                <a:latin typeface="Arial" panose="020B0604020202020204" pitchFamily="34" charset="0"/>
                <a:ea typeface="+mn-ea"/>
                <a:cs typeface="+mn-cs"/>
              </a:rPr>
              <a:t>song</a:t>
            </a:r>
            <a:r>
              <a:rPr kumimoji="0" lang="en-US" sz="2800" b="1" kern="1200" cap="none" spc="0" normalizeH="0" baseline="0" noProof="0" dirty="0">
                <a:latin typeface="Arial" panose="020B0604020202020204" pitchFamily="34" charset="0"/>
                <a:ea typeface="+mn-ea"/>
                <a:cs typeface="+mn-cs"/>
              </a:rPr>
              <a:t>”</a:t>
            </a:r>
            <a:endParaRPr kumimoji="0" lang="en-US" sz="2800" b="1" kern="1200" cap="none" spc="0" normalizeH="0" baseline="0" noProof="0" dirty="0">
              <a:latin typeface="Arial" panose="020B0604020202020204" pitchFamily="34" charset="0"/>
              <a:ea typeface="+mn-ea"/>
              <a:cs typeface="+mn-cs"/>
            </a:endParaRPr>
          </a:p>
        </p:txBody>
      </p:sp>
      <p:pic>
        <p:nvPicPr>
          <p:cNvPr id="36868" name="Picture 3" descr="Book-01-june"/>
          <p:cNvPicPr>
            <a:picLocks noChangeAspect="1"/>
          </p:cNvPicPr>
          <p:nvPr/>
        </p:nvPicPr>
        <p:blipFill>
          <a:blip r:embed="rId1"/>
          <a:stretch>
            <a:fillRect/>
          </a:stretch>
        </p:blipFill>
        <p:spPr>
          <a:xfrm rot="-399304">
            <a:off x="603568" y="658813"/>
            <a:ext cx="1203325" cy="1103312"/>
          </a:xfrm>
          <a:prstGeom prst="rect">
            <a:avLst/>
          </a:prstGeom>
          <a:noFill/>
          <a:ln w="9525">
            <a:noFill/>
          </a:ln>
        </p:spPr>
      </p:pic>
      <p:pic>
        <p:nvPicPr>
          <p:cNvPr id="6" name="Picture 5" descr="MINOON 2.gif"/>
          <p:cNvPicPr>
            <a:picLocks noChangeAspect="1"/>
          </p:cNvPicPr>
          <p:nvPr/>
        </p:nvPicPr>
        <p:blipFill>
          <a:blip r:embed="rId2" cstate="print"/>
          <a:stretch>
            <a:fillRect/>
          </a:stretch>
        </p:blipFill>
        <p:spPr>
          <a:xfrm>
            <a:off x="6172200" y="4715540"/>
            <a:ext cx="2971800" cy="2142460"/>
          </a:xfrm>
          <a:prstGeom prst="rect">
            <a:avLst/>
          </a:prstGeom>
          <a:ln>
            <a:noFill/>
          </a:ln>
          <a:effectLst>
            <a:softEdge rad="112500"/>
          </a:effectLst>
        </p:spPr>
      </p:pic>
    </p:spTree>
  </p:cSld>
  <p:clrMapOvr>
    <a:masterClrMapping/>
  </p:clrMapOvr>
  <p:transition>
    <p:wedg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2" name="Picture 4" descr="fireworks"/>
          <p:cNvPicPr>
            <a:picLocks noChangeAspect="1"/>
          </p:cNvPicPr>
          <p:nvPr/>
        </p:nvPicPr>
        <p:blipFill>
          <a:blip r:embed="rId1"/>
          <a:stretch>
            <a:fillRect/>
          </a:stretch>
        </p:blipFill>
        <p:spPr>
          <a:xfrm>
            <a:off x="0" y="-76200"/>
            <a:ext cx="9144000" cy="6934200"/>
          </a:xfrm>
          <a:prstGeom prst="rect">
            <a:avLst/>
          </a:prstGeom>
          <a:noFill/>
          <a:ln w="9525">
            <a:noFill/>
          </a:ln>
        </p:spPr>
      </p:pic>
      <p:sp>
        <p:nvSpPr>
          <p:cNvPr id="17413" name="Text Box 5"/>
          <p:cNvSpPr txBox="1">
            <a:spLocks noChangeArrowheads="1"/>
          </p:cNvSpPr>
          <p:nvPr/>
        </p:nvSpPr>
        <p:spPr bwMode="auto">
          <a:xfrm>
            <a:off x="457200" y="2590800"/>
            <a:ext cx="8305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ctr">
              <a:spcBef>
                <a:spcPct val="50000"/>
              </a:spcBef>
              <a:buNone/>
            </a:pPr>
            <a:r>
              <a:rPr sz="2800" b="1" noProof="1" dirty="0">
                <a:solidFill>
                  <a:srgbClr val="FF0000"/>
                </a:solidFill>
                <a:effectLst>
                  <a:outerShdw blurRad="38100" dist="38100" dir="2700000">
                    <a:srgbClr val="C0C0C0"/>
                  </a:outerShdw>
                </a:effectLst>
                <a:latin typeface="Times New Roman" panose="02020603050405020304" pitchFamily="18" charset="0"/>
                <a:ea typeface="+mn-ea"/>
                <a:cs typeface="Arial" panose="020B0604020202020204" pitchFamily="34" charset="0"/>
              </a:rPr>
              <a:t>B</a:t>
            </a:r>
            <a:r>
              <a:rPr sz="2800" b="1" noProof="1" dirty="0">
                <a:solidFill>
                  <a:srgbClr val="FF0000"/>
                </a:solidFill>
                <a:effectLst>
                  <a:outerShdw blurRad="38100" dist="38100" dir="2700000">
                    <a:srgbClr val="C0C0C0"/>
                  </a:outerShdw>
                </a:effectLst>
                <a:latin typeface="Times New Roman" panose="02020603050405020304" pitchFamily="18" charset="0"/>
                <a:ea typeface="Arial" panose="020B0604020202020204" pitchFamily="34" charset="0"/>
                <a:cs typeface="+mn-cs"/>
              </a:rPr>
              <a:t>à</a:t>
            </a:r>
            <a:r>
              <a:rPr sz="2800" b="1" noProof="1" dirty="0">
                <a:solidFill>
                  <a:srgbClr val="FF0000"/>
                </a:solidFill>
                <a:effectLst>
                  <a:outerShdw blurRad="38100" dist="38100" dir="2700000">
                    <a:srgbClr val="C0C0C0"/>
                  </a:outerShdw>
                </a:effectLst>
                <a:latin typeface="Times New Roman" panose="02020603050405020304" pitchFamily="18" charset="0"/>
                <a:ea typeface="+mn-ea"/>
                <a:cs typeface="Arial" panose="020B0604020202020204" pitchFamily="34" charset="0"/>
              </a:rPr>
              <a:t>i học kết thúc tại đây, </a:t>
            </a:r>
            <a:endParaRPr sz="2800" b="1" noProof="1" dirty="0">
              <a:solidFill>
                <a:srgbClr val="FF0000"/>
              </a:solidFill>
              <a:effectLst>
                <a:outerShdw blurRad="38100" dist="38100" dir="2700000">
                  <a:srgbClr val="C0C0C0"/>
                </a:outerShdw>
              </a:effectLst>
              <a:latin typeface="Times New Roman" panose="02020603050405020304" pitchFamily="18" charset="0"/>
              <a:cs typeface="Arial" panose="020B0604020202020204" pitchFamily="34" charset="0"/>
            </a:endParaRPr>
          </a:p>
          <a:p>
            <a:pPr algn="ctr">
              <a:spcBef>
                <a:spcPct val="50000"/>
              </a:spcBef>
              <a:buNone/>
            </a:pPr>
            <a:r>
              <a:rPr sz="2800" b="1" noProof="1" dirty="0">
                <a:solidFill>
                  <a:srgbClr val="FF0000"/>
                </a:solidFill>
                <a:effectLst>
                  <a:outerShdw blurRad="38100" dist="38100" dir="2700000">
                    <a:srgbClr val="C0C0C0"/>
                  </a:outerShdw>
                </a:effectLst>
                <a:latin typeface="Times New Roman" panose="02020603050405020304" pitchFamily="18" charset="0"/>
                <a:ea typeface="+mn-ea"/>
                <a:cs typeface="Arial" panose="020B0604020202020204" pitchFamily="34" charset="0"/>
              </a:rPr>
              <a:t>cảm ơn các em đã tập trung học tâp v</a:t>
            </a:r>
            <a:r>
              <a:rPr sz="2800" b="1" noProof="1" dirty="0">
                <a:solidFill>
                  <a:srgbClr val="FF0000"/>
                </a:solidFill>
                <a:effectLst>
                  <a:outerShdw blurRad="38100" dist="38100" dir="2700000">
                    <a:srgbClr val="C0C0C0"/>
                  </a:outerShdw>
                </a:effectLst>
                <a:latin typeface="Times New Roman" panose="02020603050405020304" pitchFamily="18" charset="0"/>
                <a:ea typeface="Arial" panose="020B0604020202020204" pitchFamily="34" charset="0"/>
                <a:cs typeface="+mn-cs"/>
              </a:rPr>
              <a:t>à</a:t>
            </a:r>
            <a:r>
              <a:rPr sz="2800" b="1" noProof="1" dirty="0">
                <a:solidFill>
                  <a:srgbClr val="FF0000"/>
                </a:solidFill>
                <a:effectLst>
                  <a:outerShdw blurRad="38100" dist="38100" dir="2700000">
                    <a:srgbClr val="C0C0C0"/>
                  </a:outerShdw>
                </a:effectLst>
                <a:latin typeface="Times New Roman" panose="02020603050405020304" pitchFamily="18" charset="0"/>
                <a:ea typeface="+mn-ea"/>
                <a:cs typeface="Arial" panose="020B0604020202020204" pitchFamily="34" charset="0"/>
              </a:rPr>
              <a:t> xây dựng b</a:t>
            </a:r>
            <a:r>
              <a:rPr sz="2800" b="1" noProof="1" dirty="0">
                <a:solidFill>
                  <a:srgbClr val="FF0000"/>
                </a:solidFill>
                <a:effectLst>
                  <a:outerShdw blurRad="38100" dist="38100" dir="2700000">
                    <a:srgbClr val="C0C0C0"/>
                  </a:outerShdw>
                </a:effectLst>
                <a:latin typeface="Times New Roman" panose="02020603050405020304" pitchFamily="18" charset="0"/>
                <a:ea typeface="Arial" panose="020B0604020202020204" pitchFamily="34" charset="0"/>
                <a:cs typeface="+mn-cs"/>
              </a:rPr>
              <a:t>à</a:t>
            </a:r>
            <a:r>
              <a:rPr sz="2800" b="1" noProof="1" dirty="0">
                <a:solidFill>
                  <a:srgbClr val="FF0000"/>
                </a:solidFill>
                <a:effectLst>
                  <a:outerShdw blurRad="38100" dist="38100" dir="2700000">
                    <a:srgbClr val="C0C0C0"/>
                  </a:outerShdw>
                </a:effectLst>
                <a:latin typeface="Times New Roman" panose="02020603050405020304" pitchFamily="18" charset="0"/>
                <a:ea typeface="+mn-ea"/>
                <a:cs typeface="Arial" panose="020B0604020202020204" pitchFamily="34" charset="0"/>
              </a:rPr>
              <a:t>i!</a:t>
            </a:r>
            <a:endParaRPr sz="2800" b="1" noProof="1" dirty="0">
              <a:solidFill>
                <a:srgbClr val="FF0000"/>
              </a:solidFill>
              <a:effectLst>
                <a:outerShdw blurRad="38100" dist="38100" dir="2700000">
                  <a:srgbClr val="C0C0C0"/>
                </a:outerShdw>
              </a:effectLst>
              <a:latin typeface="Times New Roman" panose="02020603050405020304" pitchFamily="18" charset="0"/>
              <a:ea typeface="Arial" panose="020B0604020202020204" pitchFamily="34" charset="0"/>
            </a:endParaRPr>
          </a:p>
        </p:txBody>
      </p:sp>
      <p:pic>
        <p:nvPicPr>
          <p:cNvPr id="15363" name="Picture 6" descr="Picture5"/>
          <p:cNvPicPr>
            <a:picLocks noChangeAspect="1"/>
          </p:cNvPicPr>
          <p:nvPr/>
        </p:nvPicPr>
        <p:blipFill>
          <a:blip r:embed="rId2"/>
          <a:stretch>
            <a:fillRect/>
          </a:stretch>
        </p:blipFill>
        <p:spPr>
          <a:xfrm>
            <a:off x="0" y="33338"/>
            <a:ext cx="4070350" cy="4030662"/>
          </a:xfrm>
          <a:prstGeom prst="rect">
            <a:avLst/>
          </a:prstGeom>
          <a:noFill/>
          <a:ln w="9525">
            <a:noFill/>
          </a:ln>
        </p:spPr>
      </p:pic>
      <p:pic>
        <p:nvPicPr>
          <p:cNvPr id="15364" name="Picture 7" descr="Picture5"/>
          <p:cNvPicPr>
            <a:picLocks noChangeAspect="1"/>
          </p:cNvPicPr>
          <p:nvPr/>
        </p:nvPicPr>
        <p:blipFill>
          <a:blip r:embed="rId2"/>
          <a:stretch>
            <a:fillRect/>
          </a:stretch>
        </p:blipFill>
        <p:spPr>
          <a:xfrm rot="10800000">
            <a:off x="5073650" y="2827338"/>
            <a:ext cx="4070350" cy="40306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childTnLst>
                                  <p:subTnLst>
                                    <p:audio>
                                      <p:cMediaNode vol="24000">
                                        <p:cTn display="0" masterRel="sameClick">
                                          <p:stCondLst>
                                            <p:cond evt="begin" delay="0">
                                              <p:tn val="5"/>
                                            </p:cond>
                                          </p:stCondLst>
                                          <p:endCondLst>
                                            <p:cond evt="onStopAudio" delay="0">
                                              <p:tgtEl>
                                                <p:sldTgt/>
                                              </p:tgtEl>
                                            </p:cond>
                                          </p:endCondLst>
                                        </p:cTn>
                                        <p:tgtEl>
                                          <p:sndTgt r:embed="rId3" name="clap.wav"/>
                                        </p:tgtEl>
                                      </p:cMediaNode>
                                    </p:audio>
                                  </p:subTnLst>
                                </p:cTn>
                              </p:par>
                            </p:childTnLst>
                          </p:cTn>
                        </p:par>
                        <p:par>
                          <p:cTn id="7" fill="hold">
                            <p:stCondLst>
                              <p:cond delay="0"/>
                            </p:stCondLst>
                            <p:childTnLst>
                              <p:par>
                                <p:cTn id="8" presetID="8" presetClass="entr" presetSubtype="16" fill="hold" nodeType="afterEffect">
                                  <p:stCondLst>
                                    <p:cond delay="3000"/>
                                  </p:stCondLst>
                                  <p:childTnLst>
                                    <p:set>
                                      <p:cBhvr>
                                        <p:cTn id="9" dur="1" fill="hold">
                                          <p:stCondLst>
                                            <p:cond delay="0"/>
                                          </p:stCondLst>
                                        </p:cTn>
                                        <p:tgtEl>
                                          <p:spTgt spid="17412"/>
                                        </p:tgtEl>
                                        <p:attrNameLst>
                                          <p:attrName>style.visibility</p:attrName>
                                        </p:attrNameLst>
                                      </p:cBhvr>
                                      <p:to>
                                        <p:strVal val="visible"/>
                                      </p:to>
                                    </p:set>
                                    <p:animEffect transition="in" filter="diamond(in)">
                                      <p:cBhvr>
                                        <p:cTn id="10"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4" name="Text Box 4"/>
          <p:cNvSpPr txBox="1"/>
          <p:nvPr/>
        </p:nvSpPr>
        <p:spPr>
          <a:xfrm>
            <a:off x="0" y="19050"/>
            <a:ext cx="9144000" cy="521970"/>
          </a:xfrm>
          <a:prstGeom prst="rect">
            <a:avLst/>
          </a:prstGeom>
          <a:noFill/>
          <a:ln w="9525">
            <a:noFill/>
          </a:ln>
        </p:spPr>
        <p:txBody>
          <a:bodyPr anchor="t" anchorCtr="0">
            <a:spAutoFit/>
          </a:bodyPr>
          <a:p>
            <a:pPr algn="ctr">
              <a:spcBef>
                <a:spcPct val="50000"/>
              </a:spcBef>
            </a:pPr>
            <a:r>
              <a:rPr lang="en-US" sz="2400" b="1" dirty="0">
                <a:solidFill>
                  <a:srgbClr val="FF0000"/>
                </a:solidFill>
                <a:latin typeface="Times New Roman" panose="02020603050405020304" pitchFamily="18" charset="0"/>
              </a:rPr>
              <a:t>B</a:t>
            </a:r>
            <a:r>
              <a:rPr lang="en-US" sz="2400" b="1" dirty="0">
                <a:solidFill>
                  <a:srgbClr val="FF0000"/>
                </a:solidFill>
                <a:latin typeface="Times New Roman" panose="02020603050405020304" pitchFamily="18" charset="0"/>
                <a:ea typeface="Times New Roman" panose="02020603050405020304" pitchFamily="18" charset="0"/>
              </a:rPr>
              <a:t>à</a:t>
            </a:r>
            <a:r>
              <a:rPr lang="en-US" sz="2400" b="1" dirty="0">
                <a:solidFill>
                  <a:srgbClr val="FF0000"/>
                </a:solidFill>
                <a:latin typeface="Times New Roman" panose="02020603050405020304" pitchFamily="18" charset="0"/>
              </a:rPr>
              <a:t>i 2.</a:t>
            </a:r>
            <a:r>
              <a:rPr lang="en-US" sz="2800" b="1" dirty="0">
                <a:solidFill>
                  <a:srgbClr val="FF0000"/>
                </a:solidFill>
                <a:latin typeface="Times New Roman" panose="02020603050405020304" pitchFamily="18" charset="0"/>
              </a:rPr>
              <a:t> </a:t>
            </a:r>
            <a:r>
              <a:rPr lang="en-US" sz="2400" b="1" dirty="0">
                <a:solidFill>
                  <a:srgbClr val="FF0000"/>
                </a:solidFill>
                <a:latin typeface="Times New Roman" panose="02020603050405020304" pitchFamily="18" charset="0"/>
              </a:rPr>
              <a:t>ĐIỆN TRỞ CỦA DÂY DẪN - ĐỊNH LUẬT ÔM</a:t>
            </a:r>
            <a:endParaRPr lang="en-US" sz="2400" b="1" dirty="0">
              <a:solidFill>
                <a:srgbClr val="FF0000"/>
              </a:solidFill>
              <a:latin typeface="Times New Roman" panose="02020603050405020304" pitchFamily="18" charset="0"/>
              <a:ea typeface="Times New Roman" panose="02020603050405020304" pitchFamily="18" charset="0"/>
            </a:endParaRPr>
          </a:p>
        </p:txBody>
      </p:sp>
      <p:sp>
        <p:nvSpPr>
          <p:cNvPr id="5125" name="Text Box 5"/>
          <p:cNvSpPr txBox="1"/>
          <p:nvPr/>
        </p:nvSpPr>
        <p:spPr>
          <a:xfrm>
            <a:off x="85725" y="447675"/>
            <a:ext cx="4714875" cy="39687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I. ĐIỆN TRỞ CỦA DÂY DẪN</a:t>
            </a:r>
            <a:endParaRPr lang="en-US" sz="2000" b="1" dirty="0">
              <a:latin typeface="Times New Roman" panose="02020603050405020304" pitchFamily="18" charset="0"/>
              <a:ea typeface="Times New Roman" panose="02020603050405020304" pitchFamily="18" charset="0"/>
            </a:endParaRPr>
          </a:p>
        </p:txBody>
      </p:sp>
      <p:sp>
        <p:nvSpPr>
          <p:cNvPr id="5126" name="Text Box 6"/>
          <p:cNvSpPr txBox="1"/>
          <p:nvPr/>
        </p:nvSpPr>
        <p:spPr>
          <a:xfrm>
            <a:off x="0" y="857250"/>
            <a:ext cx="3200400" cy="398780"/>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1. THƯƠNG SỐ U/I</a:t>
            </a:r>
            <a:endParaRPr lang="en-US" sz="2000" b="1" dirty="0">
              <a:latin typeface="Times New Roman" panose="02020603050405020304" pitchFamily="18" charset="0"/>
              <a:ea typeface="Times New Roman" panose="02020603050405020304" pitchFamily="18" charset="0"/>
            </a:endParaRPr>
          </a:p>
        </p:txBody>
      </p:sp>
      <p:sp>
        <p:nvSpPr>
          <p:cNvPr id="5212" name="Text Box 92"/>
          <p:cNvSpPr txBox="1"/>
          <p:nvPr/>
        </p:nvSpPr>
        <p:spPr>
          <a:xfrm>
            <a:off x="28575" y="1219200"/>
            <a:ext cx="9144000" cy="335343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     Bảng 1. Với dây dẫn thứ nhất </a:t>
            </a:r>
            <a:endParaRPr lang="en-US" sz="2000" b="1" dirty="0">
              <a:latin typeface="Times New Roman" panose="02020603050405020304" pitchFamily="18" charset="0"/>
            </a:endParaRPr>
          </a:p>
          <a:p>
            <a:pPr>
              <a:spcBef>
                <a:spcPct val="50000"/>
              </a:spcBef>
            </a:pPr>
            <a:endParaRPr lang="en-US" sz="2000" b="1" dirty="0">
              <a:latin typeface="Times New Roman" panose="02020603050405020304" pitchFamily="18" charset="0"/>
            </a:endParaRPr>
          </a:p>
          <a:p>
            <a:pPr>
              <a:spcBef>
                <a:spcPct val="50000"/>
              </a:spcBef>
            </a:pPr>
            <a:endParaRPr lang="en-US" b="1" dirty="0">
              <a:latin typeface="Times New Roman" panose="02020603050405020304" pitchFamily="18" charset="0"/>
            </a:endParaRPr>
          </a:p>
          <a:p>
            <a:pPr>
              <a:spcBef>
                <a:spcPct val="50000"/>
              </a:spcBef>
            </a:pPr>
            <a:endParaRPr lang="en-US" b="1" dirty="0">
              <a:latin typeface="Times New Roman" panose="02020603050405020304" pitchFamily="18" charset="0"/>
            </a:endParaRPr>
          </a:p>
          <a:p>
            <a:pPr>
              <a:spcBef>
                <a:spcPct val="50000"/>
              </a:spcBef>
            </a:pPr>
            <a:endParaRPr lang="en-US" b="1" dirty="0">
              <a:latin typeface="Times New Roman" panose="02020603050405020304" pitchFamily="18" charset="0"/>
            </a:endParaRPr>
          </a:p>
          <a:p>
            <a:pPr>
              <a:spcBef>
                <a:spcPct val="50000"/>
              </a:spcBef>
            </a:pPr>
            <a:endParaRPr lang="en-US" b="1" dirty="0">
              <a:latin typeface="Times New Roman" panose="02020603050405020304" pitchFamily="18" charset="0"/>
            </a:endParaRPr>
          </a:p>
          <a:p>
            <a:pPr>
              <a:spcBef>
                <a:spcPct val="50000"/>
              </a:spcBef>
            </a:pPr>
            <a:endParaRPr lang="en-US" b="1" dirty="0">
              <a:latin typeface="Times New Roman" panose="02020603050405020304" pitchFamily="18" charset="0"/>
            </a:endParaRPr>
          </a:p>
          <a:p>
            <a:pPr>
              <a:spcBef>
                <a:spcPct val="50000"/>
              </a:spcBef>
            </a:pPr>
            <a:endParaRPr lang="en-US" b="1" dirty="0">
              <a:latin typeface="Times New Roman" panose="02020603050405020304" pitchFamily="18" charset="0"/>
              <a:ea typeface="Times New Roman" panose="02020603050405020304" pitchFamily="18" charset="0"/>
            </a:endParaRPr>
          </a:p>
        </p:txBody>
      </p:sp>
      <p:graphicFrame>
        <p:nvGraphicFramePr>
          <p:cNvPr id="2" name="Table 1"/>
          <p:cNvGraphicFramePr/>
          <p:nvPr/>
        </p:nvGraphicFramePr>
        <p:xfrm>
          <a:off x="299085" y="1553845"/>
          <a:ext cx="3890645" cy="3698240"/>
        </p:xfrm>
        <a:graphic>
          <a:graphicData uri="http://schemas.openxmlformats.org/drawingml/2006/table">
            <a:tbl>
              <a:tblPr/>
              <a:tblGrid>
                <a:gridCol w="972820"/>
                <a:gridCol w="972820"/>
                <a:gridCol w="973455"/>
                <a:gridCol w="971550"/>
              </a:tblGrid>
              <a:tr h="162369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Lần đo</a:t>
                      </a:r>
                      <a:endParaRPr lang="en-US" sz="2000" b="1"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Hiệu diện thế (V)</a:t>
                      </a:r>
                      <a:endParaRPr lang="en-US" sz="2000" b="1"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Cường độ dòng điện (A)</a:t>
                      </a:r>
                      <a:endParaRPr lang="en-US" sz="2000" b="1"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1800" b="1" dirty="0">
                          <a:latin typeface="Times New Roman" panose="02020603050405020304" pitchFamily="18" charset="0"/>
                          <a:cs typeface="Times New Roman" panose="02020603050405020304" pitchFamily="18" charset="0"/>
                        </a:rPr>
                        <a:t>Thương số</a:t>
                      </a:r>
                      <a:r>
                        <a:rPr sz="2000" b="1" dirty="0">
                          <a:latin typeface="Times New Roman" panose="02020603050405020304" pitchFamily="18" charset="0"/>
                          <a:cs typeface="Times New Roman" panose="02020603050405020304" pitchFamily="18" charset="0"/>
                        </a:rPr>
                        <a:t> U/I</a:t>
                      </a:r>
                      <a:endParaRPr lang="en-US" sz="2000" b="1"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159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2,0</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0,1</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1402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2,5</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1,25</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1465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3</a:t>
                      </a:r>
                      <a:endParaRPr lang="en-US" sz="2000"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4,0</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0,2</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1529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4</a:t>
                      </a:r>
                      <a:endParaRPr lang="en-US" sz="2000"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5,0</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0,25</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1465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5</a:t>
                      </a:r>
                      <a:endParaRPr lang="en-US" sz="2000"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6,0</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0,3</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4181" name="Group 85"/>
          <p:cNvGraphicFramePr>
            <a:graphicFrameLocks noGrp="1"/>
          </p:cNvGraphicFramePr>
          <p:nvPr/>
        </p:nvGraphicFramePr>
        <p:xfrm>
          <a:off x="4438015" y="1632585"/>
          <a:ext cx="4318000" cy="3640455"/>
        </p:xfrm>
        <a:graphic>
          <a:graphicData uri="http://schemas.openxmlformats.org/drawingml/2006/table">
            <a:tbl>
              <a:tblPr/>
              <a:tblGrid>
                <a:gridCol w="1079500"/>
                <a:gridCol w="1079500"/>
                <a:gridCol w="1079500"/>
                <a:gridCol w="1079500"/>
              </a:tblGrid>
              <a:tr h="1615440">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smtClean="0">
                          <a:ln>
                            <a:noFill/>
                          </a:ln>
                          <a:solidFill>
                            <a:schemeClr val="tx1"/>
                          </a:solidFill>
                          <a:effectLst/>
                          <a:latin typeface="Arial" panose="020B0604020202020204" pitchFamily="34" charset="0"/>
                        </a:rPr>
                        <a:t>Lần đo</a:t>
                      </a:r>
                      <a:endParaRPr kumimoji="0" lang="en-US" sz="2000" b="1" i="0" u="none" strike="noStrike" cap="none" normalizeH="0" baseline="0" smtClean="0">
                        <a:ln>
                          <a:noFill/>
                        </a:ln>
                        <a:solidFill>
                          <a:schemeClr val="tx1"/>
                        </a:solidFill>
                        <a:effectLst/>
                        <a:latin typeface="Arial" panose="020B0604020202020204"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smtClean="0">
                          <a:ln>
                            <a:noFill/>
                          </a:ln>
                          <a:solidFill>
                            <a:schemeClr val="tx1"/>
                          </a:solidFill>
                          <a:effectLst/>
                          <a:latin typeface="Arial" panose="020B0604020202020204" pitchFamily="34" charset="0"/>
                        </a:rPr>
                        <a:t>Hiệu diện thế (V)</a:t>
                      </a:r>
                      <a:endParaRPr kumimoji="0" lang="en-US" sz="2000" b="1"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smtClean="0">
                          <a:ln>
                            <a:noFill/>
                          </a:ln>
                          <a:solidFill>
                            <a:schemeClr val="tx1"/>
                          </a:solidFill>
                          <a:effectLst/>
                          <a:latin typeface="Arial" panose="020B0604020202020204" pitchFamily="34" charset="0"/>
                        </a:rPr>
                        <a:t>Cường độ dòng điện (A)</a:t>
                      </a:r>
                      <a:endParaRPr kumimoji="0" lang="en-US" sz="2000" b="1"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1"/>
                          </a:solidFill>
                          <a:effectLst/>
                          <a:latin typeface="Arial" panose="020B0604020202020204" pitchFamily="34" charset="0"/>
                        </a:rPr>
                        <a:t>Thương số</a:t>
                      </a:r>
                      <a:r>
                        <a:rPr kumimoji="0" lang="en-US" sz="2000" b="1" i="0" u="none" strike="noStrike" cap="none" normalizeH="0" baseline="0" smtClean="0">
                          <a:ln>
                            <a:noFill/>
                          </a:ln>
                          <a:solidFill>
                            <a:schemeClr val="tx1"/>
                          </a:solidFill>
                          <a:effectLst/>
                          <a:latin typeface="Arial" panose="020B0604020202020204" pitchFamily="34" charset="0"/>
                        </a:rPr>
                        <a:t> U/I</a:t>
                      </a:r>
                      <a:endParaRPr kumimoji="0" lang="en-US" sz="2000" b="1"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765">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1</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1,5</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0,25</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495">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2</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3,0</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0,5</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130">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3</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4,5</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0,75</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495">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4</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5,7</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0,95</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130">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5</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6,0</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1</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 Box 2"/>
          <p:cNvSpPr txBox="1"/>
          <p:nvPr/>
        </p:nvSpPr>
        <p:spPr>
          <a:xfrm>
            <a:off x="4267200" y="1143000"/>
            <a:ext cx="3620135" cy="398780"/>
          </a:xfrm>
          <a:prstGeom prst="rect">
            <a:avLst/>
          </a:prstGeom>
          <a:noFill/>
        </p:spPr>
        <p:txBody>
          <a:bodyPr wrap="none" rtlCol="0" anchor="t">
            <a:spAutoFit/>
          </a:bodyPr>
          <a:p>
            <a:pPr>
              <a:spcBef>
                <a:spcPct val="50000"/>
              </a:spcBef>
            </a:pPr>
            <a:r>
              <a:rPr lang="en-US" sz="2000" b="1" dirty="0">
                <a:sym typeface="+mn-ea"/>
              </a:rPr>
              <a:t>Bảng 2. Với dây dẫn thứ hai </a:t>
            </a:r>
            <a:endParaRPr lang="en-US" sz="2000"/>
          </a:p>
        </p:txBody>
      </p:sp>
      <p:sp>
        <p:nvSpPr>
          <p:cNvPr id="4176" name="Text Box 80"/>
          <p:cNvSpPr txBox="1"/>
          <p:nvPr/>
        </p:nvSpPr>
        <p:spPr>
          <a:xfrm>
            <a:off x="8058468" y="3334068"/>
            <a:ext cx="533400" cy="366712"/>
          </a:xfrm>
          <a:prstGeom prst="rect">
            <a:avLst/>
          </a:prstGeom>
          <a:noFill/>
          <a:ln w="9525">
            <a:noFill/>
          </a:ln>
        </p:spPr>
        <p:txBody>
          <a:bodyPr anchor="t" anchorCtr="0">
            <a:spAutoFit/>
          </a:bodyPr>
          <a:p>
            <a:pPr>
              <a:spcBef>
                <a:spcPct val="50000"/>
              </a:spcBef>
            </a:pPr>
            <a:r>
              <a:rPr lang="en-US" b="1" dirty="0">
                <a:solidFill>
                  <a:srgbClr val="FF0000"/>
                </a:solidFill>
                <a:latin typeface="Arial" panose="020B0604020202020204" pitchFamily="34" charset="0"/>
              </a:rPr>
              <a:t>6</a:t>
            </a:r>
            <a:endParaRPr lang="en-US" b="1" dirty="0">
              <a:solidFill>
                <a:srgbClr val="FF0000"/>
              </a:solidFill>
              <a:latin typeface="Arial" panose="020B0604020202020204" pitchFamily="34" charset="0"/>
            </a:endParaRPr>
          </a:p>
        </p:txBody>
      </p:sp>
      <p:sp>
        <p:nvSpPr>
          <p:cNvPr id="4177" name="Text Box 81"/>
          <p:cNvSpPr txBox="1"/>
          <p:nvPr/>
        </p:nvSpPr>
        <p:spPr>
          <a:xfrm>
            <a:off x="8058468" y="3734118"/>
            <a:ext cx="533400" cy="366712"/>
          </a:xfrm>
          <a:prstGeom prst="rect">
            <a:avLst/>
          </a:prstGeom>
          <a:noFill/>
          <a:ln w="9525">
            <a:noFill/>
          </a:ln>
        </p:spPr>
        <p:txBody>
          <a:bodyPr anchor="t" anchorCtr="0">
            <a:spAutoFit/>
          </a:bodyPr>
          <a:p>
            <a:pPr>
              <a:spcBef>
                <a:spcPct val="50000"/>
              </a:spcBef>
            </a:pPr>
            <a:r>
              <a:rPr lang="en-US" b="1" dirty="0">
                <a:solidFill>
                  <a:srgbClr val="FF0000"/>
                </a:solidFill>
                <a:latin typeface="Arial" panose="020B0604020202020204" pitchFamily="34" charset="0"/>
              </a:rPr>
              <a:t>6</a:t>
            </a:r>
            <a:endParaRPr lang="en-US" b="1" dirty="0">
              <a:solidFill>
                <a:srgbClr val="FF0000"/>
              </a:solidFill>
              <a:latin typeface="Arial" panose="020B0604020202020204" pitchFamily="34" charset="0"/>
            </a:endParaRPr>
          </a:p>
        </p:txBody>
      </p:sp>
      <p:sp>
        <p:nvSpPr>
          <p:cNvPr id="4178" name="Text Box 82"/>
          <p:cNvSpPr txBox="1"/>
          <p:nvPr/>
        </p:nvSpPr>
        <p:spPr>
          <a:xfrm>
            <a:off x="8067993" y="4115118"/>
            <a:ext cx="533400" cy="366712"/>
          </a:xfrm>
          <a:prstGeom prst="rect">
            <a:avLst/>
          </a:prstGeom>
          <a:noFill/>
          <a:ln w="9525">
            <a:noFill/>
          </a:ln>
        </p:spPr>
        <p:txBody>
          <a:bodyPr anchor="t" anchorCtr="0">
            <a:spAutoFit/>
          </a:bodyPr>
          <a:p>
            <a:pPr>
              <a:spcBef>
                <a:spcPct val="50000"/>
              </a:spcBef>
            </a:pPr>
            <a:r>
              <a:rPr lang="en-US" b="1" dirty="0">
                <a:solidFill>
                  <a:srgbClr val="FF0000"/>
                </a:solidFill>
                <a:latin typeface="Arial" panose="020B0604020202020204" pitchFamily="34" charset="0"/>
              </a:rPr>
              <a:t>6</a:t>
            </a:r>
            <a:endParaRPr lang="en-US" b="1" dirty="0">
              <a:solidFill>
                <a:srgbClr val="FF0000"/>
              </a:solidFill>
              <a:latin typeface="Arial" panose="020B0604020202020204" pitchFamily="34" charset="0"/>
            </a:endParaRPr>
          </a:p>
        </p:txBody>
      </p:sp>
      <p:sp>
        <p:nvSpPr>
          <p:cNvPr id="4179" name="Text Box 83"/>
          <p:cNvSpPr txBox="1"/>
          <p:nvPr/>
        </p:nvSpPr>
        <p:spPr>
          <a:xfrm>
            <a:off x="8072755" y="4495483"/>
            <a:ext cx="533400" cy="366712"/>
          </a:xfrm>
          <a:prstGeom prst="rect">
            <a:avLst/>
          </a:prstGeom>
          <a:noFill/>
          <a:ln w="9525">
            <a:noFill/>
          </a:ln>
        </p:spPr>
        <p:txBody>
          <a:bodyPr anchor="t" anchorCtr="0">
            <a:spAutoFit/>
          </a:bodyPr>
          <a:p>
            <a:pPr>
              <a:spcBef>
                <a:spcPct val="50000"/>
              </a:spcBef>
            </a:pPr>
            <a:r>
              <a:rPr lang="en-US" b="1" dirty="0">
                <a:solidFill>
                  <a:srgbClr val="FF0000"/>
                </a:solidFill>
                <a:latin typeface="Arial" panose="020B0604020202020204" pitchFamily="34" charset="0"/>
              </a:rPr>
              <a:t>6</a:t>
            </a:r>
            <a:endParaRPr lang="en-US" b="1" dirty="0">
              <a:solidFill>
                <a:srgbClr val="FF0000"/>
              </a:solidFill>
              <a:latin typeface="Arial" panose="020B0604020202020204" pitchFamily="34" charset="0"/>
            </a:endParaRPr>
          </a:p>
        </p:txBody>
      </p:sp>
      <p:sp>
        <p:nvSpPr>
          <p:cNvPr id="4180" name="Text Box 84"/>
          <p:cNvSpPr txBox="1"/>
          <p:nvPr/>
        </p:nvSpPr>
        <p:spPr>
          <a:xfrm>
            <a:off x="8104823" y="4823778"/>
            <a:ext cx="533400" cy="366712"/>
          </a:xfrm>
          <a:prstGeom prst="rect">
            <a:avLst/>
          </a:prstGeom>
          <a:noFill/>
          <a:ln w="9525">
            <a:noFill/>
          </a:ln>
        </p:spPr>
        <p:txBody>
          <a:bodyPr anchor="t" anchorCtr="0">
            <a:spAutoFit/>
          </a:bodyPr>
          <a:p>
            <a:pPr>
              <a:spcBef>
                <a:spcPct val="50000"/>
              </a:spcBef>
            </a:pPr>
            <a:r>
              <a:rPr lang="en-US" b="1" dirty="0">
                <a:solidFill>
                  <a:srgbClr val="FF0000"/>
                </a:solidFill>
                <a:latin typeface="Arial" panose="020B0604020202020204" pitchFamily="34" charset="0"/>
              </a:rPr>
              <a:t>6</a:t>
            </a:r>
            <a:endParaRPr lang="en-US" b="1" dirty="0">
              <a:solidFill>
                <a:srgbClr val="FF0000"/>
              </a:solidFill>
              <a:latin typeface="Arial" panose="020B0604020202020204" pitchFamily="34" charset="0"/>
            </a:endParaRPr>
          </a:p>
        </p:txBody>
      </p:sp>
      <p:sp>
        <p:nvSpPr>
          <p:cNvPr id="4" name="Text Box 80"/>
          <p:cNvSpPr txBox="1"/>
          <p:nvPr/>
        </p:nvSpPr>
        <p:spPr>
          <a:xfrm>
            <a:off x="3425508" y="3276283"/>
            <a:ext cx="533400" cy="368300"/>
          </a:xfrm>
          <a:prstGeom prst="rect">
            <a:avLst/>
          </a:prstGeom>
          <a:noFill/>
          <a:ln w="9525">
            <a:noFill/>
          </a:ln>
        </p:spPr>
        <p:txBody>
          <a:bodyPr anchor="t" anchorCtr="0">
            <a:spAutoFit/>
          </a:bodyPr>
          <a:p>
            <a:pPr>
              <a:spcBef>
                <a:spcPct val="50000"/>
              </a:spcBef>
            </a:pPr>
            <a:r>
              <a:rPr lang="en-US" b="1" dirty="0">
                <a:solidFill>
                  <a:srgbClr val="FF0000"/>
                </a:solidFill>
                <a:latin typeface="Arial" panose="020B0604020202020204" pitchFamily="34" charset="0"/>
              </a:rPr>
              <a:t>20</a:t>
            </a:r>
            <a:endParaRPr lang="en-US" b="1" dirty="0">
              <a:solidFill>
                <a:srgbClr val="FF0000"/>
              </a:solidFill>
              <a:latin typeface="Arial" panose="020B0604020202020204" pitchFamily="34" charset="0"/>
            </a:endParaRPr>
          </a:p>
        </p:txBody>
      </p:sp>
      <p:sp>
        <p:nvSpPr>
          <p:cNvPr id="5" name="Text Box 81"/>
          <p:cNvSpPr txBox="1"/>
          <p:nvPr/>
        </p:nvSpPr>
        <p:spPr>
          <a:xfrm>
            <a:off x="3425508" y="3675698"/>
            <a:ext cx="533400" cy="368300"/>
          </a:xfrm>
          <a:prstGeom prst="rect">
            <a:avLst/>
          </a:prstGeom>
          <a:noFill/>
          <a:ln w="9525">
            <a:noFill/>
          </a:ln>
        </p:spPr>
        <p:txBody>
          <a:bodyPr anchor="t" anchorCtr="0">
            <a:spAutoFit/>
          </a:bodyPr>
          <a:p>
            <a:pPr>
              <a:spcBef>
                <a:spcPct val="50000"/>
              </a:spcBef>
            </a:pPr>
            <a:r>
              <a:rPr lang="en-US" b="1" dirty="0">
                <a:solidFill>
                  <a:srgbClr val="FF0000"/>
                </a:solidFill>
                <a:latin typeface="Arial" panose="020B0604020202020204" pitchFamily="34" charset="0"/>
              </a:rPr>
              <a:t>20</a:t>
            </a:r>
            <a:endParaRPr lang="en-US" b="1" dirty="0">
              <a:solidFill>
                <a:srgbClr val="FF0000"/>
              </a:solidFill>
              <a:latin typeface="Arial" panose="020B0604020202020204" pitchFamily="34" charset="0"/>
            </a:endParaRPr>
          </a:p>
        </p:txBody>
      </p:sp>
      <p:sp>
        <p:nvSpPr>
          <p:cNvPr id="6" name="Text Box 82"/>
          <p:cNvSpPr txBox="1"/>
          <p:nvPr/>
        </p:nvSpPr>
        <p:spPr>
          <a:xfrm>
            <a:off x="3439478" y="4057333"/>
            <a:ext cx="533400" cy="368300"/>
          </a:xfrm>
          <a:prstGeom prst="rect">
            <a:avLst/>
          </a:prstGeom>
          <a:noFill/>
          <a:ln w="9525">
            <a:noFill/>
          </a:ln>
        </p:spPr>
        <p:txBody>
          <a:bodyPr anchor="t" anchorCtr="0">
            <a:spAutoFit/>
          </a:bodyPr>
          <a:p>
            <a:pPr>
              <a:spcBef>
                <a:spcPct val="50000"/>
              </a:spcBef>
            </a:pPr>
            <a:r>
              <a:rPr lang="en-US" b="1" dirty="0">
                <a:solidFill>
                  <a:srgbClr val="FF0000"/>
                </a:solidFill>
                <a:latin typeface="Arial" panose="020B0604020202020204" pitchFamily="34" charset="0"/>
              </a:rPr>
              <a:t>20</a:t>
            </a:r>
            <a:endParaRPr lang="en-US" b="1" dirty="0">
              <a:solidFill>
                <a:srgbClr val="FF0000"/>
              </a:solidFill>
              <a:latin typeface="Arial" panose="020B0604020202020204" pitchFamily="34" charset="0"/>
            </a:endParaRPr>
          </a:p>
        </p:txBody>
      </p:sp>
      <p:sp>
        <p:nvSpPr>
          <p:cNvPr id="7" name="Text Box 83"/>
          <p:cNvSpPr txBox="1"/>
          <p:nvPr/>
        </p:nvSpPr>
        <p:spPr>
          <a:xfrm>
            <a:off x="3439795" y="4437063"/>
            <a:ext cx="533400" cy="368300"/>
          </a:xfrm>
          <a:prstGeom prst="rect">
            <a:avLst/>
          </a:prstGeom>
          <a:noFill/>
          <a:ln w="9525">
            <a:noFill/>
          </a:ln>
        </p:spPr>
        <p:txBody>
          <a:bodyPr anchor="t" anchorCtr="0">
            <a:spAutoFit/>
          </a:bodyPr>
          <a:p>
            <a:pPr>
              <a:spcBef>
                <a:spcPct val="50000"/>
              </a:spcBef>
            </a:pPr>
            <a:r>
              <a:rPr lang="en-US" b="1" dirty="0">
                <a:solidFill>
                  <a:srgbClr val="FF0000"/>
                </a:solidFill>
                <a:latin typeface="Arial" panose="020B0604020202020204" pitchFamily="34" charset="0"/>
              </a:rPr>
              <a:t>20</a:t>
            </a:r>
            <a:endParaRPr lang="en-US" b="1" dirty="0">
              <a:solidFill>
                <a:srgbClr val="FF0000"/>
              </a:solidFill>
              <a:latin typeface="Arial" panose="020B0604020202020204" pitchFamily="34" charset="0"/>
            </a:endParaRPr>
          </a:p>
        </p:txBody>
      </p:sp>
      <p:sp>
        <p:nvSpPr>
          <p:cNvPr id="8" name="Text Box 84"/>
          <p:cNvSpPr txBox="1"/>
          <p:nvPr/>
        </p:nvSpPr>
        <p:spPr>
          <a:xfrm>
            <a:off x="3439795" y="4818380"/>
            <a:ext cx="594995" cy="368300"/>
          </a:xfrm>
          <a:prstGeom prst="rect">
            <a:avLst/>
          </a:prstGeom>
          <a:noFill/>
          <a:ln w="9525">
            <a:noFill/>
          </a:ln>
        </p:spPr>
        <p:txBody>
          <a:bodyPr wrap="square" anchor="t" anchorCtr="0">
            <a:spAutoFit/>
          </a:bodyPr>
          <a:p>
            <a:pPr>
              <a:spcBef>
                <a:spcPct val="50000"/>
              </a:spcBef>
            </a:pPr>
            <a:r>
              <a:rPr lang="en-US" b="1" dirty="0">
                <a:solidFill>
                  <a:srgbClr val="FF0000"/>
                </a:solidFill>
                <a:latin typeface="Arial" panose="020B0604020202020204" pitchFamily="34" charset="0"/>
              </a:rPr>
              <a:t>20</a:t>
            </a:r>
            <a:endParaRPr lang="en-US"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1000" fill="hold"/>
                                        <p:tgtEl>
                                          <p:spTgt spid="5125"/>
                                        </p:tgtEl>
                                        <p:attrNameLst>
                                          <p:attrName>ppt_x</p:attrName>
                                        </p:attrNameLst>
                                      </p:cBhvr>
                                      <p:tavLst>
                                        <p:tav tm="0">
                                          <p:val>
                                            <p:strVal val="#ppt_x-.2"/>
                                          </p:val>
                                        </p:tav>
                                        <p:tav tm="100000">
                                          <p:val>
                                            <p:strVal val="#ppt_x"/>
                                          </p:val>
                                        </p:tav>
                                      </p:tavLst>
                                    </p:anim>
                                    <p:anim calcmode="lin" valueType="num">
                                      <p:cBhvr>
                                        <p:cTn id="8" dur="1000" fill="hold"/>
                                        <p:tgtEl>
                                          <p:spTgt spid="51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126"/>
                                        </p:tgtEl>
                                        <p:attrNameLst>
                                          <p:attrName>style.visibility</p:attrName>
                                        </p:attrNameLst>
                                      </p:cBhvr>
                                      <p:to>
                                        <p:strVal val="visible"/>
                                      </p:to>
                                    </p:set>
                                    <p:anim calcmode="lin" valueType="num">
                                      <p:cBhvr>
                                        <p:cTn id="14" dur="1000" fill="hold"/>
                                        <p:tgtEl>
                                          <p:spTgt spid="5126"/>
                                        </p:tgtEl>
                                        <p:attrNameLst>
                                          <p:attrName>ppt_x</p:attrName>
                                        </p:attrNameLst>
                                      </p:cBhvr>
                                      <p:tavLst>
                                        <p:tav tm="0">
                                          <p:val>
                                            <p:strVal val="#ppt_x-.2"/>
                                          </p:val>
                                        </p:tav>
                                        <p:tav tm="100000">
                                          <p:val>
                                            <p:strVal val="#ppt_x"/>
                                          </p:val>
                                        </p:tav>
                                      </p:tavLst>
                                    </p:anim>
                                    <p:anim calcmode="lin" valueType="num">
                                      <p:cBhvr>
                                        <p:cTn id="15"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12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212"/>
                                        </p:tgtEl>
                                        <p:attrNameLst>
                                          <p:attrName>style.visibility</p:attrName>
                                        </p:attrNameLst>
                                      </p:cBhvr>
                                      <p:to>
                                        <p:strVal val="visible"/>
                                      </p:to>
                                    </p:set>
                                    <p:animEffect transition="in" filter="box(in)">
                                      <p:cBhvr>
                                        <p:cTn id="24" dur="500"/>
                                        <p:tgtEl>
                                          <p:spTgt spid="5212"/>
                                        </p:tgtEl>
                                      </p:cBhvr>
                                    </p:animEffect>
                                  </p:childTnLst>
                                </p:cTn>
                              </p:par>
                            </p:childTnLst>
                          </p:cTn>
                        </p:par>
                      </p:childTnLst>
                    </p:cTn>
                  </p:par>
                  <p:par>
                    <p:cTn id="25" fill="hold">
                      <p:stCondLst>
                        <p:cond delay="indefinite"/>
                      </p:stCondLst>
                      <p:childTnLst>
                        <p:par>
                          <p:cTn id="26" fill="hold">
                            <p:stCondLst>
                              <p:cond delay="0"/>
                            </p:stCondLst>
                            <p:childTnLst>
                              <p:par>
                                <p:cTn id="27" presetID="38" presetClass="entr" presetSubtype="0" accel="50000" fill="hold" grpId="0" nodeType="clickEffect">
                                  <p:stCondLst>
                                    <p:cond delay="0"/>
                                  </p:stCondLst>
                                  <p:iterate type="lt">
                                    <p:tmPct val="50000"/>
                                  </p:iterate>
                                  <p:childTnLst>
                                    <p:set>
                                      <p:cBhvr>
                                        <p:cTn id="28" dur="1" fill="hold">
                                          <p:stCondLst>
                                            <p:cond delay="0"/>
                                          </p:stCondLst>
                                        </p:cTn>
                                        <p:tgtEl>
                                          <p:spTgt spid="4"/>
                                        </p:tgtEl>
                                        <p:attrNameLst>
                                          <p:attrName>style.visibility</p:attrName>
                                        </p:attrNameLst>
                                      </p:cBhvr>
                                      <p:to>
                                        <p:strVal val="visible"/>
                                      </p:to>
                                    </p:set>
                                    <p:set>
                                      <p:cBhvr>
                                        <p:cTn id="29" dur="455" fill="hold">
                                          <p:stCondLst>
                                            <p:cond delay="0"/>
                                          </p:stCondLst>
                                        </p:cTn>
                                        <p:tgtEl>
                                          <p:spTgt spid="4"/>
                                        </p:tgtEl>
                                        <p:attrNameLst>
                                          <p:attrName>style.rotation</p:attrName>
                                        </p:attrNameLst>
                                      </p:cBhvr>
                                      <p:to>
                                        <p:strVal val="-45.0"/>
                                      </p:to>
                                    </p:set>
                                    <p:anim calcmode="lin" valueType="num">
                                      <p:cBhvr>
                                        <p:cTn id="30" dur="455" fill="hold">
                                          <p:stCondLst>
                                            <p:cond delay="455"/>
                                          </p:stCondLst>
                                        </p:cTn>
                                        <p:tgtEl>
                                          <p:spTgt spid="4"/>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31"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8" presetClass="entr" presetSubtype="0" accel="50000" fill="hold" grpId="0" nodeType="clickEffect">
                                  <p:stCondLst>
                                    <p:cond delay="0"/>
                                  </p:stCondLst>
                                  <p:iterate type="lt">
                                    <p:tmPct val="50000"/>
                                  </p:iterate>
                                  <p:childTnLst>
                                    <p:set>
                                      <p:cBhvr>
                                        <p:cTn id="37" dur="1" fill="hold">
                                          <p:stCondLst>
                                            <p:cond delay="0"/>
                                          </p:stCondLst>
                                        </p:cTn>
                                        <p:tgtEl>
                                          <p:spTgt spid="5"/>
                                        </p:tgtEl>
                                        <p:attrNameLst>
                                          <p:attrName>style.visibility</p:attrName>
                                        </p:attrNameLst>
                                      </p:cBhvr>
                                      <p:to>
                                        <p:strVal val="visible"/>
                                      </p:to>
                                    </p:set>
                                    <p:set>
                                      <p:cBhvr>
                                        <p:cTn id="38" dur="455" fill="hold">
                                          <p:stCondLst>
                                            <p:cond delay="0"/>
                                          </p:stCondLst>
                                        </p:cTn>
                                        <p:tgtEl>
                                          <p:spTgt spid="5"/>
                                        </p:tgtEl>
                                        <p:attrNameLst>
                                          <p:attrName>style.rotation</p:attrName>
                                        </p:attrNameLst>
                                      </p:cBhvr>
                                      <p:to>
                                        <p:strVal val="-45.0"/>
                                      </p:to>
                                    </p:set>
                                    <p:anim calcmode="lin" valueType="num">
                                      <p:cBhvr>
                                        <p:cTn id="39" dur="455" fill="hold">
                                          <p:stCondLst>
                                            <p:cond delay="455"/>
                                          </p:stCondLst>
                                        </p:cTn>
                                        <p:tgtEl>
                                          <p:spTgt spid="5"/>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40"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8" presetClass="entr" presetSubtype="0" accel="50000" fill="hold" grpId="0" nodeType="clickEffect">
                                  <p:stCondLst>
                                    <p:cond delay="0"/>
                                  </p:stCondLst>
                                  <p:iterate type="lt">
                                    <p:tmPct val="50000"/>
                                  </p:iterate>
                                  <p:childTnLst>
                                    <p:set>
                                      <p:cBhvr>
                                        <p:cTn id="46" dur="1" fill="hold">
                                          <p:stCondLst>
                                            <p:cond delay="0"/>
                                          </p:stCondLst>
                                        </p:cTn>
                                        <p:tgtEl>
                                          <p:spTgt spid="6"/>
                                        </p:tgtEl>
                                        <p:attrNameLst>
                                          <p:attrName>style.visibility</p:attrName>
                                        </p:attrNameLst>
                                      </p:cBhvr>
                                      <p:to>
                                        <p:strVal val="visible"/>
                                      </p:to>
                                    </p:set>
                                    <p:set>
                                      <p:cBhvr>
                                        <p:cTn id="47" dur="455" fill="hold">
                                          <p:stCondLst>
                                            <p:cond delay="0"/>
                                          </p:stCondLst>
                                        </p:cTn>
                                        <p:tgtEl>
                                          <p:spTgt spid="6"/>
                                        </p:tgtEl>
                                        <p:attrNameLst>
                                          <p:attrName>style.rotation</p:attrName>
                                        </p:attrNameLst>
                                      </p:cBhvr>
                                      <p:to>
                                        <p:strVal val="-45.0"/>
                                      </p:to>
                                    </p:set>
                                    <p:anim calcmode="lin" valueType="num">
                                      <p:cBhvr>
                                        <p:cTn id="48" dur="455" fill="hold">
                                          <p:stCondLst>
                                            <p:cond delay="455"/>
                                          </p:stCondLst>
                                        </p:cTn>
                                        <p:tgtEl>
                                          <p:spTgt spid="6"/>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4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5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5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8" presetClass="entr" presetSubtype="0" accel="50000" fill="hold" grpId="0" nodeType="clickEffect">
                                  <p:stCondLst>
                                    <p:cond delay="0"/>
                                  </p:stCondLst>
                                  <p:iterate type="lt">
                                    <p:tmPct val="50000"/>
                                  </p:iterate>
                                  <p:childTnLst>
                                    <p:set>
                                      <p:cBhvr>
                                        <p:cTn id="55" dur="1" fill="hold">
                                          <p:stCondLst>
                                            <p:cond delay="0"/>
                                          </p:stCondLst>
                                        </p:cTn>
                                        <p:tgtEl>
                                          <p:spTgt spid="7"/>
                                        </p:tgtEl>
                                        <p:attrNameLst>
                                          <p:attrName>style.visibility</p:attrName>
                                        </p:attrNameLst>
                                      </p:cBhvr>
                                      <p:to>
                                        <p:strVal val="visible"/>
                                      </p:to>
                                    </p:set>
                                    <p:set>
                                      <p:cBhvr>
                                        <p:cTn id="56" dur="455" fill="hold">
                                          <p:stCondLst>
                                            <p:cond delay="0"/>
                                          </p:stCondLst>
                                        </p:cTn>
                                        <p:tgtEl>
                                          <p:spTgt spid="7"/>
                                        </p:tgtEl>
                                        <p:attrNameLst>
                                          <p:attrName>style.rotation</p:attrName>
                                        </p:attrNameLst>
                                      </p:cBhvr>
                                      <p:to>
                                        <p:strVal val="-45.0"/>
                                      </p:to>
                                    </p:set>
                                    <p:anim calcmode="lin" valueType="num">
                                      <p:cBhvr>
                                        <p:cTn id="57" dur="455" fill="hold">
                                          <p:stCondLst>
                                            <p:cond delay="455"/>
                                          </p:stCondLst>
                                        </p:cTn>
                                        <p:tgtEl>
                                          <p:spTgt spid="7"/>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58"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8" presetClass="entr" presetSubtype="0" accel="50000" fill="hold" grpId="0" nodeType="clickEffect">
                                  <p:stCondLst>
                                    <p:cond delay="0"/>
                                  </p:stCondLst>
                                  <p:iterate type="lt">
                                    <p:tmPct val="50000"/>
                                  </p:iterate>
                                  <p:childTnLst>
                                    <p:set>
                                      <p:cBhvr>
                                        <p:cTn id="64" dur="1" fill="hold">
                                          <p:stCondLst>
                                            <p:cond delay="0"/>
                                          </p:stCondLst>
                                        </p:cTn>
                                        <p:tgtEl>
                                          <p:spTgt spid="8"/>
                                        </p:tgtEl>
                                        <p:attrNameLst>
                                          <p:attrName>style.visibility</p:attrName>
                                        </p:attrNameLst>
                                      </p:cBhvr>
                                      <p:to>
                                        <p:strVal val="visible"/>
                                      </p:to>
                                    </p:set>
                                    <p:set>
                                      <p:cBhvr>
                                        <p:cTn id="65" dur="455" fill="hold">
                                          <p:stCondLst>
                                            <p:cond delay="0"/>
                                          </p:stCondLst>
                                        </p:cTn>
                                        <p:tgtEl>
                                          <p:spTgt spid="8"/>
                                        </p:tgtEl>
                                        <p:attrNameLst>
                                          <p:attrName>style.rotation</p:attrName>
                                        </p:attrNameLst>
                                      </p:cBhvr>
                                      <p:to>
                                        <p:strVal val="-45.0"/>
                                      </p:to>
                                    </p:set>
                                    <p:anim calcmode="lin" valueType="num">
                                      <p:cBhvr>
                                        <p:cTn id="66" dur="455" fill="hold">
                                          <p:stCondLst>
                                            <p:cond delay="455"/>
                                          </p:stCondLst>
                                        </p:cTn>
                                        <p:tgtEl>
                                          <p:spTgt spid="8"/>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67"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68"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69"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1000" fill="hold"/>
                                        <p:tgtEl>
                                          <p:spTgt spid="3"/>
                                        </p:tgtEl>
                                        <p:attrNameLst>
                                          <p:attrName>ppt_w</p:attrName>
                                        </p:attrNameLst>
                                      </p:cBhvr>
                                      <p:tavLst>
                                        <p:tav tm="0">
                                          <p:val>
                                            <p:strVal val="#ppt_w*0.70"/>
                                          </p:val>
                                        </p:tav>
                                        <p:tav tm="100000">
                                          <p:val>
                                            <p:strVal val="#ppt_w"/>
                                          </p:val>
                                        </p:tav>
                                      </p:tavLst>
                                    </p:anim>
                                    <p:anim calcmode="lin" valueType="num">
                                      <p:cBhvr>
                                        <p:cTn id="75" dur="1000" fill="hold"/>
                                        <p:tgtEl>
                                          <p:spTgt spid="3"/>
                                        </p:tgtEl>
                                        <p:attrNameLst>
                                          <p:attrName>ppt_h</p:attrName>
                                        </p:attrNameLst>
                                      </p:cBhvr>
                                      <p:tavLst>
                                        <p:tav tm="0">
                                          <p:val>
                                            <p:strVal val="#ppt_h"/>
                                          </p:val>
                                        </p:tav>
                                        <p:tav tm="100000">
                                          <p:val>
                                            <p:strVal val="#ppt_h"/>
                                          </p:val>
                                        </p:tav>
                                      </p:tavLst>
                                    </p:anim>
                                    <p:animEffect transition="in" filter="fade">
                                      <p:cBhvr>
                                        <p:cTn id="76" dur="1000"/>
                                        <p:tgtEl>
                                          <p:spTgt spid="3"/>
                                        </p:tgtEl>
                                      </p:cBhvr>
                                    </p:animEffect>
                                  </p:childTnLst>
                                </p:cTn>
                              </p:par>
                              <p:par>
                                <p:cTn id="77" presetID="37" presetClass="entr" presetSubtype="0" fill="hold" nodeType="withEffect">
                                  <p:stCondLst>
                                    <p:cond delay="0"/>
                                  </p:stCondLst>
                                  <p:childTnLst>
                                    <p:set>
                                      <p:cBhvr>
                                        <p:cTn id="78" dur="1" fill="hold">
                                          <p:stCondLst>
                                            <p:cond delay="0"/>
                                          </p:stCondLst>
                                        </p:cTn>
                                        <p:tgtEl>
                                          <p:spTgt spid="4181"/>
                                        </p:tgtEl>
                                        <p:attrNameLst>
                                          <p:attrName>style.visibility</p:attrName>
                                        </p:attrNameLst>
                                      </p:cBhvr>
                                      <p:to>
                                        <p:strVal val="visible"/>
                                      </p:to>
                                    </p:set>
                                    <p:animEffect transition="in" filter="fade">
                                      <p:cBhvr>
                                        <p:cTn id="79" dur="1000"/>
                                        <p:tgtEl>
                                          <p:spTgt spid="4181"/>
                                        </p:tgtEl>
                                      </p:cBhvr>
                                    </p:animEffect>
                                    <p:anim calcmode="lin" valueType="num">
                                      <p:cBhvr>
                                        <p:cTn id="80" dur="1000" fill="hold"/>
                                        <p:tgtEl>
                                          <p:spTgt spid="4181"/>
                                        </p:tgtEl>
                                        <p:attrNameLst>
                                          <p:attrName>ppt_x</p:attrName>
                                        </p:attrNameLst>
                                      </p:cBhvr>
                                      <p:tavLst>
                                        <p:tav tm="0">
                                          <p:val>
                                            <p:strVal val="#ppt_x"/>
                                          </p:val>
                                        </p:tav>
                                        <p:tav tm="100000">
                                          <p:val>
                                            <p:strVal val="#ppt_x"/>
                                          </p:val>
                                        </p:tav>
                                      </p:tavLst>
                                    </p:anim>
                                    <p:anim calcmode="lin" valueType="num">
                                      <p:cBhvr>
                                        <p:cTn id="81" dur="900" decel="100000" fill="hold"/>
                                        <p:tgtEl>
                                          <p:spTgt spid="4181"/>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4181"/>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176"/>
                                        </p:tgtEl>
                                        <p:attrNameLst>
                                          <p:attrName>style.visibility</p:attrName>
                                        </p:attrNameLst>
                                      </p:cBhvr>
                                      <p:to>
                                        <p:strVal val="visible"/>
                                      </p:to>
                                    </p:set>
                                    <p:animEffect transition="in" filter="fade">
                                      <p:cBhvr>
                                        <p:cTn id="87" dur="500"/>
                                        <p:tgtEl>
                                          <p:spTgt spid="4176"/>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417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178"/>
                                        </p:tgtEl>
                                        <p:attrNameLst>
                                          <p:attrName>style.visibility</p:attrName>
                                        </p:attrNameLst>
                                      </p:cBhvr>
                                      <p:to>
                                        <p:strVal val="visible"/>
                                      </p:to>
                                    </p:set>
                                    <p:animEffect transition="in" filter="fade">
                                      <p:cBhvr>
                                        <p:cTn id="96" dur="500"/>
                                        <p:tgtEl>
                                          <p:spTgt spid="4178"/>
                                        </p:tgtEl>
                                      </p:cBhvr>
                                    </p:animEffect>
                                  </p:childTnLst>
                                </p:cTn>
                              </p:par>
                            </p:childTnLst>
                          </p:cTn>
                        </p:par>
                      </p:childTnLst>
                    </p:cTn>
                  </p:par>
                  <p:par>
                    <p:cTn id="97" fill="hold">
                      <p:stCondLst>
                        <p:cond delay="indefinite"/>
                      </p:stCondLst>
                      <p:childTnLst>
                        <p:par>
                          <p:cTn id="98" fill="hold">
                            <p:stCondLst>
                              <p:cond delay="0"/>
                            </p:stCondLst>
                            <p:childTnLst>
                              <p:par>
                                <p:cTn id="99" presetID="55" presetClass="entr" presetSubtype="0" fill="hold" grpId="0" nodeType="clickEffect">
                                  <p:stCondLst>
                                    <p:cond delay="0"/>
                                  </p:stCondLst>
                                  <p:childTnLst>
                                    <p:set>
                                      <p:cBhvr>
                                        <p:cTn id="100" dur="1" fill="hold">
                                          <p:stCondLst>
                                            <p:cond delay="0"/>
                                          </p:stCondLst>
                                        </p:cTn>
                                        <p:tgtEl>
                                          <p:spTgt spid="4179"/>
                                        </p:tgtEl>
                                        <p:attrNameLst>
                                          <p:attrName>style.visibility</p:attrName>
                                        </p:attrNameLst>
                                      </p:cBhvr>
                                      <p:to>
                                        <p:strVal val="visible"/>
                                      </p:to>
                                    </p:set>
                                    <p:anim calcmode="lin" valueType="num">
                                      <p:cBhvr>
                                        <p:cTn id="101" dur="1000" fill="hold"/>
                                        <p:tgtEl>
                                          <p:spTgt spid="4179"/>
                                        </p:tgtEl>
                                        <p:attrNameLst>
                                          <p:attrName>ppt_w</p:attrName>
                                        </p:attrNameLst>
                                      </p:cBhvr>
                                      <p:tavLst>
                                        <p:tav tm="0">
                                          <p:val>
                                            <p:strVal val="#ppt_w*0.70"/>
                                          </p:val>
                                        </p:tav>
                                        <p:tav tm="100000">
                                          <p:val>
                                            <p:strVal val="#ppt_w"/>
                                          </p:val>
                                        </p:tav>
                                      </p:tavLst>
                                    </p:anim>
                                    <p:anim calcmode="lin" valueType="num">
                                      <p:cBhvr>
                                        <p:cTn id="102" dur="1000" fill="hold"/>
                                        <p:tgtEl>
                                          <p:spTgt spid="4179"/>
                                        </p:tgtEl>
                                        <p:attrNameLst>
                                          <p:attrName>ppt_h</p:attrName>
                                        </p:attrNameLst>
                                      </p:cBhvr>
                                      <p:tavLst>
                                        <p:tav tm="0">
                                          <p:val>
                                            <p:strVal val="#ppt_h"/>
                                          </p:val>
                                        </p:tav>
                                        <p:tav tm="100000">
                                          <p:val>
                                            <p:strVal val="#ppt_h"/>
                                          </p:val>
                                        </p:tav>
                                      </p:tavLst>
                                    </p:anim>
                                    <p:animEffect transition="in" filter="fade">
                                      <p:cBhvr>
                                        <p:cTn id="103" dur="1000"/>
                                        <p:tgtEl>
                                          <p:spTgt spid="4179"/>
                                        </p:tgtEl>
                                      </p:cBhvr>
                                    </p:animEffect>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4180"/>
                                        </p:tgtEl>
                                        <p:attrNameLst>
                                          <p:attrName>style.visibility</p:attrName>
                                        </p:attrNameLst>
                                      </p:cBhvr>
                                      <p:to>
                                        <p:strVal val="visible"/>
                                      </p:to>
                                    </p:set>
                                    <p:anim calcmode="lin" valueType="num">
                                      <p:cBhvr>
                                        <p:cTn id="108" dur="1000" fill="hold"/>
                                        <p:tgtEl>
                                          <p:spTgt spid="4180"/>
                                        </p:tgtEl>
                                        <p:attrNameLst>
                                          <p:attrName>ppt_w</p:attrName>
                                        </p:attrNameLst>
                                      </p:cBhvr>
                                      <p:tavLst>
                                        <p:tav tm="0">
                                          <p:val>
                                            <p:strVal val="#ppt_w*0.70"/>
                                          </p:val>
                                        </p:tav>
                                        <p:tav tm="100000">
                                          <p:val>
                                            <p:strVal val="#ppt_w"/>
                                          </p:val>
                                        </p:tav>
                                      </p:tavLst>
                                    </p:anim>
                                    <p:anim calcmode="lin" valueType="num">
                                      <p:cBhvr>
                                        <p:cTn id="109" dur="1000" fill="hold"/>
                                        <p:tgtEl>
                                          <p:spTgt spid="4180"/>
                                        </p:tgtEl>
                                        <p:attrNameLst>
                                          <p:attrName>ppt_h</p:attrName>
                                        </p:attrNameLst>
                                      </p:cBhvr>
                                      <p:tavLst>
                                        <p:tav tm="0">
                                          <p:val>
                                            <p:strVal val="#ppt_h"/>
                                          </p:val>
                                        </p:tav>
                                        <p:tav tm="100000">
                                          <p:val>
                                            <p:strVal val="#ppt_h"/>
                                          </p:val>
                                        </p:tav>
                                      </p:tavLst>
                                    </p:anim>
                                    <p:animEffect transition="in" filter="fade">
                                      <p:cBhvr>
                                        <p:cTn id="110" dur="1000"/>
                                        <p:tgtEl>
                                          <p:spTgt spid="4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P spid="5212" grpId="0"/>
      <p:bldP spid="4" grpId="0"/>
      <p:bldP spid="5" grpId="0"/>
      <p:bldP spid="6" grpId="0"/>
      <p:bldP spid="7" grpId="0"/>
      <p:bldP spid="8" grpId="0"/>
      <p:bldP spid="4176" grpId="0"/>
      <p:bldP spid="4176" grpId="1"/>
      <p:bldP spid="4177" grpId="0"/>
      <p:bldP spid="4177" grpId="1"/>
      <p:bldP spid="4178" grpId="0"/>
      <p:bldP spid="4178" grpId="1"/>
      <p:bldP spid="4179" grpId="0"/>
      <p:bldP spid="4179" grpId="1"/>
      <p:bldP spid="4180" grpId="0"/>
      <p:bldP spid="4180" grpId="1"/>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ext Box 7"/>
          <p:cNvSpPr txBox="1"/>
          <p:nvPr/>
        </p:nvSpPr>
        <p:spPr>
          <a:xfrm>
            <a:off x="85725" y="447675"/>
            <a:ext cx="5095875" cy="39687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I. ĐIỆN TRỞ CỦA DÂY DẪN</a:t>
            </a:r>
            <a:endParaRPr lang="en-US" sz="2000" b="1" dirty="0">
              <a:latin typeface="Times New Roman" panose="02020603050405020304" pitchFamily="18" charset="0"/>
              <a:ea typeface="Times New Roman" panose="02020603050405020304" pitchFamily="18" charset="0"/>
            </a:endParaRPr>
          </a:p>
        </p:txBody>
      </p:sp>
      <p:sp>
        <p:nvSpPr>
          <p:cNvPr id="7171" name="Text Box 8"/>
          <p:cNvSpPr txBox="1"/>
          <p:nvPr/>
        </p:nvSpPr>
        <p:spPr>
          <a:xfrm>
            <a:off x="0" y="700088"/>
            <a:ext cx="3200400" cy="457200"/>
          </a:xfrm>
          <a:prstGeom prst="rect">
            <a:avLst/>
          </a:prstGeom>
          <a:noFill/>
          <a:ln w="9525">
            <a:noFill/>
          </a:ln>
        </p:spPr>
        <p:txBody>
          <a:bodyPr anchor="t" anchorCtr="0">
            <a:spAutoFit/>
          </a:bodyPr>
          <a:p>
            <a:pPr>
              <a:spcBef>
                <a:spcPct val="50000"/>
              </a:spcBef>
            </a:pPr>
            <a:r>
              <a:rPr lang="en-US" sz="2400" b="1" dirty="0">
                <a:latin typeface="Times New Roman" panose="02020603050405020304" pitchFamily="18" charset="0"/>
              </a:rPr>
              <a:t>1.</a:t>
            </a:r>
            <a:r>
              <a:rPr lang="en-US" sz="2000" b="1" dirty="0">
                <a:latin typeface="Times New Roman" panose="02020603050405020304" pitchFamily="18" charset="0"/>
              </a:rPr>
              <a:t>Thương số </a:t>
            </a:r>
            <a:r>
              <a:rPr lang="en-US" sz="2400" b="1" dirty="0">
                <a:latin typeface="Times New Roman" panose="02020603050405020304" pitchFamily="18" charset="0"/>
              </a:rPr>
              <a:t> </a:t>
            </a:r>
            <a:r>
              <a:rPr lang="en-US" sz="2000" b="1" dirty="0">
                <a:latin typeface="Times New Roman" panose="02020603050405020304" pitchFamily="18" charset="0"/>
              </a:rPr>
              <a:t>U/I</a:t>
            </a:r>
            <a:endParaRPr lang="en-US" sz="2000" b="1" dirty="0">
              <a:latin typeface="Times New Roman" panose="02020603050405020304" pitchFamily="18" charset="0"/>
              <a:ea typeface="Times New Roman" panose="02020603050405020304" pitchFamily="18" charset="0"/>
            </a:endParaRPr>
          </a:p>
        </p:txBody>
      </p:sp>
      <p:sp>
        <p:nvSpPr>
          <p:cNvPr id="7216" name="Text Box 48"/>
          <p:cNvSpPr txBox="1"/>
          <p:nvPr/>
        </p:nvSpPr>
        <p:spPr>
          <a:xfrm>
            <a:off x="0" y="1066800"/>
            <a:ext cx="9144000" cy="86042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Nhận xét:</a:t>
            </a:r>
            <a:endParaRPr lang="en-US" sz="2000" b="1" dirty="0">
              <a:latin typeface="Times New Roman" panose="02020603050405020304" pitchFamily="18" charset="0"/>
            </a:endParaRPr>
          </a:p>
          <a:p>
            <a:pPr>
              <a:spcBef>
                <a:spcPct val="50000"/>
              </a:spcBef>
            </a:pPr>
            <a:r>
              <a:rPr lang="en-US" sz="2000" dirty="0">
                <a:latin typeface="Times New Roman" panose="02020603050405020304" pitchFamily="18" charset="0"/>
              </a:rPr>
              <a:t>* Thương số U/I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 không đổi đối với 1 dây dẫn.</a:t>
            </a:r>
            <a:endParaRPr lang="en-US" sz="2000" dirty="0">
              <a:latin typeface="Times New Roman" panose="02020603050405020304" pitchFamily="18" charset="0"/>
              <a:ea typeface="Times New Roman" panose="02020603050405020304" pitchFamily="18" charset="0"/>
            </a:endParaRPr>
          </a:p>
        </p:txBody>
      </p:sp>
      <p:sp>
        <p:nvSpPr>
          <p:cNvPr id="7217" name="Text Box 49"/>
          <p:cNvSpPr txBox="1"/>
          <p:nvPr/>
        </p:nvSpPr>
        <p:spPr>
          <a:xfrm>
            <a:off x="0" y="1857375"/>
            <a:ext cx="9144000" cy="398780"/>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 Với 2 (các) dây dẫn khác nhau, thương số U/I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 khác nhau </a:t>
            </a:r>
            <a:endParaRPr lang="en-US" sz="2000" dirty="0">
              <a:latin typeface="Times New Roman" panose="02020603050405020304" pitchFamily="18" charset="0"/>
              <a:ea typeface="Times New Roman" panose="02020603050405020304" pitchFamily="18" charset="0"/>
            </a:endParaRPr>
          </a:p>
        </p:txBody>
      </p:sp>
      <p:sp>
        <p:nvSpPr>
          <p:cNvPr id="7218" name="Text Box 50"/>
          <p:cNvSpPr txBox="1"/>
          <p:nvPr/>
        </p:nvSpPr>
        <p:spPr>
          <a:xfrm>
            <a:off x="0" y="2190750"/>
            <a:ext cx="9144000" cy="39687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2. Điện trở</a:t>
            </a:r>
            <a:endParaRPr lang="en-US" sz="2000" b="1" dirty="0">
              <a:latin typeface="Times New Roman" panose="02020603050405020304" pitchFamily="18" charset="0"/>
              <a:ea typeface="Times New Roman" panose="02020603050405020304" pitchFamily="18" charset="0"/>
            </a:endParaRPr>
          </a:p>
        </p:txBody>
      </p:sp>
      <p:sp>
        <p:nvSpPr>
          <p:cNvPr id="7219" name="Text Box 51"/>
          <p:cNvSpPr txBox="1"/>
          <p:nvPr/>
        </p:nvSpPr>
        <p:spPr>
          <a:xfrm>
            <a:off x="0" y="2506663"/>
            <a:ext cx="9144000" cy="398780"/>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a) Khái niệm: Trị số R =          g</a:t>
            </a:r>
            <a:r>
              <a:rPr lang="en-US" dirty="0">
                <a:latin typeface="Times New Roman" panose="02020603050405020304" pitchFamily="18" charset="0"/>
              </a:rPr>
              <a:t>ọi </a:t>
            </a:r>
            <a:r>
              <a:rPr lang="en-US" sz="2000" dirty="0">
                <a:latin typeface="Times New Roman" panose="02020603050405020304" pitchFamily="18" charset="0"/>
              </a:rPr>
              <a:t>l</a:t>
            </a:r>
            <a:r>
              <a:rPr lang="en-US" dirty="0">
                <a:latin typeface="Times New Roman" panose="02020603050405020304" pitchFamily="18" charset="0"/>
                <a:ea typeface="Times New Roman" panose="02020603050405020304" pitchFamily="18" charset="0"/>
              </a:rPr>
              <a:t>à</a:t>
            </a:r>
            <a:r>
              <a:rPr lang="en-US" dirty="0">
                <a:latin typeface="Times New Roman" panose="02020603050405020304" pitchFamily="18" charset="0"/>
              </a:rPr>
              <a:t> điện trở của dây dẫn.</a:t>
            </a:r>
            <a:endParaRPr lang="en-US" dirty="0">
              <a:latin typeface="Times New Roman" panose="02020603050405020304" pitchFamily="18" charset="0"/>
              <a:ea typeface="Times New Roman" panose="02020603050405020304" pitchFamily="18" charset="0"/>
            </a:endParaRPr>
          </a:p>
        </p:txBody>
      </p:sp>
      <p:graphicFrame>
        <p:nvGraphicFramePr>
          <p:cNvPr id="7176" name="Object 5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76" name="" r:id="rId1" imgW="114300" imgH="215900" progId="Equation.3">
                  <p:embed/>
                </p:oleObj>
              </mc:Choice>
              <mc:Fallback>
                <p:oleObj name="" r:id="rId1" imgW="114300" imgH="215900" progId="Equation.3">
                  <p:embed/>
                  <p:pic>
                    <p:nvPicPr>
                      <p:cNvPr id="0" name="Picture 3075"/>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graphicFrame>
        <p:nvGraphicFramePr>
          <p:cNvPr id="7225" name="Object 57"/>
          <p:cNvGraphicFramePr>
            <a:graphicFrameLocks noChangeAspect="1"/>
          </p:cNvGraphicFramePr>
          <p:nvPr/>
        </p:nvGraphicFramePr>
        <p:xfrm>
          <a:off x="2795588" y="2333625"/>
          <a:ext cx="342900" cy="704850"/>
        </p:xfrm>
        <a:graphic>
          <a:graphicData uri="http://schemas.openxmlformats.org/presentationml/2006/ole">
            <mc:AlternateContent xmlns:mc="http://schemas.openxmlformats.org/markup-compatibility/2006">
              <mc:Choice xmlns:v="urn:schemas-microsoft-com:vml" Requires="v">
                <p:oleObj spid="_x0000_s3077" name="" r:id="rId3" imgW="190500" imgH="393700" progId="Equation.3">
                  <p:embed/>
                </p:oleObj>
              </mc:Choice>
              <mc:Fallback>
                <p:oleObj name="" r:id="rId3" imgW="190500" imgH="393700" progId="Equation.3">
                  <p:embed/>
                  <p:pic>
                    <p:nvPicPr>
                      <p:cNvPr id="0" name="Picture 3076"/>
                      <p:cNvPicPr/>
                      <p:nvPr/>
                    </p:nvPicPr>
                    <p:blipFill>
                      <a:blip r:embed="rId4"/>
                      <a:stretch>
                        <a:fillRect/>
                      </a:stretch>
                    </p:blipFill>
                    <p:spPr>
                      <a:xfrm>
                        <a:off x="2795588" y="2333625"/>
                        <a:ext cx="342900" cy="704850"/>
                      </a:xfrm>
                      <a:prstGeom prst="rect">
                        <a:avLst/>
                      </a:prstGeom>
                      <a:noFill/>
                      <a:ln w="38100">
                        <a:noFill/>
                        <a:miter/>
                      </a:ln>
                    </p:spPr>
                  </p:pic>
                </p:oleObj>
              </mc:Fallback>
            </mc:AlternateContent>
          </a:graphicData>
        </a:graphic>
      </p:graphicFrame>
      <p:sp>
        <p:nvSpPr>
          <p:cNvPr id="7228" name="Text Box 60"/>
          <p:cNvSpPr txBox="1"/>
          <p:nvPr/>
        </p:nvSpPr>
        <p:spPr>
          <a:xfrm>
            <a:off x="0" y="2924175"/>
            <a:ext cx="9144000" cy="398780"/>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b) Ký hiệu:</a:t>
            </a:r>
            <a:r>
              <a:rPr lang="en-US" dirty="0">
                <a:latin typeface="Times New Roman" panose="02020603050405020304" pitchFamily="18" charset="0"/>
              </a:rPr>
              <a:t>                           </a:t>
            </a:r>
            <a:r>
              <a:rPr lang="en-US" sz="2000" dirty="0">
                <a:latin typeface="Times New Roman" panose="02020603050405020304" pitchFamily="18" charset="0"/>
              </a:rPr>
              <a:t>hoặc </a:t>
            </a:r>
            <a:endParaRPr lang="en-US" sz="2000" dirty="0">
              <a:latin typeface="Times New Roman" panose="02020603050405020304" pitchFamily="18" charset="0"/>
              <a:ea typeface="Times New Roman" panose="02020603050405020304" pitchFamily="18" charset="0"/>
            </a:endParaRPr>
          </a:p>
        </p:txBody>
      </p:sp>
      <p:grpSp>
        <p:nvGrpSpPr>
          <p:cNvPr id="7231" name="Group 63"/>
          <p:cNvGrpSpPr/>
          <p:nvPr/>
        </p:nvGrpSpPr>
        <p:grpSpPr>
          <a:xfrm>
            <a:off x="1447800" y="3043238"/>
            <a:ext cx="1123950" cy="255587"/>
            <a:chOff x="1602" y="2895"/>
            <a:chExt cx="708" cy="161"/>
          </a:xfrm>
        </p:grpSpPr>
        <p:sp>
          <p:nvSpPr>
            <p:cNvPr id="7180" name="Line 61"/>
            <p:cNvSpPr/>
            <p:nvPr/>
          </p:nvSpPr>
          <p:spPr>
            <a:xfrm>
              <a:off x="1602" y="2976"/>
              <a:ext cx="708" cy="0"/>
            </a:xfrm>
            <a:prstGeom prst="line">
              <a:avLst/>
            </a:prstGeom>
            <a:ln w="9525" cap="flat" cmpd="sng">
              <a:solidFill>
                <a:schemeClr val="tx1"/>
              </a:solidFill>
              <a:prstDash val="solid"/>
              <a:round/>
              <a:headEnd type="none" w="med" len="med"/>
              <a:tailEnd type="none" w="med" len="med"/>
            </a:ln>
          </p:spPr>
        </p:sp>
        <p:sp>
          <p:nvSpPr>
            <p:cNvPr id="7181" name="Rectangle 62"/>
            <p:cNvSpPr/>
            <p:nvPr/>
          </p:nvSpPr>
          <p:spPr>
            <a:xfrm>
              <a:off x="1776" y="2895"/>
              <a:ext cx="336" cy="161"/>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en-US" dirty="0">
                <a:latin typeface="Times New Roman" panose="02020603050405020304" pitchFamily="18" charset="0"/>
                <a:ea typeface="Times New Roman" panose="02020603050405020304" pitchFamily="18" charset="0"/>
              </a:endParaRPr>
            </a:p>
          </p:txBody>
        </p:sp>
      </p:grpSp>
      <p:grpSp>
        <p:nvGrpSpPr>
          <p:cNvPr id="7238" name="Group 70"/>
          <p:cNvGrpSpPr/>
          <p:nvPr/>
        </p:nvGrpSpPr>
        <p:grpSpPr>
          <a:xfrm>
            <a:off x="3810000" y="3048000"/>
            <a:ext cx="2238375" cy="219075"/>
            <a:chOff x="2115" y="2858"/>
            <a:chExt cx="1410" cy="138"/>
          </a:xfrm>
        </p:grpSpPr>
        <p:sp>
          <p:nvSpPr>
            <p:cNvPr id="7183" name="Line 64"/>
            <p:cNvSpPr/>
            <p:nvPr/>
          </p:nvSpPr>
          <p:spPr>
            <a:xfrm>
              <a:off x="2115" y="2928"/>
              <a:ext cx="384" cy="0"/>
            </a:xfrm>
            <a:prstGeom prst="line">
              <a:avLst/>
            </a:prstGeom>
            <a:ln w="9525" cap="flat" cmpd="sng">
              <a:solidFill>
                <a:schemeClr val="tx1"/>
              </a:solidFill>
              <a:prstDash val="solid"/>
              <a:round/>
              <a:headEnd type="none" w="med" len="med"/>
              <a:tailEnd type="none" w="med" len="med"/>
            </a:ln>
          </p:spPr>
        </p:sp>
        <p:sp>
          <p:nvSpPr>
            <p:cNvPr id="7184" name="Line 65"/>
            <p:cNvSpPr/>
            <p:nvPr/>
          </p:nvSpPr>
          <p:spPr>
            <a:xfrm>
              <a:off x="3141" y="2925"/>
              <a:ext cx="384" cy="0"/>
            </a:xfrm>
            <a:prstGeom prst="line">
              <a:avLst/>
            </a:prstGeom>
            <a:ln w="9525" cap="flat" cmpd="sng">
              <a:solidFill>
                <a:schemeClr val="tx1"/>
              </a:solidFill>
              <a:prstDash val="solid"/>
              <a:round/>
              <a:headEnd type="none" w="med" len="med"/>
              <a:tailEnd type="none" w="med" len="med"/>
            </a:ln>
          </p:spPr>
        </p:sp>
        <p:sp>
          <p:nvSpPr>
            <p:cNvPr id="7185" name="Freeform 69"/>
            <p:cNvSpPr/>
            <p:nvPr/>
          </p:nvSpPr>
          <p:spPr>
            <a:xfrm>
              <a:off x="2499" y="2858"/>
              <a:ext cx="651" cy="138"/>
            </a:xfrm>
            <a:custGeom>
              <a:avLst/>
              <a:gdLst/>
              <a:ahLst/>
              <a:cxnLst>
                <a:cxn ang="0">
                  <a:pos x="0" y="13"/>
                </a:cxn>
                <a:cxn ang="0">
                  <a:pos x="25" y="2"/>
                </a:cxn>
                <a:cxn ang="0">
                  <a:pos x="49" y="22"/>
                </a:cxn>
                <a:cxn ang="0">
                  <a:pos x="99" y="2"/>
                </a:cxn>
                <a:cxn ang="0">
                  <a:pos x="148" y="22"/>
                </a:cxn>
                <a:cxn ang="0">
                  <a:pos x="198" y="2"/>
                </a:cxn>
                <a:cxn ang="0">
                  <a:pos x="248" y="22"/>
                </a:cxn>
                <a:cxn ang="0">
                  <a:pos x="298" y="2"/>
                </a:cxn>
                <a:cxn ang="0">
                  <a:pos x="347" y="17"/>
                </a:cxn>
                <a:cxn ang="0">
                  <a:pos x="397" y="9"/>
                </a:cxn>
              </a:cxnLst>
              <a:pathLst>
                <a:path w="768" h="256">
                  <a:moveTo>
                    <a:pt x="0" y="160"/>
                  </a:moveTo>
                  <a:cubicBezTo>
                    <a:pt x="16" y="80"/>
                    <a:pt x="32" y="0"/>
                    <a:pt x="48" y="16"/>
                  </a:cubicBezTo>
                  <a:cubicBezTo>
                    <a:pt x="64" y="32"/>
                    <a:pt x="72" y="256"/>
                    <a:pt x="96" y="256"/>
                  </a:cubicBezTo>
                  <a:cubicBezTo>
                    <a:pt x="120" y="256"/>
                    <a:pt x="160" y="16"/>
                    <a:pt x="192" y="16"/>
                  </a:cubicBezTo>
                  <a:cubicBezTo>
                    <a:pt x="224" y="16"/>
                    <a:pt x="256" y="256"/>
                    <a:pt x="288" y="256"/>
                  </a:cubicBezTo>
                  <a:cubicBezTo>
                    <a:pt x="320" y="256"/>
                    <a:pt x="352" y="16"/>
                    <a:pt x="384" y="16"/>
                  </a:cubicBezTo>
                  <a:cubicBezTo>
                    <a:pt x="416" y="16"/>
                    <a:pt x="448" y="256"/>
                    <a:pt x="480" y="256"/>
                  </a:cubicBezTo>
                  <a:cubicBezTo>
                    <a:pt x="512" y="256"/>
                    <a:pt x="544" y="24"/>
                    <a:pt x="576" y="16"/>
                  </a:cubicBezTo>
                  <a:cubicBezTo>
                    <a:pt x="608" y="8"/>
                    <a:pt x="640" y="192"/>
                    <a:pt x="672" y="208"/>
                  </a:cubicBezTo>
                  <a:cubicBezTo>
                    <a:pt x="704" y="224"/>
                    <a:pt x="752" y="128"/>
                    <a:pt x="768" y="112"/>
                  </a:cubicBezTo>
                </a:path>
              </a:pathLst>
            </a:custGeom>
            <a:noFill/>
            <a:ln w="9525" cap="flat" cmpd="sng">
              <a:solidFill>
                <a:schemeClr val="tx1"/>
              </a:solidFill>
              <a:prstDash val="solid"/>
              <a:round/>
              <a:headEnd type="none" w="med" len="med"/>
              <a:tailEnd type="none" w="med" len="med"/>
            </a:ln>
          </p:spPr>
          <p:txBody>
            <a:bodyPr/>
            <a:p>
              <a:endParaRPr lang="en-US"/>
            </a:p>
          </p:txBody>
        </p:sp>
      </p:grpSp>
      <p:sp>
        <p:nvSpPr>
          <p:cNvPr id="7239" name="Text Box 71"/>
          <p:cNvSpPr txBox="1"/>
          <p:nvPr/>
        </p:nvSpPr>
        <p:spPr>
          <a:xfrm>
            <a:off x="-23812" y="3344863"/>
            <a:ext cx="9067800" cy="398780"/>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c) Đơn vị điện trở: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 Ohm: </a:t>
            </a:r>
            <a:r>
              <a:rPr lang="en-US" sz="2000" dirty="0">
                <a:latin typeface="Times New Roman" panose="02020603050405020304" pitchFamily="18" charset="0"/>
                <a:sym typeface="Symbol" panose="05050102010706020507" pitchFamily="18" charset="2"/>
              </a:rPr>
              <a:t> ; 1  = </a:t>
            </a:r>
            <a:endParaRPr lang="en-US" sz="2000" dirty="0">
              <a:latin typeface="Times New Roman" panose="02020603050405020304" pitchFamily="18" charset="0"/>
              <a:ea typeface="Times New Roman" panose="02020603050405020304" pitchFamily="18" charset="0"/>
              <a:sym typeface="Symbol" panose="05050102010706020507" pitchFamily="18" charset="2"/>
            </a:endParaRPr>
          </a:p>
        </p:txBody>
      </p:sp>
      <p:graphicFrame>
        <p:nvGraphicFramePr>
          <p:cNvPr id="7250" name="Object 82"/>
          <p:cNvGraphicFramePr>
            <a:graphicFrameLocks noChangeAspect="1"/>
          </p:cNvGraphicFramePr>
          <p:nvPr/>
        </p:nvGraphicFramePr>
        <p:xfrm>
          <a:off x="3907155" y="3233103"/>
          <a:ext cx="409575" cy="704850"/>
        </p:xfrm>
        <a:graphic>
          <a:graphicData uri="http://schemas.openxmlformats.org/presentationml/2006/ole">
            <mc:AlternateContent xmlns:mc="http://schemas.openxmlformats.org/markup-compatibility/2006">
              <mc:Choice xmlns:v="urn:schemas-microsoft-com:vml" Requires="v">
                <p:oleObj spid="_x0000_s3078" name="" r:id="rId5" imgW="228600" imgH="393700" progId="Equation.3">
                  <p:embed/>
                </p:oleObj>
              </mc:Choice>
              <mc:Fallback>
                <p:oleObj name="" r:id="rId5" imgW="228600" imgH="393700" progId="Equation.3">
                  <p:embed/>
                  <p:pic>
                    <p:nvPicPr>
                      <p:cNvPr id="0" name="Picture 3077"/>
                      <p:cNvPicPr/>
                      <p:nvPr/>
                    </p:nvPicPr>
                    <p:blipFill>
                      <a:blip r:embed="rId6"/>
                      <a:stretch>
                        <a:fillRect/>
                      </a:stretch>
                    </p:blipFill>
                    <p:spPr>
                      <a:xfrm>
                        <a:off x="3907155" y="3233103"/>
                        <a:ext cx="409575" cy="704850"/>
                      </a:xfrm>
                      <a:prstGeom prst="rect">
                        <a:avLst/>
                      </a:prstGeom>
                      <a:noFill/>
                      <a:ln w="38100">
                        <a:noFill/>
                        <a:miter/>
                      </a:ln>
                    </p:spPr>
                  </p:pic>
                </p:oleObj>
              </mc:Fallback>
            </mc:AlternateContent>
          </a:graphicData>
        </a:graphic>
      </p:graphicFrame>
      <p:sp>
        <p:nvSpPr>
          <p:cNvPr id="7254" name="Text Box 86"/>
          <p:cNvSpPr txBox="1"/>
          <p:nvPr/>
        </p:nvSpPr>
        <p:spPr>
          <a:xfrm>
            <a:off x="33338" y="3810000"/>
            <a:ext cx="8991600" cy="86042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Người ta còn dùng các bội của Ohm: kiloôm (k </a:t>
            </a:r>
            <a:r>
              <a:rPr lang="en-US" sz="2000" dirty="0">
                <a:latin typeface="Times New Roman" panose="02020603050405020304" pitchFamily="18" charset="0"/>
                <a:sym typeface="Symbol" panose="05050102010706020507" pitchFamily="18" charset="2"/>
              </a:rPr>
              <a:t>): 1 k  = 1000  ; </a:t>
            </a:r>
            <a:endParaRPr lang="en-US" sz="2000" dirty="0">
              <a:latin typeface="Times New Roman" panose="02020603050405020304" pitchFamily="18" charset="0"/>
              <a:sym typeface="Symbol" panose="05050102010706020507" pitchFamily="18" charset="2"/>
            </a:endParaRPr>
          </a:p>
          <a:p>
            <a:pPr>
              <a:spcBef>
                <a:spcPct val="50000"/>
              </a:spcBef>
            </a:pPr>
            <a:r>
              <a:rPr lang="en-US" sz="2000" dirty="0">
                <a:latin typeface="Times New Roman" panose="02020603050405020304" pitchFamily="18" charset="0"/>
                <a:sym typeface="Symbol" panose="05050102010706020507" pitchFamily="18" charset="2"/>
              </a:rPr>
              <a:t>                                                          Mêgaôm (m): 1 M  = 1 000 000 </a:t>
            </a:r>
            <a:endParaRPr lang="en-US" sz="2000" dirty="0">
              <a:latin typeface="Times New Roman" panose="02020603050405020304" pitchFamily="18" charset="0"/>
              <a:ea typeface="Times New Roman" panose="02020603050405020304" pitchFamily="18" charset="0"/>
              <a:sym typeface="Symbol" panose="05050102010706020507" pitchFamily="18" charset="2"/>
            </a:endParaRPr>
          </a:p>
        </p:txBody>
      </p:sp>
      <p:sp>
        <p:nvSpPr>
          <p:cNvPr id="7257" name="Text Box 89"/>
          <p:cNvSpPr txBox="1"/>
          <p:nvPr/>
        </p:nvSpPr>
        <p:spPr>
          <a:xfrm>
            <a:off x="374650" y="4613910"/>
            <a:ext cx="9144000" cy="860425"/>
          </a:xfrm>
          <a:prstGeom prst="rect">
            <a:avLst/>
          </a:prstGeom>
          <a:solidFill>
            <a:schemeClr val="bg1"/>
          </a:solidFill>
          <a:ln w="9525">
            <a:noFill/>
          </a:ln>
        </p:spPr>
        <p:txBody>
          <a:bodyPr anchor="t" anchorCtr="0">
            <a:spAutoFit/>
          </a:bodyPr>
          <a:p>
            <a:pPr>
              <a:spcBef>
                <a:spcPct val="50000"/>
              </a:spcBef>
            </a:pPr>
            <a:r>
              <a:rPr lang="en-US" sz="2000" dirty="0">
                <a:latin typeface="Times New Roman" panose="02020603050405020304" pitchFamily="18" charset="0"/>
              </a:rPr>
              <a:t>Hãy đổi các đơn vị sau: 0,5 M</a:t>
            </a:r>
            <a:r>
              <a:rPr lang="en-US" sz="2000" dirty="0">
                <a:latin typeface="Times New Roman" panose="02020603050405020304" pitchFamily="18" charset="0"/>
                <a:sym typeface="Symbol" panose="05050102010706020507" pitchFamily="18" charset="2"/>
              </a:rPr>
              <a:t> = ........       k   = .......................   </a:t>
            </a:r>
            <a:r>
              <a:rPr lang="en-US" sz="2000" dirty="0">
                <a:latin typeface="Times New Roman" panose="02020603050405020304" pitchFamily="18" charset="0"/>
              </a:rPr>
              <a:t>?</a:t>
            </a:r>
            <a:endParaRPr lang="en-US" sz="2000" dirty="0">
              <a:latin typeface="Times New Roman" panose="02020603050405020304" pitchFamily="18" charset="0"/>
            </a:endParaRPr>
          </a:p>
          <a:p>
            <a:pPr>
              <a:spcBef>
                <a:spcPct val="50000"/>
              </a:spcBef>
            </a:pPr>
            <a:endParaRPr lang="en-US" sz="2000" dirty="0">
              <a:latin typeface="Times New Roman" panose="02020603050405020304" pitchFamily="18" charset="0"/>
              <a:ea typeface="Times New Roman" panose="02020603050405020304" pitchFamily="18" charset="0"/>
            </a:endParaRPr>
          </a:p>
        </p:txBody>
      </p:sp>
      <p:sp>
        <p:nvSpPr>
          <p:cNvPr id="7258" name="Text Box 90"/>
          <p:cNvSpPr txBox="1"/>
          <p:nvPr/>
        </p:nvSpPr>
        <p:spPr>
          <a:xfrm>
            <a:off x="5838825" y="4600575"/>
            <a:ext cx="1219200" cy="396875"/>
          </a:xfrm>
          <a:prstGeom prst="rect">
            <a:avLst/>
          </a:prstGeom>
          <a:noFill/>
          <a:ln w="9525">
            <a:noFill/>
          </a:ln>
        </p:spPr>
        <p:txBody>
          <a:bodyPr anchor="t" anchorCtr="0">
            <a:spAutoFit/>
          </a:bodyPr>
          <a:p>
            <a:pPr>
              <a:spcBef>
                <a:spcPct val="50000"/>
              </a:spcBef>
            </a:pPr>
            <a:r>
              <a:rPr lang="en-US" sz="2000" dirty="0">
                <a:solidFill>
                  <a:srgbClr val="FF0000"/>
                </a:solidFill>
                <a:latin typeface="Times New Roman" panose="02020603050405020304" pitchFamily="18" charset="0"/>
              </a:rPr>
              <a:t>500 000</a:t>
            </a:r>
            <a:endParaRPr lang="en-US" sz="2000" dirty="0">
              <a:solidFill>
                <a:srgbClr val="FF0000"/>
              </a:solidFill>
              <a:latin typeface="Times New Roman" panose="02020603050405020304" pitchFamily="18" charset="0"/>
              <a:ea typeface="Times New Roman" panose="02020603050405020304" pitchFamily="18" charset="0"/>
            </a:endParaRPr>
          </a:p>
        </p:txBody>
      </p:sp>
      <p:sp>
        <p:nvSpPr>
          <p:cNvPr id="7259" name="Text Box 91"/>
          <p:cNvSpPr txBox="1"/>
          <p:nvPr/>
        </p:nvSpPr>
        <p:spPr>
          <a:xfrm>
            <a:off x="3933825" y="4591050"/>
            <a:ext cx="685800" cy="396875"/>
          </a:xfrm>
          <a:prstGeom prst="rect">
            <a:avLst/>
          </a:prstGeom>
          <a:noFill/>
          <a:ln w="9525">
            <a:noFill/>
          </a:ln>
        </p:spPr>
        <p:txBody>
          <a:bodyPr anchor="t" anchorCtr="0">
            <a:spAutoFit/>
          </a:bodyPr>
          <a:p>
            <a:pPr>
              <a:spcBef>
                <a:spcPct val="50000"/>
              </a:spcBef>
            </a:pPr>
            <a:r>
              <a:rPr lang="en-US" sz="2000" dirty="0">
                <a:solidFill>
                  <a:srgbClr val="FF0000"/>
                </a:solidFill>
                <a:latin typeface="Times New Roman" panose="02020603050405020304" pitchFamily="18" charset="0"/>
              </a:rPr>
              <a:t>500</a:t>
            </a:r>
            <a:endParaRPr lang="en-US" sz="2000" dirty="0">
              <a:solidFill>
                <a:srgbClr val="FF0000"/>
              </a:solidFill>
              <a:latin typeface="Times New Roman" panose="02020603050405020304" pitchFamily="18" charset="0"/>
              <a:ea typeface="Times New Roman" panose="02020603050405020304" pitchFamily="18" charset="0"/>
            </a:endParaRPr>
          </a:p>
        </p:txBody>
      </p:sp>
      <p:sp>
        <p:nvSpPr>
          <p:cNvPr id="7261" name="Text Box 93"/>
          <p:cNvSpPr txBox="1"/>
          <p:nvPr/>
        </p:nvSpPr>
        <p:spPr>
          <a:xfrm>
            <a:off x="28575" y="5176838"/>
            <a:ext cx="9158288" cy="1168400"/>
          </a:xfrm>
          <a:prstGeom prst="rect">
            <a:avLst/>
          </a:prstGeom>
          <a:solidFill>
            <a:schemeClr val="bg1"/>
          </a:solidFill>
          <a:ln w="9525">
            <a:noFill/>
          </a:ln>
        </p:spPr>
        <p:txBody>
          <a:bodyPr anchor="t" anchorCtr="0">
            <a:spAutoFit/>
          </a:bodyPr>
          <a:p>
            <a:pPr>
              <a:spcBef>
                <a:spcPct val="50000"/>
              </a:spcBef>
            </a:pPr>
            <a:r>
              <a:rPr lang="en-US" sz="2000" dirty="0">
                <a:latin typeface="Times New Roman" panose="02020603050405020304" pitchFamily="18" charset="0"/>
              </a:rPr>
              <a:t>d) Ý nghĩa của điện trở: Điện trở là đại lượng vật lí đặc trưng cho mức độ cản trở dòng điện nhiều hay ít của dây dẫn (vật dẫn)</a:t>
            </a:r>
            <a:endParaRPr lang="en-US" sz="2000" dirty="0">
              <a:latin typeface="Times New Roman" panose="02020603050405020304" pitchFamily="18" charset="0"/>
            </a:endParaRPr>
          </a:p>
          <a:p>
            <a:pPr>
              <a:spcBef>
                <a:spcPct val="50000"/>
              </a:spcBef>
            </a:pPr>
            <a:endParaRPr lang="en-US" sz="2000" dirty="0">
              <a:latin typeface="Times New Roman" panose="02020603050405020304" pitchFamily="18" charset="0"/>
              <a:ea typeface="Times New Roman" panose="02020603050405020304" pitchFamily="18" charset="0"/>
            </a:endParaRPr>
          </a:p>
        </p:txBody>
      </p:sp>
      <p:sp>
        <p:nvSpPr>
          <p:cNvPr id="5124" name="Text Box 4"/>
          <p:cNvSpPr txBox="1"/>
          <p:nvPr/>
        </p:nvSpPr>
        <p:spPr>
          <a:xfrm>
            <a:off x="0" y="19050"/>
            <a:ext cx="9144000" cy="521970"/>
          </a:xfrm>
          <a:prstGeom prst="rect">
            <a:avLst/>
          </a:prstGeom>
          <a:noFill/>
          <a:ln w="9525">
            <a:noFill/>
          </a:ln>
        </p:spPr>
        <p:txBody>
          <a:bodyPr anchor="t" anchorCtr="0">
            <a:spAutoFit/>
          </a:bodyPr>
          <a:p>
            <a:pPr algn="ctr">
              <a:spcBef>
                <a:spcPct val="50000"/>
              </a:spcBef>
            </a:pPr>
            <a:r>
              <a:rPr lang="en-US" sz="2400" b="1" dirty="0">
                <a:solidFill>
                  <a:srgbClr val="FF0000"/>
                </a:solidFill>
                <a:latin typeface="Times New Roman" panose="02020603050405020304" pitchFamily="18" charset="0"/>
              </a:rPr>
              <a:t>B</a:t>
            </a:r>
            <a:r>
              <a:rPr lang="en-US" sz="2400" b="1" dirty="0">
                <a:solidFill>
                  <a:srgbClr val="FF0000"/>
                </a:solidFill>
                <a:latin typeface="Times New Roman" panose="02020603050405020304" pitchFamily="18" charset="0"/>
                <a:ea typeface="Times New Roman" panose="02020603050405020304" pitchFamily="18" charset="0"/>
              </a:rPr>
              <a:t>à</a:t>
            </a:r>
            <a:r>
              <a:rPr lang="en-US" sz="2400" b="1" dirty="0">
                <a:solidFill>
                  <a:srgbClr val="FF0000"/>
                </a:solidFill>
                <a:latin typeface="Times New Roman" panose="02020603050405020304" pitchFamily="18" charset="0"/>
              </a:rPr>
              <a:t>i 2.</a:t>
            </a:r>
            <a:r>
              <a:rPr lang="en-US" sz="2800" b="1" dirty="0">
                <a:solidFill>
                  <a:srgbClr val="FF0000"/>
                </a:solidFill>
                <a:latin typeface="Times New Roman" panose="02020603050405020304" pitchFamily="18" charset="0"/>
              </a:rPr>
              <a:t> </a:t>
            </a:r>
            <a:r>
              <a:rPr lang="en-US" sz="2400" b="1" dirty="0">
                <a:solidFill>
                  <a:srgbClr val="FF0000"/>
                </a:solidFill>
                <a:latin typeface="Times New Roman" panose="02020603050405020304" pitchFamily="18" charset="0"/>
              </a:rPr>
              <a:t>ĐIỆN TRỞ CỦA DÂY DẪN - ĐỊNH LUẬT ÔM</a:t>
            </a:r>
            <a:endParaRPr lang="en-US" sz="2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216"/>
                                        </p:tgtEl>
                                        <p:attrNameLst>
                                          <p:attrName>style.visibility</p:attrName>
                                        </p:attrNameLst>
                                      </p:cBhvr>
                                      <p:to>
                                        <p:strVal val="visible"/>
                                      </p:to>
                                    </p:set>
                                    <p:anim calcmode="lin" valueType="num">
                                      <p:cBhvr>
                                        <p:cTn id="7" dur="1000" fill="hold"/>
                                        <p:tgtEl>
                                          <p:spTgt spid="7216"/>
                                        </p:tgtEl>
                                        <p:attrNameLst>
                                          <p:attrName>ppt_x</p:attrName>
                                        </p:attrNameLst>
                                      </p:cBhvr>
                                      <p:tavLst>
                                        <p:tav tm="0">
                                          <p:val>
                                            <p:strVal val="#ppt_x-.2"/>
                                          </p:val>
                                        </p:tav>
                                        <p:tav tm="100000">
                                          <p:val>
                                            <p:strVal val="#ppt_x"/>
                                          </p:val>
                                        </p:tav>
                                      </p:tavLst>
                                    </p:anim>
                                    <p:anim calcmode="lin" valueType="num">
                                      <p:cBhvr>
                                        <p:cTn id="8" dur="1000" fill="hold"/>
                                        <p:tgtEl>
                                          <p:spTgt spid="72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721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217"/>
                                        </p:tgtEl>
                                        <p:attrNameLst>
                                          <p:attrName>style.visibility</p:attrName>
                                        </p:attrNameLst>
                                      </p:cBhvr>
                                      <p:to>
                                        <p:strVal val="visible"/>
                                      </p:to>
                                    </p:set>
                                    <p:anim calcmode="lin" valueType="num">
                                      <p:cBhvr>
                                        <p:cTn id="14" dur="1000" fill="hold"/>
                                        <p:tgtEl>
                                          <p:spTgt spid="7217"/>
                                        </p:tgtEl>
                                        <p:attrNameLst>
                                          <p:attrName>ppt_x</p:attrName>
                                        </p:attrNameLst>
                                      </p:cBhvr>
                                      <p:tavLst>
                                        <p:tav tm="0">
                                          <p:val>
                                            <p:strVal val="#ppt_x-.2"/>
                                          </p:val>
                                        </p:tav>
                                        <p:tav tm="100000">
                                          <p:val>
                                            <p:strVal val="#ppt_x"/>
                                          </p:val>
                                        </p:tav>
                                      </p:tavLst>
                                    </p:anim>
                                    <p:anim calcmode="lin" valueType="num">
                                      <p:cBhvr>
                                        <p:cTn id="15" dur="1000" fill="hold"/>
                                        <p:tgtEl>
                                          <p:spTgt spid="72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21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218"/>
                                        </p:tgtEl>
                                        <p:attrNameLst>
                                          <p:attrName>style.visibility</p:attrName>
                                        </p:attrNameLst>
                                      </p:cBhvr>
                                      <p:to>
                                        <p:strVal val="visible"/>
                                      </p:to>
                                    </p:set>
                                    <p:anim calcmode="lin" valueType="num">
                                      <p:cBhvr>
                                        <p:cTn id="21" dur="1000" fill="hold"/>
                                        <p:tgtEl>
                                          <p:spTgt spid="7218"/>
                                        </p:tgtEl>
                                        <p:attrNameLst>
                                          <p:attrName>ppt_x</p:attrName>
                                        </p:attrNameLst>
                                      </p:cBhvr>
                                      <p:tavLst>
                                        <p:tav tm="0">
                                          <p:val>
                                            <p:strVal val="#ppt_x-.2"/>
                                          </p:val>
                                        </p:tav>
                                        <p:tav tm="100000">
                                          <p:val>
                                            <p:strVal val="#ppt_x"/>
                                          </p:val>
                                        </p:tav>
                                      </p:tavLst>
                                    </p:anim>
                                    <p:anim calcmode="lin" valueType="num">
                                      <p:cBhvr>
                                        <p:cTn id="22" dur="1000" fill="hold"/>
                                        <p:tgtEl>
                                          <p:spTgt spid="721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218"/>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225"/>
                                        </p:tgtEl>
                                        <p:attrNameLst>
                                          <p:attrName>style.visibility</p:attrName>
                                        </p:attrNameLst>
                                      </p:cBhvr>
                                      <p:to>
                                        <p:strVal val="visible"/>
                                      </p:to>
                                    </p:set>
                                    <p:animEffect transition="in" filter="fade">
                                      <p:cBhvr>
                                        <p:cTn id="28" dur="1000"/>
                                        <p:tgtEl>
                                          <p:spTgt spid="7225"/>
                                        </p:tgtEl>
                                      </p:cBhvr>
                                    </p:animEffect>
                                    <p:anim calcmode="lin" valueType="num">
                                      <p:cBhvr>
                                        <p:cTn id="29" dur="1000" fill="hold"/>
                                        <p:tgtEl>
                                          <p:spTgt spid="7225"/>
                                        </p:tgtEl>
                                        <p:attrNameLst>
                                          <p:attrName>ppt_x</p:attrName>
                                        </p:attrNameLst>
                                      </p:cBhvr>
                                      <p:tavLst>
                                        <p:tav tm="0">
                                          <p:val>
                                            <p:strVal val="#ppt_x"/>
                                          </p:val>
                                        </p:tav>
                                        <p:tav tm="100000">
                                          <p:val>
                                            <p:strVal val="#ppt_x"/>
                                          </p:val>
                                        </p:tav>
                                      </p:tavLst>
                                    </p:anim>
                                    <p:anim calcmode="lin" valueType="num">
                                      <p:cBhvr>
                                        <p:cTn id="30" dur="1000" fill="hold"/>
                                        <p:tgtEl>
                                          <p:spTgt spid="722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219"/>
                                        </p:tgtEl>
                                        <p:attrNameLst>
                                          <p:attrName>style.visibility</p:attrName>
                                        </p:attrNameLst>
                                      </p:cBhvr>
                                      <p:to>
                                        <p:strVal val="visible"/>
                                      </p:to>
                                    </p:set>
                                    <p:animEffect transition="in" filter="fade">
                                      <p:cBhvr>
                                        <p:cTn id="33" dur="1000"/>
                                        <p:tgtEl>
                                          <p:spTgt spid="7219"/>
                                        </p:tgtEl>
                                      </p:cBhvr>
                                    </p:animEffect>
                                    <p:anim calcmode="lin" valueType="num">
                                      <p:cBhvr>
                                        <p:cTn id="34" dur="1000" fill="hold"/>
                                        <p:tgtEl>
                                          <p:spTgt spid="7219"/>
                                        </p:tgtEl>
                                        <p:attrNameLst>
                                          <p:attrName>ppt_x</p:attrName>
                                        </p:attrNameLst>
                                      </p:cBhvr>
                                      <p:tavLst>
                                        <p:tav tm="0">
                                          <p:val>
                                            <p:strVal val="#ppt_x"/>
                                          </p:val>
                                        </p:tav>
                                        <p:tav tm="100000">
                                          <p:val>
                                            <p:strVal val="#ppt_x"/>
                                          </p:val>
                                        </p:tav>
                                      </p:tavLst>
                                    </p:anim>
                                    <p:anim calcmode="lin" valueType="num">
                                      <p:cBhvr>
                                        <p:cTn id="35" dur="1000" fill="hold"/>
                                        <p:tgtEl>
                                          <p:spTgt spid="72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228"/>
                                        </p:tgtEl>
                                        <p:attrNameLst>
                                          <p:attrName>style.visibility</p:attrName>
                                        </p:attrNameLst>
                                      </p:cBhvr>
                                      <p:to>
                                        <p:strVal val="visible"/>
                                      </p:to>
                                    </p:set>
                                    <p:animEffect transition="in" filter="fade">
                                      <p:cBhvr>
                                        <p:cTn id="40" dur="1000"/>
                                        <p:tgtEl>
                                          <p:spTgt spid="7228"/>
                                        </p:tgtEl>
                                      </p:cBhvr>
                                    </p:animEffect>
                                    <p:anim calcmode="lin" valueType="num">
                                      <p:cBhvr>
                                        <p:cTn id="41" dur="1000" fill="hold"/>
                                        <p:tgtEl>
                                          <p:spTgt spid="7228"/>
                                        </p:tgtEl>
                                        <p:attrNameLst>
                                          <p:attrName>ppt_x</p:attrName>
                                        </p:attrNameLst>
                                      </p:cBhvr>
                                      <p:tavLst>
                                        <p:tav tm="0">
                                          <p:val>
                                            <p:strVal val="#ppt_x"/>
                                          </p:val>
                                        </p:tav>
                                        <p:tav tm="100000">
                                          <p:val>
                                            <p:strVal val="#ppt_x"/>
                                          </p:val>
                                        </p:tav>
                                      </p:tavLst>
                                    </p:anim>
                                    <p:anim calcmode="lin" valueType="num">
                                      <p:cBhvr>
                                        <p:cTn id="42" dur="1000" fill="hold"/>
                                        <p:tgtEl>
                                          <p:spTgt spid="722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231"/>
                                        </p:tgtEl>
                                        <p:attrNameLst>
                                          <p:attrName>style.visibility</p:attrName>
                                        </p:attrNameLst>
                                      </p:cBhvr>
                                      <p:to>
                                        <p:strVal val="visible"/>
                                      </p:to>
                                    </p:set>
                                    <p:animEffect transition="in" filter="fade">
                                      <p:cBhvr>
                                        <p:cTn id="45" dur="1000"/>
                                        <p:tgtEl>
                                          <p:spTgt spid="7231"/>
                                        </p:tgtEl>
                                      </p:cBhvr>
                                    </p:animEffect>
                                    <p:anim calcmode="lin" valueType="num">
                                      <p:cBhvr>
                                        <p:cTn id="46" dur="1000" fill="hold"/>
                                        <p:tgtEl>
                                          <p:spTgt spid="7231"/>
                                        </p:tgtEl>
                                        <p:attrNameLst>
                                          <p:attrName>ppt_x</p:attrName>
                                        </p:attrNameLst>
                                      </p:cBhvr>
                                      <p:tavLst>
                                        <p:tav tm="0">
                                          <p:val>
                                            <p:strVal val="#ppt_x"/>
                                          </p:val>
                                        </p:tav>
                                        <p:tav tm="100000">
                                          <p:val>
                                            <p:strVal val="#ppt_x"/>
                                          </p:val>
                                        </p:tav>
                                      </p:tavLst>
                                    </p:anim>
                                    <p:anim calcmode="lin" valueType="num">
                                      <p:cBhvr>
                                        <p:cTn id="47" dur="1000" fill="hold"/>
                                        <p:tgtEl>
                                          <p:spTgt spid="723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7238"/>
                                        </p:tgtEl>
                                        <p:attrNameLst>
                                          <p:attrName>style.visibility</p:attrName>
                                        </p:attrNameLst>
                                      </p:cBhvr>
                                      <p:to>
                                        <p:strVal val="visible"/>
                                      </p:to>
                                    </p:set>
                                    <p:animEffect transition="in" filter="fade">
                                      <p:cBhvr>
                                        <p:cTn id="50" dur="1000"/>
                                        <p:tgtEl>
                                          <p:spTgt spid="7238"/>
                                        </p:tgtEl>
                                      </p:cBhvr>
                                    </p:animEffect>
                                    <p:anim calcmode="lin" valueType="num">
                                      <p:cBhvr>
                                        <p:cTn id="51" dur="1000" fill="hold"/>
                                        <p:tgtEl>
                                          <p:spTgt spid="7238"/>
                                        </p:tgtEl>
                                        <p:attrNameLst>
                                          <p:attrName>ppt_x</p:attrName>
                                        </p:attrNameLst>
                                      </p:cBhvr>
                                      <p:tavLst>
                                        <p:tav tm="0">
                                          <p:val>
                                            <p:strVal val="#ppt_x"/>
                                          </p:val>
                                        </p:tav>
                                        <p:tav tm="100000">
                                          <p:val>
                                            <p:strVal val="#ppt_x"/>
                                          </p:val>
                                        </p:tav>
                                      </p:tavLst>
                                    </p:anim>
                                    <p:anim calcmode="lin" valueType="num">
                                      <p:cBhvr>
                                        <p:cTn id="52" dur="1000" fill="hold"/>
                                        <p:tgtEl>
                                          <p:spTgt spid="723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3" presetClass="entr" presetSubtype="0" fill="hold" nodeType="clickEffect">
                                  <p:stCondLst>
                                    <p:cond delay="0"/>
                                  </p:stCondLst>
                                  <p:childTnLst>
                                    <p:set>
                                      <p:cBhvr>
                                        <p:cTn id="56" dur="1" fill="hold">
                                          <p:stCondLst>
                                            <p:cond delay="0"/>
                                          </p:stCondLst>
                                        </p:cTn>
                                        <p:tgtEl>
                                          <p:spTgt spid="7250"/>
                                        </p:tgtEl>
                                        <p:attrNameLst>
                                          <p:attrName>style.visibility</p:attrName>
                                        </p:attrNameLst>
                                      </p:cBhvr>
                                      <p:to>
                                        <p:strVal val="visible"/>
                                      </p:to>
                                    </p:set>
                                    <p:animEffect transition="in" filter="fade">
                                      <p:cBhvr>
                                        <p:cTn id="57" dur="100"/>
                                        <p:tgtEl>
                                          <p:spTgt spid="7250"/>
                                        </p:tgtEl>
                                      </p:cBhvr>
                                    </p:animEffect>
                                    <p:anim calcmode="lin" valueType="num">
                                      <p:cBhvr>
                                        <p:cTn id="58" dur="400" fill="hold"/>
                                        <p:tgtEl>
                                          <p:spTgt spid="7250"/>
                                        </p:tgtEl>
                                        <p:attrNameLst>
                                          <p:attrName>ppt_x</p:attrName>
                                        </p:attrNameLst>
                                      </p:cBhvr>
                                      <p:tavLst>
                                        <p:tav tm="0">
                                          <p:val>
                                            <p:strVal val="#ppt_x"/>
                                          </p:val>
                                        </p:tav>
                                        <p:tav tm="100000">
                                          <p:val>
                                            <p:strVal val="#ppt_x"/>
                                          </p:val>
                                        </p:tav>
                                      </p:tavLst>
                                    </p:anim>
                                    <p:anim calcmode="lin" valueType="num">
                                      <p:cBhvr>
                                        <p:cTn id="59" dur="400" fill="hold"/>
                                        <p:tgtEl>
                                          <p:spTgt spid="7250"/>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72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72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2" presetID="43" presetClass="entr" presetSubtype="0" fill="hold" grpId="0" nodeType="withEffect">
                                  <p:stCondLst>
                                    <p:cond delay="0"/>
                                  </p:stCondLst>
                                  <p:childTnLst>
                                    <p:set>
                                      <p:cBhvr>
                                        <p:cTn id="63" dur="1" fill="hold">
                                          <p:stCondLst>
                                            <p:cond delay="0"/>
                                          </p:stCondLst>
                                        </p:cTn>
                                        <p:tgtEl>
                                          <p:spTgt spid="7239"/>
                                        </p:tgtEl>
                                        <p:attrNameLst>
                                          <p:attrName>style.visibility</p:attrName>
                                        </p:attrNameLst>
                                      </p:cBhvr>
                                      <p:to>
                                        <p:strVal val="visible"/>
                                      </p:to>
                                    </p:set>
                                    <p:animEffect transition="in" filter="fade">
                                      <p:cBhvr>
                                        <p:cTn id="64" dur="100"/>
                                        <p:tgtEl>
                                          <p:spTgt spid="7239"/>
                                        </p:tgtEl>
                                      </p:cBhvr>
                                    </p:animEffect>
                                    <p:anim calcmode="lin" valueType="num">
                                      <p:cBhvr>
                                        <p:cTn id="65" dur="400" fill="hold"/>
                                        <p:tgtEl>
                                          <p:spTgt spid="7239"/>
                                        </p:tgtEl>
                                        <p:attrNameLst>
                                          <p:attrName>ppt_x</p:attrName>
                                        </p:attrNameLst>
                                      </p:cBhvr>
                                      <p:tavLst>
                                        <p:tav tm="0">
                                          <p:val>
                                            <p:strVal val="#ppt_x"/>
                                          </p:val>
                                        </p:tav>
                                        <p:tav tm="100000">
                                          <p:val>
                                            <p:strVal val="#ppt_x"/>
                                          </p:val>
                                        </p:tav>
                                      </p:tavLst>
                                    </p:anim>
                                    <p:anim calcmode="lin" valueType="num">
                                      <p:cBhvr>
                                        <p:cTn id="66" dur="400" fill="hold"/>
                                        <p:tgtEl>
                                          <p:spTgt spid="7239"/>
                                        </p:tgtEl>
                                        <p:attrNameLst>
                                          <p:attrName>ppt_y</p:attrName>
                                        </p:attrNameLst>
                                      </p:cBhvr>
                                      <p:tavLst>
                                        <p:tav tm="0">
                                          <p:val>
                                            <p:strVal val="#ppt_y+0.31"/>
                                          </p:val>
                                        </p:tav>
                                        <p:tav tm="100000">
                                          <p:val>
                                            <p:strVal val="#ppt_y+0.31"/>
                                          </p:val>
                                        </p:tav>
                                      </p:tavLst>
                                    </p:anim>
                                    <p:anim calcmode="lin" valueType="num">
                                      <p:cBhvr>
                                        <p:cTn id="67" dur="600" decel="50000" fill="hold">
                                          <p:stCondLst>
                                            <p:cond delay="400"/>
                                          </p:stCondLst>
                                        </p:cTn>
                                        <p:tgtEl>
                                          <p:spTgt spid="723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 dur="600" decel="50000" fill="hold">
                                          <p:stCondLst>
                                            <p:cond delay="400"/>
                                          </p:stCondLst>
                                        </p:cTn>
                                        <p:tgtEl>
                                          <p:spTgt spid="723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7254"/>
                                        </p:tgtEl>
                                        <p:attrNameLst>
                                          <p:attrName>style.visibility</p:attrName>
                                        </p:attrNameLst>
                                      </p:cBhvr>
                                      <p:to>
                                        <p:strVal val="visible"/>
                                      </p:to>
                                    </p:set>
                                    <p:animEffect transition="in" filter="fade">
                                      <p:cBhvr>
                                        <p:cTn id="73" dur="1000"/>
                                        <p:tgtEl>
                                          <p:spTgt spid="7254"/>
                                        </p:tgtEl>
                                      </p:cBhvr>
                                    </p:animEffect>
                                    <p:anim calcmode="lin" valueType="num">
                                      <p:cBhvr>
                                        <p:cTn id="74" dur="1000" fill="hold"/>
                                        <p:tgtEl>
                                          <p:spTgt spid="7254"/>
                                        </p:tgtEl>
                                        <p:attrNameLst>
                                          <p:attrName>ppt_x</p:attrName>
                                        </p:attrNameLst>
                                      </p:cBhvr>
                                      <p:tavLst>
                                        <p:tav tm="0">
                                          <p:val>
                                            <p:strVal val="#ppt_x"/>
                                          </p:val>
                                        </p:tav>
                                        <p:tav tm="100000">
                                          <p:val>
                                            <p:strVal val="#ppt_x"/>
                                          </p:val>
                                        </p:tav>
                                      </p:tavLst>
                                    </p:anim>
                                    <p:anim calcmode="lin" valueType="num">
                                      <p:cBhvr>
                                        <p:cTn id="75" dur="1000" fill="hold"/>
                                        <p:tgtEl>
                                          <p:spTgt spid="725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7" presetClass="entr" presetSubtype="0" fill="hold" grpId="0" nodeType="clickEffect">
                                  <p:stCondLst>
                                    <p:cond delay="0"/>
                                  </p:stCondLst>
                                  <p:iterate type="lt">
                                    <p:tmPct val="50000"/>
                                  </p:iterate>
                                  <p:childTnLst>
                                    <p:set>
                                      <p:cBhvr>
                                        <p:cTn id="79" dur="1" fill="hold">
                                          <p:stCondLst>
                                            <p:cond delay="0"/>
                                          </p:stCondLst>
                                        </p:cTn>
                                        <p:tgtEl>
                                          <p:spTgt spid="7257"/>
                                        </p:tgtEl>
                                        <p:attrNameLst>
                                          <p:attrName>style.visibility</p:attrName>
                                        </p:attrNameLst>
                                      </p:cBhvr>
                                      <p:to>
                                        <p:strVal val="visible"/>
                                      </p:to>
                                    </p:set>
                                    <p:anim calcmode="discrete" valueType="clr">
                                      <p:cBhvr override="childStyle">
                                        <p:cTn id="80" dur="80"/>
                                        <p:tgtEl>
                                          <p:spTgt spid="7257"/>
                                        </p:tgtEl>
                                        <p:attrNameLst>
                                          <p:attrName>style.color</p:attrName>
                                        </p:attrNameLst>
                                      </p:cBhvr>
                                      <p:tavLst>
                                        <p:tav tm="0">
                                          <p:val>
                                            <p:clrVal>
                                              <a:srgbClr val="0000ff"/>
                                            </p:clrVal>
                                          </p:val>
                                        </p:tav>
                                        <p:tav tm="50000">
                                          <p:val>
                                            <p:clrVal>
                                              <a:srgbClr val="ff0000"/>
                                            </p:clrVal>
                                          </p:val>
                                        </p:tav>
                                      </p:tavLst>
                                    </p:anim>
                                    <p:anim calcmode="discrete" valueType="clr">
                                      <p:cBhvr>
                                        <p:cTn id="81" dur="80"/>
                                        <p:tgtEl>
                                          <p:spTgt spid="7257"/>
                                        </p:tgtEl>
                                        <p:attrNameLst>
                                          <p:attrName>fillcolor</p:attrName>
                                        </p:attrNameLst>
                                      </p:cBhvr>
                                      <p:tavLst>
                                        <p:tav tm="0">
                                          <p:val>
                                            <p:clrVal>
                                              <a:schemeClr val="accent2"/>
                                            </p:clrVal>
                                          </p:val>
                                        </p:tav>
                                        <p:tav tm="50000">
                                          <p:val>
                                            <p:clrVal>
                                              <a:schemeClr val="hlink"/>
                                            </p:clrVal>
                                          </p:val>
                                        </p:tav>
                                      </p:tavLst>
                                    </p:anim>
                                    <p:set>
                                      <p:cBhvr>
                                        <p:cTn id="82" dur="80"/>
                                        <p:tgtEl>
                                          <p:spTgt spid="7257"/>
                                        </p:tgtEl>
                                        <p:attrNameLst>
                                          <p:attrName>fill.type</p:attrName>
                                        </p:attrNameLst>
                                      </p:cBhvr>
                                      <p:to>
                                        <p:strVal val="solid"/>
                                      </p:to>
                                    </p:set>
                                  </p:childTnLst>
                                </p:cTn>
                              </p:par>
                            </p:childTnLst>
                          </p:cTn>
                        </p:par>
                      </p:childTnLst>
                    </p:cTn>
                  </p:par>
                  <p:par>
                    <p:cTn id="83" fill="hold">
                      <p:stCondLst>
                        <p:cond delay="indefinite"/>
                      </p:stCondLst>
                      <p:childTnLst>
                        <p:par>
                          <p:cTn id="84" fill="hold">
                            <p:stCondLst>
                              <p:cond delay="0"/>
                            </p:stCondLst>
                            <p:childTnLst>
                              <p:par>
                                <p:cTn id="85" presetID="38" presetClass="entr" presetSubtype="0" accel="50000" fill="hold" grpId="0" nodeType="clickEffect">
                                  <p:stCondLst>
                                    <p:cond delay="0"/>
                                  </p:stCondLst>
                                  <p:iterate type="lt">
                                    <p:tmPct val="50000"/>
                                  </p:iterate>
                                  <p:childTnLst>
                                    <p:set>
                                      <p:cBhvr>
                                        <p:cTn id="86" dur="1" fill="hold">
                                          <p:stCondLst>
                                            <p:cond delay="0"/>
                                          </p:stCondLst>
                                        </p:cTn>
                                        <p:tgtEl>
                                          <p:spTgt spid="7259"/>
                                        </p:tgtEl>
                                        <p:attrNameLst>
                                          <p:attrName>style.visibility</p:attrName>
                                        </p:attrNameLst>
                                      </p:cBhvr>
                                      <p:to>
                                        <p:strVal val="visible"/>
                                      </p:to>
                                    </p:set>
                                    <p:set>
                                      <p:cBhvr>
                                        <p:cTn id="87" dur="455" fill="hold">
                                          <p:stCondLst>
                                            <p:cond delay="0"/>
                                          </p:stCondLst>
                                        </p:cTn>
                                        <p:tgtEl>
                                          <p:spTgt spid="7259"/>
                                        </p:tgtEl>
                                        <p:attrNameLst>
                                          <p:attrName>style.rotation</p:attrName>
                                        </p:attrNameLst>
                                      </p:cBhvr>
                                      <p:to>
                                        <p:strVal val="-45.0"/>
                                      </p:to>
                                    </p:set>
                                    <p:anim calcmode="lin" valueType="num">
                                      <p:cBhvr>
                                        <p:cTn id="88" dur="455" fill="hold">
                                          <p:stCondLst>
                                            <p:cond delay="455"/>
                                          </p:stCondLst>
                                        </p:cTn>
                                        <p:tgtEl>
                                          <p:spTgt spid="7259"/>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89" dur="455" fill="hold">
                                          <p:stCondLst>
                                            <p:cond delay="0"/>
                                          </p:stCondLst>
                                        </p:cTn>
                                        <p:tgtEl>
                                          <p:spTgt spid="7259"/>
                                        </p:tgtEl>
                                        <p:attrNameLst>
                                          <p:attrName>ppt_y</p:attrName>
                                        </p:attrNameLst>
                                      </p:cBhvr>
                                      <p:tavLst>
                                        <p:tav tm="0">
                                          <p:val>
                                            <p:strVal val="#ppt_y-1"/>
                                          </p:val>
                                        </p:tav>
                                        <p:tav tm="100000">
                                          <p:val>
                                            <p:strVal val="#ppt_y-(0.354*#ppt_w-0.172*#ppt_h)"/>
                                          </p:val>
                                        </p:tav>
                                      </p:tavLst>
                                    </p:anim>
                                    <p:anim calcmode="lin" valueType="num">
                                      <p:cBhvr>
                                        <p:cTn id="90" dur="156" decel="50000" autoRev="1" fill="hold">
                                          <p:stCondLst>
                                            <p:cond delay="455"/>
                                          </p:stCondLst>
                                        </p:cTn>
                                        <p:tgtEl>
                                          <p:spTgt spid="7259"/>
                                        </p:tgtEl>
                                        <p:attrNameLst>
                                          <p:attrName>ppt_y</p:attrName>
                                        </p:attrNameLst>
                                      </p:cBhvr>
                                      <p:tavLst>
                                        <p:tav tm="0">
                                          <p:val>
                                            <p:strVal val="#ppt_y-(0.354*#ppt_w-0.172*#ppt_h)"/>
                                          </p:val>
                                        </p:tav>
                                        <p:tav tm="100000">
                                          <p:val>
                                            <p:strVal val="#ppt_y-(0.354*#ppt_w-0.172*#ppt_h)-#ppt_h/2"/>
                                          </p:val>
                                        </p:tav>
                                      </p:tavLst>
                                    </p:anim>
                                    <p:anim calcmode="lin" valueType="num">
                                      <p:cBhvr>
                                        <p:cTn id="91" dur="136" fill="hold">
                                          <p:stCondLst>
                                            <p:cond delay="864"/>
                                          </p:stCondLst>
                                        </p:cTn>
                                        <p:tgtEl>
                                          <p:spTgt spid="7259"/>
                                        </p:tgtEl>
                                        <p:attrNameLst>
                                          <p:attrName>ppt_y</p:attrName>
                                        </p:attrNameLst>
                                      </p:cBhvr>
                                      <p:tavLst>
                                        <p:tav tm="0">
                                          <p:val>
                                            <p:strVal val="#ppt_y-(0.354*#ppt_w-0.172*#ppt_h)"/>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8" presetClass="entr" presetSubtype="0" accel="50000" fill="hold" grpId="0" nodeType="clickEffect">
                                  <p:stCondLst>
                                    <p:cond delay="0"/>
                                  </p:stCondLst>
                                  <p:iterate type="lt">
                                    <p:tmPct val="50000"/>
                                  </p:iterate>
                                  <p:childTnLst>
                                    <p:set>
                                      <p:cBhvr>
                                        <p:cTn id="95" dur="1" fill="hold">
                                          <p:stCondLst>
                                            <p:cond delay="0"/>
                                          </p:stCondLst>
                                        </p:cTn>
                                        <p:tgtEl>
                                          <p:spTgt spid="7258"/>
                                        </p:tgtEl>
                                        <p:attrNameLst>
                                          <p:attrName>style.visibility</p:attrName>
                                        </p:attrNameLst>
                                      </p:cBhvr>
                                      <p:to>
                                        <p:strVal val="visible"/>
                                      </p:to>
                                    </p:set>
                                    <p:set>
                                      <p:cBhvr>
                                        <p:cTn id="96" dur="455" fill="hold">
                                          <p:stCondLst>
                                            <p:cond delay="0"/>
                                          </p:stCondLst>
                                        </p:cTn>
                                        <p:tgtEl>
                                          <p:spTgt spid="7258"/>
                                        </p:tgtEl>
                                        <p:attrNameLst>
                                          <p:attrName>style.rotation</p:attrName>
                                        </p:attrNameLst>
                                      </p:cBhvr>
                                      <p:to>
                                        <p:strVal val="-45.0"/>
                                      </p:to>
                                    </p:set>
                                    <p:anim calcmode="lin" valueType="num">
                                      <p:cBhvr>
                                        <p:cTn id="97" dur="455" fill="hold">
                                          <p:stCondLst>
                                            <p:cond delay="455"/>
                                          </p:stCondLst>
                                        </p:cTn>
                                        <p:tgtEl>
                                          <p:spTgt spid="7258"/>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98" dur="455" fill="hold">
                                          <p:stCondLst>
                                            <p:cond delay="0"/>
                                          </p:stCondLst>
                                        </p:cTn>
                                        <p:tgtEl>
                                          <p:spTgt spid="7258"/>
                                        </p:tgtEl>
                                        <p:attrNameLst>
                                          <p:attrName>ppt_y</p:attrName>
                                        </p:attrNameLst>
                                      </p:cBhvr>
                                      <p:tavLst>
                                        <p:tav tm="0">
                                          <p:val>
                                            <p:strVal val="#ppt_y-1"/>
                                          </p:val>
                                        </p:tav>
                                        <p:tav tm="100000">
                                          <p:val>
                                            <p:strVal val="#ppt_y-(0.354*#ppt_w-0.172*#ppt_h)"/>
                                          </p:val>
                                        </p:tav>
                                      </p:tavLst>
                                    </p:anim>
                                    <p:anim calcmode="lin" valueType="num">
                                      <p:cBhvr>
                                        <p:cTn id="99" dur="156" decel="50000" autoRev="1" fill="hold">
                                          <p:stCondLst>
                                            <p:cond delay="455"/>
                                          </p:stCondLst>
                                        </p:cTn>
                                        <p:tgtEl>
                                          <p:spTgt spid="7258"/>
                                        </p:tgtEl>
                                        <p:attrNameLst>
                                          <p:attrName>ppt_y</p:attrName>
                                        </p:attrNameLst>
                                      </p:cBhvr>
                                      <p:tavLst>
                                        <p:tav tm="0">
                                          <p:val>
                                            <p:strVal val="#ppt_y-(0.354*#ppt_w-0.172*#ppt_h)"/>
                                          </p:val>
                                        </p:tav>
                                        <p:tav tm="100000">
                                          <p:val>
                                            <p:strVal val="#ppt_y-(0.354*#ppt_w-0.172*#ppt_h)-#ppt_h/2"/>
                                          </p:val>
                                        </p:tav>
                                      </p:tavLst>
                                    </p:anim>
                                    <p:anim calcmode="lin" valueType="num">
                                      <p:cBhvr>
                                        <p:cTn id="100" dur="136" fill="hold">
                                          <p:stCondLst>
                                            <p:cond delay="864"/>
                                          </p:stCondLst>
                                        </p:cTn>
                                        <p:tgtEl>
                                          <p:spTgt spid="7258"/>
                                        </p:tgtEl>
                                        <p:attrNameLst>
                                          <p:attrName>ppt_y</p:attrName>
                                        </p:attrNameLst>
                                      </p:cBhvr>
                                      <p:tavLst>
                                        <p:tav tm="0">
                                          <p:val>
                                            <p:strVal val="#ppt_y-(0.354*#ppt_w-0.172*#ppt_h)"/>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7" presetClass="entr" presetSubtype="0" fill="hold" grpId="0" nodeType="clickEffect">
                                  <p:stCondLst>
                                    <p:cond delay="0"/>
                                  </p:stCondLst>
                                  <p:iterate type="lt">
                                    <p:tmPct val="50000"/>
                                  </p:iterate>
                                  <p:childTnLst>
                                    <p:set>
                                      <p:cBhvr>
                                        <p:cTn id="104" dur="1" fill="hold">
                                          <p:stCondLst>
                                            <p:cond delay="0"/>
                                          </p:stCondLst>
                                        </p:cTn>
                                        <p:tgtEl>
                                          <p:spTgt spid="7261"/>
                                        </p:tgtEl>
                                        <p:attrNameLst>
                                          <p:attrName>style.visibility</p:attrName>
                                        </p:attrNameLst>
                                      </p:cBhvr>
                                      <p:to>
                                        <p:strVal val="visible"/>
                                      </p:to>
                                    </p:set>
                                    <p:anim calcmode="discrete" valueType="clr">
                                      <p:cBhvr override="childStyle">
                                        <p:cTn id="105" dur="80"/>
                                        <p:tgtEl>
                                          <p:spTgt spid="7261"/>
                                        </p:tgtEl>
                                        <p:attrNameLst>
                                          <p:attrName>style.color</p:attrName>
                                        </p:attrNameLst>
                                      </p:cBhvr>
                                      <p:tavLst>
                                        <p:tav tm="0">
                                          <p:val>
                                            <p:clrVal>
                                              <a:schemeClr val="accent2"/>
                                            </p:clrVal>
                                          </p:val>
                                        </p:tav>
                                        <p:tav tm="50000">
                                          <p:val>
                                            <p:clrVal>
                                              <a:schemeClr val="hlink"/>
                                            </p:clrVal>
                                          </p:val>
                                        </p:tav>
                                      </p:tavLst>
                                    </p:anim>
                                    <p:anim calcmode="discrete" valueType="clr">
                                      <p:cBhvr>
                                        <p:cTn id="106" dur="80"/>
                                        <p:tgtEl>
                                          <p:spTgt spid="7261"/>
                                        </p:tgtEl>
                                        <p:attrNameLst>
                                          <p:attrName>fillcolor</p:attrName>
                                        </p:attrNameLst>
                                      </p:cBhvr>
                                      <p:tavLst>
                                        <p:tav tm="0">
                                          <p:val>
                                            <p:clrVal>
                                              <a:schemeClr val="accent2"/>
                                            </p:clrVal>
                                          </p:val>
                                        </p:tav>
                                        <p:tav tm="50000">
                                          <p:val>
                                            <p:clrVal>
                                              <a:schemeClr val="hlink"/>
                                            </p:clrVal>
                                          </p:val>
                                        </p:tav>
                                      </p:tavLst>
                                    </p:anim>
                                    <p:set>
                                      <p:cBhvr>
                                        <p:cTn id="107" dur="80"/>
                                        <p:tgtEl>
                                          <p:spTgt spid="72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6" grpId="0"/>
      <p:bldP spid="7217" grpId="0"/>
      <p:bldP spid="7218" grpId="0"/>
      <p:bldP spid="7219" grpId="0"/>
      <p:bldP spid="7228" grpId="0"/>
      <p:bldP spid="7239" grpId="0"/>
      <p:bldP spid="7254" grpId="0"/>
      <p:bldP spid="7257" grpId="0" animBg="1"/>
      <p:bldP spid="7258" grpId="0"/>
      <p:bldP spid="7259" grpId="0"/>
      <p:bldP spid="72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7"/>
          <p:cNvSpPr txBox="1"/>
          <p:nvPr/>
        </p:nvSpPr>
        <p:spPr>
          <a:xfrm>
            <a:off x="57150" y="361950"/>
            <a:ext cx="5095875" cy="39687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I. ĐIỆN TRỞ CỦA DÂY DẪN</a:t>
            </a:r>
            <a:endParaRPr lang="en-US" sz="2000" b="1" dirty="0">
              <a:latin typeface="Times New Roman" panose="02020603050405020304" pitchFamily="18" charset="0"/>
              <a:ea typeface="Times New Roman" panose="02020603050405020304" pitchFamily="18" charset="0"/>
            </a:endParaRPr>
          </a:p>
        </p:txBody>
      </p:sp>
      <p:sp>
        <p:nvSpPr>
          <p:cNvPr id="8195" name="Text Box 8"/>
          <p:cNvSpPr txBox="1"/>
          <p:nvPr/>
        </p:nvSpPr>
        <p:spPr>
          <a:xfrm>
            <a:off x="0" y="685800"/>
            <a:ext cx="3200400" cy="457200"/>
          </a:xfrm>
          <a:prstGeom prst="rect">
            <a:avLst/>
          </a:prstGeom>
          <a:noFill/>
          <a:ln w="9525">
            <a:noFill/>
          </a:ln>
        </p:spPr>
        <p:txBody>
          <a:bodyPr anchor="t" anchorCtr="0">
            <a:spAutoFit/>
          </a:bodyPr>
          <a:p>
            <a:pPr>
              <a:spcBef>
                <a:spcPct val="50000"/>
              </a:spcBef>
            </a:pPr>
            <a:r>
              <a:rPr lang="en-US" sz="2400" b="1" dirty="0">
                <a:latin typeface="Times New Roman" panose="02020603050405020304" pitchFamily="18" charset="0"/>
              </a:rPr>
              <a:t>1.</a:t>
            </a:r>
            <a:r>
              <a:rPr lang="en-US" sz="2000" b="1" dirty="0">
                <a:latin typeface="Times New Roman" panose="02020603050405020304" pitchFamily="18" charset="0"/>
              </a:rPr>
              <a:t>Thương số </a:t>
            </a:r>
            <a:r>
              <a:rPr lang="en-US" sz="2400" b="1" dirty="0">
                <a:latin typeface="Times New Roman" panose="02020603050405020304" pitchFamily="18" charset="0"/>
              </a:rPr>
              <a:t> </a:t>
            </a:r>
            <a:r>
              <a:rPr lang="en-US" sz="2000" b="1" dirty="0">
                <a:latin typeface="Times New Roman" panose="02020603050405020304" pitchFamily="18" charset="0"/>
              </a:rPr>
              <a:t>U/I</a:t>
            </a:r>
            <a:endParaRPr lang="en-US" sz="2000" b="1" dirty="0">
              <a:latin typeface="Times New Roman" panose="02020603050405020304" pitchFamily="18" charset="0"/>
              <a:ea typeface="Times New Roman" panose="02020603050405020304" pitchFamily="18" charset="0"/>
            </a:endParaRPr>
          </a:p>
        </p:txBody>
      </p:sp>
      <p:sp>
        <p:nvSpPr>
          <p:cNvPr id="8196" name="Text Box 15"/>
          <p:cNvSpPr txBox="1"/>
          <p:nvPr/>
        </p:nvSpPr>
        <p:spPr>
          <a:xfrm>
            <a:off x="57150" y="1133475"/>
            <a:ext cx="3524250" cy="39687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2. Điện trở.  </a:t>
            </a:r>
            <a:r>
              <a:rPr lang="en-US" sz="2000" dirty="0">
                <a:latin typeface="Times New Roman" panose="02020603050405020304" pitchFamily="18" charset="0"/>
              </a:rPr>
              <a:t>R = </a:t>
            </a:r>
            <a:endParaRPr lang="en-US" sz="2000" dirty="0">
              <a:latin typeface="Times New Roman" panose="02020603050405020304" pitchFamily="18" charset="0"/>
              <a:ea typeface="Times New Roman" panose="02020603050405020304" pitchFamily="18" charset="0"/>
            </a:endParaRPr>
          </a:p>
        </p:txBody>
      </p:sp>
      <p:sp>
        <p:nvSpPr>
          <p:cNvPr id="8197" name="Line 17"/>
          <p:cNvSpPr/>
          <p:nvPr/>
        </p:nvSpPr>
        <p:spPr>
          <a:xfrm>
            <a:off x="4419600" y="533400"/>
            <a:ext cx="9525" cy="6096000"/>
          </a:xfrm>
          <a:prstGeom prst="line">
            <a:avLst/>
          </a:prstGeom>
          <a:ln w="9525" cap="flat" cmpd="sng">
            <a:solidFill>
              <a:schemeClr val="tx1"/>
            </a:solidFill>
            <a:prstDash val="solid"/>
            <a:round/>
            <a:headEnd type="none" w="med" len="med"/>
            <a:tailEnd type="none" w="med" len="med"/>
          </a:ln>
        </p:spPr>
      </p:sp>
      <p:sp>
        <p:nvSpPr>
          <p:cNvPr id="9234" name="Text Box 18"/>
          <p:cNvSpPr txBox="1"/>
          <p:nvPr/>
        </p:nvSpPr>
        <p:spPr>
          <a:xfrm>
            <a:off x="4419600" y="1295400"/>
            <a:ext cx="4724400" cy="2091690"/>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Ở trên ta đã biết R =         =&gt;  I </a:t>
            </a:r>
            <a:r>
              <a:rPr lang="en-US" sz="2000" dirty="0">
                <a:latin typeface="Times New Roman" panose="02020603050405020304" pitchFamily="18" charset="0"/>
                <a:sym typeface="Symbol" panose="05050102010706020507" pitchFamily="18" charset="2"/>
              </a:rPr>
              <a:t>t</a:t>
            </a:r>
            <a:r>
              <a:rPr lang="vi-VN" altLang="x-none" sz="2000" dirty="0">
                <a:latin typeface="Times New Roman" panose="02020603050405020304" pitchFamily="18" charset="0"/>
                <a:sym typeface="Symbol" panose="05050102010706020507" pitchFamily="18" charset="2"/>
              </a:rPr>
              <a:t>ỉ lệ nghịch với </a:t>
            </a:r>
            <a:r>
              <a:rPr lang="en-US" sz="2000" dirty="0">
                <a:latin typeface="Times New Roman" panose="02020603050405020304" pitchFamily="18" charset="0"/>
                <a:sym typeface="Symbol" panose="05050102010706020507" pitchFamily="18" charset="2"/>
              </a:rPr>
              <a:t> R</a:t>
            </a:r>
            <a:r>
              <a:rPr lang="vi-VN" altLang="x-none" sz="2000" dirty="0">
                <a:latin typeface="Times New Roman" panose="02020603050405020304" pitchFamily="18" charset="0"/>
                <a:sym typeface="Symbol" panose="05050102010706020507" pitchFamily="18" charset="2"/>
              </a:rPr>
              <a:t>.</a:t>
            </a:r>
            <a:r>
              <a:rPr lang="en-US" sz="2000" dirty="0">
                <a:latin typeface="Times New Roman" panose="02020603050405020304" pitchFamily="18" charset="0"/>
                <a:sym typeface="Symbol" panose="05050102010706020507" pitchFamily="18" charset="2"/>
              </a:rPr>
              <a:t> </a:t>
            </a:r>
            <a:endParaRPr lang="en-US" sz="2000" dirty="0">
              <a:latin typeface="Times New Roman" panose="02020603050405020304" pitchFamily="18" charset="0"/>
              <a:sym typeface="Symbol" panose="05050102010706020507" pitchFamily="18" charset="2"/>
            </a:endParaRPr>
          </a:p>
          <a:p>
            <a:pPr>
              <a:spcBef>
                <a:spcPct val="50000"/>
              </a:spcBef>
            </a:pPr>
            <a:r>
              <a:rPr lang="en-US" sz="2000" dirty="0">
                <a:latin typeface="Times New Roman" panose="02020603050405020304" pitchFamily="18" charset="0"/>
                <a:sym typeface="Symbol" panose="05050102010706020507" pitchFamily="18" charset="2"/>
              </a:rPr>
              <a:t>v</a:t>
            </a:r>
            <a:r>
              <a:rPr lang="en-US" sz="2000" dirty="0">
                <a:latin typeface="Times New Roman" panose="02020603050405020304" pitchFamily="18" charset="0"/>
                <a:ea typeface="Times New Roman" panose="02020603050405020304" pitchFamily="18" charset="0"/>
                <a:sym typeface="Symbol" panose="05050102010706020507" pitchFamily="18" charset="2"/>
              </a:rPr>
              <a:t>à</a:t>
            </a:r>
            <a:r>
              <a:rPr lang="en-US" sz="2000" dirty="0">
                <a:latin typeface="Times New Roman" panose="02020603050405020304" pitchFamily="18" charset="0"/>
                <a:sym typeface="Symbol" panose="05050102010706020507" pitchFamily="18" charset="2"/>
              </a:rPr>
              <a:t> ở tiết trước các em đã biết I </a:t>
            </a:r>
            <a:r>
              <a:rPr lang="vi-VN" altLang="x-none" sz="2000" dirty="0">
                <a:latin typeface="Times New Roman" panose="02020603050405020304" pitchFamily="18" charset="0"/>
                <a:sym typeface="Symbol" panose="05050102010706020507" pitchFamily="18" charset="2"/>
              </a:rPr>
              <a:t> tỉ lệ thuận với</a:t>
            </a:r>
            <a:r>
              <a:rPr lang="en-US" sz="2000" dirty="0">
                <a:latin typeface="Times New Roman" panose="02020603050405020304" pitchFamily="18" charset="0"/>
                <a:sym typeface="Symbol" panose="05050102010706020507" pitchFamily="18" charset="2"/>
              </a:rPr>
              <a:t> U. Các em hãy viết công thức tính cường độ dòng điện</a:t>
            </a:r>
            <a:r>
              <a:rPr lang="en-US" sz="2000" b="1" dirty="0">
                <a:latin typeface="Times New Roman" panose="02020603050405020304" pitchFamily="18" charset="0"/>
                <a:sym typeface="Symbol" panose="05050102010706020507" pitchFamily="18" charset="2"/>
              </a:rPr>
              <a:t> </a:t>
            </a:r>
            <a:r>
              <a:rPr lang="en-US" sz="2000" b="1" dirty="0">
                <a:latin typeface="Times New Roman" panose="02020603050405020304" pitchFamily="18" charset="0"/>
                <a:sym typeface="Symbol" panose="05050102010706020507" pitchFamily="18" charset="2"/>
              </a:rPr>
              <a:t>I</a:t>
            </a:r>
            <a:r>
              <a:rPr lang="en-US" sz="2000" dirty="0">
                <a:latin typeface="Times New Roman" panose="02020603050405020304" pitchFamily="18" charset="0"/>
                <a:sym typeface="Symbol" panose="05050102010706020507" pitchFamily="18" charset="2"/>
              </a:rPr>
              <a:t> </a:t>
            </a:r>
            <a:r>
              <a:rPr lang="en-US" sz="2000" dirty="0">
                <a:latin typeface="Times New Roman" panose="02020603050405020304" pitchFamily="18" charset="0"/>
                <a:sym typeface="Symbol" panose="05050102010706020507" pitchFamily="18" charset="2"/>
              </a:rPr>
              <a:t>chạy qua dây dẫn  theo </a:t>
            </a:r>
            <a:r>
              <a:rPr lang="en-US" sz="2000" b="1" dirty="0">
                <a:latin typeface="Times New Roman" panose="02020603050405020304" pitchFamily="18" charset="0"/>
                <a:sym typeface="Symbol" panose="05050102010706020507" pitchFamily="18" charset="2"/>
              </a:rPr>
              <a:t>U</a:t>
            </a:r>
            <a:r>
              <a:rPr lang="en-US" sz="2000" dirty="0">
                <a:latin typeface="Times New Roman" panose="02020603050405020304" pitchFamily="18" charset="0"/>
                <a:sym typeface="Symbol" panose="05050102010706020507" pitchFamily="18" charset="2"/>
              </a:rPr>
              <a:t> v</a:t>
            </a:r>
            <a:r>
              <a:rPr lang="en-US" sz="2000" dirty="0">
                <a:latin typeface="Times New Roman" panose="02020603050405020304" pitchFamily="18" charset="0"/>
                <a:ea typeface="Times New Roman" panose="02020603050405020304" pitchFamily="18" charset="0"/>
                <a:sym typeface="Symbol" panose="05050102010706020507" pitchFamily="18" charset="2"/>
              </a:rPr>
              <a:t>à</a:t>
            </a:r>
            <a:r>
              <a:rPr lang="en-US" sz="2000" dirty="0">
                <a:latin typeface="Times New Roman" panose="02020603050405020304" pitchFamily="18" charset="0"/>
                <a:sym typeface="Symbol" panose="05050102010706020507" pitchFamily="18" charset="2"/>
              </a:rPr>
              <a:t> </a:t>
            </a:r>
            <a:r>
              <a:rPr lang="en-US" sz="2000" b="1" dirty="0">
                <a:latin typeface="Times New Roman" panose="02020603050405020304" pitchFamily="18" charset="0"/>
                <a:sym typeface="Symbol" panose="05050102010706020507" pitchFamily="18" charset="2"/>
              </a:rPr>
              <a:t>R</a:t>
            </a:r>
            <a:r>
              <a:rPr lang="en-US" sz="2000" dirty="0">
                <a:latin typeface="Times New Roman" panose="02020603050405020304" pitchFamily="18" charset="0"/>
                <a:sym typeface="Symbol" panose="05050102010706020507" pitchFamily="18" charset="2"/>
              </a:rPr>
              <a:t> </a:t>
            </a:r>
            <a:r>
              <a:rPr lang="en-US" sz="2000" dirty="0">
                <a:latin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p:graphicFrame>
        <p:nvGraphicFramePr>
          <p:cNvPr id="9235" name="Object 19"/>
          <p:cNvGraphicFramePr>
            <a:graphicFrameLocks noChangeAspect="1"/>
          </p:cNvGraphicFramePr>
          <p:nvPr/>
        </p:nvGraphicFramePr>
        <p:xfrm>
          <a:off x="6629400" y="1143000"/>
          <a:ext cx="439738" cy="552450"/>
        </p:xfrm>
        <a:graphic>
          <a:graphicData uri="http://schemas.openxmlformats.org/presentationml/2006/ole">
            <mc:AlternateContent xmlns:mc="http://schemas.openxmlformats.org/markup-compatibility/2006">
              <mc:Choice xmlns:v="urn:schemas-microsoft-com:vml" Requires="v">
                <p:oleObj spid="_x0000_s3079" name="" r:id="rId1" imgW="190500" imgH="393700" progId="Equation.3">
                  <p:embed/>
                </p:oleObj>
              </mc:Choice>
              <mc:Fallback>
                <p:oleObj name="" r:id="rId1" imgW="190500" imgH="393700" progId="Equation.3">
                  <p:embed/>
                  <p:pic>
                    <p:nvPicPr>
                      <p:cNvPr id="0" name="Picture 3078"/>
                      <p:cNvPicPr/>
                      <p:nvPr/>
                    </p:nvPicPr>
                    <p:blipFill>
                      <a:blip r:embed="rId2"/>
                      <a:stretch>
                        <a:fillRect/>
                      </a:stretch>
                    </p:blipFill>
                    <p:spPr>
                      <a:xfrm>
                        <a:off x="6629400" y="1143000"/>
                        <a:ext cx="439738" cy="552450"/>
                      </a:xfrm>
                      <a:prstGeom prst="rect">
                        <a:avLst/>
                      </a:prstGeom>
                      <a:noFill/>
                      <a:ln w="38100">
                        <a:noFill/>
                        <a:miter/>
                      </a:ln>
                    </p:spPr>
                  </p:pic>
                </p:oleObj>
              </mc:Fallback>
            </mc:AlternateContent>
          </a:graphicData>
        </a:graphic>
      </p:graphicFrame>
      <p:sp>
        <p:nvSpPr>
          <p:cNvPr id="8200" name="Text Box 23"/>
          <p:cNvSpPr txBox="1"/>
          <p:nvPr/>
        </p:nvSpPr>
        <p:spPr>
          <a:xfrm>
            <a:off x="0" y="1657350"/>
            <a:ext cx="4267200" cy="39687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II. ĐỊNH LUẬT ÔM.</a:t>
            </a:r>
            <a:endParaRPr lang="en-US" sz="2000" b="1" dirty="0">
              <a:latin typeface="Times New Roman" panose="02020603050405020304" pitchFamily="18" charset="0"/>
              <a:ea typeface="Times New Roman" panose="02020603050405020304" pitchFamily="18" charset="0"/>
            </a:endParaRPr>
          </a:p>
        </p:txBody>
      </p:sp>
      <p:sp>
        <p:nvSpPr>
          <p:cNvPr id="9240" name="Text Box 24"/>
          <p:cNvSpPr txBox="1"/>
          <p:nvPr/>
        </p:nvSpPr>
        <p:spPr>
          <a:xfrm>
            <a:off x="0" y="2057400"/>
            <a:ext cx="4038600" cy="398780"/>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1. Hệ thức của định luật </a:t>
            </a:r>
            <a:endParaRPr lang="en-US" sz="2000" b="1" dirty="0">
              <a:latin typeface="Times New Roman" panose="02020603050405020304" pitchFamily="18" charset="0"/>
              <a:ea typeface="Times New Roman" panose="02020603050405020304" pitchFamily="18" charset="0"/>
            </a:endParaRPr>
          </a:p>
        </p:txBody>
      </p:sp>
      <p:sp>
        <p:nvSpPr>
          <p:cNvPr id="9244" name="Text Box 28"/>
          <p:cNvSpPr txBox="1"/>
          <p:nvPr/>
        </p:nvSpPr>
        <p:spPr>
          <a:xfrm>
            <a:off x="9208" y="5405755"/>
            <a:ext cx="4419600" cy="1322070"/>
          </a:xfrm>
          <a:prstGeom prst="rect">
            <a:avLst/>
          </a:prstGeom>
          <a:noFill/>
          <a:ln w="9525">
            <a:noFill/>
          </a:ln>
        </p:spPr>
        <p:txBody>
          <a:bodyPr anchor="t" anchorCtr="0">
            <a:spAutoFit/>
          </a:bodyPr>
          <a:p>
            <a:pPr algn="just">
              <a:spcBef>
                <a:spcPct val="50000"/>
              </a:spcBef>
            </a:pPr>
            <a:r>
              <a:rPr lang="en-US" sz="2000" b="1" dirty="0">
                <a:latin typeface="Times New Roman" panose="02020603050405020304" pitchFamily="18" charset="0"/>
              </a:rPr>
              <a:t>2. Phát biểu định luật: </a:t>
            </a:r>
            <a:r>
              <a:rPr lang="en-US" sz="2000" dirty="0">
                <a:latin typeface="Times New Roman" panose="02020603050405020304" pitchFamily="18" charset="0"/>
              </a:rPr>
              <a:t>Cường độ dòng điện chạy qua dây dẫn tỷ lệ thuận với hiệu điện thế đặt v</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o hai đầu dây v</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 tỷ lệ nghịch với điện trở của dây .</a:t>
            </a:r>
            <a:endParaRPr lang="en-US" sz="2000" dirty="0">
              <a:latin typeface="Times New Roman" panose="02020603050405020304" pitchFamily="18" charset="0"/>
              <a:ea typeface="Times New Roman" panose="02020603050405020304" pitchFamily="18" charset="0"/>
            </a:endParaRPr>
          </a:p>
        </p:txBody>
      </p:sp>
      <p:graphicFrame>
        <p:nvGraphicFramePr>
          <p:cNvPr id="8204" name="Object 29"/>
          <p:cNvGraphicFramePr>
            <a:graphicFrameLocks noChangeAspect="1"/>
          </p:cNvGraphicFramePr>
          <p:nvPr/>
        </p:nvGraphicFramePr>
        <p:xfrm>
          <a:off x="2133600" y="1004888"/>
          <a:ext cx="411163" cy="609600"/>
        </p:xfrm>
        <a:graphic>
          <a:graphicData uri="http://schemas.openxmlformats.org/presentationml/2006/ole">
            <mc:AlternateContent xmlns:mc="http://schemas.openxmlformats.org/markup-compatibility/2006">
              <mc:Choice xmlns:v="urn:schemas-microsoft-com:vml" Requires="v">
                <p:oleObj spid="_x0000_s3080" name="" r:id="rId3" imgW="190500" imgH="393700" progId="Equation.3">
                  <p:embed/>
                </p:oleObj>
              </mc:Choice>
              <mc:Fallback>
                <p:oleObj name="" r:id="rId3" imgW="190500" imgH="393700" progId="Equation.3">
                  <p:embed/>
                  <p:pic>
                    <p:nvPicPr>
                      <p:cNvPr id="0" name="Picture 3079"/>
                      <p:cNvPicPr/>
                      <p:nvPr/>
                    </p:nvPicPr>
                    <p:blipFill>
                      <a:blip r:embed="rId4"/>
                      <a:stretch>
                        <a:fillRect/>
                      </a:stretch>
                    </p:blipFill>
                    <p:spPr>
                      <a:xfrm>
                        <a:off x="2133600" y="1004888"/>
                        <a:ext cx="411163" cy="609600"/>
                      </a:xfrm>
                      <a:prstGeom prst="rect">
                        <a:avLst/>
                      </a:prstGeom>
                      <a:noFill/>
                      <a:ln w="38100">
                        <a:noFill/>
                        <a:miter/>
                      </a:ln>
                    </p:spPr>
                  </p:pic>
                </p:oleObj>
              </mc:Fallback>
            </mc:AlternateContent>
          </a:graphicData>
        </a:graphic>
      </p:graphicFrame>
      <p:sp>
        <p:nvSpPr>
          <p:cNvPr id="9253" name="Text Box 37"/>
          <p:cNvSpPr txBox="1"/>
          <p:nvPr/>
        </p:nvSpPr>
        <p:spPr>
          <a:xfrm>
            <a:off x="1457325" y="2752725"/>
            <a:ext cx="1190625" cy="366713"/>
          </a:xfrm>
          <a:prstGeom prst="rect">
            <a:avLst/>
          </a:prstGeom>
          <a:noFill/>
          <a:ln w="9525">
            <a:noFill/>
          </a:ln>
        </p:spPr>
        <p:txBody>
          <a:bodyPr anchor="t" anchorCtr="0">
            <a:spAutoFit/>
          </a:bodyPr>
          <a:p>
            <a:pPr>
              <a:spcBef>
                <a:spcPct val="50000"/>
              </a:spcBef>
            </a:pPr>
            <a:r>
              <a:rPr lang="en-US" dirty="0">
                <a:latin typeface="Times New Roman" panose="02020603050405020304" pitchFamily="18" charset="0"/>
              </a:rPr>
              <a:t>I = </a:t>
            </a:r>
            <a:endParaRPr lang="en-US" dirty="0">
              <a:latin typeface="Times New Roman" panose="02020603050405020304" pitchFamily="18" charset="0"/>
              <a:ea typeface="Times New Roman" panose="02020603050405020304" pitchFamily="18" charset="0"/>
            </a:endParaRPr>
          </a:p>
        </p:txBody>
      </p:sp>
      <p:graphicFrame>
        <p:nvGraphicFramePr>
          <p:cNvPr id="9254" name="Object 38"/>
          <p:cNvGraphicFramePr>
            <a:graphicFrameLocks noChangeAspect="1"/>
          </p:cNvGraphicFramePr>
          <p:nvPr/>
        </p:nvGraphicFramePr>
        <p:xfrm>
          <a:off x="1990725" y="2524125"/>
          <a:ext cx="258763" cy="774700"/>
        </p:xfrm>
        <a:graphic>
          <a:graphicData uri="http://schemas.openxmlformats.org/presentationml/2006/ole">
            <mc:AlternateContent xmlns:mc="http://schemas.openxmlformats.org/markup-compatibility/2006">
              <mc:Choice xmlns:v="urn:schemas-microsoft-com:vml" Requires="v">
                <p:oleObj spid="_x0000_s3081" name="" r:id="rId5" imgW="190500" imgH="393700" progId="Equation.3">
                  <p:embed/>
                </p:oleObj>
              </mc:Choice>
              <mc:Fallback>
                <p:oleObj name="" r:id="rId5" imgW="190500" imgH="393700" progId="Equation.3">
                  <p:embed/>
                  <p:pic>
                    <p:nvPicPr>
                      <p:cNvPr id="0" name="Picture 3080"/>
                      <p:cNvPicPr/>
                      <p:nvPr/>
                    </p:nvPicPr>
                    <p:blipFill>
                      <a:blip r:embed="rId6"/>
                      <a:stretch>
                        <a:fillRect/>
                      </a:stretch>
                    </p:blipFill>
                    <p:spPr>
                      <a:xfrm>
                        <a:off x="1990725" y="2524125"/>
                        <a:ext cx="258763" cy="774700"/>
                      </a:xfrm>
                      <a:prstGeom prst="rect">
                        <a:avLst/>
                      </a:prstGeom>
                      <a:noFill/>
                      <a:ln w="38100">
                        <a:noFill/>
                        <a:miter/>
                      </a:ln>
                    </p:spPr>
                  </p:pic>
                </p:oleObj>
              </mc:Fallback>
            </mc:AlternateContent>
          </a:graphicData>
        </a:graphic>
      </p:graphicFrame>
      <p:sp>
        <p:nvSpPr>
          <p:cNvPr id="9255" name="Line 39"/>
          <p:cNvSpPr/>
          <p:nvPr/>
        </p:nvSpPr>
        <p:spPr>
          <a:xfrm>
            <a:off x="1285875" y="2505075"/>
            <a:ext cx="1447800" cy="0"/>
          </a:xfrm>
          <a:prstGeom prst="line">
            <a:avLst/>
          </a:prstGeom>
          <a:ln w="38100" cap="flat" cmpd="dbl">
            <a:solidFill>
              <a:srgbClr val="6600CC"/>
            </a:solidFill>
            <a:prstDash val="solid"/>
            <a:round/>
            <a:headEnd type="none" w="med" len="med"/>
            <a:tailEnd type="none" w="med" len="med"/>
          </a:ln>
        </p:spPr>
      </p:sp>
      <p:sp>
        <p:nvSpPr>
          <p:cNvPr id="9256" name="Line 40"/>
          <p:cNvSpPr/>
          <p:nvPr/>
        </p:nvSpPr>
        <p:spPr>
          <a:xfrm>
            <a:off x="1285875" y="3362325"/>
            <a:ext cx="1447800" cy="0"/>
          </a:xfrm>
          <a:prstGeom prst="line">
            <a:avLst/>
          </a:prstGeom>
          <a:ln w="38100" cap="flat" cmpd="dbl">
            <a:solidFill>
              <a:srgbClr val="6600CC"/>
            </a:solidFill>
            <a:prstDash val="solid"/>
            <a:round/>
            <a:headEnd type="none" w="med" len="med"/>
            <a:tailEnd type="none" w="med" len="med"/>
          </a:ln>
        </p:spPr>
      </p:sp>
      <p:sp>
        <p:nvSpPr>
          <p:cNvPr id="9257" name="Line 41"/>
          <p:cNvSpPr/>
          <p:nvPr/>
        </p:nvSpPr>
        <p:spPr>
          <a:xfrm flipV="1">
            <a:off x="1309688" y="2505075"/>
            <a:ext cx="0" cy="838200"/>
          </a:xfrm>
          <a:prstGeom prst="line">
            <a:avLst/>
          </a:prstGeom>
          <a:ln w="38100" cap="flat" cmpd="dbl">
            <a:solidFill>
              <a:srgbClr val="6600CC"/>
            </a:solidFill>
            <a:prstDash val="solid"/>
            <a:round/>
            <a:headEnd type="none" w="med" len="med"/>
            <a:tailEnd type="none" w="med" len="med"/>
          </a:ln>
        </p:spPr>
      </p:sp>
      <p:sp>
        <p:nvSpPr>
          <p:cNvPr id="9258" name="Line 42"/>
          <p:cNvSpPr/>
          <p:nvPr/>
        </p:nvSpPr>
        <p:spPr>
          <a:xfrm flipV="1">
            <a:off x="2714625" y="2519363"/>
            <a:ext cx="0" cy="838200"/>
          </a:xfrm>
          <a:prstGeom prst="line">
            <a:avLst/>
          </a:prstGeom>
          <a:ln w="38100" cap="flat" cmpd="dbl">
            <a:solidFill>
              <a:srgbClr val="6600CC"/>
            </a:solidFill>
            <a:prstDash val="solid"/>
            <a:round/>
            <a:headEnd type="none" w="med" len="med"/>
            <a:tailEnd type="none" w="med" len="med"/>
          </a:ln>
        </p:spPr>
      </p:sp>
      <p:sp>
        <p:nvSpPr>
          <p:cNvPr id="5124" name="Text Box 4"/>
          <p:cNvSpPr txBox="1"/>
          <p:nvPr/>
        </p:nvSpPr>
        <p:spPr>
          <a:xfrm>
            <a:off x="0" y="-56515"/>
            <a:ext cx="9144000" cy="521970"/>
          </a:xfrm>
          <a:prstGeom prst="rect">
            <a:avLst/>
          </a:prstGeom>
          <a:noFill/>
          <a:ln w="9525">
            <a:noFill/>
          </a:ln>
        </p:spPr>
        <p:txBody>
          <a:bodyPr anchor="t" anchorCtr="0">
            <a:spAutoFit/>
          </a:bodyPr>
          <a:p>
            <a:pPr algn="ctr">
              <a:spcBef>
                <a:spcPct val="50000"/>
              </a:spcBef>
            </a:pPr>
            <a:r>
              <a:rPr lang="en-US" sz="2400" b="1" dirty="0">
                <a:solidFill>
                  <a:srgbClr val="FF0000"/>
                </a:solidFill>
                <a:latin typeface="Times New Roman" panose="02020603050405020304" pitchFamily="18" charset="0"/>
              </a:rPr>
              <a:t>B</a:t>
            </a:r>
            <a:r>
              <a:rPr lang="en-US" sz="2400" b="1" dirty="0">
                <a:solidFill>
                  <a:srgbClr val="FF0000"/>
                </a:solidFill>
                <a:latin typeface="Times New Roman" panose="02020603050405020304" pitchFamily="18" charset="0"/>
                <a:ea typeface="Times New Roman" panose="02020603050405020304" pitchFamily="18" charset="0"/>
              </a:rPr>
              <a:t>à</a:t>
            </a:r>
            <a:r>
              <a:rPr lang="en-US" sz="2400" b="1" dirty="0">
                <a:solidFill>
                  <a:srgbClr val="FF0000"/>
                </a:solidFill>
                <a:latin typeface="Times New Roman" panose="02020603050405020304" pitchFamily="18" charset="0"/>
              </a:rPr>
              <a:t>i 2.</a:t>
            </a:r>
            <a:r>
              <a:rPr lang="en-US" sz="2800" b="1" dirty="0">
                <a:solidFill>
                  <a:srgbClr val="FF0000"/>
                </a:solidFill>
                <a:latin typeface="Times New Roman" panose="02020603050405020304" pitchFamily="18" charset="0"/>
              </a:rPr>
              <a:t> </a:t>
            </a:r>
            <a:r>
              <a:rPr lang="en-US" sz="2400" b="1" dirty="0">
                <a:solidFill>
                  <a:srgbClr val="FF0000"/>
                </a:solidFill>
                <a:latin typeface="Times New Roman" panose="02020603050405020304" pitchFamily="18" charset="0"/>
              </a:rPr>
              <a:t>ĐIỆN TRỞ CỦA DÂY DẪN - ĐỊNH LUẬT ÔM</a:t>
            </a:r>
            <a:endParaRPr lang="en-US" sz="2400" b="1" dirty="0">
              <a:solidFill>
                <a:srgbClr val="FF0000"/>
              </a:solidFill>
              <a:latin typeface="Times New Roman" panose="02020603050405020304" pitchFamily="18" charset="0"/>
              <a:ea typeface="Times New Roman" panose="02020603050405020304" pitchFamily="18" charset="0"/>
            </a:endParaRPr>
          </a:p>
        </p:txBody>
      </p:sp>
      <p:sp>
        <p:nvSpPr>
          <p:cNvPr id="2" name="Text Box 20"/>
          <p:cNvSpPr txBox="1"/>
          <p:nvPr/>
        </p:nvSpPr>
        <p:spPr>
          <a:xfrm>
            <a:off x="211455" y="3455670"/>
            <a:ext cx="4163060" cy="2245360"/>
          </a:xfrm>
          <a:prstGeom prst="rect">
            <a:avLst/>
          </a:prstGeom>
          <a:noFill/>
          <a:ln w="9525">
            <a:noFill/>
          </a:ln>
        </p:spPr>
        <p:txBody>
          <a:bodyPr wrap="square" anchor="t" anchorCtr="0">
            <a:spAutoFit/>
          </a:bodyPr>
          <a:p>
            <a:pPr algn="just">
              <a:spcBef>
                <a:spcPts val="0"/>
              </a:spcBef>
            </a:pPr>
            <a:r>
              <a:rPr lang="en-US" sz="2000" dirty="0">
                <a:latin typeface="Times New Roman" panose="02020603050405020304" pitchFamily="18" charset="0"/>
                <a:cs typeface="Times New Roman" panose="02020603050405020304" pitchFamily="18" charset="0"/>
                <a:sym typeface="Symbol" panose="05050102010706020507" pitchFamily="18" charset="2"/>
              </a:rPr>
              <a:t>Trong đó: + </a:t>
            </a:r>
            <a:r>
              <a:rPr lang="en-US" sz="2000" b="1" dirty="0">
                <a:latin typeface="Times New Roman" panose="02020603050405020304" pitchFamily="18" charset="0"/>
                <a:cs typeface="Times New Roman" panose="02020603050405020304" pitchFamily="18" charset="0"/>
                <a:sym typeface="Symbol" panose="05050102010706020507" pitchFamily="18" charset="2"/>
              </a:rPr>
              <a:t>I</a:t>
            </a:r>
            <a:r>
              <a:rPr lang="en-US" sz="2000" dirty="0">
                <a:latin typeface="Times New Roman" panose="02020603050405020304" pitchFamily="18" charset="0"/>
                <a:cs typeface="Times New Roman" panose="02020603050405020304" pitchFamily="18" charset="0"/>
                <a:sym typeface="Symbol" panose="05050102010706020507" pitchFamily="18" charset="2"/>
              </a:rPr>
              <a:t> là cường độ dòng điện, đơn vị Ampe (A)</a:t>
            </a:r>
            <a:endParaRPr lang="en-US" sz="2000" dirty="0">
              <a:latin typeface="Times New Roman" panose="02020603050405020304" pitchFamily="18" charset="0"/>
              <a:cs typeface="Times New Roman" panose="02020603050405020304" pitchFamily="18" charset="0"/>
              <a:sym typeface="Symbol" panose="05050102010706020507" pitchFamily="18" charset="2"/>
            </a:endParaRPr>
          </a:p>
          <a:p>
            <a:pPr algn="just">
              <a:spcBef>
                <a:spcPts val="0"/>
              </a:spcBef>
            </a:pPr>
            <a:r>
              <a:rPr lang="en-US" sz="2000" dirty="0">
                <a:latin typeface="Times New Roman" panose="02020603050405020304" pitchFamily="18" charset="0"/>
                <a:cs typeface="Times New Roman" panose="02020603050405020304" pitchFamily="18" charset="0"/>
                <a:sym typeface="Symbol" panose="05050102010706020507" pitchFamily="18" charset="2"/>
              </a:rPr>
              <a:t>                 + </a:t>
            </a:r>
            <a:r>
              <a:rPr lang="en-US" sz="2000" b="1" dirty="0">
                <a:latin typeface="Times New Roman" panose="02020603050405020304" pitchFamily="18" charset="0"/>
                <a:cs typeface="Times New Roman" panose="02020603050405020304" pitchFamily="18" charset="0"/>
                <a:sym typeface="Symbol" panose="05050102010706020507" pitchFamily="18" charset="2"/>
              </a:rPr>
              <a:t>U</a:t>
            </a:r>
            <a:r>
              <a:rPr lang="en-US" sz="2000" dirty="0">
                <a:latin typeface="Times New Roman" panose="02020603050405020304" pitchFamily="18" charset="0"/>
                <a:cs typeface="Times New Roman" panose="02020603050405020304" pitchFamily="18" charset="0"/>
                <a:sym typeface="Symbol" panose="05050102010706020507" pitchFamily="18" charset="2"/>
              </a:rPr>
              <a:t> là hiệu điện thế, đơn vị là Vôn (V)</a:t>
            </a:r>
            <a:endParaRPr lang="en-US" sz="2000" dirty="0">
              <a:latin typeface="Times New Roman" panose="02020603050405020304" pitchFamily="18" charset="0"/>
              <a:cs typeface="Times New Roman" panose="02020603050405020304" pitchFamily="18" charset="0"/>
              <a:sym typeface="Symbol" panose="05050102010706020507" pitchFamily="18" charset="2"/>
            </a:endParaRPr>
          </a:p>
          <a:p>
            <a:pPr algn="just">
              <a:spcBef>
                <a:spcPts val="0"/>
              </a:spcBef>
            </a:pPr>
            <a:r>
              <a:rPr lang="en-US" sz="2000" dirty="0">
                <a:latin typeface="Times New Roman" panose="02020603050405020304" pitchFamily="18" charset="0"/>
                <a:cs typeface="Times New Roman" panose="02020603050405020304" pitchFamily="18" charset="0"/>
                <a:sym typeface="Symbol" panose="05050102010706020507" pitchFamily="18" charset="2"/>
              </a:rPr>
              <a:t>                 + R là điện trở, đơn vị là Ohm (</a:t>
            </a:r>
            <a:r>
              <a:rPr lang="en-US" sz="2000" dirty="0">
                <a:sym typeface="Symbol" panose="05050102010706020507" pitchFamily="18" charset="2"/>
              </a:rPr>
              <a:t>)</a:t>
            </a:r>
            <a:endParaRPr lang="en-US" sz="2000" dirty="0">
              <a:latin typeface="Times New Roman" panose="02020603050405020304" pitchFamily="18" charset="0"/>
              <a:cs typeface="Times New Roman" panose="02020603050405020304" pitchFamily="18" charset="0"/>
              <a:sym typeface="Symbol" panose="05050102010706020507" pitchFamily="18" charset="2"/>
            </a:endParaRPr>
          </a:p>
          <a:p>
            <a:pPr algn="just">
              <a:spcBef>
                <a:spcPts val="0"/>
              </a:spcBef>
            </a:pPr>
            <a:r>
              <a:rPr lang="en-US" sz="2000" dirty="0">
                <a:latin typeface="Times New Roman" panose="02020603050405020304" pitchFamily="18" charset="0"/>
                <a:cs typeface="Times New Roman" panose="02020603050405020304" pitchFamily="18" charset="0"/>
                <a:sym typeface="Symbol" panose="05050102010706020507" pitchFamily="18" charset="2"/>
              </a:rPr>
              <a:t> </a:t>
            </a:r>
            <a:endParaRPr lang="en-US" sz="2000" dirty="0">
              <a:latin typeface="Times New Roman" panose="02020603050405020304" pitchFamily="18" charset="0"/>
              <a:cs typeface="Times New Roman" panose="02020603050405020304" pitchFamily="18"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235"/>
                                        </p:tgtEl>
                                        <p:attrNameLst>
                                          <p:attrName>style.visibility</p:attrName>
                                        </p:attrNameLst>
                                      </p:cBhvr>
                                      <p:to>
                                        <p:strVal val="visible"/>
                                      </p:to>
                                    </p:set>
                                    <p:animEffect transition="in" filter="fade">
                                      <p:cBhvr>
                                        <p:cTn id="7" dur="1000"/>
                                        <p:tgtEl>
                                          <p:spTgt spid="9235"/>
                                        </p:tgtEl>
                                      </p:cBhvr>
                                    </p:animEffect>
                                    <p:anim calcmode="lin" valueType="num">
                                      <p:cBhvr>
                                        <p:cTn id="8" dur="1000" fill="hold"/>
                                        <p:tgtEl>
                                          <p:spTgt spid="9235"/>
                                        </p:tgtEl>
                                        <p:attrNameLst>
                                          <p:attrName>ppt_x</p:attrName>
                                        </p:attrNameLst>
                                      </p:cBhvr>
                                      <p:tavLst>
                                        <p:tav tm="0">
                                          <p:val>
                                            <p:strVal val="#ppt_x"/>
                                          </p:val>
                                        </p:tav>
                                        <p:tav tm="100000">
                                          <p:val>
                                            <p:strVal val="#ppt_x"/>
                                          </p:val>
                                        </p:tav>
                                      </p:tavLst>
                                    </p:anim>
                                    <p:anim calcmode="lin" valueType="num">
                                      <p:cBhvr>
                                        <p:cTn id="9" dur="1000" fill="hold"/>
                                        <p:tgtEl>
                                          <p:spTgt spid="923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234"/>
                                        </p:tgtEl>
                                        <p:attrNameLst>
                                          <p:attrName>style.visibility</p:attrName>
                                        </p:attrNameLst>
                                      </p:cBhvr>
                                      <p:to>
                                        <p:strVal val="visible"/>
                                      </p:to>
                                    </p:set>
                                    <p:animEffect transition="in" filter="fade">
                                      <p:cBhvr>
                                        <p:cTn id="12" dur="1000"/>
                                        <p:tgtEl>
                                          <p:spTgt spid="9234"/>
                                        </p:tgtEl>
                                      </p:cBhvr>
                                    </p:animEffect>
                                    <p:anim calcmode="lin" valueType="num">
                                      <p:cBhvr>
                                        <p:cTn id="13" dur="1000" fill="hold"/>
                                        <p:tgtEl>
                                          <p:spTgt spid="9234"/>
                                        </p:tgtEl>
                                        <p:attrNameLst>
                                          <p:attrName>ppt_x</p:attrName>
                                        </p:attrNameLst>
                                      </p:cBhvr>
                                      <p:tavLst>
                                        <p:tav tm="0">
                                          <p:val>
                                            <p:strVal val="#ppt_x"/>
                                          </p:val>
                                        </p:tav>
                                        <p:tav tm="100000">
                                          <p:val>
                                            <p:strVal val="#ppt_x"/>
                                          </p:val>
                                        </p:tav>
                                      </p:tavLst>
                                    </p:anim>
                                    <p:anim calcmode="lin" valueType="num">
                                      <p:cBhvr>
                                        <p:cTn id="14" dur="1000" fill="hold"/>
                                        <p:tgtEl>
                                          <p:spTgt spid="92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240"/>
                                        </p:tgtEl>
                                        <p:attrNameLst>
                                          <p:attrName>style.visibility</p:attrName>
                                        </p:attrNameLst>
                                      </p:cBhvr>
                                      <p:to>
                                        <p:strVal val="visible"/>
                                      </p:to>
                                    </p:set>
                                    <p:anim calcmode="discrete" valueType="clr">
                                      <p:cBhvr override="childStyle">
                                        <p:cTn id="19" dur="80"/>
                                        <p:tgtEl>
                                          <p:spTgt spid="924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240"/>
                                        </p:tgtEl>
                                        <p:attrNameLst>
                                          <p:attrName>fillcolor</p:attrName>
                                        </p:attrNameLst>
                                      </p:cBhvr>
                                      <p:tavLst>
                                        <p:tav tm="0">
                                          <p:val>
                                            <p:clrVal>
                                              <a:schemeClr val="accent2"/>
                                            </p:clrVal>
                                          </p:val>
                                        </p:tav>
                                        <p:tav tm="50000">
                                          <p:val>
                                            <p:clrVal>
                                              <a:schemeClr val="hlink"/>
                                            </p:clrVal>
                                          </p:val>
                                        </p:tav>
                                      </p:tavLst>
                                    </p:anim>
                                    <p:set>
                                      <p:cBhvr>
                                        <p:cTn id="21" dur="80"/>
                                        <p:tgtEl>
                                          <p:spTgt spid="9240"/>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9254"/>
                                        </p:tgtEl>
                                        <p:attrNameLst>
                                          <p:attrName>style.visibility</p:attrName>
                                        </p:attrNameLst>
                                      </p:cBhvr>
                                      <p:to>
                                        <p:strVal val="visible"/>
                                      </p:to>
                                    </p:set>
                                    <p:animEffect transition="in" filter="fade">
                                      <p:cBhvr>
                                        <p:cTn id="26" dur="1000"/>
                                        <p:tgtEl>
                                          <p:spTgt spid="9254"/>
                                        </p:tgtEl>
                                      </p:cBhvr>
                                    </p:animEffect>
                                    <p:anim calcmode="lin" valueType="num">
                                      <p:cBhvr>
                                        <p:cTn id="27" dur="1000" fill="hold"/>
                                        <p:tgtEl>
                                          <p:spTgt spid="9254"/>
                                        </p:tgtEl>
                                        <p:attrNameLst>
                                          <p:attrName>ppt_x</p:attrName>
                                        </p:attrNameLst>
                                      </p:cBhvr>
                                      <p:tavLst>
                                        <p:tav tm="0">
                                          <p:val>
                                            <p:strVal val="#ppt_x"/>
                                          </p:val>
                                        </p:tav>
                                        <p:tav tm="100000">
                                          <p:val>
                                            <p:strVal val="#ppt_x"/>
                                          </p:val>
                                        </p:tav>
                                      </p:tavLst>
                                    </p:anim>
                                    <p:anim calcmode="lin" valueType="num">
                                      <p:cBhvr>
                                        <p:cTn id="28" dur="1000" fill="hold"/>
                                        <p:tgtEl>
                                          <p:spTgt spid="9254"/>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9253"/>
                                        </p:tgtEl>
                                        <p:attrNameLst>
                                          <p:attrName>style.visibility</p:attrName>
                                        </p:attrNameLst>
                                      </p:cBhvr>
                                      <p:to>
                                        <p:strVal val="visible"/>
                                      </p:to>
                                    </p:set>
                                    <p:animEffect transition="in" filter="fade">
                                      <p:cBhvr>
                                        <p:cTn id="31" dur="1000"/>
                                        <p:tgtEl>
                                          <p:spTgt spid="9253"/>
                                        </p:tgtEl>
                                      </p:cBhvr>
                                    </p:animEffect>
                                    <p:anim calcmode="lin" valueType="num">
                                      <p:cBhvr>
                                        <p:cTn id="32" dur="1000" fill="hold"/>
                                        <p:tgtEl>
                                          <p:spTgt spid="9253"/>
                                        </p:tgtEl>
                                        <p:attrNameLst>
                                          <p:attrName>ppt_x</p:attrName>
                                        </p:attrNameLst>
                                      </p:cBhvr>
                                      <p:tavLst>
                                        <p:tav tm="0">
                                          <p:val>
                                            <p:strVal val="#ppt_x"/>
                                          </p:val>
                                        </p:tav>
                                        <p:tav tm="100000">
                                          <p:val>
                                            <p:strVal val="#ppt_x"/>
                                          </p:val>
                                        </p:tav>
                                      </p:tavLst>
                                    </p:anim>
                                    <p:anim calcmode="lin" valueType="num">
                                      <p:cBhvr>
                                        <p:cTn id="33" dur="1000" fill="hold"/>
                                        <p:tgtEl>
                                          <p:spTgt spid="925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repeatCount="indefinite" fill="hold" nodeType="clickEffect">
                                  <p:stCondLst>
                                    <p:cond delay="0"/>
                                  </p:stCondLst>
                                  <p:childTnLst>
                                    <p:set>
                                      <p:cBhvr>
                                        <p:cTn id="37" dur="1" fill="hold">
                                          <p:stCondLst>
                                            <p:cond delay="0"/>
                                          </p:stCondLst>
                                        </p:cTn>
                                        <p:tgtEl>
                                          <p:spTgt spid="9258"/>
                                        </p:tgtEl>
                                        <p:attrNameLst>
                                          <p:attrName>style.visibility</p:attrName>
                                        </p:attrNameLst>
                                      </p:cBhvr>
                                      <p:to>
                                        <p:strVal val="visible"/>
                                      </p:to>
                                    </p:set>
                                    <p:animEffect transition="in" filter="checkerboard(across)">
                                      <p:cBhvr>
                                        <p:cTn id="38" dur="500"/>
                                        <p:tgtEl>
                                          <p:spTgt spid="9258"/>
                                        </p:tgtEl>
                                      </p:cBhvr>
                                    </p:animEffect>
                                  </p:childTnLst>
                                </p:cTn>
                              </p:par>
                              <p:par>
                                <p:cTn id="39" presetID="5" presetClass="entr" presetSubtype="10" repeatCount="indefinite" fill="hold" nodeType="withEffect">
                                  <p:stCondLst>
                                    <p:cond delay="0"/>
                                  </p:stCondLst>
                                  <p:childTnLst>
                                    <p:set>
                                      <p:cBhvr>
                                        <p:cTn id="40" dur="1" fill="hold">
                                          <p:stCondLst>
                                            <p:cond delay="0"/>
                                          </p:stCondLst>
                                        </p:cTn>
                                        <p:tgtEl>
                                          <p:spTgt spid="9256"/>
                                        </p:tgtEl>
                                        <p:attrNameLst>
                                          <p:attrName>style.visibility</p:attrName>
                                        </p:attrNameLst>
                                      </p:cBhvr>
                                      <p:to>
                                        <p:strVal val="visible"/>
                                      </p:to>
                                    </p:set>
                                    <p:animEffect transition="in" filter="checkerboard(across)">
                                      <p:cBhvr>
                                        <p:cTn id="41" dur="500"/>
                                        <p:tgtEl>
                                          <p:spTgt spid="9256"/>
                                        </p:tgtEl>
                                      </p:cBhvr>
                                    </p:animEffect>
                                  </p:childTnLst>
                                </p:cTn>
                              </p:par>
                              <p:par>
                                <p:cTn id="42" presetID="5" presetClass="entr" presetSubtype="10" repeatCount="indefinite" fill="hold" nodeType="withEffect">
                                  <p:stCondLst>
                                    <p:cond delay="0"/>
                                  </p:stCondLst>
                                  <p:childTnLst>
                                    <p:set>
                                      <p:cBhvr>
                                        <p:cTn id="43" dur="1" fill="hold">
                                          <p:stCondLst>
                                            <p:cond delay="0"/>
                                          </p:stCondLst>
                                        </p:cTn>
                                        <p:tgtEl>
                                          <p:spTgt spid="9257"/>
                                        </p:tgtEl>
                                        <p:attrNameLst>
                                          <p:attrName>style.visibility</p:attrName>
                                        </p:attrNameLst>
                                      </p:cBhvr>
                                      <p:to>
                                        <p:strVal val="visible"/>
                                      </p:to>
                                    </p:set>
                                    <p:animEffect transition="in" filter="checkerboard(across)">
                                      <p:cBhvr>
                                        <p:cTn id="44" dur="500"/>
                                        <p:tgtEl>
                                          <p:spTgt spid="9257"/>
                                        </p:tgtEl>
                                      </p:cBhvr>
                                    </p:animEffect>
                                  </p:childTnLst>
                                </p:cTn>
                              </p:par>
                              <p:par>
                                <p:cTn id="45" presetID="5" presetClass="entr" presetSubtype="10" repeatCount="indefinite" fill="hold" nodeType="withEffect">
                                  <p:stCondLst>
                                    <p:cond delay="0"/>
                                  </p:stCondLst>
                                  <p:childTnLst>
                                    <p:set>
                                      <p:cBhvr>
                                        <p:cTn id="46" dur="1" fill="hold">
                                          <p:stCondLst>
                                            <p:cond delay="0"/>
                                          </p:stCondLst>
                                        </p:cTn>
                                        <p:tgtEl>
                                          <p:spTgt spid="9255"/>
                                        </p:tgtEl>
                                        <p:attrNameLst>
                                          <p:attrName>style.visibility</p:attrName>
                                        </p:attrNameLst>
                                      </p:cBhvr>
                                      <p:to>
                                        <p:strVal val="visible"/>
                                      </p:to>
                                    </p:set>
                                    <p:animEffect transition="in" filter="checkerboard(across)">
                                      <p:cBhvr>
                                        <p:cTn id="47" dur="500"/>
                                        <p:tgtEl>
                                          <p:spTgt spid="9255"/>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1000"/>
                                        <p:tgtEl>
                                          <p:spTgt spid="2"/>
                                        </p:tgtEl>
                                      </p:cBhvr>
                                    </p:animEffect>
                                    <p:anim calcmode="lin" valueType="num">
                                      <p:cBhvr>
                                        <p:cTn id="53" dur="1000" fill="hold"/>
                                        <p:tgtEl>
                                          <p:spTgt spid="2"/>
                                        </p:tgtEl>
                                        <p:attrNameLst>
                                          <p:attrName>ppt_x</p:attrName>
                                        </p:attrNameLst>
                                      </p:cBhvr>
                                      <p:tavLst>
                                        <p:tav tm="0">
                                          <p:val>
                                            <p:strVal val="#ppt_x"/>
                                          </p:val>
                                        </p:tav>
                                        <p:tav tm="100000">
                                          <p:val>
                                            <p:strVal val="#ppt_x"/>
                                          </p:val>
                                        </p:tav>
                                      </p:tavLst>
                                    </p:anim>
                                    <p:anim calcmode="lin" valueType="num">
                                      <p:cBhvr>
                                        <p:cTn id="5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9244"/>
                                        </p:tgtEl>
                                        <p:attrNameLst>
                                          <p:attrName>style.visibility</p:attrName>
                                        </p:attrNameLst>
                                      </p:cBhvr>
                                      <p:to>
                                        <p:strVal val="visible"/>
                                      </p:to>
                                    </p:set>
                                    <p:animEffect transition="in" filter="fade">
                                      <p:cBhvr>
                                        <p:cTn id="59" dur="1000"/>
                                        <p:tgtEl>
                                          <p:spTgt spid="9244"/>
                                        </p:tgtEl>
                                      </p:cBhvr>
                                    </p:animEffect>
                                    <p:anim calcmode="lin" valueType="num">
                                      <p:cBhvr>
                                        <p:cTn id="60" dur="1000" fill="hold"/>
                                        <p:tgtEl>
                                          <p:spTgt spid="9244"/>
                                        </p:tgtEl>
                                        <p:attrNameLst>
                                          <p:attrName>ppt_x</p:attrName>
                                        </p:attrNameLst>
                                      </p:cBhvr>
                                      <p:tavLst>
                                        <p:tav tm="0">
                                          <p:val>
                                            <p:strVal val="#ppt_x"/>
                                          </p:val>
                                        </p:tav>
                                        <p:tav tm="100000">
                                          <p:val>
                                            <p:strVal val="#ppt_x"/>
                                          </p:val>
                                        </p:tav>
                                      </p:tavLst>
                                    </p:anim>
                                    <p:anim calcmode="lin" valueType="num">
                                      <p:cBhvr>
                                        <p:cTn id="61" dur="1000" fill="hold"/>
                                        <p:tgtEl>
                                          <p:spTgt spid="9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4" grpId="0"/>
      <p:bldP spid="9240" grpId="0"/>
      <p:bldP spid="9244" grpId="0"/>
      <p:bldP spid="925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Text Box 4"/>
          <p:cNvSpPr txBox="1"/>
          <p:nvPr/>
        </p:nvSpPr>
        <p:spPr>
          <a:xfrm>
            <a:off x="57150" y="361950"/>
            <a:ext cx="5095875"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I. ĐIỆN TRỞ CỦA DÂY DẪN</a:t>
            </a:r>
            <a:endParaRPr lang="en-US" sz="2000" b="1" dirty="0">
              <a:latin typeface="Arial" panose="020B0604020202020204" pitchFamily="34" charset="0"/>
            </a:endParaRPr>
          </a:p>
        </p:txBody>
      </p:sp>
      <p:sp>
        <p:nvSpPr>
          <p:cNvPr id="9218" name="Text Box 5"/>
          <p:cNvSpPr txBox="1"/>
          <p:nvPr/>
        </p:nvSpPr>
        <p:spPr>
          <a:xfrm>
            <a:off x="0" y="685800"/>
            <a:ext cx="3200400" cy="457200"/>
          </a:xfrm>
          <a:prstGeom prst="rect">
            <a:avLst/>
          </a:prstGeom>
          <a:noFill/>
          <a:ln w="9525">
            <a:noFill/>
          </a:ln>
        </p:spPr>
        <p:txBody>
          <a:bodyPr anchor="t" anchorCtr="0">
            <a:spAutoFit/>
          </a:bodyPr>
          <a:p>
            <a:pPr>
              <a:spcBef>
                <a:spcPct val="50000"/>
              </a:spcBef>
            </a:pPr>
            <a:r>
              <a:rPr lang="en-US" sz="2400" b="1" dirty="0">
                <a:latin typeface="Arial" panose="020B0604020202020204" pitchFamily="34" charset="0"/>
              </a:rPr>
              <a:t>1.</a:t>
            </a:r>
            <a:r>
              <a:rPr lang="en-US" sz="2000" b="1" dirty="0">
                <a:latin typeface="Arial" panose="020B0604020202020204" pitchFamily="34" charset="0"/>
              </a:rPr>
              <a:t>Thương số </a:t>
            </a:r>
            <a:r>
              <a:rPr lang="en-US" sz="2400" b="1" dirty="0">
                <a:latin typeface="Arial" panose="020B0604020202020204" pitchFamily="34" charset="0"/>
              </a:rPr>
              <a:t> </a:t>
            </a:r>
            <a:r>
              <a:rPr lang="en-US" sz="2000" b="1" dirty="0">
                <a:latin typeface="Arial" panose="020B0604020202020204" pitchFamily="34" charset="0"/>
              </a:rPr>
              <a:t>U/I</a:t>
            </a:r>
            <a:endParaRPr lang="en-US" sz="2000" b="1" dirty="0">
              <a:latin typeface="Arial" panose="020B0604020202020204" pitchFamily="34" charset="0"/>
            </a:endParaRPr>
          </a:p>
        </p:txBody>
      </p:sp>
      <p:sp>
        <p:nvSpPr>
          <p:cNvPr id="9219" name="Text Box 6"/>
          <p:cNvSpPr txBox="1"/>
          <p:nvPr/>
        </p:nvSpPr>
        <p:spPr>
          <a:xfrm>
            <a:off x="57150" y="1047750"/>
            <a:ext cx="207645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2. Điện trở.  </a:t>
            </a:r>
            <a:endParaRPr lang="en-US" sz="2000" dirty="0">
              <a:latin typeface="Arial" panose="020B0604020202020204" pitchFamily="34" charset="0"/>
            </a:endParaRPr>
          </a:p>
        </p:txBody>
      </p:sp>
      <p:sp>
        <p:nvSpPr>
          <p:cNvPr id="9220" name="Text Box 7"/>
          <p:cNvSpPr txBox="1"/>
          <p:nvPr/>
        </p:nvSpPr>
        <p:spPr>
          <a:xfrm>
            <a:off x="0" y="1428750"/>
            <a:ext cx="426720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II. ĐỊNH LUẬT ÔM.</a:t>
            </a:r>
            <a:endParaRPr lang="en-US" sz="2000" b="1" dirty="0">
              <a:latin typeface="Arial" panose="020B0604020202020204" pitchFamily="34" charset="0"/>
            </a:endParaRPr>
          </a:p>
        </p:txBody>
      </p:sp>
      <p:sp>
        <p:nvSpPr>
          <p:cNvPr id="9221" name="Text Box 8"/>
          <p:cNvSpPr txBox="1"/>
          <p:nvPr/>
        </p:nvSpPr>
        <p:spPr>
          <a:xfrm>
            <a:off x="0" y="1743075"/>
            <a:ext cx="403860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1.Hệ thức của định luật </a:t>
            </a:r>
            <a:endParaRPr lang="en-US" sz="2000" b="1" dirty="0">
              <a:latin typeface="Arial" panose="020B0604020202020204" pitchFamily="34" charset="0"/>
            </a:endParaRPr>
          </a:p>
        </p:txBody>
      </p:sp>
      <p:sp>
        <p:nvSpPr>
          <p:cNvPr id="9222" name="Text Box 9"/>
          <p:cNvSpPr txBox="1"/>
          <p:nvPr/>
        </p:nvSpPr>
        <p:spPr>
          <a:xfrm>
            <a:off x="714375" y="2238375"/>
            <a:ext cx="1676400" cy="460375"/>
          </a:xfrm>
          <a:prstGeom prst="rect">
            <a:avLst/>
          </a:prstGeom>
          <a:noFill/>
          <a:ln w="9525">
            <a:noFill/>
          </a:ln>
        </p:spPr>
        <p:txBody>
          <a:bodyPr anchor="t" anchorCtr="0">
            <a:spAutoFit/>
          </a:bodyPr>
          <a:p>
            <a:pPr>
              <a:spcBef>
                <a:spcPct val="50000"/>
              </a:spcBef>
            </a:pPr>
            <a:r>
              <a:rPr lang="en-US" sz="2400" dirty="0">
                <a:latin typeface="Times New Roman" panose="02020603050405020304" pitchFamily="18" charset="0"/>
                <a:cs typeface="Times New Roman" panose="02020603050405020304" pitchFamily="18" charset="0"/>
              </a:rPr>
              <a:t>I = </a:t>
            </a:r>
            <a:endParaRPr lang="en-US" sz="2400" dirty="0">
              <a:latin typeface="Times New Roman" panose="02020603050405020304" pitchFamily="18" charset="0"/>
              <a:cs typeface="Times New Roman" panose="02020603050405020304" pitchFamily="18" charset="0"/>
            </a:endParaRPr>
          </a:p>
        </p:txBody>
      </p:sp>
      <p:graphicFrame>
        <p:nvGraphicFramePr>
          <p:cNvPr id="9223" name="Object 10"/>
          <p:cNvGraphicFramePr>
            <a:graphicFrameLocks noChangeAspect="1"/>
          </p:cNvGraphicFramePr>
          <p:nvPr/>
        </p:nvGraphicFramePr>
        <p:xfrm>
          <a:off x="1247775" y="2066925"/>
          <a:ext cx="258763" cy="774700"/>
        </p:xfrm>
        <a:graphic>
          <a:graphicData uri="http://schemas.openxmlformats.org/presentationml/2006/ole">
            <mc:AlternateContent xmlns:mc="http://schemas.openxmlformats.org/markup-compatibility/2006">
              <mc:Choice xmlns:v="urn:schemas-microsoft-com:vml" Requires="v">
                <p:oleObj spid="_x0000_s3082" name="" r:id="rId1" imgW="190500" imgH="393700" progId="Equation.3">
                  <p:embed/>
                </p:oleObj>
              </mc:Choice>
              <mc:Fallback>
                <p:oleObj name="" r:id="rId1" imgW="190500" imgH="393700" progId="Equation.3">
                  <p:embed/>
                  <p:pic>
                    <p:nvPicPr>
                      <p:cNvPr id="0" name="Picture 3081"/>
                      <p:cNvPicPr/>
                      <p:nvPr/>
                    </p:nvPicPr>
                    <p:blipFill>
                      <a:blip r:embed="rId2"/>
                      <a:stretch>
                        <a:fillRect/>
                      </a:stretch>
                    </p:blipFill>
                    <p:spPr>
                      <a:xfrm>
                        <a:off x="1247775" y="2066925"/>
                        <a:ext cx="258763" cy="774700"/>
                      </a:xfrm>
                      <a:prstGeom prst="rect">
                        <a:avLst/>
                      </a:prstGeom>
                      <a:noFill/>
                      <a:ln w="38100">
                        <a:noFill/>
                        <a:miter/>
                      </a:ln>
                    </p:spPr>
                  </p:pic>
                </p:oleObj>
              </mc:Fallback>
            </mc:AlternateContent>
          </a:graphicData>
        </a:graphic>
      </p:graphicFrame>
      <p:sp>
        <p:nvSpPr>
          <p:cNvPr id="9225" name="Text Box 13"/>
          <p:cNvSpPr txBox="1"/>
          <p:nvPr/>
        </p:nvSpPr>
        <p:spPr>
          <a:xfrm>
            <a:off x="61913" y="2623820"/>
            <a:ext cx="8920162" cy="1476375"/>
          </a:xfrm>
          <a:prstGeom prst="rect">
            <a:avLst/>
          </a:prstGeom>
          <a:noFill/>
          <a:ln w="9525">
            <a:noFill/>
          </a:ln>
        </p:spPr>
        <p:txBody>
          <a:bodyPr anchor="t" anchorCtr="0">
            <a:spAutoFit/>
          </a:bodyPr>
          <a:p>
            <a:pPr>
              <a:spcBef>
                <a:spcPct val="50000"/>
              </a:spcBef>
            </a:pPr>
            <a:endParaRPr lang="en-US" sz="2000" b="1" dirty="0">
              <a:latin typeface="Arial" panose="020B0604020202020204" pitchFamily="34" charset="0"/>
            </a:endParaRPr>
          </a:p>
          <a:p>
            <a:pPr algn="just">
              <a:spcBef>
                <a:spcPct val="50000"/>
              </a:spcBef>
            </a:pPr>
            <a:r>
              <a:rPr lang="en-US" sz="2000" b="1" dirty="0">
                <a:sym typeface="+mn-ea"/>
              </a:rPr>
              <a:t>2. Phát biểu định luật: </a:t>
            </a:r>
            <a:r>
              <a:rPr lang="en-US" sz="2000" b="1" dirty="0">
                <a:solidFill>
                  <a:srgbClr val="FF0000"/>
                </a:solidFill>
                <a:latin typeface="Arial" panose="020B0604020202020204" pitchFamily="34" charset="0"/>
              </a:rPr>
              <a:t>Cường độ dòng điện chạy qua dây dẫn tỷ lệ thuận với hiệu điện thế đặt vào hai đầu dây và tỷ lệ nghịch với điện trở của dây.</a:t>
            </a:r>
            <a:endParaRPr lang="en-US" sz="2000" b="1" dirty="0">
              <a:solidFill>
                <a:srgbClr val="FF0000"/>
              </a:solidFill>
              <a:latin typeface="Arial" panose="020B0604020202020204" pitchFamily="34" charset="0"/>
            </a:endParaRPr>
          </a:p>
        </p:txBody>
      </p:sp>
      <p:sp>
        <p:nvSpPr>
          <p:cNvPr id="10254" name="Text Box 14"/>
          <p:cNvSpPr txBox="1"/>
          <p:nvPr/>
        </p:nvSpPr>
        <p:spPr>
          <a:xfrm>
            <a:off x="0" y="3971290"/>
            <a:ext cx="198120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III. VẬN DỤNG</a:t>
            </a:r>
            <a:endParaRPr lang="en-US" sz="2000" b="1" dirty="0">
              <a:latin typeface="Arial" panose="020B0604020202020204" pitchFamily="34" charset="0"/>
            </a:endParaRPr>
          </a:p>
        </p:txBody>
      </p:sp>
      <p:sp>
        <p:nvSpPr>
          <p:cNvPr id="10255" name="Text Box 15"/>
          <p:cNvSpPr txBox="1"/>
          <p:nvPr/>
        </p:nvSpPr>
        <p:spPr>
          <a:xfrm>
            <a:off x="0" y="4285615"/>
            <a:ext cx="9144000" cy="1014730"/>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C3. </a:t>
            </a:r>
            <a:r>
              <a:rPr lang="en-US" sz="2000" dirty="0">
                <a:latin typeface="Arial" panose="020B0604020202020204" pitchFamily="34" charset="0"/>
              </a:rPr>
              <a:t>Một bóng đèn lúc thắp sáng có điện trở 12 </a:t>
            </a:r>
            <a:r>
              <a:rPr lang="en-US" sz="2000" dirty="0">
                <a:latin typeface="Arial" panose="020B0604020202020204" pitchFamily="34" charset="0"/>
                <a:sym typeface="Symbol" panose="05050102010706020507" pitchFamily="18" charset="2"/>
              </a:rPr>
              <a:t> và cường độ dòng điện chạy qua dây  tóc bóng đèn là 0,5 A. Tính hiệu điện thế giữa hai đầu dây tóc bóng đèn khi đó?</a:t>
            </a:r>
            <a:endParaRPr lang="en-US" sz="2000" dirty="0">
              <a:latin typeface="Arial" panose="020B0604020202020204" pitchFamily="34" charset="0"/>
              <a:sym typeface="Symbol" panose="05050102010706020507" pitchFamily="18" charset="2"/>
            </a:endParaRPr>
          </a:p>
        </p:txBody>
      </p:sp>
      <p:sp>
        <p:nvSpPr>
          <p:cNvPr id="10257" name="Text Box 17"/>
          <p:cNvSpPr txBox="1"/>
          <p:nvPr/>
        </p:nvSpPr>
        <p:spPr>
          <a:xfrm>
            <a:off x="0" y="6246813"/>
            <a:ext cx="1295400" cy="3968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sym typeface="Symbol" panose="05050102010706020507" pitchFamily="18" charset="2"/>
              </a:rPr>
              <a:t>U = ?</a:t>
            </a:r>
            <a:endParaRPr lang="en-US" sz="2000" dirty="0">
              <a:latin typeface="Arial" panose="020B0604020202020204" pitchFamily="34" charset="0"/>
              <a:sym typeface="Symbol" panose="05050102010706020507" pitchFamily="18" charset="2"/>
            </a:endParaRPr>
          </a:p>
        </p:txBody>
      </p:sp>
      <p:sp>
        <p:nvSpPr>
          <p:cNvPr id="10258" name="Line 18"/>
          <p:cNvSpPr/>
          <p:nvPr/>
        </p:nvSpPr>
        <p:spPr>
          <a:xfrm>
            <a:off x="0" y="6267450"/>
            <a:ext cx="1219200" cy="0"/>
          </a:xfrm>
          <a:prstGeom prst="line">
            <a:avLst/>
          </a:prstGeom>
          <a:ln w="9525" cap="flat" cmpd="sng">
            <a:solidFill>
              <a:schemeClr val="tx1"/>
            </a:solidFill>
            <a:prstDash val="solid"/>
            <a:round/>
            <a:headEnd type="none" w="med" len="med"/>
            <a:tailEnd type="none" w="med" len="med"/>
          </a:ln>
        </p:spPr>
      </p:sp>
      <p:sp>
        <p:nvSpPr>
          <p:cNvPr id="10259" name="Line 19"/>
          <p:cNvSpPr/>
          <p:nvPr/>
        </p:nvSpPr>
        <p:spPr>
          <a:xfrm>
            <a:off x="1447800" y="5334000"/>
            <a:ext cx="0" cy="1524000"/>
          </a:xfrm>
          <a:prstGeom prst="line">
            <a:avLst/>
          </a:prstGeom>
          <a:ln w="9525" cap="flat" cmpd="sng">
            <a:solidFill>
              <a:schemeClr val="tx1"/>
            </a:solidFill>
            <a:prstDash val="solid"/>
            <a:round/>
            <a:headEnd type="none" w="med" len="med"/>
            <a:tailEnd type="none" w="med" len="med"/>
          </a:ln>
        </p:spPr>
      </p:sp>
      <p:sp>
        <p:nvSpPr>
          <p:cNvPr id="10260" name="Text Box 20"/>
          <p:cNvSpPr txBox="1"/>
          <p:nvPr/>
        </p:nvSpPr>
        <p:spPr>
          <a:xfrm>
            <a:off x="0" y="5491163"/>
            <a:ext cx="1219200" cy="3968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R = 12 </a:t>
            </a:r>
            <a:r>
              <a:rPr lang="en-US" sz="2000" dirty="0">
                <a:latin typeface="Arial" panose="020B0604020202020204" pitchFamily="34" charset="0"/>
                <a:sym typeface="Symbol" panose="05050102010706020507" pitchFamily="18" charset="2"/>
              </a:rPr>
              <a:t></a:t>
            </a:r>
            <a:endParaRPr lang="en-US" sz="2000" dirty="0">
              <a:latin typeface="Arial" panose="020B0604020202020204" pitchFamily="34" charset="0"/>
              <a:sym typeface="Symbol" panose="05050102010706020507" pitchFamily="18" charset="2"/>
            </a:endParaRPr>
          </a:p>
        </p:txBody>
      </p:sp>
      <p:sp>
        <p:nvSpPr>
          <p:cNvPr id="10261" name="Text Box 21"/>
          <p:cNvSpPr txBox="1"/>
          <p:nvPr/>
        </p:nvSpPr>
        <p:spPr>
          <a:xfrm>
            <a:off x="0" y="5867400"/>
            <a:ext cx="1323975" cy="3968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sym typeface="Symbol" panose="05050102010706020507" pitchFamily="18" charset="2"/>
              </a:rPr>
              <a:t>I = 0,5 A</a:t>
            </a:r>
            <a:endParaRPr lang="en-US" sz="2000" dirty="0">
              <a:latin typeface="Arial" panose="020B0604020202020204" pitchFamily="34" charset="0"/>
              <a:sym typeface="Symbol" panose="05050102010706020507" pitchFamily="18" charset="2"/>
            </a:endParaRPr>
          </a:p>
        </p:txBody>
      </p:sp>
      <p:sp>
        <p:nvSpPr>
          <p:cNvPr id="10262" name="Text Box 22"/>
          <p:cNvSpPr txBox="1"/>
          <p:nvPr/>
        </p:nvSpPr>
        <p:spPr>
          <a:xfrm>
            <a:off x="1905000" y="4953000"/>
            <a:ext cx="914400" cy="396875"/>
          </a:xfrm>
          <a:prstGeom prst="rect">
            <a:avLst/>
          </a:prstGeom>
          <a:noFill/>
          <a:ln w="9525">
            <a:noFill/>
          </a:ln>
        </p:spPr>
        <p:txBody>
          <a:bodyPr anchor="t" anchorCtr="0">
            <a:spAutoFit/>
          </a:bodyPr>
          <a:p>
            <a:pPr>
              <a:spcBef>
                <a:spcPct val="50000"/>
              </a:spcBef>
            </a:pPr>
            <a:r>
              <a:rPr lang="en-US" sz="2000" b="1" u="sng" dirty="0">
                <a:latin typeface="Arial" panose="020B0604020202020204" pitchFamily="34" charset="0"/>
                <a:sym typeface="Symbol" panose="05050102010706020507" pitchFamily="18" charset="2"/>
              </a:rPr>
              <a:t>Giải</a:t>
            </a:r>
            <a:endParaRPr lang="en-US" sz="2000" b="1" u="sng" dirty="0">
              <a:latin typeface="Arial" panose="020B0604020202020204" pitchFamily="34" charset="0"/>
              <a:sym typeface="Symbol" panose="05050102010706020507" pitchFamily="18" charset="2"/>
            </a:endParaRPr>
          </a:p>
        </p:txBody>
      </p:sp>
      <p:sp>
        <p:nvSpPr>
          <p:cNvPr id="10263" name="Text Box 23"/>
          <p:cNvSpPr txBox="1"/>
          <p:nvPr/>
        </p:nvSpPr>
        <p:spPr>
          <a:xfrm>
            <a:off x="1600200" y="5334000"/>
            <a:ext cx="5486400" cy="3968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sym typeface="Symbol" panose="05050102010706020507" pitchFamily="18" charset="2"/>
              </a:rPr>
              <a:t>Hiệu điện thế giữa hai đầu dây tóc bóng đèn</a:t>
            </a:r>
            <a:endParaRPr lang="en-US" sz="2000" dirty="0">
              <a:latin typeface="Arial" panose="020B0604020202020204" pitchFamily="34" charset="0"/>
              <a:sym typeface="Symbol" panose="05050102010706020507" pitchFamily="18" charset="2"/>
            </a:endParaRPr>
          </a:p>
        </p:txBody>
      </p:sp>
      <p:sp>
        <p:nvSpPr>
          <p:cNvPr id="10264" name="Text Box 24"/>
          <p:cNvSpPr txBox="1"/>
          <p:nvPr/>
        </p:nvSpPr>
        <p:spPr>
          <a:xfrm>
            <a:off x="1524000" y="5791200"/>
            <a:ext cx="5410200" cy="396875"/>
          </a:xfrm>
          <a:prstGeom prst="rect">
            <a:avLst/>
          </a:prstGeom>
          <a:noFill/>
          <a:ln w="9525">
            <a:noFill/>
          </a:ln>
        </p:spPr>
        <p:txBody>
          <a:bodyPr anchor="t" anchorCtr="0">
            <a:spAutoFit/>
          </a:bodyPr>
          <a:p>
            <a:pPr algn="ctr">
              <a:spcBef>
                <a:spcPct val="50000"/>
              </a:spcBef>
            </a:pPr>
            <a:r>
              <a:rPr lang="en-US" sz="2000" dirty="0">
                <a:latin typeface="Arial" panose="020B0604020202020204" pitchFamily="34" charset="0"/>
              </a:rPr>
              <a:t>   Từ I=    </a:t>
            </a:r>
            <a:r>
              <a:rPr lang="en-US" sz="2000" dirty="0">
                <a:latin typeface="Arial" panose="020B0604020202020204" pitchFamily="34" charset="0"/>
                <a:sym typeface="Wingdings" panose="05000000000000000000" pitchFamily="2" charset="2"/>
              </a:rPr>
              <a:t></a:t>
            </a:r>
            <a:r>
              <a:rPr lang="en-US" sz="2000" dirty="0">
                <a:latin typeface="Arial" panose="020B0604020202020204" pitchFamily="34" charset="0"/>
              </a:rPr>
              <a:t> U = I.R = 0,5.12 = 6,0 V </a:t>
            </a:r>
            <a:endParaRPr lang="en-US" sz="2000" dirty="0">
              <a:latin typeface="Arial" panose="020B0604020202020204" pitchFamily="34" charset="0"/>
            </a:endParaRPr>
          </a:p>
        </p:txBody>
      </p:sp>
      <p:sp>
        <p:nvSpPr>
          <p:cNvPr id="10265" name="Text Box 25"/>
          <p:cNvSpPr txBox="1"/>
          <p:nvPr/>
        </p:nvSpPr>
        <p:spPr>
          <a:xfrm>
            <a:off x="0" y="5181600"/>
            <a:ext cx="1295400" cy="398780"/>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Cho biết:</a:t>
            </a:r>
            <a:endParaRPr lang="en-US" sz="2000" dirty="0">
              <a:latin typeface="Arial" panose="020B0604020202020204" pitchFamily="34" charset="0"/>
            </a:endParaRPr>
          </a:p>
        </p:txBody>
      </p:sp>
      <p:sp>
        <p:nvSpPr>
          <p:cNvPr id="10266" name="Line 26"/>
          <p:cNvSpPr/>
          <p:nvPr/>
        </p:nvSpPr>
        <p:spPr>
          <a:xfrm>
            <a:off x="700088" y="2100263"/>
            <a:ext cx="1123950" cy="0"/>
          </a:xfrm>
          <a:prstGeom prst="line">
            <a:avLst/>
          </a:prstGeom>
          <a:ln w="38100" cap="flat" cmpd="dbl">
            <a:solidFill>
              <a:srgbClr val="6600CC"/>
            </a:solidFill>
            <a:prstDash val="solid"/>
            <a:round/>
            <a:headEnd type="none" w="med" len="med"/>
            <a:tailEnd type="none" w="med" len="med"/>
          </a:ln>
        </p:spPr>
      </p:sp>
      <p:sp>
        <p:nvSpPr>
          <p:cNvPr id="10269" name="Line 29"/>
          <p:cNvSpPr/>
          <p:nvPr/>
        </p:nvSpPr>
        <p:spPr>
          <a:xfrm flipV="1">
            <a:off x="700088" y="2100263"/>
            <a:ext cx="0" cy="685800"/>
          </a:xfrm>
          <a:prstGeom prst="line">
            <a:avLst/>
          </a:prstGeom>
          <a:ln w="38100" cap="flat" cmpd="dbl">
            <a:solidFill>
              <a:srgbClr val="6600CC"/>
            </a:solidFill>
            <a:prstDash val="solid"/>
            <a:round/>
            <a:headEnd type="none" w="med" len="med"/>
            <a:tailEnd type="none" w="med" len="med"/>
          </a:ln>
        </p:spPr>
      </p:sp>
      <p:sp>
        <p:nvSpPr>
          <p:cNvPr id="10270" name="Line 30"/>
          <p:cNvSpPr/>
          <p:nvPr/>
        </p:nvSpPr>
        <p:spPr>
          <a:xfrm>
            <a:off x="700088" y="2786063"/>
            <a:ext cx="1123950" cy="0"/>
          </a:xfrm>
          <a:prstGeom prst="line">
            <a:avLst/>
          </a:prstGeom>
          <a:ln w="38100" cap="flat" cmpd="dbl">
            <a:solidFill>
              <a:srgbClr val="6600CC"/>
            </a:solidFill>
            <a:prstDash val="solid"/>
            <a:round/>
            <a:headEnd type="none" w="med" len="med"/>
            <a:tailEnd type="none" w="med" len="med"/>
          </a:ln>
        </p:spPr>
      </p:sp>
      <p:sp>
        <p:nvSpPr>
          <p:cNvPr id="10271" name="Line 31"/>
          <p:cNvSpPr/>
          <p:nvPr/>
        </p:nvSpPr>
        <p:spPr>
          <a:xfrm flipV="1">
            <a:off x="1809750" y="2095500"/>
            <a:ext cx="0" cy="685800"/>
          </a:xfrm>
          <a:prstGeom prst="line">
            <a:avLst/>
          </a:prstGeom>
          <a:ln w="38100" cap="flat" cmpd="dbl">
            <a:solidFill>
              <a:srgbClr val="6600CC"/>
            </a:solidFill>
            <a:prstDash val="solid"/>
            <a:round/>
            <a:headEnd type="none" w="med" len="med"/>
            <a:tailEnd type="none" w="med" len="med"/>
          </a:ln>
        </p:spPr>
      </p:sp>
      <p:graphicFrame>
        <p:nvGraphicFramePr>
          <p:cNvPr id="9241" name="Object 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3" name="" r:id="rId3" imgW="114300" imgH="215900" progId="Equation.3">
                  <p:embed/>
                </p:oleObj>
              </mc:Choice>
              <mc:Fallback>
                <p:oleObj name="" r:id="rId3" imgW="114300" imgH="215900" progId="Equation.3">
                  <p:embed/>
                  <p:pic>
                    <p:nvPicPr>
                      <p:cNvPr id="0" name="Picture 3082"/>
                      <p:cNvPicPr/>
                      <p:nvPr/>
                    </p:nvPicPr>
                    <p:blipFill>
                      <a:blip r:embed="rId4"/>
                      <a:stretch>
                        <a:fillRect/>
                      </a:stretch>
                    </p:blipFill>
                    <p:spPr>
                      <a:xfrm>
                        <a:off x="4514850" y="3321050"/>
                        <a:ext cx="114300" cy="215900"/>
                      </a:xfrm>
                      <a:prstGeom prst="rect">
                        <a:avLst/>
                      </a:prstGeom>
                      <a:noFill/>
                      <a:ln w="38100">
                        <a:noFill/>
                        <a:miter/>
                      </a:ln>
                    </p:spPr>
                  </p:pic>
                </p:oleObj>
              </mc:Fallback>
            </mc:AlternateContent>
          </a:graphicData>
        </a:graphic>
      </p:graphicFrame>
      <p:graphicFrame>
        <p:nvGraphicFramePr>
          <p:cNvPr id="9242"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4" name="" r:id="rId5" imgW="114300" imgH="215900" progId="Equation.3">
                  <p:embed/>
                </p:oleObj>
              </mc:Choice>
              <mc:Fallback>
                <p:oleObj name="" r:id="rId5" imgW="114300" imgH="215900" progId="Equation.3">
                  <p:embed/>
                  <p:pic>
                    <p:nvPicPr>
                      <p:cNvPr id="0" name="Picture 3083"/>
                      <p:cNvPicPr/>
                      <p:nvPr/>
                    </p:nvPicPr>
                    <p:blipFill>
                      <a:blip r:embed="rId4"/>
                      <a:stretch>
                        <a:fillRect/>
                      </a:stretch>
                    </p:blipFill>
                    <p:spPr>
                      <a:xfrm>
                        <a:off x="4514850" y="3321050"/>
                        <a:ext cx="114300" cy="215900"/>
                      </a:xfrm>
                      <a:prstGeom prst="rect">
                        <a:avLst/>
                      </a:prstGeom>
                      <a:noFill/>
                      <a:ln w="38100">
                        <a:noFill/>
                        <a:miter/>
                      </a:ln>
                    </p:spPr>
                  </p:pic>
                </p:oleObj>
              </mc:Fallback>
            </mc:AlternateContent>
          </a:graphicData>
        </a:graphic>
      </p:graphicFrame>
      <p:graphicFrame>
        <p:nvGraphicFramePr>
          <p:cNvPr id="4" name="Object 3"/>
          <p:cNvGraphicFramePr>
            <a:graphicFrameLocks noChangeAspect="1"/>
          </p:cNvGraphicFramePr>
          <p:nvPr/>
        </p:nvGraphicFramePr>
        <p:xfrm>
          <a:off x="3038475" y="5562600"/>
          <a:ext cx="258763" cy="774700"/>
        </p:xfrm>
        <a:graphic>
          <a:graphicData uri="http://schemas.openxmlformats.org/presentationml/2006/ole">
            <mc:AlternateContent xmlns:mc="http://schemas.openxmlformats.org/markup-compatibility/2006">
              <mc:Choice xmlns:v="urn:schemas-microsoft-com:vml" Requires="v">
                <p:oleObj spid="_x0000_s3085" name="" r:id="rId6" imgW="190500" imgH="393700" progId="Equation.3">
                  <p:embed/>
                </p:oleObj>
              </mc:Choice>
              <mc:Fallback>
                <p:oleObj name="" r:id="rId6" imgW="190500" imgH="393700" progId="Equation.3">
                  <p:embed/>
                  <p:pic>
                    <p:nvPicPr>
                      <p:cNvPr id="0" name="Picture 3084"/>
                      <p:cNvPicPr/>
                      <p:nvPr/>
                    </p:nvPicPr>
                    <p:blipFill>
                      <a:blip r:embed="rId2"/>
                      <a:stretch>
                        <a:fillRect/>
                      </a:stretch>
                    </p:blipFill>
                    <p:spPr>
                      <a:xfrm>
                        <a:off x="3038475" y="5562600"/>
                        <a:ext cx="258763" cy="774700"/>
                      </a:xfrm>
                      <a:prstGeom prst="rect">
                        <a:avLst/>
                      </a:prstGeom>
                      <a:noFill/>
                      <a:ln w="38100">
                        <a:noFill/>
                        <a:miter/>
                      </a:ln>
                    </p:spPr>
                  </p:pic>
                </p:oleObj>
              </mc:Fallback>
            </mc:AlternateContent>
          </a:graphicData>
        </a:graphic>
      </p:graphicFrame>
      <p:sp>
        <p:nvSpPr>
          <p:cNvPr id="5124" name="Text Box 4"/>
          <p:cNvSpPr txBox="1"/>
          <p:nvPr/>
        </p:nvSpPr>
        <p:spPr>
          <a:xfrm>
            <a:off x="0" y="-56515"/>
            <a:ext cx="9144000" cy="521970"/>
          </a:xfrm>
          <a:prstGeom prst="rect">
            <a:avLst/>
          </a:prstGeom>
          <a:noFill/>
          <a:ln w="9525">
            <a:noFill/>
          </a:ln>
        </p:spPr>
        <p:txBody>
          <a:bodyPr anchor="t" anchorCtr="0">
            <a:spAutoFit/>
          </a:bodyPr>
          <a:p>
            <a:pPr algn="ctr">
              <a:spcBef>
                <a:spcPct val="50000"/>
              </a:spcBef>
            </a:pPr>
            <a:r>
              <a:rPr lang="en-US" sz="2400" b="1" dirty="0">
                <a:solidFill>
                  <a:srgbClr val="FF0000"/>
                </a:solidFill>
                <a:latin typeface="Times New Roman" panose="02020603050405020304" pitchFamily="18" charset="0"/>
              </a:rPr>
              <a:t>B</a:t>
            </a:r>
            <a:r>
              <a:rPr lang="en-US" sz="2400" b="1" dirty="0">
                <a:solidFill>
                  <a:srgbClr val="FF0000"/>
                </a:solidFill>
                <a:latin typeface="Times New Roman" panose="02020603050405020304" pitchFamily="18" charset="0"/>
                <a:ea typeface="Times New Roman" panose="02020603050405020304" pitchFamily="18" charset="0"/>
              </a:rPr>
              <a:t>à</a:t>
            </a:r>
            <a:r>
              <a:rPr lang="en-US" sz="2400" b="1" dirty="0">
                <a:solidFill>
                  <a:srgbClr val="FF0000"/>
                </a:solidFill>
                <a:latin typeface="Times New Roman" panose="02020603050405020304" pitchFamily="18" charset="0"/>
              </a:rPr>
              <a:t>i 2.</a:t>
            </a:r>
            <a:r>
              <a:rPr lang="en-US" sz="2800" b="1" dirty="0">
                <a:solidFill>
                  <a:srgbClr val="FF0000"/>
                </a:solidFill>
                <a:latin typeface="Times New Roman" panose="02020603050405020304" pitchFamily="18" charset="0"/>
              </a:rPr>
              <a:t> </a:t>
            </a:r>
            <a:r>
              <a:rPr lang="en-US" sz="2400" b="1" dirty="0">
                <a:solidFill>
                  <a:srgbClr val="FF0000"/>
                </a:solidFill>
                <a:latin typeface="Times New Roman" panose="02020603050405020304" pitchFamily="18" charset="0"/>
              </a:rPr>
              <a:t>ĐIỆN TRỞ CỦA DÂY DẪN - ĐỊNH LUẬT ÔM</a:t>
            </a:r>
            <a:endParaRPr lang="en-US" sz="2400" b="1" dirty="0">
              <a:solidFill>
                <a:srgbClr val="FF0000"/>
              </a:solidFill>
              <a:latin typeface="Times New Roman" panose="02020603050405020304" pitchFamily="18" charset="0"/>
              <a:ea typeface="Times New Roman" panose="02020603050405020304" pitchFamily="18" charset="0"/>
            </a:endParaRPr>
          </a:p>
        </p:txBody>
      </p:sp>
      <p:sp>
        <p:nvSpPr>
          <p:cNvPr id="2" name="Text Box 20"/>
          <p:cNvSpPr txBox="1"/>
          <p:nvPr/>
        </p:nvSpPr>
        <p:spPr>
          <a:xfrm>
            <a:off x="2057400" y="1944370"/>
            <a:ext cx="6924675" cy="1568450"/>
          </a:xfrm>
          <a:prstGeom prst="rect">
            <a:avLst/>
          </a:prstGeom>
          <a:noFill/>
          <a:ln w="9525">
            <a:noFill/>
          </a:ln>
        </p:spPr>
        <p:txBody>
          <a:bodyPr wrap="square" anchor="t" anchorCtr="0">
            <a:spAutoFit/>
          </a:bodyPr>
          <a:p>
            <a:pPr>
              <a:spcBef>
                <a:spcPts val="0"/>
              </a:spcBef>
            </a:pPr>
            <a:r>
              <a:rPr lang="en-US" sz="2400" dirty="0">
                <a:latin typeface="Times New Roman" panose="02020603050405020304" pitchFamily="18" charset="0"/>
                <a:cs typeface="Times New Roman" panose="02020603050405020304" pitchFamily="18" charset="0"/>
                <a:sym typeface="Symbol" panose="05050102010706020507" pitchFamily="18" charset="2"/>
              </a:rPr>
              <a:t>Trong đó: + </a:t>
            </a:r>
            <a:r>
              <a:rPr lang="en-US" sz="2400" b="1" dirty="0">
                <a:latin typeface="Times New Roman" panose="02020603050405020304" pitchFamily="18" charset="0"/>
                <a:cs typeface="Times New Roman" panose="02020603050405020304" pitchFamily="18" charset="0"/>
                <a:sym typeface="Symbol" panose="05050102010706020507" pitchFamily="18" charset="2"/>
              </a:rPr>
              <a:t>I</a:t>
            </a:r>
            <a:r>
              <a:rPr lang="en-US" sz="2400" dirty="0">
                <a:latin typeface="Times New Roman" panose="02020603050405020304" pitchFamily="18" charset="0"/>
                <a:cs typeface="Times New Roman" panose="02020603050405020304" pitchFamily="18" charset="0"/>
                <a:sym typeface="Symbol" panose="05050102010706020507" pitchFamily="18" charset="2"/>
              </a:rPr>
              <a:t> là cường độ dòng điện, đơn vị Ampe (A)</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b="1" dirty="0">
                <a:latin typeface="Times New Roman" panose="02020603050405020304" pitchFamily="18" charset="0"/>
                <a:cs typeface="Times New Roman" panose="02020603050405020304" pitchFamily="18" charset="0"/>
                <a:sym typeface="Symbol" panose="05050102010706020507" pitchFamily="18" charset="2"/>
              </a:rPr>
              <a:t>U</a:t>
            </a:r>
            <a:r>
              <a:rPr lang="en-US" sz="2400" dirty="0">
                <a:latin typeface="Times New Roman" panose="02020603050405020304" pitchFamily="18" charset="0"/>
                <a:cs typeface="Times New Roman" panose="02020603050405020304" pitchFamily="18" charset="0"/>
                <a:sym typeface="Symbol" panose="05050102010706020507" pitchFamily="18" charset="2"/>
              </a:rPr>
              <a:t> là hiệu điện thế, đơn vị là Vôn (V)</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400" dirty="0">
                <a:latin typeface="Times New Roman" panose="02020603050405020304" pitchFamily="18" charset="0"/>
                <a:cs typeface="Times New Roman" panose="02020603050405020304" pitchFamily="18" charset="0"/>
                <a:sym typeface="Symbol" panose="05050102010706020507" pitchFamily="18" charset="2"/>
              </a:rPr>
              <a:t>                 + R là điện trở, đơn vị là Ohm (</a:t>
            </a:r>
            <a:r>
              <a:rPr lang="en-US" sz="2400" dirty="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400" dirty="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fade">
                                      <p:cBhvr>
                                        <p:cTn id="7" dur="1000"/>
                                        <p:tgtEl>
                                          <p:spTgt spid="10254"/>
                                        </p:tgtEl>
                                      </p:cBhvr>
                                    </p:animEffect>
                                    <p:anim calcmode="lin" valueType="num">
                                      <p:cBhvr>
                                        <p:cTn id="8" dur="1000" fill="hold"/>
                                        <p:tgtEl>
                                          <p:spTgt spid="10254"/>
                                        </p:tgtEl>
                                        <p:attrNameLst>
                                          <p:attrName>ppt_x</p:attrName>
                                        </p:attrNameLst>
                                      </p:cBhvr>
                                      <p:tavLst>
                                        <p:tav tm="0">
                                          <p:val>
                                            <p:strVal val="#ppt_x"/>
                                          </p:val>
                                        </p:tav>
                                        <p:tav tm="100000">
                                          <p:val>
                                            <p:strVal val="#ppt_x"/>
                                          </p:val>
                                        </p:tav>
                                      </p:tavLst>
                                    </p:anim>
                                    <p:anim calcmode="lin" valueType="num">
                                      <p:cBhvr>
                                        <p:cTn id="9" dur="900" decel="100000" fill="hold"/>
                                        <p:tgtEl>
                                          <p:spTgt spid="1025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5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255"/>
                                        </p:tgtEl>
                                        <p:attrNameLst>
                                          <p:attrName>style.visibility</p:attrName>
                                        </p:attrNameLst>
                                      </p:cBhvr>
                                      <p:to>
                                        <p:strVal val="visible"/>
                                      </p:to>
                                    </p:set>
                                    <p:anim calcmode="lin" valueType="num">
                                      <p:cBhvr additive="base">
                                        <p:cTn id="15" dur="500" fill="hold"/>
                                        <p:tgtEl>
                                          <p:spTgt spid="10255"/>
                                        </p:tgtEl>
                                        <p:attrNameLst>
                                          <p:attrName>ppt_x</p:attrName>
                                        </p:attrNameLst>
                                      </p:cBhvr>
                                      <p:tavLst>
                                        <p:tav tm="0">
                                          <p:val>
                                            <p:strVal val="#ppt_x"/>
                                          </p:val>
                                        </p:tav>
                                        <p:tav tm="100000">
                                          <p:val>
                                            <p:strVal val="#ppt_x"/>
                                          </p:val>
                                        </p:tav>
                                      </p:tavLst>
                                    </p:anim>
                                    <p:anim calcmode="lin" valueType="num">
                                      <p:cBhvr additive="base">
                                        <p:cTn id="16" dur="500" fill="hold"/>
                                        <p:tgtEl>
                                          <p:spTgt spid="1025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0265"/>
                                        </p:tgtEl>
                                        <p:attrNameLst>
                                          <p:attrName>style.visibility</p:attrName>
                                        </p:attrNameLst>
                                      </p:cBhvr>
                                      <p:to>
                                        <p:strVal val="visible"/>
                                      </p:to>
                                    </p:set>
                                    <p:animEffect transition="in" filter="slide(fromBottom)">
                                      <p:cBhvr>
                                        <p:cTn id="21" dur="500"/>
                                        <p:tgtEl>
                                          <p:spTgt spid="10265"/>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0260"/>
                                        </p:tgtEl>
                                        <p:attrNameLst>
                                          <p:attrName>style.visibility</p:attrName>
                                        </p:attrNameLst>
                                      </p:cBhvr>
                                      <p:to>
                                        <p:strVal val="visible"/>
                                      </p:to>
                                    </p:set>
                                    <p:animEffect transition="in" filter="fade">
                                      <p:cBhvr>
                                        <p:cTn id="26" dur="1000"/>
                                        <p:tgtEl>
                                          <p:spTgt spid="10260"/>
                                        </p:tgtEl>
                                      </p:cBhvr>
                                    </p:animEffect>
                                    <p:anim calcmode="lin" valueType="num">
                                      <p:cBhvr>
                                        <p:cTn id="27" dur="1000" fill="hold"/>
                                        <p:tgtEl>
                                          <p:spTgt spid="10260"/>
                                        </p:tgtEl>
                                        <p:attrNameLst>
                                          <p:attrName>ppt_x</p:attrName>
                                        </p:attrNameLst>
                                      </p:cBhvr>
                                      <p:tavLst>
                                        <p:tav tm="0">
                                          <p:val>
                                            <p:strVal val="#ppt_x"/>
                                          </p:val>
                                        </p:tav>
                                        <p:tav tm="100000">
                                          <p:val>
                                            <p:strVal val="#ppt_x"/>
                                          </p:val>
                                        </p:tav>
                                      </p:tavLst>
                                    </p:anim>
                                    <p:anim calcmode="lin" valueType="num">
                                      <p:cBhvr>
                                        <p:cTn id="28" dur="1000" fill="hold"/>
                                        <p:tgtEl>
                                          <p:spTgt spid="1026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0261"/>
                                        </p:tgtEl>
                                        <p:attrNameLst>
                                          <p:attrName>style.visibility</p:attrName>
                                        </p:attrNameLst>
                                      </p:cBhvr>
                                      <p:to>
                                        <p:strVal val="visible"/>
                                      </p:to>
                                    </p:set>
                                    <p:animEffect transition="in" filter="fade">
                                      <p:cBhvr>
                                        <p:cTn id="33" dur="1000"/>
                                        <p:tgtEl>
                                          <p:spTgt spid="10261"/>
                                        </p:tgtEl>
                                      </p:cBhvr>
                                    </p:animEffect>
                                    <p:anim calcmode="lin" valueType="num">
                                      <p:cBhvr>
                                        <p:cTn id="34" dur="1000" fill="hold"/>
                                        <p:tgtEl>
                                          <p:spTgt spid="10261"/>
                                        </p:tgtEl>
                                        <p:attrNameLst>
                                          <p:attrName>ppt_x</p:attrName>
                                        </p:attrNameLst>
                                      </p:cBhvr>
                                      <p:tavLst>
                                        <p:tav tm="0">
                                          <p:val>
                                            <p:strVal val="#ppt_x"/>
                                          </p:val>
                                        </p:tav>
                                        <p:tav tm="100000">
                                          <p:val>
                                            <p:strVal val="#ppt_x"/>
                                          </p:val>
                                        </p:tav>
                                      </p:tavLst>
                                    </p:anim>
                                    <p:anim calcmode="lin" valueType="num">
                                      <p:cBhvr>
                                        <p:cTn id="35" dur="1000" fill="hold"/>
                                        <p:tgtEl>
                                          <p:spTgt spid="1026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10258"/>
                                        </p:tgtEl>
                                        <p:attrNameLst>
                                          <p:attrName>style.visibility</p:attrName>
                                        </p:attrNameLst>
                                      </p:cBhvr>
                                      <p:to>
                                        <p:strVal val="visible"/>
                                      </p:to>
                                    </p:set>
                                    <p:animEffect transition="in" filter="fade">
                                      <p:cBhvr>
                                        <p:cTn id="40" dur="100"/>
                                        <p:tgtEl>
                                          <p:spTgt spid="10258"/>
                                        </p:tgtEl>
                                      </p:cBhvr>
                                    </p:animEffect>
                                    <p:anim calcmode="lin" valueType="num">
                                      <p:cBhvr>
                                        <p:cTn id="41" dur="400" fill="hold"/>
                                        <p:tgtEl>
                                          <p:spTgt spid="10258"/>
                                        </p:tgtEl>
                                        <p:attrNameLst>
                                          <p:attrName>ppt_x</p:attrName>
                                        </p:attrNameLst>
                                      </p:cBhvr>
                                      <p:tavLst>
                                        <p:tav tm="0">
                                          <p:val>
                                            <p:strVal val="#ppt_x"/>
                                          </p:val>
                                        </p:tav>
                                        <p:tav tm="100000">
                                          <p:val>
                                            <p:strVal val="#ppt_x"/>
                                          </p:val>
                                        </p:tav>
                                      </p:tavLst>
                                    </p:anim>
                                    <p:anim calcmode="lin" valueType="num">
                                      <p:cBhvr>
                                        <p:cTn id="42" dur="400" fill="hold"/>
                                        <p:tgtEl>
                                          <p:spTgt spid="10258"/>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1025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1025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5" presetID="43" presetClass="entr" presetSubtype="0" fill="hold" grpId="0" nodeType="withEffect">
                                  <p:stCondLst>
                                    <p:cond delay="0"/>
                                  </p:stCondLst>
                                  <p:childTnLst>
                                    <p:set>
                                      <p:cBhvr>
                                        <p:cTn id="46" dur="1" fill="hold">
                                          <p:stCondLst>
                                            <p:cond delay="0"/>
                                          </p:stCondLst>
                                        </p:cTn>
                                        <p:tgtEl>
                                          <p:spTgt spid="10257"/>
                                        </p:tgtEl>
                                        <p:attrNameLst>
                                          <p:attrName>style.visibility</p:attrName>
                                        </p:attrNameLst>
                                      </p:cBhvr>
                                      <p:to>
                                        <p:strVal val="visible"/>
                                      </p:to>
                                    </p:set>
                                    <p:animEffect transition="in" filter="fade">
                                      <p:cBhvr>
                                        <p:cTn id="47" dur="100"/>
                                        <p:tgtEl>
                                          <p:spTgt spid="10257"/>
                                        </p:tgtEl>
                                      </p:cBhvr>
                                    </p:animEffect>
                                    <p:anim calcmode="lin" valueType="num">
                                      <p:cBhvr>
                                        <p:cTn id="48" dur="400" fill="hold"/>
                                        <p:tgtEl>
                                          <p:spTgt spid="10257"/>
                                        </p:tgtEl>
                                        <p:attrNameLst>
                                          <p:attrName>ppt_x</p:attrName>
                                        </p:attrNameLst>
                                      </p:cBhvr>
                                      <p:tavLst>
                                        <p:tav tm="0">
                                          <p:val>
                                            <p:strVal val="#ppt_x"/>
                                          </p:val>
                                        </p:tav>
                                        <p:tav tm="100000">
                                          <p:val>
                                            <p:strVal val="#ppt_x"/>
                                          </p:val>
                                        </p:tav>
                                      </p:tavLst>
                                    </p:anim>
                                    <p:anim calcmode="lin" valueType="num">
                                      <p:cBhvr>
                                        <p:cTn id="49" dur="400" fill="hold"/>
                                        <p:tgtEl>
                                          <p:spTgt spid="10257"/>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1025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1025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0259"/>
                                        </p:tgtEl>
                                        <p:attrNameLst>
                                          <p:attrName>style.visibility</p:attrName>
                                        </p:attrNameLst>
                                      </p:cBhvr>
                                      <p:to>
                                        <p:strVal val="visible"/>
                                      </p:to>
                                    </p:set>
                                    <p:animEffect transition="in" filter="randombar(horizontal)">
                                      <p:cBhvr>
                                        <p:cTn id="56" dur="500"/>
                                        <p:tgtEl>
                                          <p:spTgt spid="10259"/>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0262"/>
                                        </p:tgtEl>
                                        <p:attrNameLst>
                                          <p:attrName>style.visibility</p:attrName>
                                        </p:attrNameLst>
                                      </p:cBhvr>
                                      <p:to>
                                        <p:strVal val="visible"/>
                                      </p:to>
                                    </p:set>
                                    <p:animEffect transition="in" filter="randombar(horizontal)">
                                      <p:cBhvr>
                                        <p:cTn id="59" dur="500"/>
                                        <p:tgtEl>
                                          <p:spTgt spid="10262"/>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10263"/>
                                        </p:tgtEl>
                                        <p:attrNameLst>
                                          <p:attrName>style.visibility</p:attrName>
                                        </p:attrNameLst>
                                      </p:cBhvr>
                                      <p:to>
                                        <p:strVal val="visible"/>
                                      </p:to>
                                    </p:set>
                                    <p:animEffect transition="in" filter="fade">
                                      <p:cBhvr>
                                        <p:cTn id="64" dur="1000"/>
                                        <p:tgtEl>
                                          <p:spTgt spid="10263"/>
                                        </p:tgtEl>
                                      </p:cBhvr>
                                    </p:animEffect>
                                    <p:anim calcmode="lin" valueType="num">
                                      <p:cBhvr>
                                        <p:cTn id="65" dur="1000" fill="hold"/>
                                        <p:tgtEl>
                                          <p:spTgt spid="10263"/>
                                        </p:tgtEl>
                                        <p:attrNameLst>
                                          <p:attrName>ppt_x</p:attrName>
                                        </p:attrNameLst>
                                      </p:cBhvr>
                                      <p:tavLst>
                                        <p:tav tm="0">
                                          <p:val>
                                            <p:strVal val="#ppt_x"/>
                                          </p:val>
                                        </p:tav>
                                        <p:tav tm="100000">
                                          <p:val>
                                            <p:strVal val="#ppt_x"/>
                                          </p:val>
                                        </p:tav>
                                      </p:tavLst>
                                    </p:anim>
                                    <p:anim calcmode="lin" valueType="num">
                                      <p:cBhvr>
                                        <p:cTn id="66" dur="1000" fill="hold"/>
                                        <p:tgtEl>
                                          <p:spTgt spid="1026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heel(1)">
                                      <p:cBhvr>
                                        <p:cTn id="71" dur="2000"/>
                                        <p:tgtEl>
                                          <p:spTgt spid="4"/>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10264"/>
                                        </p:tgtEl>
                                        <p:attrNameLst>
                                          <p:attrName>style.visibility</p:attrName>
                                        </p:attrNameLst>
                                      </p:cBhvr>
                                      <p:to>
                                        <p:strVal val="visible"/>
                                      </p:to>
                                    </p:set>
                                    <p:animEffect transition="in" filter="wheel(1)">
                                      <p:cBhvr>
                                        <p:cTn id="74" dur="2000"/>
                                        <p:tgtEl>
                                          <p:spTgt spid="10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0255" grpId="0"/>
      <p:bldP spid="10257" grpId="0"/>
      <p:bldP spid="10260" grpId="0"/>
      <p:bldP spid="10261" grpId="0"/>
      <p:bldP spid="10262" grpId="0"/>
      <p:bldP spid="10263" grpId="0"/>
      <p:bldP spid="10264" grpId="0"/>
      <p:bldP spid="10265" grpId="0"/>
      <p:bldP spid="922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Text Box 4"/>
          <p:cNvSpPr txBox="1"/>
          <p:nvPr/>
        </p:nvSpPr>
        <p:spPr>
          <a:xfrm>
            <a:off x="57150" y="361950"/>
            <a:ext cx="5095875"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I. ĐIỆN TRỞ CỦA DÂY DẪN</a:t>
            </a:r>
            <a:endParaRPr lang="en-US" sz="2000" b="1" dirty="0">
              <a:latin typeface="Arial" panose="020B0604020202020204" pitchFamily="34" charset="0"/>
            </a:endParaRPr>
          </a:p>
        </p:txBody>
      </p:sp>
      <p:sp>
        <p:nvSpPr>
          <p:cNvPr id="9218" name="Text Box 5"/>
          <p:cNvSpPr txBox="1"/>
          <p:nvPr/>
        </p:nvSpPr>
        <p:spPr>
          <a:xfrm>
            <a:off x="0" y="685800"/>
            <a:ext cx="3200400" cy="457200"/>
          </a:xfrm>
          <a:prstGeom prst="rect">
            <a:avLst/>
          </a:prstGeom>
          <a:noFill/>
          <a:ln w="9525">
            <a:noFill/>
          </a:ln>
        </p:spPr>
        <p:txBody>
          <a:bodyPr anchor="t" anchorCtr="0">
            <a:spAutoFit/>
          </a:bodyPr>
          <a:p>
            <a:pPr>
              <a:spcBef>
                <a:spcPct val="50000"/>
              </a:spcBef>
            </a:pPr>
            <a:r>
              <a:rPr lang="en-US" sz="2400" b="1" dirty="0">
                <a:latin typeface="Arial" panose="020B0604020202020204" pitchFamily="34" charset="0"/>
              </a:rPr>
              <a:t>1.</a:t>
            </a:r>
            <a:r>
              <a:rPr lang="en-US" sz="2000" b="1" dirty="0">
                <a:latin typeface="Arial" panose="020B0604020202020204" pitchFamily="34" charset="0"/>
              </a:rPr>
              <a:t>Thương số </a:t>
            </a:r>
            <a:r>
              <a:rPr lang="en-US" sz="2400" b="1" dirty="0">
                <a:latin typeface="Arial" panose="020B0604020202020204" pitchFamily="34" charset="0"/>
              </a:rPr>
              <a:t> </a:t>
            </a:r>
            <a:r>
              <a:rPr lang="en-US" sz="2000" b="1" dirty="0">
                <a:latin typeface="Arial" panose="020B0604020202020204" pitchFamily="34" charset="0"/>
              </a:rPr>
              <a:t>U/I</a:t>
            </a:r>
            <a:endParaRPr lang="en-US" sz="2000" b="1" dirty="0">
              <a:latin typeface="Arial" panose="020B0604020202020204" pitchFamily="34" charset="0"/>
            </a:endParaRPr>
          </a:p>
        </p:txBody>
      </p:sp>
      <p:sp>
        <p:nvSpPr>
          <p:cNvPr id="9219" name="Text Box 6"/>
          <p:cNvSpPr txBox="1"/>
          <p:nvPr/>
        </p:nvSpPr>
        <p:spPr>
          <a:xfrm>
            <a:off x="57150" y="1047750"/>
            <a:ext cx="207645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2. Điện trở.  </a:t>
            </a:r>
            <a:endParaRPr lang="en-US" sz="2000" dirty="0">
              <a:latin typeface="Arial" panose="020B0604020202020204" pitchFamily="34" charset="0"/>
            </a:endParaRPr>
          </a:p>
        </p:txBody>
      </p:sp>
      <p:sp>
        <p:nvSpPr>
          <p:cNvPr id="9220" name="Text Box 7"/>
          <p:cNvSpPr txBox="1"/>
          <p:nvPr/>
        </p:nvSpPr>
        <p:spPr>
          <a:xfrm>
            <a:off x="0" y="1428750"/>
            <a:ext cx="426720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II. ĐỊNH LUẬT ÔM.</a:t>
            </a:r>
            <a:endParaRPr lang="en-US" sz="2000" b="1" dirty="0">
              <a:latin typeface="Arial" panose="020B0604020202020204" pitchFamily="34" charset="0"/>
            </a:endParaRPr>
          </a:p>
        </p:txBody>
      </p:sp>
      <p:sp>
        <p:nvSpPr>
          <p:cNvPr id="9221" name="Text Box 8"/>
          <p:cNvSpPr txBox="1"/>
          <p:nvPr/>
        </p:nvSpPr>
        <p:spPr>
          <a:xfrm>
            <a:off x="0" y="1743075"/>
            <a:ext cx="403860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1.Hệ thức của định luật </a:t>
            </a:r>
            <a:endParaRPr lang="en-US" sz="2000" b="1" dirty="0">
              <a:latin typeface="Arial" panose="020B0604020202020204" pitchFamily="34" charset="0"/>
            </a:endParaRPr>
          </a:p>
        </p:txBody>
      </p:sp>
      <p:sp>
        <p:nvSpPr>
          <p:cNvPr id="9222" name="Text Box 9"/>
          <p:cNvSpPr txBox="1"/>
          <p:nvPr/>
        </p:nvSpPr>
        <p:spPr>
          <a:xfrm>
            <a:off x="714375" y="2238375"/>
            <a:ext cx="1676400" cy="460375"/>
          </a:xfrm>
          <a:prstGeom prst="rect">
            <a:avLst/>
          </a:prstGeom>
          <a:noFill/>
          <a:ln w="9525">
            <a:noFill/>
          </a:ln>
        </p:spPr>
        <p:txBody>
          <a:bodyPr anchor="t" anchorCtr="0">
            <a:spAutoFit/>
          </a:bodyPr>
          <a:p>
            <a:pPr>
              <a:spcBef>
                <a:spcPct val="50000"/>
              </a:spcBef>
            </a:pPr>
            <a:r>
              <a:rPr lang="en-US" sz="2400" dirty="0">
                <a:latin typeface="Times New Roman" panose="02020603050405020304" pitchFamily="18" charset="0"/>
                <a:cs typeface="Times New Roman" panose="02020603050405020304" pitchFamily="18" charset="0"/>
              </a:rPr>
              <a:t>I = </a:t>
            </a:r>
            <a:endParaRPr lang="en-US" sz="2400" dirty="0">
              <a:latin typeface="Times New Roman" panose="02020603050405020304" pitchFamily="18" charset="0"/>
              <a:cs typeface="Times New Roman" panose="02020603050405020304" pitchFamily="18" charset="0"/>
            </a:endParaRPr>
          </a:p>
        </p:txBody>
      </p:sp>
      <p:graphicFrame>
        <p:nvGraphicFramePr>
          <p:cNvPr id="9223" name="Object 10"/>
          <p:cNvGraphicFramePr>
            <a:graphicFrameLocks noChangeAspect="1"/>
          </p:cNvGraphicFramePr>
          <p:nvPr/>
        </p:nvGraphicFramePr>
        <p:xfrm>
          <a:off x="1247775" y="2066925"/>
          <a:ext cx="258763" cy="774700"/>
        </p:xfrm>
        <a:graphic>
          <a:graphicData uri="http://schemas.openxmlformats.org/presentationml/2006/ole">
            <mc:AlternateContent xmlns:mc="http://schemas.openxmlformats.org/markup-compatibility/2006">
              <mc:Choice xmlns:v="urn:schemas-microsoft-com:vml" Requires="v">
                <p:oleObj spid="_x0000_s3082" name="" r:id="rId1" imgW="190500" imgH="393700" progId="Equation.3">
                  <p:embed/>
                </p:oleObj>
              </mc:Choice>
              <mc:Fallback>
                <p:oleObj name="" r:id="rId1" imgW="190500" imgH="393700" progId="Equation.3">
                  <p:embed/>
                  <p:pic>
                    <p:nvPicPr>
                      <p:cNvPr id="0" name="Picture 3081"/>
                      <p:cNvPicPr/>
                      <p:nvPr/>
                    </p:nvPicPr>
                    <p:blipFill>
                      <a:blip r:embed="rId2"/>
                      <a:stretch>
                        <a:fillRect/>
                      </a:stretch>
                    </p:blipFill>
                    <p:spPr>
                      <a:xfrm>
                        <a:off x="1247775" y="2066925"/>
                        <a:ext cx="258763" cy="774700"/>
                      </a:xfrm>
                      <a:prstGeom prst="rect">
                        <a:avLst/>
                      </a:prstGeom>
                      <a:noFill/>
                      <a:ln w="38100">
                        <a:noFill/>
                        <a:miter/>
                      </a:ln>
                    </p:spPr>
                  </p:pic>
                </p:oleObj>
              </mc:Fallback>
            </mc:AlternateContent>
          </a:graphicData>
        </a:graphic>
      </p:graphicFrame>
      <p:sp>
        <p:nvSpPr>
          <p:cNvPr id="9225" name="Text Box 13"/>
          <p:cNvSpPr txBox="1"/>
          <p:nvPr/>
        </p:nvSpPr>
        <p:spPr>
          <a:xfrm>
            <a:off x="61913" y="2559050"/>
            <a:ext cx="8920162" cy="1091565"/>
          </a:xfrm>
          <a:prstGeom prst="rect">
            <a:avLst/>
          </a:prstGeom>
          <a:noFill/>
          <a:ln w="9525">
            <a:noFill/>
          </a:ln>
        </p:spPr>
        <p:txBody>
          <a:bodyPr anchor="t" anchorCtr="0">
            <a:spAutoFit/>
          </a:bodyPr>
          <a:p>
            <a:pPr>
              <a:spcBef>
                <a:spcPct val="50000"/>
              </a:spcBef>
            </a:pPr>
            <a:endParaRPr lang="en-US" sz="2000" b="1" dirty="0">
              <a:latin typeface="Arial" panose="020B0604020202020204" pitchFamily="34" charset="0"/>
            </a:endParaRPr>
          </a:p>
          <a:p>
            <a:pPr algn="just">
              <a:spcBef>
                <a:spcPct val="50000"/>
              </a:spcBef>
            </a:pPr>
            <a:r>
              <a:rPr lang="en-US" sz="1800" b="1" dirty="0">
                <a:sym typeface="+mn-ea"/>
              </a:rPr>
              <a:t>2. Phát biểu định luật: </a:t>
            </a:r>
            <a:r>
              <a:rPr lang="en-US" sz="1800" b="1" dirty="0">
                <a:solidFill>
                  <a:srgbClr val="FF0000"/>
                </a:solidFill>
                <a:latin typeface="Arial" panose="020B0604020202020204" pitchFamily="34" charset="0"/>
              </a:rPr>
              <a:t>Cường độ dòng điện chạy qua dây dẫn tỷ lệ thuận với hiệu điện thế đặt vào hai đầu dây và tỷ lệ nghịch với điện trở của dây .</a:t>
            </a:r>
            <a:endParaRPr lang="en-US" sz="1800" b="1" dirty="0">
              <a:solidFill>
                <a:srgbClr val="FF0000"/>
              </a:solidFill>
              <a:latin typeface="Arial" panose="020B0604020202020204" pitchFamily="34" charset="0"/>
            </a:endParaRPr>
          </a:p>
        </p:txBody>
      </p:sp>
      <p:sp>
        <p:nvSpPr>
          <p:cNvPr id="10254" name="Text Box 14"/>
          <p:cNvSpPr txBox="1"/>
          <p:nvPr/>
        </p:nvSpPr>
        <p:spPr>
          <a:xfrm>
            <a:off x="0" y="3593465"/>
            <a:ext cx="198120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III. VẬN DỤNG</a:t>
            </a:r>
            <a:endParaRPr lang="en-US" sz="2000" b="1" dirty="0">
              <a:latin typeface="Arial" panose="020B0604020202020204" pitchFamily="34" charset="0"/>
            </a:endParaRPr>
          </a:p>
        </p:txBody>
      </p:sp>
      <p:sp>
        <p:nvSpPr>
          <p:cNvPr id="10266" name="Line 26"/>
          <p:cNvSpPr/>
          <p:nvPr/>
        </p:nvSpPr>
        <p:spPr>
          <a:xfrm>
            <a:off x="700088" y="2100263"/>
            <a:ext cx="1123950" cy="0"/>
          </a:xfrm>
          <a:prstGeom prst="line">
            <a:avLst/>
          </a:prstGeom>
          <a:ln w="38100" cap="flat" cmpd="dbl">
            <a:solidFill>
              <a:srgbClr val="6600CC"/>
            </a:solidFill>
            <a:prstDash val="solid"/>
            <a:round/>
            <a:headEnd type="none" w="med" len="med"/>
            <a:tailEnd type="none" w="med" len="med"/>
          </a:ln>
        </p:spPr>
      </p:sp>
      <p:sp>
        <p:nvSpPr>
          <p:cNvPr id="10269" name="Line 29"/>
          <p:cNvSpPr/>
          <p:nvPr/>
        </p:nvSpPr>
        <p:spPr>
          <a:xfrm flipV="1">
            <a:off x="700088" y="2100263"/>
            <a:ext cx="0" cy="685800"/>
          </a:xfrm>
          <a:prstGeom prst="line">
            <a:avLst/>
          </a:prstGeom>
          <a:ln w="38100" cap="flat" cmpd="dbl">
            <a:solidFill>
              <a:srgbClr val="6600CC"/>
            </a:solidFill>
            <a:prstDash val="solid"/>
            <a:round/>
            <a:headEnd type="none" w="med" len="med"/>
            <a:tailEnd type="none" w="med" len="med"/>
          </a:ln>
        </p:spPr>
      </p:sp>
      <p:sp>
        <p:nvSpPr>
          <p:cNvPr id="10270" name="Line 30"/>
          <p:cNvSpPr/>
          <p:nvPr/>
        </p:nvSpPr>
        <p:spPr>
          <a:xfrm>
            <a:off x="700088" y="2786063"/>
            <a:ext cx="1123950" cy="0"/>
          </a:xfrm>
          <a:prstGeom prst="line">
            <a:avLst/>
          </a:prstGeom>
          <a:ln w="38100" cap="flat" cmpd="dbl">
            <a:solidFill>
              <a:srgbClr val="6600CC"/>
            </a:solidFill>
            <a:prstDash val="solid"/>
            <a:round/>
            <a:headEnd type="none" w="med" len="med"/>
            <a:tailEnd type="none" w="med" len="med"/>
          </a:ln>
        </p:spPr>
      </p:sp>
      <p:sp>
        <p:nvSpPr>
          <p:cNvPr id="10271" name="Line 31"/>
          <p:cNvSpPr/>
          <p:nvPr/>
        </p:nvSpPr>
        <p:spPr>
          <a:xfrm flipV="1">
            <a:off x="1809750" y="2095500"/>
            <a:ext cx="0" cy="685800"/>
          </a:xfrm>
          <a:prstGeom prst="line">
            <a:avLst/>
          </a:prstGeom>
          <a:ln w="38100" cap="flat" cmpd="dbl">
            <a:solidFill>
              <a:srgbClr val="6600CC"/>
            </a:solidFill>
            <a:prstDash val="solid"/>
            <a:round/>
            <a:headEnd type="none" w="med" len="med"/>
            <a:tailEnd type="none" w="med" len="med"/>
          </a:ln>
        </p:spPr>
      </p:sp>
      <p:graphicFrame>
        <p:nvGraphicFramePr>
          <p:cNvPr id="9241" name="Object 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3" name="" r:id="rId3" imgW="114300" imgH="215900" progId="Equation.3">
                  <p:embed/>
                </p:oleObj>
              </mc:Choice>
              <mc:Fallback>
                <p:oleObj name="" r:id="rId3" imgW="114300" imgH="215900" progId="Equation.3">
                  <p:embed/>
                  <p:pic>
                    <p:nvPicPr>
                      <p:cNvPr id="0" name="Picture 3082"/>
                      <p:cNvPicPr/>
                      <p:nvPr/>
                    </p:nvPicPr>
                    <p:blipFill>
                      <a:blip r:embed="rId4"/>
                      <a:stretch>
                        <a:fillRect/>
                      </a:stretch>
                    </p:blipFill>
                    <p:spPr>
                      <a:xfrm>
                        <a:off x="4514850" y="3321050"/>
                        <a:ext cx="114300" cy="215900"/>
                      </a:xfrm>
                      <a:prstGeom prst="rect">
                        <a:avLst/>
                      </a:prstGeom>
                      <a:noFill/>
                      <a:ln w="38100">
                        <a:noFill/>
                        <a:miter/>
                      </a:ln>
                    </p:spPr>
                  </p:pic>
                </p:oleObj>
              </mc:Fallback>
            </mc:AlternateContent>
          </a:graphicData>
        </a:graphic>
      </p:graphicFrame>
      <p:graphicFrame>
        <p:nvGraphicFramePr>
          <p:cNvPr id="9242"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4" name="" r:id="rId5" imgW="114300" imgH="215900" progId="Equation.3">
                  <p:embed/>
                </p:oleObj>
              </mc:Choice>
              <mc:Fallback>
                <p:oleObj name="" r:id="rId5" imgW="114300" imgH="215900" progId="Equation.3">
                  <p:embed/>
                  <p:pic>
                    <p:nvPicPr>
                      <p:cNvPr id="0" name="Picture 3083"/>
                      <p:cNvPicPr/>
                      <p:nvPr/>
                    </p:nvPicPr>
                    <p:blipFill>
                      <a:blip r:embed="rId4"/>
                      <a:stretch>
                        <a:fillRect/>
                      </a:stretch>
                    </p:blipFill>
                    <p:spPr>
                      <a:xfrm>
                        <a:off x="4514850" y="3321050"/>
                        <a:ext cx="114300" cy="215900"/>
                      </a:xfrm>
                      <a:prstGeom prst="rect">
                        <a:avLst/>
                      </a:prstGeom>
                      <a:noFill/>
                      <a:ln w="38100">
                        <a:noFill/>
                        <a:miter/>
                      </a:ln>
                    </p:spPr>
                  </p:pic>
                </p:oleObj>
              </mc:Fallback>
            </mc:AlternateContent>
          </a:graphicData>
        </a:graphic>
      </p:graphicFrame>
      <p:sp>
        <p:nvSpPr>
          <p:cNvPr id="5124" name="Text Box 4"/>
          <p:cNvSpPr txBox="1"/>
          <p:nvPr/>
        </p:nvSpPr>
        <p:spPr>
          <a:xfrm>
            <a:off x="0" y="-56515"/>
            <a:ext cx="9144000" cy="521970"/>
          </a:xfrm>
          <a:prstGeom prst="rect">
            <a:avLst/>
          </a:prstGeom>
          <a:noFill/>
          <a:ln w="9525">
            <a:noFill/>
          </a:ln>
        </p:spPr>
        <p:txBody>
          <a:bodyPr anchor="t" anchorCtr="0">
            <a:spAutoFit/>
          </a:bodyPr>
          <a:p>
            <a:pPr algn="ctr">
              <a:spcBef>
                <a:spcPct val="50000"/>
              </a:spcBef>
            </a:pPr>
            <a:r>
              <a:rPr lang="en-US" sz="2400" b="1" dirty="0">
                <a:solidFill>
                  <a:srgbClr val="FF0000"/>
                </a:solidFill>
                <a:latin typeface="Times New Roman" panose="02020603050405020304" pitchFamily="18" charset="0"/>
              </a:rPr>
              <a:t>B</a:t>
            </a:r>
            <a:r>
              <a:rPr lang="en-US" sz="2400" b="1" dirty="0">
                <a:solidFill>
                  <a:srgbClr val="FF0000"/>
                </a:solidFill>
                <a:latin typeface="Times New Roman" panose="02020603050405020304" pitchFamily="18" charset="0"/>
                <a:ea typeface="Times New Roman" panose="02020603050405020304" pitchFamily="18" charset="0"/>
              </a:rPr>
              <a:t>à</a:t>
            </a:r>
            <a:r>
              <a:rPr lang="en-US" sz="2400" b="1" dirty="0">
                <a:solidFill>
                  <a:srgbClr val="FF0000"/>
                </a:solidFill>
                <a:latin typeface="Times New Roman" panose="02020603050405020304" pitchFamily="18" charset="0"/>
              </a:rPr>
              <a:t>i 2.</a:t>
            </a:r>
            <a:r>
              <a:rPr lang="en-US" sz="2800" b="1" dirty="0">
                <a:solidFill>
                  <a:srgbClr val="FF0000"/>
                </a:solidFill>
                <a:latin typeface="Times New Roman" panose="02020603050405020304" pitchFamily="18" charset="0"/>
              </a:rPr>
              <a:t> </a:t>
            </a:r>
            <a:r>
              <a:rPr lang="en-US" sz="2400" b="1" dirty="0">
                <a:solidFill>
                  <a:srgbClr val="FF0000"/>
                </a:solidFill>
                <a:latin typeface="Times New Roman" panose="02020603050405020304" pitchFamily="18" charset="0"/>
              </a:rPr>
              <a:t>ĐIỆN TRỞ CỦA DÂY DẪN - ĐỊNH LUẬT ÔM</a:t>
            </a:r>
            <a:endParaRPr lang="en-US" sz="2400" b="1" dirty="0">
              <a:solidFill>
                <a:srgbClr val="FF0000"/>
              </a:solidFill>
              <a:latin typeface="Times New Roman" panose="02020603050405020304" pitchFamily="18" charset="0"/>
              <a:ea typeface="Times New Roman" panose="02020603050405020304" pitchFamily="18" charset="0"/>
            </a:endParaRPr>
          </a:p>
        </p:txBody>
      </p:sp>
      <p:sp>
        <p:nvSpPr>
          <p:cNvPr id="2" name="Text Box 20"/>
          <p:cNvSpPr txBox="1"/>
          <p:nvPr/>
        </p:nvSpPr>
        <p:spPr>
          <a:xfrm>
            <a:off x="2057400" y="2019935"/>
            <a:ext cx="6924675" cy="1322070"/>
          </a:xfrm>
          <a:prstGeom prst="rect">
            <a:avLst/>
          </a:prstGeom>
          <a:noFill/>
          <a:ln w="9525">
            <a:noFill/>
          </a:ln>
        </p:spPr>
        <p:txBody>
          <a:bodyPr wrap="square" anchor="t" anchorCtr="0">
            <a:spAutoFit/>
          </a:bodyPr>
          <a:p>
            <a:pPr>
              <a:spcBef>
                <a:spcPts val="0"/>
              </a:spcBef>
            </a:pPr>
            <a:r>
              <a:rPr lang="en-US" sz="2000" dirty="0">
                <a:latin typeface="Times New Roman" panose="02020603050405020304" pitchFamily="18" charset="0"/>
                <a:cs typeface="Times New Roman" panose="02020603050405020304" pitchFamily="18" charset="0"/>
                <a:sym typeface="Symbol" panose="05050102010706020507" pitchFamily="18" charset="2"/>
              </a:rPr>
              <a:t>Trong đó: + </a:t>
            </a:r>
            <a:r>
              <a:rPr lang="en-US" sz="2000" b="1" dirty="0">
                <a:latin typeface="Times New Roman" panose="02020603050405020304" pitchFamily="18" charset="0"/>
                <a:cs typeface="Times New Roman" panose="02020603050405020304" pitchFamily="18" charset="0"/>
                <a:sym typeface="Symbol" panose="05050102010706020507" pitchFamily="18" charset="2"/>
              </a:rPr>
              <a:t>I</a:t>
            </a:r>
            <a:r>
              <a:rPr lang="en-US" sz="2000" dirty="0">
                <a:latin typeface="Times New Roman" panose="02020603050405020304" pitchFamily="18" charset="0"/>
                <a:cs typeface="Times New Roman" panose="02020603050405020304" pitchFamily="18" charset="0"/>
                <a:sym typeface="Symbol" panose="05050102010706020507" pitchFamily="18" charset="2"/>
              </a:rPr>
              <a:t> là cường độ dòng điện, đơn vị Ampe (A)</a:t>
            </a:r>
            <a:endParaRPr lang="en-US" sz="20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000" dirty="0">
                <a:latin typeface="Times New Roman" panose="02020603050405020304" pitchFamily="18" charset="0"/>
                <a:cs typeface="Times New Roman" panose="02020603050405020304" pitchFamily="18" charset="0"/>
                <a:sym typeface="Symbol" panose="05050102010706020507" pitchFamily="18" charset="2"/>
              </a:rPr>
              <a:t>                 + </a:t>
            </a:r>
            <a:r>
              <a:rPr lang="en-US" sz="2000" b="1" dirty="0">
                <a:latin typeface="Times New Roman" panose="02020603050405020304" pitchFamily="18" charset="0"/>
                <a:cs typeface="Times New Roman" panose="02020603050405020304" pitchFamily="18" charset="0"/>
                <a:sym typeface="Symbol" panose="05050102010706020507" pitchFamily="18" charset="2"/>
              </a:rPr>
              <a:t>U</a:t>
            </a:r>
            <a:r>
              <a:rPr lang="en-US" sz="2000" dirty="0">
                <a:latin typeface="Times New Roman" panose="02020603050405020304" pitchFamily="18" charset="0"/>
                <a:cs typeface="Times New Roman" panose="02020603050405020304" pitchFamily="18" charset="0"/>
                <a:sym typeface="Symbol" panose="05050102010706020507" pitchFamily="18" charset="2"/>
              </a:rPr>
              <a:t> là hiệu điện thế, đơn vị là Vôn (V)</a:t>
            </a:r>
            <a:endParaRPr lang="en-US" sz="20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000" dirty="0">
                <a:latin typeface="Times New Roman" panose="02020603050405020304" pitchFamily="18" charset="0"/>
                <a:cs typeface="Times New Roman" panose="02020603050405020304" pitchFamily="18" charset="0"/>
                <a:sym typeface="Symbol" panose="05050102010706020507" pitchFamily="18" charset="2"/>
              </a:rPr>
              <a:t>                 + R là điện trở, đơn vị là Ohm (</a:t>
            </a:r>
            <a:r>
              <a:rPr lang="en-US" sz="2000" dirty="0">
                <a:sym typeface="Symbol" panose="05050102010706020507" pitchFamily="18" charset="2"/>
              </a:rPr>
              <a:t>)</a:t>
            </a:r>
            <a:endParaRPr lang="en-US" sz="20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000" dirty="0">
                <a:latin typeface="Times New Roman" panose="02020603050405020304" pitchFamily="18" charset="0"/>
                <a:cs typeface="Times New Roman" panose="02020603050405020304" pitchFamily="18" charset="0"/>
                <a:sym typeface="Symbol" panose="05050102010706020507" pitchFamily="18" charset="2"/>
              </a:rPr>
              <a:t> </a:t>
            </a:r>
            <a:endParaRPr lang="en-US" sz="20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1278" name="Text Box 14"/>
          <p:cNvSpPr txBox="1"/>
          <p:nvPr/>
        </p:nvSpPr>
        <p:spPr>
          <a:xfrm>
            <a:off x="0" y="3909695"/>
            <a:ext cx="9144000" cy="10064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C4.</a:t>
            </a:r>
            <a:r>
              <a:rPr lang="en-US" sz="2000" dirty="0">
                <a:latin typeface="Arial" panose="020B0604020202020204" pitchFamily="34" charset="0"/>
              </a:rPr>
              <a:t>  Đặt  cùng  một  hiệu  điện  thế  vào hai đầu các dây dẫn có điện trở R</a:t>
            </a:r>
            <a:r>
              <a:rPr lang="en-US" sz="2000" baseline="-25000" dirty="0">
                <a:latin typeface="Arial" panose="020B0604020202020204" pitchFamily="34" charset="0"/>
              </a:rPr>
              <a:t>1</a:t>
            </a:r>
            <a:r>
              <a:rPr lang="en-US" sz="2000" dirty="0">
                <a:latin typeface="Arial" panose="020B0604020202020204" pitchFamily="34" charset="0"/>
              </a:rPr>
              <a:t> và R</a:t>
            </a:r>
            <a:r>
              <a:rPr lang="en-US" sz="2000" baseline="-25000" dirty="0">
                <a:latin typeface="Arial" panose="020B0604020202020204" pitchFamily="34" charset="0"/>
              </a:rPr>
              <a:t>2</a:t>
            </a:r>
            <a:r>
              <a:rPr lang="en-US" sz="2000" dirty="0">
                <a:latin typeface="Arial" panose="020B0604020202020204" pitchFamily="34" charset="0"/>
              </a:rPr>
              <a:t> = 3.R</a:t>
            </a:r>
            <a:r>
              <a:rPr lang="en-US" sz="2000" baseline="-25000" dirty="0">
                <a:latin typeface="Arial" panose="020B0604020202020204" pitchFamily="34" charset="0"/>
              </a:rPr>
              <a:t>1</a:t>
            </a:r>
            <a:r>
              <a:rPr lang="en-US" sz="2000" dirty="0">
                <a:latin typeface="Arial" panose="020B0604020202020204" pitchFamily="34" charset="0"/>
              </a:rPr>
              <a:t>. Dòng điện chạy qua dây dẫn nào có cường độ lớn hơn và lớn hơn bao nhiêu lần ?</a:t>
            </a:r>
            <a:endParaRPr lang="en-US" sz="2000" dirty="0">
              <a:latin typeface="Arial" panose="020B0604020202020204" pitchFamily="34" charset="0"/>
            </a:endParaRPr>
          </a:p>
        </p:txBody>
      </p:sp>
      <p:sp>
        <p:nvSpPr>
          <p:cNvPr id="11279" name="Text Box 15"/>
          <p:cNvSpPr txBox="1"/>
          <p:nvPr/>
        </p:nvSpPr>
        <p:spPr>
          <a:xfrm>
            <a:off x="-18415" y="5261293"/>
            <a:ext cx="1600200" cy="3968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R</a:t>
            </a:r>
            <a:r>
              <a:rPr lang="en-US" sz="2000" baseline="-25000" dirty="0">
                <a:latin typeface="Arial" panose="020B0604020202020204" pitchFamily="34" charset="0"/>
              </a:rPr>
              <a:t>2</a:t>
            </a:r>
            <a:r>
              <a:rPr lang="en-US" sz="2000" dirty="0">
                <a:latin typeface="Arial" panose="020B0604020202020204" pitchFamily="34" charset="0"/>
              </a:rPr>
              <a:t> = 3.R</a:t>
            </a:r>
            <a:r>
              <a:rPr lang="en-US" sz="2000" baseline="-25000" dirty="0">
                <a:latin typeface="Arial" panose="020B0604020202020204" pitchFamily="34" charset="0"/>
              </a:rPr>
              <a:t>1</a:t>
            </a:r>
            <a:endParaRPr lang="en-US" sz="2000" dirty="0">
              <a:latin typeface="Arial" panose="020B0604020202020204" pitchFamily="34" charset="0"/>
              <a:sym typeface="Symbol" panose="05050102010706020507" pitchFamily="18" charset="2"/>
            </a:endParaRPr>
          </a:p>
        </p:txBody>
      </p:sp>
      <p:sp>
        <p:nvSpPr>
          <p:cNvPr id="11280" name="Text Box 16"/>
          <p:cNvSpPr txBox="1"/>
          <p:nvPr/>
        </p:nvSpPr>
        <p:spPr>
          <a:xfrm>
            <a:off x="0" y="5685790"/>
            <a:ext cx="1600200" cy="3968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sym typeface="Symbol" panose="05050102010706020507" pitchFamily="18" charset="2"/>
              </a:rPr>
              <a:t>U</a:t>
            </a:r>
            <a:r>
              <a:rPr lang="en-US" sz="2000" baseline="-25000" dirty="0">
                <a:latin typeface="Arial" panose="020B0604020202020204" pitchFamily="34" charset="0"/>
                <a:sym typeface="Symbol" panose="05050102010706020507" pitchFamily="18" charset="2"/>
              </a:rPr>
              <a:t>1</a:t>
            </a:r>
            <a:r>
              <a:rPr lang="en-US" sz="2000" dirty="0">
                <a:latin typeface="Arial" panose="020B0604020202020204" pitchFamily="34" charset="0"/>
                <a:sym typeface="Symbol" panose="05050102010706020507" pitchFamily="18" charset="2"/>
              </a:rPr>
              <a:t> = U</a:t>
            </a:r>
            <a:r>
              <a:rPr lang="en-US" sz="2000" baseline="-25000" dirty="0">
                <a:latin typeface="Arial" panose="020B0604020202020204" pitchFamily="34" charset="0"/>
                <a:sym typeface="Symbol" panose="05050102010706020507" pitchFamily="18" charset="2"/>
              </a:rPr>
              <a:t>2</a:t>
            </a:r>
            <a:r>
              <a:rPr lang="en-US" sz="2000" dirty="0">
                <a:latin typeface="Arial" panose="020B0604020202020204" pitchFamily="34" charset="0"/>
                <a:sym typeface="Symbol" panose="05050102010706020507" pitchFamily="18" charset="2"/>
              </a:rPr>
              <a:t> = U </a:t>
            </a:r>
            <a:endParaRPr lang="en-US" sz="2000" dirty="0">
              <a:latin typeface="Arial" panose="020B0604020202020204" pitchFamily="34" charset="0"/>
              <a:sym typeface="Symbol" panose="05050102010706020507" pitchFamily="18" charset="2"/>
            </a:endParaRPr>
          </a:p>
        </p:txBody>
      </p:sp>
      <p:sp>
        <p:nvSpPr>
          <p:cNvPr id="11281" name="Text Box 17"/>
          <p:cNvSpPr txBox="1"/>
          <p:nvPr/>
        </p:nvSpPr>
        <p:spPr>
          <a:xfrm>
            <a:off x="-18415" y="4908868"/>
            <a:ext cx="1295400" cy="3968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Cho biết:</a:t>
            </a:r>
            <a:endParaRPr lang="en-US" sz="2000" dirty="0">
              <a:latin typeface="Arial" panose="020B0604020202020204" pitchFamily="34" charset="0"/>
            </a:endParaRPr>
          </a:p>
        </p:txBody>
      </p:sp>
      <p:sp>
        <p:nvSpPr>
          <p:cNvPr id="11282" name="Line 18"/>
          <p:cNvSpPr/>
          <p:nvPr/>
        </p:nvSpPr>
        <p:spPr>
          <a:xfrm>
            <a:off x="0" y="6100128"/>
            <a:ext cx="1905000" cy="0"/>
          </a:xfrm>
          <a:prstGeom prst="line">
            <a:avLst/>
          </a:prstGeom>
          <a:ln w="28575" cap="flat" cmpd="sng">
            <a:solidFill>
              <a:schemeClr val="tx1"/>
            </a:solidFill>
            <a:prstDash val="solid"/>
            <a:round/>
            <a:headEnd type="none" w="med" len="med"/>
            <a:tailEnd type="none" w="med" len="med"/>
          </a:ln>
        </p:spPr>
      </p:sp>
      <p:sp>
        <p:nvSpPr>
          <p:cNvPr id="11283" name="Text Box 19"/>
          <p:cNvSpPr txBox="1"/>
          <p:nvPr/>
        </p:nvSpPr>
        <p:spPr>
          <a:xfrm>
            <a:off x="46990" y="6144260"/>
            <a:ext cx="2362200" cy="398780"/>
          </a:xfrm>
          <a:prstGeom prst="rect">
            <a:avLst/>
          </a:prstGeom>
          <a:noFill/>
          <a:ln w="9525">
            <a:noFill/>
          </a:ln>
        </p:spPr>
        <p:txBody>
          <a:bodyPr wrap="square" anchor="t" anchorCtr="0">
            <a:spAutoFit/>
          </a:bodyPr>
          <a:p>
            <a:pPr>
              <a:spcBef>
                <a:spcPct val="50000"/>
              </a:spcBef>
            </a:pPr>
            <a:r>
              <a:rPr lang="en-US" sz="2000" dirty="0">
                <a:latin typeface="Arial" panose="020B0604020202020204" pitchFamily="34" charset="0"/>
              </a:rPr>
              <a:t>So sánh I</a:t>
            </a:r>
            <a:r>
              <a:rPr lang="en-US" sz="2000" baseline="-25000" dirty="0">
                <a:latin typeface="Arial" panose="020B0604020202020204" pitchFamily="34" charset="0"/>
              </a:rPr>
              <a:t>1</a:t>
            </a:r>
            <a:r>
              <a:rPr lang="en-US" sz="2000" dirty="0">
                <a:latin typeface="Arial" panose="020B0604020202020204" pitchFamily="34" charset="0"/>
              </a:rPr>
              <a:t> và I</a:t>
            </a:r>
            <a:r>
              <a:rPr lang="en-US" sz="2000" baseline="-25000" dirty="0">
                <a:latin typeface="Arial" panose="020B0604020202020204" pitchFamily="34" charset="0"/>
              </a:rPr>
              <a:t>2</a:t>
            </a:r>
            <a:r>
              <a:rPr lang="en-US" sz="2000" dirty="0">
                <a:latin typeface="Arial" panose="020B0604020202020204" pitchFamily="34" charset="0"/>
              </a:rPr>
              <a:t>,</a:t>
            </a:r>
            <a:endParaRPr lang="en-US" sz="2000" dirty="0">
              <a:latin typeface="Arial" panose="020B0604020202020204" pitchFamily="34" charset="0"/>
            </a:endParaRPr>
          </a:p>
        </p:txBody>
      </p:sp>
      <p:sp>
        <p:nvSpPr>
          <p:cNvPr id="11284" name="Line 20"/>
          <p:cNvSpPr/>
          <p:nvPr/>
        </p:nvSpPr>
        <p:spPr>
          <a:xfrm>
            <a:off x="2124075" y="4757103"/>
            <a:ext cx="0" cy="1676400"/>
          </a:xfrm>
          <a:prstGeom prst="line">
            <a:avLst/>
          </a:prstGeom>
          <a:ln w="28575" cap="flat" cmpd="sng">
            <a:solidFill>
              <a:schemeClr val="tx1"/>
            </a:solidFill>
            <a:prstDash val="solid"/>
            <a:round/>
            <a:headEnd type="none" w="med" len="med"/>
            <a:tailEnd type="none" w="med" len="med"/>
          </a:ln>
        </p:spPr>
      </p:sp>
      <p:sp>
        <p:nvSpPr>
          <p:cNvPr id="11285" name="Text Box 21"/>
          <p:cNvSpPr txBox="1"/>
          <p:nvPr/>
        </p:nvSpPr>
        <p:spPr>
          <a:xfrm>
            <a:off x="2243773" y="4680585"/>
            <a:ext cx="914400" cy="396875"/>
          </a:xfrm>
          <a:prstGeom prst="rect">
            <a:avLst/>
          </a:prstGeom>
          <a:noFill/>
          <a:ln w="9525">
            <a:noFill/>
          </a:ln>
        </p:spPr>
        <p:txBody>
          <a:bodyPr anchor="t" anchorCtr="0">
            <a:spAutoFit/>
          </a:bodyPr>
          <a:p>
            <a:pPr>
              <a:spcBef>
                <a:spcPct val="50000"/>
              </a:spcBef>
            </a:pPr>
            <a:r>
              <a:rPr lang="en-US" sz="2000" b="1" u="sng" dirty="0">
                <a:latin typeface="Arial" panose="020B0604020202020204" pitchFamily="34" charset="0"/>
                <a:sym typeface="Symbol" panose="05050102010706020507" pitchFamily="18" charset="2"/>
              </a:rPr>
              <a:t>Giải</a:t>
            </a:r>
            <a:endParaRPr lang="en-US" sz="2000" b="1" u="sng" dirty="0">
              <a:latin typeface="Arial" panose="020B0604020202020204" pitchFamily="34" charset="0"/>
              <a:sym typeface="Symbol" panose="05050102010706020507" pitchFamily="18" charset="2"/>
            </a:endParaRPr>
          </a:p>
        </p:txBody>
      </p:sp>
      <p:sp>
        <p:nvSpPr>
          <p:cNvPr id="11286" name="Text Box 22"/>
          <p:cNvSpPr txBox="1"/>
          <p:nvPr/>
        </p:nvSpPr>
        <p:spPr>
          <a:xfrm>
            <a:off x="2667000" y="5038090"/>
            <a:ext cx="4114800" cy="3968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I</a:t>
            </a:r>
            <a:r>
              <a:rPr lang="en-US" sz="2000" baseline="-25000" dirty="0">
                <a:latin typeface="Arial" panose="020B0604020202020204" pitchFamily="34" charset="0"/>
              </a:rPr>
              <a:t>1</a:t>
            </a:r>
            <a:r>
              <a:rPr lang="en-US" sz="2000" dirty="0">
                <a:latin typeface="Arial" panose="020B0604020202020204" pitchFamily="34" charset="0"/>
              </a:rPr>
              <a:t> =                ; I</a:t>
            </a:r>
            <a:r>
              <a:rPr lang="en-US" sz="2000" baseline="-25000" dirty="0">
                <a:latin typeface="Arial" panose="020B0604020202020204" pitchFamily="34" charset="0"/>
              </a:rPr>
              <a:t>2</a:t>
            </a:r>
            <a:r>
              <a:rPr lang="en-US" sz="2000" dirty="0">
                <a:latin typeface="Arial" panose="020B0604020202020204" pitchFamily="34" charset="0"/>
              </a:rPr>
              <a:t> = </a:t>
            </a:r>
            <a:r>
              <a:rPr lang="en-US" dirty="0">
                <a:latin typeface="Arial" panose="020B0604020202020204" pitchFamily="34" charset="0"/>
              </a:rPr>
              <a:t> </a:t>
            </a:r>
            <a:endParaRPr lang="en-US" dirty="0">
              <a:latin typeface="Arial" panose="020B0604020202020204" pitchFamily="34" charset="0"/>
            </a:endParaRPr>
          </a:p>
        </p:txBody>
      </p:sp>
      <p:graphicFrame>
        <p:nvGraphicFramePr>
          <p:cNvPr id="11288" name="Object 24"/>
          <p:cNvGraphicFramePr>
            <a:graphicFrameLocks noChangeAspect="1"/>
          </p:cNvGraphicFramePr>
          <p:nvPr/>
        </p:nvGraphicFramePr>
        <p:xfrm>
          <a:off x="4781550" y="4930140"/>
          <a:ext cx="1447800" cy="608013"/>
        </p:xfrm>
        <a:graphic>
          <a:graphicData uri="http://schemas.openxmlformats.org/presentationml/2006/ole">
            <mc:AlternateContent xmlns:mc="http://schemas.openxmlformats.org/markup-compatibility/2006">
              <mc:Choice xmlns:v="urn:schemas-microsoft-com:vml" Requires="v">
                <p:oleObj spid="_x0000_s3087" name="" r:id="rId6" imgW="1028065" imgH="431800" progId="Equation.3">
                  <p:embed/>
                </p:oleObj>
              </mc:Choice>
              <mc:Fallback>
                <p:oleObj name="" r:id="rId6" imgW="1028065" imgH="431800" progId="Equation.3">
                  <p:embed/>
                  <p:pic>
                    <p:nvPicPr>
                      <p:cNvPr id="0" name="Picture 3086"/>
                      <p:cNvPicPr/>
                      <p:nvPr/>
                    </p:nvPicPr>
                    <p:blipFill>
                      <a:blip r:embed="rId7"/>
                      <a:stretch>
                        <a:fillRect/>
                      </a:stretch>
                    </p:blipFill>
                    <p:spPr>
                      <a:xfrm>
                        <a:off x="4781550" y="4930140"/>
                        <a:ext cx="1447800" cy="608013"/>
                      </a:xfrm>
                      <a:prstGeom prst="rect">
                        <a:avLst/>
                      </a:prstGeom>
                      <a:noFill/>
                      <a:ln w="38100">
                        <a:noFill/>
                        <a:miter/>
                      </a:ln>
                    </p:spPr>
                  </p:pic>
                </p:oleObj>
              </mc:Fallback>
            </mc:AlternateContent>
          </a:graphicData>
        </a:graphic>
      </p:graphicFrame>
      <p:sp>
        <p:nvSpPr>
          <p:cNvPr id="11289" name="Text Box 25"/>
          <p:cNvSpPr txBox="1"/>
          <p:nvPr/>
        </p:nvSpPr>
        <p:spPr>
          <a:xfrm>
            <a:off x="2286000" y="5628640"/>
            <a:ext cx="66294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=&gt; </a:t>
            </a:r>
            <a:endParaRPr lang="en-US" dirty="0">
              <a:latin typeface="Arial" panose="020B0604020202020204" pitchFamily="34" charset="0"/>
            </a:endParaRPr>
          </a:p>
        </p:txBody>
      </p:sp>
      <p:graphicFrame>
        <p:nvGraphicFramePr>
          <p:cNvPr id="11290" name="Object 26"/>
          <p:cNvGraphicFramePr>
            <a:graphicFrameLocks noChangeAspect="1"/>
          </p:cNvGraphicFramePr>
          <p:nvPr/>
        </p:nvGraphicFramePr>
        <p:xfrm>
          <a:off x="2847975" y="5563553"/>
          <a:ext cx="1143000" cy="565150"/>
        </p:xfrm>
        <a:graphic>
          <a:graphicData uri="http://schemas.openxmlformats.org/presentationml/2006/ole">
            <mc:AlternateContent xmlns:mc="http://schemas.openxmlformats.org/markup-compatibility/2006">
              <mc:Choice xmlns:v="urn:schemas-microsoft-com:vml" Requires="v">
                <p:oleObj spid="_x0000_s3088" name="" r:id="rId8" imgW="862965" imgH="431800" progId="Equation.3">
                  <p:embed/>
                </p:oleObj>
              </mc:Choice>
              <mc:Fallback>
                <p:oleObj name="" r:id="rId8" imgW="862965" imgH="431800" progId="Equation.3">
                  <p:embed/>
                  <p:pic>
                    <p:nvPicPr>
                      <p:cNvPr id="0" name="Picture 3087"/>
                      <p:cNvPicPr/>
                      <p:nvPr/>
                    </p:nvPicPr>
                    <p:blipFill>
                      <a:blip r:embed="rId9"/>
                      <a:stretch>
                        <a:fillRect/>
                      </a:stretch>
                    </p:blipFill>
                    <p:spPr>
                      <a:xfrm>
                        <a:off x="2847975" y="5563553"/>
                        <a:ext cx="1143000" cy="565150"/>
                      </a:xfrm>
                      <a:prstGeom prst="rect">
                        <a:avLst/>
                      </a:prstGeom>
                      <a:noFill/>
                      <a:ln w="38100">
                        <a:noFill/>
                        <a:miter/>
                      </a:ln>
                    </p:spPr>
                  </p:pic>
                </p:oleObj>
              </mc:Fallback>
            </mc:AlternateContent>
          </a:graphicData>
        </a:graphic>
      </p:graphicFrame>
      <p:graphicFrame>
        <p:nvGraphicFramePr>
          <p:cNvPr id="11292" name="Object 28"/>
          <p:cNvGraphicFramePr>
            <a:graphicFrameLocks noChangeAspect="1"/>
          </p:cNvGraphicFramePr>
          <p:nvPr/>
        </p:nvGraphicFramePr>
        <p:xfrm>
          <a:off x="3201035" y="4952048"/>
          <a:ext cx="762000" cy="588962"/>
        </p:xfrm>
        <a:graphic>
          <a:graphicData uri="http://schemas.openxmlformats.org/presentationml/2006/ole">
            <mc:AlternateContent xmlns:mc="http://schemas.openxmlformats.org/markup-compatibility/2006">
              <mc:Choice xmlns:v="urn:schemas-microsoft-com:vml" Requires="v">
                <p:oleObj spid="_x0000_s3089" name="" r:id="rId10" imgW="558800" imgH="431800" progId="Equation.3">
                  <p:embed/>
                </p:oleObj>
              </mc:Choice>
              <mc:Fallback>
                <p:oleObj name="" r:id="rId10" imgW="558800" imgH="431800" progId="Equation.3">
                  <p:embed/>
                  <p:pic>
                    <p:nvPicPr>
                      <p:cNvPr id="0" name="Picture 3088"/>
                      <p:cNvPicPr/>
                      <p:nvPr/>
                    </p:nvPicPr>
                    <p:blipFill>
                      <a:blip r:embed="rId11"/>
                      <a:stretch>
                        <a:fillRect/>
                      </a:stretch>
                    </p:blipFill>
                    <p:spPr>
                      <a:xfrm>
                        <a:off x="3201035" y="4952048"/>
                        <a:ext cx="762000" cy="588962"/>
                      </a:xfrm>
                      <a:prstGeom prst="rect">
                        <a:avLst/>
                      </a:prstGeom>
                      <a:noFill/>
                      <a:ln w="38100">
                        <a:noFill/>
                        <a:miter/>
                      </a:ln>
                    </p:spPr>
                  </p:pic>
                </p:oleObj>
              </mc:Fallback>
            </mc:AlternateContent>
          </a:graphicData>
        </a:graphic>
      </p:graphicFrame>
      <p:sp>
        <p:nvSpPr>
          <p:cNvPr id="11293" name="Text Box 29"/>
          <p:cNvSpPr txBox="1"/>
          <p:nvPr/>
        </p:nvSpPr>
        <p:spPr>
          <a:xfrm>
            <a:off x="2305050" y="6081078"/>
            <a:ext cx="6553200" cy="7016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Vậy dòng điện chạy qua dây dẫn R</a:t>
            </a:r>
            <a:r>
              <a:rPr lang="en-US" sz="2000" baseline="-25000" dirty="0">
                <a:latin typeface="Arial" panose="020B0604020202020204" pitchFamily="34" charset="0"/>
              </a:rPr>
              <a:t>1</a:t>
            </a:r>
            <a:r>
              <a:rPr lang="en-US" sz="2000" dirty="0">
                <a:latin typeface="Arial" panose="020B0604020202020204" pitchFamily="34" charset="0"/>
              </a:rPr>
              <a:t> có cường độ dòng điện lớn hơn và lớn hơn 3 lần .</a:t>
            </a:r>
            <a:endParaRPr lang="en-US" sz="20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repeatCount="indefinite" fill="hold" nodeType="withEffect">
                                  <p:stCondLst>
                                    <p:cond delay="0"/>
                                  </p:stCondLst>
                                  <p:childTnLst>
                                    <p:set>
                                      <p:cBhvr>
                                        <p:cTn id="6" dur="1" fill="hold">
                                          <p:stCondLst>
                                            <p:cond delay="0"/>
                                          </p:stCondLst>
                                        </p:cTn>
                                        <p:tgtEl>
                                          <p:spTgt spid="10271"/>
                                        </p:tgtEl>
                                        <p:attrNameLst>
                                          <p:attrName>style.visibility</p:attrName>
                                        </p:attrNameLst>
                                      </p:cBhvr>
                                      <p:to>
                                        <p:strVal val="visible"/>
                                      </p:to>
                                    </p:set>
                                    <p:animEffect transition="in" filter="box(in)">
                                      <p:cBhvr>
                                        <p:cTn id="7" dur="500"/>
                                        <p:tgtEl>
                                          <p:spTgt spid="10271"/>
                                        </p:tgtEl>
                                      </p:cBhvr>
                                    </p:animEffect>
                                  </p:childTnLst>
                                </p:cTn>
                              </p:par>
                              <p:par>
                                <p:cTn id="8" presetID="4" presetClass="entr" presetSubtype="16" repeatCount="indefinite" fill="hold" nodeType="withEffect">
                                  <p:stCondLst>
                                    <p:cond delay="0"/>
                                  </p:stCondLst>
                                  <p:childTnLst>
                                    <p:set>
                                      <p:cBhvr>
                                        <p:cTn id="9" dur="1" fill="hold">
                                          <p:stCondLst>
                                            <p:cond delay="0"/>
                                          </p:stCondLst>
                                        </p:cTn>
                                        <p:tgtEl>
                                          <p:spTgt spid="10266"/>
                                        </p:tgtEl>
                                        <p:attrNameLst>
                                          <p:attrName>style.visibility</p:attrName>
                                        </p:attrNameLst>
                                      </p:cBhvr>
                                      <p:to>
                                        <p:strVal val="visible"/>
                                      </p:to>
                                    </p:set>
                                    <p:animEffect transition="in" filter="box(in)">
                                      <p:cBhvr>
                                        <p:cTn id="10" dur="500"/>
                                        <p:tgtEl>
                                          <p:spTgt spid="10266"/>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54"/>
                                        </p:tgtEl>
                                        <p:attrNameLst>
                                          <p:attrName>style.visibility</p:attrName>
                                        </p:attrNameLst>
                                      </p:cBhvr>
                                      <p:to>
                                        <p:strVal val="visible"/>
                                      </p:to>
                                    </p:set>
                                    <p:animEffect transition="in" filter="fade">
                                      <p:cBhvr>
                                        <p:cTn id="15" dur="1000"/>
                                        <p:tgtEl>
                                          <p:spTgt spid="10254"/>
                                        </p:tgtEl>
                                      </p:cBhvr>
                                    </p:animEffect>
                                    <p:anim calcmode="lin" valueType="num">
                                      <p:cBhvr>
                                        <p:cTn id="16" dur="1000" fill="hold"/>
                                        <p:tgtEl>
                                          <p:spTgt spid="10254"/>
                                        </p:tgtEl>
                                        <p:attrNameLst>
                                          <p:attrName>ppt_x</p:attrName>
                                        </p:attrNameLst>
                                      </p:cBhvr>
                                      <p:tavLst>
                                        <p:tav tm="0">
                                          <p:val>
                                            <p:strVal val="#ppt_x"/>
                                          </p:val>
                                        </p:tav>
                                        <p:tav tm="100000">
                                          <p:val>
                                            <p:strVal val="#ppt_x"/>
                                          </p:val>
                                        </p:tav>
                                      </p:tavLst>
                                    </p:anim>
                                    <p:anim calcmode="lin" valueType="num">
                                      <p:cBhvr>
                                        <p:cTn id="17" dur="900" decel="100000" fill="hold"/>
                                        <p:tgtEl>
                                          <p:spTgt spid="1025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25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1278"/>
                                        </p:tgtEl>
                                        <p:attrNameLst>
                                          <p:attrName>style.visibility</p:attrName>
                                        </p:attrNameLst>
                                      </p:cBhvr>
                                      <p:to>
                                        <p:strVal val="visible"/>
                                      </p:to>
                                    </p:set>
                                    <p:anim calcmode="discrete" valueType="clr">
                                      <p:cBhvr override="childStyle">
                                        <p:cTn id="23" dur="80"/>
                                        <p:tgtEl>
                                          <p:spTgt spid="11278"/>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1278"/>
                                        </p:tgtEl>
                                        <p:attrNameLst>
                                          <p:attrName>fillcolor</p:attrName>
                                        </p:attrNameLst>
                                      </p:cBhvr>
                                      <p:tavLst>
                                        <p:tav tm="0">
                                          <p:val>
                                            <p:clrVal>
                                              <a:schemeClr val="accent2"/>
                                            </p:clrVal>
                                          </p:val>
                                        </p:tav>
                                        <p:tav tm="50000">
                                          <p:val>
                                            <p:clrVal>
                                              <a:schemeClr val="hlink"/>
                                            </p:clrVal>
                                          </p:val>
                                        </p:tav>
                                      </p:tavLst>
                                    </p:anim>
                                    <p:set>
                                      <p:cBhvr>
                                        <p:cTn id="25" dur="80"/>
                                        <p:tgtEl>
                                          <p:spTgt spid="11278"/>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1281"/>
                                        </p:tgtEl>
                                        <p:attrNameLst>
                                          <p:attrName>style.visibility</p:attrName>
                                        </p:attrNameLst>
                                      </p:cBhvr>
                                      <p:to>
                                        <p:strVal val="visible"/>
                                      </p:to>
                                    </p:set>
                                    <p:animEffect transition="in" filter="fade">
                                      <p:cBhvr>
                                        <p:cTn id="30" dur="1000"/>
                                        <p:tgtEl>
                                          <p:spTgt spid="11281"/>
                                        </p:tgtEl>
                                      </p:cBhvr>
                                    </p:animEffect>
                                    <p:anim calcmode="lin" valueType="num">
                                      <p:cBhvr>
                                        <p:cTn id="31" dur="1000" fill="hold"/>
                                        <p:tgtEl>
                                          <p:spTgt spid="11281"/>
                                        </p:tgtEl>
                                        <p:attrNameLst>
                                          <p:attrName>ppt_x</p:attrName>
                                        </p:attrNameLst>
                                      </p:cBhvr>
                                      <p:tavLst>
                                        <p:tav tm="0">
                                          <p:val>
                                            <p:strVal val="#ppt_x"/>
                                          </p:val>
                                        </p:tav>
                                        <p:tav tm="100000">
                                          <p:val>
                                            <p:strVal val="#ppt_x"/>
                                          </p:val>
                                        </p:tav>
                                      </p:tavLst>
                                    </p:anim>
                                    <p:anim calcmode="lin" valueType="num">
                                      <p:cBhvr>
                                        <p:cTn id="32" dur="1000" fill="hold"/>
                                        <p:tgtEl>
                                          <p:spTgt spid="1128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11279"/>
                                        </p:tgtEl>
                                        <p:attrNameLst>
                                          <p:attrName>style.visibility</p:attrName>
                                        </p:attrNameLst>
                                      </p:cBhvr>
                                      <p:to>
                                        <p:strVal val="visible"/>
                                      </p:to>
                                    </p:set>
                                    <p:animEffect transition="in" filter="fade">
                                      <p:cBhvr>
                                        <p:cTn id="37" dur="1000"/>
                                        <p:tgtEl>
                                          <p:spTgt spid="11279"/>
                                        </p:tgtEl>
                                      </p:cBhvr>
                                    </p:animEffect>
                                    <p:anim calcmode="lin" valueType="num">
                                      <p:cBhvr>
                                        <p:cTn id="38" dur="1000" fill="hold"/>
                                        <p:tgtEl>
                                          <p:spTgt spid="11279"/>
                                        </p:tgtEl>
                                        <p:attrNameLst>
                                          <p:attrName>ppt_x</p:attrName>
                                        </p:attrNameLst>
                                      </p:cBhvr>
                                      <p:tavLst>
                                        <p:tav tm="0">
                                          <p:val>
                                            <p:strVal val="#ppt_x"/>
                                          </p:val>
                                        </p:tav>
                                        <p:tav tm="100000">
                                          <p:val>
                                            <p:strVal val="#ppt_x"/>
                                          </p:val>
                                        </p:tav>
                                      </p:tavLst>
                                    </p:anim>
                                    <p:anim calcmode="lin" valueType="num">
                                      <p:cBhvr>
                                        <p:cTn id="39" dur="1000" fill="hold"/>
                                        <p:tgtEl>
                                          <p:spTgt spid="1127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1280"/>
                                        </p:tgtEl>
                                        <p:attrNameLst>
                                          <p:attrName>style.visibility</p:attrName>
                                        </p:attrNameLst>
                                      </p:cBhvr>
                                      <p:to>
                                        <p:strVal val="visible"/>
                                      </p:to>
                                    </p:set>
                                    <p:animEffect transition="in" filter="fade">
                                      <p:cBhvr>
                                        <p:cTn id="44" dur="1000"/>
                                        <p:tgtEl>
                                          <p:spTgt spid="11280"/>
                                        </p:tgtEl>
                                      </p:cBhvr>
                                    </p:animEffect>
                                    <p:anim calcmode="lin" valueType="num">
                                      <p:cBhvr>
                                        <p:cTn id="45" dur="1000" fill="hold"/>
                                        <p:tgtEl>
                                          <p:spTgt spid="11280"/>
                                        </p:tgtEl>
                                        <p:attrNameLst>
                                          <p:attrName>ppt_x</p:attrName>
                                        </p:attrNameLst>
                                      </p:cBhvr>
                                      <p:tavLst>
                                        <p:tav tm="0">
                                          <p:val>
                                            <p:strVal val="#ppt_x"/>
                                          </p:val>
                                        </p:tav>
                                        <p:tav tm="100000">
                                          <p:val>
                                            <p:strVal val="#ppt_x"/>
                                          </p:val>
                                        </p:tav>
                                      </p:tavLst>
                                    </p:anim>
                                    <p:anim calcmode="lin" valueType="num">
                                      <p:cBhvr>
                                        <p:cTn id="46" dur="1000" fill="hold"/>
                                        <p:tgtEl>
                                          <p:spTgt spid="1128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nodeType="clickEffect">
                                  <p:stCondLst>
                                    <p:cond delay="0"/>
                                  </p:stCondLst>
                                  <p:childTnLst>
                                    <p:set>
                                      <p:cBhvr>
                                        <p:cTn id="50" dur="1" fill="hold">
                                          <p:stCondLst>
                                            <p:cond delay="0"/>
                                          </p:stCondLst>
                                        </p:cTn>
                                        <p:tgtEl>
                                          <p:spTgt spid="11282"/>
                                        </p:tgtEl>
                                        <p:attrNameLst>
                                          <p:attrName>style.visibility</p:attrName>
                                        </p:attrNameLst>
                                      </p:cBhvr>
                                      <p:to>
                                        <p:strVal val="visible"/>
                                      </p:to>
                                    </p:set>
                                    <p:animEffect transition="in" filter="slide(fromBottom)">
                                      <p:cBhvr>
                                        <p:cTn id="51" dur="500"/>
                                        <p:tgtEl>
                                          <p:spTgt spid="11282"/>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11283"/>
                                        </p:tgtEl>
                                        <p:attrNameLst>
                                          <p:attrName>style.visibility</p:attrName>
                                        </p:attrNameLst>
                                      </p:cBhvr>
                                      <p:to>
                                        <p:strVal val="visible"/>
                                      </p:to>
                                    </p:set>
                                    <p:animEffect transition="in" filter="slide(fromBottom)">
                                      <p:cBhvr>
                                        <p:cTn id="54" dur="500"/>
                                        <p:tgtEl>
                                          <p:spTgt spid="11283"/>
                                        </p:tgtEl>
                                      </p:cBhvr>
                                    </p:animEffect>
                                  </p:childTnLst>
                                </p:cTn>
                              </p:par>
                              <p:par>
                                <p:cTn id="55" presetID="12" presetClass="entr" presetSubtype="4" fill="hold" nodeType="withEffect">
                                  <p:stCondLst>
                                    <p:cond delay="0"/>
                                  </p:stCondLst>
                                  <p:childTnLst>
                                    <p:set>
                                      <p:cBhvr>
                                        <p:cTn id="56" dur="1" fill="hold">
                                          <p:stCondLst>
                                            <p:cond delay="0"/>
                                          </p:stCondLst>
                                        </p:cTn>
                                        <p:tgtEl>
                                          <p:spTgt spid="11284"/>
                                        </p:tgtEl>
                                        <p:attrNameLst>
                                          <p:attrName>style.visibility</p:attrName>
                                        </p:attrNameLst>
                                      </p:cBhvr>
                                      <p:to>
                                        <p:strVal val="visible"/>
                                      </p:to>
                                    </p:set>
                                    <p:animEffect transition="in" filter="slide(fromBottom)">
                                      <p:cBhvr>
                                        <p:cTn id="57" dur="500"/>
                                        <p:tgtEl>
                                          <p:spTgt spid="11284"/>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1285"/>
                                        </p:tgtEl>
                                        <p:attrNameLst>
                                          <p:attrName>style.visibility</p:attrName>
                                        </p:attrNameLst>
                                      </p:cBhvr>
                                      <p:to>
                                        <p:strVal val="visible"/>
                                      </p:to>
                                    </p:set>
                                    <p:animEffect transition="in" filter="checkerboard(across)">
                                      <p:cBhvr>
                                        <p:cTn id="62" dur="500"/>
                                        <p:tgtEl>
                                          <p:spTgt spid="11285"/>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292"/>
                                        </p:tgtEl>
                                        <p:attrNameLst>
                                          <p:attrName>style.visibility</p:attrName>
                                        </p:attrNameLst>
                                      </p:cBhvr>
                                      <p:to>
                                        <p:strVal val="visible"/>
                                      </p:to>
                                    </p:set>
                                    <p:anim calcmode="lin" valueType="num">
                                      <p:cBhvr additive="base">
                                        <p:cTn id="67" dur="500" fill="hold"/>
                                        <p:tgtEl>
                                          <p:spTgt spid="11292"/>
                                        </p:tgtEl>
                                        <p:attrNameLst>
                                          <p:attrName>ppt_x</p:attrName>
                                        </p:attrNameLst>
                                      </p:cBhvr>
                                      <p:tavLst>
                                        <p:tav tm="0">
                                          <p:val>
                                            <p:strVal val="#ppt_x"/>
                                          </p:val>
                                        </p:tav>
                                        <p:tav tm="100000">
                                          <p:val>
                                            <p:strVal val="#ppt_x"/>
                                          </p:val>
                                        </p:tav>
                                      </p:tavLst>
                                    </p:anim>
                                    <p:anim calcmode="lin" valueType="num">
                                      <p:cBhvr additive="base">
                                        <p:cTn id="68" dur="500" fill="hold"/>
                                        <p:tgtEl>
                                          <p:spTgt spid="1129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288"/>
                                        </p:tgtEl>
                                        <p:attrNameLst>
                                          <p:attrName>style.visibility</p:attrName>
                                        </p:attrNameLst>
                                      </p:cBhvr>
                                      <p:to>
                                        <p:strVal val="visible"/>
                                      </p:to>
                                    </p:set>
                                    <p:anim calcmode="lin" valueType="num">
                                      <p:cBhvr additive="base">
                                        <p:cTn id="71" dur="500" fill="hold"/>
                                        <p:tgtEl>
                                          <p:spTgt spid="11288"/>
                                        </p:tgtEl>
                                        <p:attrNameLst>
                                          <p:attrName>ppt_x</p:attrName>
                                        </p:attrNameLst>
                                      </p:cBhvr>
                                      <p:tavLst>
                                        <p:tav tm="0">
                                          <p:val>
                                            <p:strVal val="#ppt_x"/>
                                          </p:val>
                                        </p:tav>
                                        <p:tav tm="100000">
                                          <p:val>
                                            <p:strVal val="#ppt_x"/>
                                          </p:val>
                                        </p:tav>
                                      </p:tavLst>
                                    </p:anim>
                                    <p:anim calcmode="lin" valueType="num">
                                      <p:cBhvr additive="base">
                                        <p:cTn id="72" dur="500" fill="hold"/>
                                        <p:tgtEl>
                                          <p:spTgt spid="1128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1286"/>
                                        </p:tgtEl>
                                        <p:attrNameLst>
                                          <p:attrName>style.visibility</p:attrName>
                                        </p:attrNameLst>
                                      </p:cBhvr>
                                      <p:to>
                                        <p:strVal val="visible"/>
                                      </p:to>
                                    </p:set>
                                    <p:anim calcmode="lin" valueType="num">
                                      <p:cBhvr additive="base">
                                        <p:cTn id="75" dur="500" fill="hold"/>
                                        <p:tgtEl>
                                          <p:spTgt spid="11286"/>
                                        </p:tgtEl>
                                        <p:attrNameLst>
                                          <p:attrName>ppt_x</p:attrName>
                                        </p:attrNameLst>
                                      </p:cBhvr>
                                      <p:tavLst>
                                        <p:tav tm="0">
                                          <p:val>
                                            <p:strVal val="#ppt_x"/>
                                          </p:val>
                                        </p:tav>
                                        <p:tav tm="100000">
                                          <p:val>
                                            <p:strVal val="#ppt_x"/>
                                          </p:val>
                                        </p:tav>
                                      </p:tavLst>
                                    </p:anim>
                                    <p:anim calcmode="lin" valueType="num">
                                      <p:cBhvr additive="base">
                                        <p:cTn id="76" dur="500" fill="hold"/>
                                        <p:tgtEl>
                                          <p:spTgt spid="1128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1290"/>
                                        </p:tgtEl>
                                        <p:attrNameLst>
                                          <p:attrName>style.visibility</p:attrName>
                                        </p:attrNameLst>
                                      </p:cBhvr>
                                      <p:to>
                                        <p:strVal val="visible"/>
                                      </p:to>
                                    </p:set>
                                    <p:anim calcmode="lin" valueType="num">
                                      <p:cBhvr additive="base">
                                        <p:cTn id="79" dur="500" fill="hold"/>
                                        <p:tgtEl>
                                          <p:spTgt spid="11290"/>
                                        </p:tgtEl>
                                        <p:attrNameLst>
                                          <p:attrName>ppt_x</p:attrName>
                                        </p:attrNameLst>
                                      </p:cBhvr>
                                      <p:tavLst>
                                        <p:tav tm="0">
                                          <p:val>
                                            <p:strVal val="#ppt_x"/>
                                          </p:val>
                                        </p:tav>
                                        <p:tav tm="100000">
                                          <p:val>
                                            <p:strVal val="#ppt_x"/>
                                          </p:val>
                                        </p:tav>
                                      </p:tavLst>
                                    </p:anim>
                                    <p:anim calcmode="lin" valueType="num">
                                      <p:cBhvr additive="base">
                                        <p:cTn id="80" dur="500" fill="hold"/>
                                        <p:tgtEl>
                                          <p:spTgt spid="1129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289"/>
                                        </p:tgtEl>
                                        <p:attrNameLst>
                                          <p:attrName>style.visibility</p:attrName>
                                        </p:attrNameLst>
                                      </p:cBhvr>
                                      <p:to>
                                        <p:strVal val="visible"/>
                                      </p:to>
                                    </p:set>
                                    <p:anim calcmode="lin" valueType="num">
                                      <p:cBhvr additive="base">
                                        <p:cTn id="83" dur="500" fill="hold"/>
                                        <p:tgtEl>
                                          <p:spTgt spid="11289"/>
                                        </p:tgtEl>
                                        <p:attrNameLst>
                                          <p:attrName>ppt_x</p:attrName>
                                        </p:attrNameLst>
                                      </p:cBhvr>
                                      <p:tavLst>
                                        <p:tav tm="0">
                                          <p:val>
                                            <p:strVal val="#ppt_x"/>
                                          </p:val>
                                        </p:tav>
                                        <p:tav tm="100000">
                                          <p:val>
                                            <p:strVal val="#ppt_x"/>
                                          </p:val>
                                        </p:tav>
                                      </p:tavLst>
                                    </p:anim>
                                    <p:anim calcmode="lin" valueType="num">
                                      <p:cBhvr additive="base">
                                        <p:cTn id="84" dur="500" fill="hold"/>
                                        <p:tgtEl>
                                          <p:spTgt spid="1128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11293"/>
                                        </p:tgtEl>
                                        <p:attrNameLst>
                                          <p:attrName>style.visibility</p:attrName>
                                        </p:attrNameLst>
                                      </p:cBhvr>
                                      <p:to>
                                        <p:strVal val="visible"/>
                                      </p:to>
                                    </p:set>
                                    <p:animEffect transition="in" filter="fade">
                                      <p:cBhvr>
                                        <p:cTn id="89" dur="1000"/>
                                        <p:tgtEl>
                                          <p:spTgt spid="11293"/>
                                        </p:tgtEl>
                                      </p:cBhvr>
                                    </p:animEffect>
                                    <p:anim calcmode="lin" valueType="num">
                                      <p:cBhvr>
                                        <p:cTn id="90" dur="1000" fill="hold"/>
                                        <p:tgtEl>
                                          <p:spTgt spid="11293"/>
                                        </p:tgtEl>
                                        <p:attrNameLst>
                                          <p:attrName>ppt_x</p:attrName>
                                        </p:attrNameLst>
                                      </p:cBhvr>
                                      <p:tavLst>
                                        <p:tav tm="0">
                                          <p:val>
                                            <p:strVal val="#ppt_x"/>
                                          </p:val>
                                        </p:tav>
                                        <p:tav tm="100000">
                                          <p:val>
                                            <p:strVal val="#ppt_x"/>
                                          </p:val>
                                        </p:tav>
                                      </p:tavLst>
                                    </p:anim>
                                    <p:anim calcmode="lin" valueType="num">
                                      <p:cBhvr>
                                        <p:cTn id="91" dur="1000" fill="hold"/>
                                        <p:tgtEl>
                                          <p:spTgt spid="11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1278" grpId="0"/>
      <p:bldP spid="11279" grpId="0"/>
      <p:bldP spid="11280" grpId="0"/>
      <p:bldP spid="11281" grpId="0"/>
      <p:bldP spid="11283" grpId="0"/>
      <p:bldP spid="11285" grpId="0"/>
      <p:bldP spid="11286" grpId="0"/>
      <p:bldP spid="11289" grpId="0"/>
      <p:bldP spid="1129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14711</Words>
  <Application>WPS Presentation</Application>
  <PresentationFormat/>
  <Paragraphs>893</Paragraphs>
  <Slides>46</Slides>
  <Notes>2</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30</vt:i4>
      </vt:variant>
      <vt:variant>
        <vt:lpstr>幻灯片标题</vt:lpstr>
      </vt:variant>
      <vt:variant>
        <vt:i4>46</vt:i4>
      </vt:variant>
    </vt:vector>
  </HeadingPairs>
  <TitlesOfParts>
    <vt:vector size="90" baseType="lpstr">
      <vt:lpstr>Arial</vt:lpstr>
      <vt:lpstr>SimSun</vt:lpstr>
      <vt:lpstr>Wingdings</vt:lpstr>
      <vt:lpstr>Times New Roman</vt:lpstr>
      <vt:lpstr>Symbol</vt:lpstr>
      <vt:lpstr>Microsoft YaHei</vt:lpstr>
      <vt:lpstr>Arial Unicode MS</vt:lpstr>
      <vt:lpstr>.VnTime</vt:lpstr>
      <vt:lpstr>.VnBahamasBH</vt:lpstr>
      <vt:lpstr>VNI-Times</vt:lpstr>
      <vt:lpstr>Times New Roman</vt:lpstr>
      <vt:lpstr>Euclid Symbol</vt:lpstr>
      <vt:lpstr>Symbol</vt:lpstr>
      <vt:lpstr>Default Design</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Equation.DSMT4</vt:lpstr>
      <vt:lpstr>Equation.3</vt:lpstr>
      <vt:lpstr>CrocodileClipsCircuit</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KẾT LUẬN :</vt:lpstr>
      <vt:lpstr>PowerPoint 演示文稿</vt:lpstr>
      <vt:lpstr>PowerPoint 演示文稿</vt:lpstr>
      <vt:lpstr>Hiệu điện thế giữa hai đầu mỗi điện trở tỉ lệ thuận với điện trở đó</vt:lpstr>
      <vt:lpstr>PowerPoint 演示文稿</vt:lpstr>
      <vt:lpstr>II. ĐIỆN TRỞ TƯƠNG ĐƯƠNG CỦA ĐOẠN MẠCH NỐI TIẾP:</vt:lpstr>
      <vt:lpstr>PowerPoint 演示文稿</vt:lpstr>
      <vt:lpstr>PowerPoint 演示文稿</vt:lpstr>
      <vt:lpstr>III. VẬN DỤNG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 Vôn kế đo giá trị hiệu điện thế giữa hai đầu điện trở R1 Ta có:  Điện trở tương đương của toàn mạch là  Rtđ=R1+R2=10+20=30Ω Cường độ dòng điện trong mạch là: I=UAB:Rtđ=12:30=0,4A;   số chỉ của vôn kế là: U1=I1.R1=0,4.10=4V (Vì R1 nối tiếp R2 nên I=I1=I2=0,4A) Vậy số chỉ của vôn kế là 4V, ampe kế là 0,4A b. Cách 1: Giữ nguyên hai điện trở mắc nối tiếp nhưng tăng hiệu điện thế của đoạn mạch lên gấp 3 lần Cách 2: Chỉ mắc điện trở R1 =10Ω ở trong mạch, giữ hiệu điện thế như ban đầu.</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BÀI TẬP VỀ NHÀ</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Cuong</dc:creator>
  <cp:lastModifiedBy>Admin</cp:lastModifiedBy>
  <cp:revision>232</cp:revision>
  <dcterms:created xsi:type="dcterms:W3CDTF">2008-10-25T17:50:00Z</dcterms:created>
  <dcterms:modified xsi:type="dcterms:W3CDTF">2021-09-15T01:15:38Z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8DE187D72BD148439C912579288F4203</vt:lpwstr>
  </property>
  <property fmtid="{D5CDD505-2E9C-101B-9397-08002B2CF9AE}" pid="3" name="KSOProductBuildVer">
    <vt:lpwstr>1033-11.2.0.10296</vt:lpwstr>
  </property>
</Properties>
</file>