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 strictFirstAndLastChars="0">
  <p:sldMasterIdLst>
    <p:sldMasterId id="2147483674" r:id="rId1"/>
  </p:sldMasterIdLst>
  <p:notesMasterIdLst>
    <p:notesMasterId r:id="rId2"/>
  </p:notesMasterIdLst>
  <p:sldIdLst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</p:sldIdLst>
  <p:sldSz type="screen4x3" cy="6858000" cx="9144000"/>
  <p:notesSz cx="6858000" cy="9144000"/>
  <p:defaultTextStyle>
    <a:defPPr>
      <a:defRPr lang="en-US"/>
    </a:defPPr>
    <a:lvl1pPr algn="l" fontAlgn="base" rtl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algn="l" fontAlgn="base" marL="457200" rtl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algn="l" fontAlgn="base" marL="914400" rtl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algn="l" fontAlgn="base" marL="1371600" rtl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algn="l" fontAlgn="base" marL="1828800" rtl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algn="l" defTabSz="914400" eaLnBrk="1" hangingPunct="1" latinLnBrk="0" marL="2286000" rtl="0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algn="l" defTabSz="914400" eaLnBrk="1" hangingPunct="1" latinLnBrk="0" marL="2743200" rtl="0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algn="l" defTabSz="914400" eaLnBrk="1" hangingPunct="1" latinLnBrk="0" marL="3200400" rtl="0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algn="l" defTabSz="914400" eaLnBrk="1" hangingPunct="1" latinLnBrk="0" marL="3657600" rtl="0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present/>
    <p:sldAll/>
    <p:penClr>
      <a:prstClr val="red"/>
    </p:penClr>
  </p:showPr>
  <p:clrMru>
    <a:srgbClr val="336600"/>
    <a:srgbClr val="FF0000"/>
    <a:srgbClr val="000099"/>
    <a:srgbClr val="DAE28A"/>
    <a:srgbClr val="D2E08C"/>
    <a:srgbClr val="006600"/>
    <a:srgbClr val="660066"/>
    <a:srgbClr val="A50021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834" y="60"/>
      </p:cViewPr>
      <p:guideLst>
        <p:guide orient="horz" pos="2154"/>
        <p:guide pos="28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tableStyles" Target="tableStyle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8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49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D75DF8D8-32EC-4E8C-AC63-541101E4F168}" type="datetimeFigureOut">
              <a:rPr lang="en-US"/>
              <a:t>9/11/2021</a:t>
            </a:fld>
            <a:endParaRPr lang="en-US"/>
          </a:p>
        </p:txBody>
      </p:sp>
      <p:sp>
        <p:nvSpPr>
          <p:cNvPr id="1048750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pPr lvl="0"/>
            <a:endParaRPr lang="en-US" noProof="0" smtClean="0"/>
          </a:p>
        </p:txBody>
      </p:sp>
      <p:sp>
        <p:nvSpPr>
          <p:cNvPr id="1048751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48752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53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29D25979-F9FD-4023-AD21-543B66CD05BF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eaLnBrk="0" fontAlgn="base" hangingPunct="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eaLnBrk="0" fontAlgn="base" hangingPunct="0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eaLnBrk="0" fontAlgn="base" hangingPunct="0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eaLnBrk="0" fontAlgn="base" hangingPunct="0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eaLnBrk="0" fontAlgn="base" hangingPunct="0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Slide Image Placeholder 1"/>
          <p:cNvSpPr>
            <a:spLocks noChangeAspect="1" noRot="1" noGrp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867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anchor="t" anchorCtr="0" compatLnSpc="1" numCol="1" wrap="square">
            <a:prstTxWarp prst="textNoShape"/>
          </a:bodyPr>
          <a:p>
            <a:endParaRPr lang="vi-VN" smtClean="0">
              <a:latin typeface="Calibri" pitchFamily="34" charset="0"/>
            </a:endParaRPr>
          </a:p>
        </p:txBody>
      </p:sp>
      <p:sp>
        <p:nvSpPr>
          <p:cNvPr id="104867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</p:spPr>
        <p:txBody>
          <a:bodyPr anchorCtr="0" compatLnSpc="1" numCol="1" wrap="square">
            <a:prstTxWarp prst="textNoShape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2DF82A8-8C3C-4E9F-B112-2421CDB53E55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104869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104869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lang="en-US"/>
          </a:p>
        </p:txBody>
      </p:sp>
      <p:sp>
        <p:nvSpPr>
          <p:cNvPr id="104869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9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B576BC76-B57F-465A-AC15-95013C64A90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104873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104873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lang="en-US"/>
          </a:p>
        </p:txBody>
      </p:sp>
      <p:sp>
        <p:nvSpPr>
          <p:cNvPr id="104873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3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D028CF7E-2DA4-4748-9F64-41BDDC4827E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4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104870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104870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lang="en-US"/>
          </a:p>
        </p:txBody>
      </p:sp>
      <p:sp>
        <p:nvSpPr>
          <p:cNvPr id="104870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0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2746BBBF-B9F5-49C6-8694-B866974F53DD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xAndObj">
  <p:cSld name="Title, Text, and Conten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1048582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104858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104858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79DEB4FE-5791-48CA-B281-5A26AD4CE3A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bl">
  <p:cSld name="Title and Table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1048700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p>
            <a:pPr lvl="0"/>
            <a:endParaRPr lang="vi-VN" noProof="0" smtClean="0"/>
          </a:p>
        </p:txBody>
      </p:sp>
      <p:sp>
        <p:nvSpPr>
          <p:cNvPr id="104870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lang="en-US"/>
          </a:p>
        </p:txBody>
      </p:sp>
      <p:sp>
        <p:nvSpPr>
          <p:cNvPr id="104870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0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1CE2EB04-BCC3-4DF3-9189-748E5068071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104868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104868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lang="en-US"/>
          </a:p>
        </p:txBody>
      </p:sp>
      <p:sp>
        <p:nvSpPr>
          <p:cNvPr id="104868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AAC3E0CD-166B-45B2-A5C4-1A43AA155FE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5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1048716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/>
            </a:lvl1pPr>
            <a:lvl2pPr indent="0" marL="457200">
              <a:buNone/>
              <a:defRPr sz="1800"/>
            </a:lvl2pPr>
            <a:lvl3pPr indent="0" marL="914400">
              <a:buNone/>
              <a:defRPr sz="1600"/>
            </a:lvl3pPr>
            <a:lvl4pPr indent="0" marL="1371600">
              <a:buNone/>
              <a:defRPr sz="1400"/>
            </a:lvl4pPr>
            <a:lvl5pPr indent="0" marL="1828800">
              <a:buNone/>
              <a:defRPr sz="1400"/>
            </a:lvl5pPr>
            <a:lvl6pPr indent="0" marL="2286000">
              <a:buNone/>
              <a:defRPr sz="1400"/>
            </a:lvl6pPr>
            <a:lvl7pPr indent="0" marL="2743200">
              <a:buNone/>
              <a:defRPr sz="1400"/>
            </a:lvl7pPr>
            <a:lvl8pPr indent="0" marL="3200400">
              <a:buNone/>
              <a:defRPr sz="1400"/>
            </a:lvl8pPr>
            <a:lvl9pPr indent="0" marL="365760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1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lang="en-US"/>
          </a:p>
        </p:txBody>
      </p:sp>
      <p:sp>
        <p:nvSpPr>
          <p:cNvPr id="104871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1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B10DC93E-F22C-4FF1-888D-5A4C437BA59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104873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104873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104873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lang="en-US"/>
          </a:p>
        </p:txBody>
      </p:sp>
      <p:sp>
        <p:nvSpPr>
          <p:cNvPr id="104874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4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17340D18-8839-4D16-81E4-F038FA20731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104872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2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104872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24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104872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lang="en-US"/>
          </a:p>
        </p:txBody>
      </p:sp>
      <p:sp>
        <p:nvSpPr>
          <p:cNvPr id="104872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2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CBEACD89-7FC4-4FBA-BB08-9FE10ACDD27D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104862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lang="en-US"/>
          </a:p>
        </p:txBody>
      </p:sp>
      <p:sp>
        <p:nvSpPr>
          <p:cNvPr id="104862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D82FFCEF-ED6C-49B0-91B2-E4FC8420848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lang="en-US"/>
          </a:p>
        </p:txBody>
      </p:sp>
      <p:sp>
        <p:nvSpPr>
          <p:cNvPr id="104872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3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7D5925F6-EA7A-490A-8602-015C28815957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104874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104874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4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lang="en-US"/>
          </a:p>
        </p:txBody>
      </p:sp>
      <p:sp>
        <p:nvSpPr>
          <p:cNvPr id="104874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4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73D224B1-81F9-47F3-B213-B3CCA38FB05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9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1048710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10487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1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lang="en-US"/>
          </a:p>
        </p:txBody>
      </p:sp>
      <p:sp>
        <p:nvSpPr>
          <p:cNvPr id="104871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1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3A3B24CD-9678-4C10-86B4-EB4F22FF662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</p:bgPr>
    </p:bg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/>
          <a:noFill/>
          <a:ln>
            <a:noFill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/>
          </a:bodyPr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85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/>
          <a:noFill/>
          <a:ln>
            <a:noFill/>
          </a:ln>
          <a:effectLst/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57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/>
          <a:noFill/>
          <a:ln>
            <a:noFill/>
          </a:ln>
          <a:effectLst/>
        </p:spPr>
        <p:txBody>
          <a:bodyPr anchor="t" anchorCtr="0" bIns="45720" compatLnSpc="1" lIns="91440" numCol="1" rIns="91440" tIns="45720" vert="horz" wrap="square">
            <a:prstTxWarp prst="textNoShape"/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04857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/>
          <a:noFill/>
          <a:ln>
            <a:noFill/>
          </a:ln>
          <a:effectLst/>
        </p:spPr>
        <p:txBody>
          <a:bodyPr anchor="t" anchorCtr="0" bIns="45720" compatLnSpc="1" lIns="91440" numCol="1" rIns="91440" tIns="45720" vert="horz" wrap="square">
            <a:prstTxWarp prst="textNoShape"/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04858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/>
          <a:noFill/>
          <a:ln>
            <a:noFill/>
          </a:ln>
          <a:effectLst/>
        </p:spPr>
        <p:txBody>
          <a:bodyPr anchor="t" anchorCtr="0" bIns="45720" compatLnSpc="1" lIns="91440" numCol="1" rIns="91440" tIns="45720" vert="horz" wrap="square">
            <a:prstTxWarp prst="textNoShape"/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fld id="{B17F68FC-2E3D-4A35-9BA6-87718484C74D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algn="ctr" fontAlgn="base" marL="4572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algn="ctr" fontAlgn="base" marL="9144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algn="ctr" fontAlgn="base" marL="13716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algn="ctr" fontAlgn="base" marL="18288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algn="l" eaLnBrk="0" fontAlgn="base" hangingPunct="0" indent="-342900" marL="342900" rtl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algn="l" eaLnBrk="0" fontAlgn="base" hangingPunct="0" indent="-285750" marL="742950" rtl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algn="l" eaLnBrk="0" fontAlgn="base" hangingPunct="0" indent="-228600" marL="1143000" rtl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algn="l" eaLnBrk="0" fontAlgn="base" hangingPunct="0" indent="-228600" marL="1600200" rtl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algn="l" eaLnBrk="0" fontAlgn="base" hangingPunct="0" indent="-228600" marL="2057400" rtl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algn="l" fontAlgn="base" indent="-228600" marL="2514600" rtl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algn="l" fontAlgn="base" indent="-228600" marL="2971800" rtl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algn="l" fontAlgn="base" indent="-228600" marL="3429000" rtl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algn="l" fontAlgn="base" indent="-228600" marL="3886200" rtl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vi-VN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gif"/><Relationship Id="rId2" Type="http://schemas.openxmlformats.org/officeDocument/2006/relationships/slideLayout" Target="../slideLayouts/slideLayout1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gif"/><Relationship Id="rId2" Type="http://schemas.openxmlformats.org/officeDocument/2006/relationships/slideLayout" Target="../slideLayouts/slideLayout1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6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2.gif"/><Relationship Id="rId2" Type="http://schemas.openxmlformats.org/officeDocument/2006/relationships/slideLayout" Target="../slideLayouts/slideLayout1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2.gif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WordArt 5"/>
          <p:cNvSpPr>
            <a:spLocks noChangeArrowheads="1" noChangeShapeType="1" noTextEdit="1"/>
          </p:cNvSpPr>
          <p:nvPr/>
        </p:nvSpPr>
        <p:spPr bwMode="auto">
          <a:xfrm>
            <a:off x="1676400" y="1828800"/>
            <a:ext cx="6858000" cy="3048000"/>
          </a:xfrm>
          <a:prstGeom prst="rect"/>
        </p:spPr>
        <p:txBody>
          <a:bodyPr fromWordArt="1" wrap="none">
            <a:prstTxWarp prst="textDeflate">
              <a:avLst>
                <a:gd fmla="val 26227" name="adj"/>
              </a:avLst>
            </a:prstTxWarp>
          </a:bodyPr>
          <a:p>
            <a:pPr algn="ctr"/>
            <a:r>
              <a:rPr sz="3600" kern="10" lang="en-US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Sinh Học </a:t>
            </a:r>
            <a:r>
              <a:rPr sz="3600" kern="10" lang="en-US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endParaRPr sz="3600" kern="10" lang="en-US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dur="500" id="7"/>
                                        <p:tgtEl>
                                          <p:spTgt spid="104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Group 46"/>
          <p:cNvGraphicFramePr>
            <a:graphicFrameLocks noGrp="1"/>
          </p:cNvGraphicFramePr>
          <p:nvPr/>
        </p:nvGraphicFramePr>
        <p:xfrm>
          <a:off x="1586011" y="548680"/>
          <a:ext cx="6317204" cy="4064002"/>
        </p:xfrm>
        <a:graphic>
          <a:graphicData uri="http://schemas.openxmlformats.org/drawingml/2006/table">
            <a:tbl>
              <a:tblPr/>
              <a:tblGrid>
                <a:gridCol w="1579301"/>
                <a:gridCol w="1579301"/>
                <a:gridCol w="1579301"/>
                <a:gridCol w="1579301"/>
              </a:tblGrid>
              <a:tr h="6778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2800" i="0" kumimoji="0" lang="en-US" normalizeH="0" strike="noStrike" u="none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Trội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2800" i="0" kumimoji="0" lang="en-US" normalizeH="0" strike="noStrike" u="none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Lặn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sz="2800" i="0" kumimoji="0" lang="en-US" normalizeH="0" strike="noStrike" u="none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Trội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sz="2800" i="0" kumimoji="0" lang="en-US" normalizeH="0" strike="noStrike" u="none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Lặn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baseline="0" b="0" cap="none" dirty="0" sz="2000" i="0" kumimoji="0" lang="vi-VN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baseline="0" b="0" cap="none" sz="2000" i="0" kumimoji="0" lang="vi-VN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baseline="0" b="0" cap="none" sz="2000" i="0" kumimoji="0" lang="vi-VN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baseline="0" b="0" cap="none" sz="2000" i="0" kumimoji="0" lang="vi-VN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baseline="0" b="0" cap="none" sz="2800" i="0" kumimoji="0" lang="vi-VN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baseline="0" b="0" cap="none" sz="2800" i="0" kumimoji="0" lang="vi-VN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baseline="0" b="0" cap="none" sz="2800" i="0" kumimoji="0" lang="vi-VN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baseline="0" b="0" cap="none" sz="2800" i="0" kumimoji="0" lang="vi-VN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baseline="0" b="0" cap="none" sz="2800" i="0" kumimoji="0" lang="vi-VN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baseline="0" b="0" cap="none" sz="2800" i="0" kumimoji="0" lang="vi-VN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baseline="0" b="0" cap="none" sz="2800" i="0" kumimoji="0" lang="vi-VN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baseline="0" b="0" cap="none" sz="2800" i="0" kumimoji="0" lang="vi-VN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baseline="0" b="0" cap="none" sz="2800" i="0" kumimoji="0" lang="vi-VN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baseline="0" b="0" cap="none" sz="2800" i="0" kumimoji="0" lang="vi-VN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baseline="0" b="0" cap="none" sz="2800" i="0" kumimoji="0" lang="vi-VN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baseline="0" b="0" cap="none" dirty="0" sz="2800" i="0" kumimoji="0" lang="vi-VN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baseline="0" b="0" cap="none" sz="2800" i="0" kumimoji="0" lang="vi-VN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baseline="0" b="0" cap="none" sz="2800" i="0" kumimoji="0" lang="vi-VN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baseline="0" b="0" cap="none" sz="2800" i="0" kumimoji="0" lang="vi-VN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baseline="0" b="0" cap="none" dirty="0" sz="2800" i="0" kumimoji="0" lang="vi-VN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48598" name="Text Box 47"/>
          <p:cNvSpPr txBox="1">
            <a:spLocks noChangeArrowheads="1"/>
          </p:cNvSpPr>
          <p:nvPr/>
        </p:nvSpPr>
        <p:spPr bwMode="auto">
          <a:xfrm>
            <a:off x="443011" y="4638080"/>
            <a:ext cx="8686156" cy="861774"/>
          </a:xfrm>
          <a:prstGeom prst="rect"/>
          <a:noFill/>
          <a:ln>
            <a:noFill/>
          </a:ln>
          <a:effectLst/>
        </p:spPr>
        <p:txBody>
          <a:bodyPr wrap="square">
            <a:spAutoFit/>
          </a:bodyPr>
          <a:p>
            <a:pPr algn="l">
              <a:spcBef>
                <a:spcPct val="50000"/>
              </a:spcBef>
            </a:pP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- Em có nhận xét gì về mối tương quan Trội - Lặn trong tự nhiên?</a:t>
            </a:r>
          </a:p>
          <a:p>
            <a:pPr algn="l">
              <a:spcBef>
                <a:spcPct val="50000"/>
              </a:spcBef>
            </a:pPr>
            <a:r>
              <a:rPr dirty="0" sz="20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Lấy thêm ví dụ về mối tương quan trội - Lặn trong tự nhiên?</a:t>
            </a:r>
          </a:p>
        </p:txBody>
      </p:sp>
      <p:sp>
        <p:nvSpPr>
          <p:cNvPr id="1048599" name="Text Box 48"/>
          <p:cNvSpPr txBox="1">
            <a:spLocks noChangeArrowheads="1"/>
          </p:cNvSpPr>
          <p:nvPr/>
        </p:nvSpPr>
        <p:spPr bwMode="auto">
          <a:xfrm>
            <a:off x="1738411" y="2115543"/>
            <a:ext cx="1184476" cy="400110"/>
          </a:xfrm>
          <a:prstGeom prst="rect"/>
          <a:noFill/>
          <a:ln>
            <a:noFill/>
          </a:ln>
          <a:effectLst/>
        </p:spPr>
        <p:txBody>
          <a:bodyPr wrap="square">
            <a:spAutoFit/>
          </a:bodyPr>
          <a:p>
            <a:pPr algn="l">
              <a:spcBef>
                <a:spcPct val="50000"/>
              </a:spcBef>
            </a:pPr>
            <a:r>
              <a:rPr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Vỏ xám</a:t>
            </a:r>
          </a:p>
        </p:txBody>
      </p:sp>
      <p:sp>
        <p:nvSpPr>
          <p:cNvPr id="1048600" name="Text Box 49"/>
          <p:cNvSpPr txBox="1">
            <a:spLocks noChangeArrowheads="1"/>
          </p:cNvSpPr>
          <p:nvPr/>
        </p:nvSpPr>
        <p:spPr bwMode="auto">
          <a:xfrm>
            <a:off x="3338611" y="2047280"/>
            <a:ext cx="1184476" cy="400110"/>
          </a:xfrm>
          <a:prstGeom prst="rect"/>
          <a:noFill/>
          <a:ln>
            <a:noFill/>
          </a:ln>
          <a:effectLst/>
        </p:spPr>
        <p:txBody>
          <a:bodyPr wrap="square">
            <a:spAutoFit/>
          </a:bodyPr>
          <a:p>
            <a:pPr algn="l">
              <a:spcBef>
                <a:spcPct val="50000"/>
              </a:spcBef>
            </a:pPr>
            <a:r>
              <a:rPr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Vỏ trắng</a:t>
            </a:r>
          </a:p>
        </p:txBody>
      </p:sp>
      <p:sp>
        <p:nvSpPr>
          <p:cNvPr id="1048601" name="Text Box 50"/>
          <p:cNvSpPr txBox="1">
            <a:spLocks noChangeArrowheads="1"/>
          </p:cNvSpPr>
          <p:nvPr/>
        </p:nvSpPr>
        <p:spPr bwMode="auto">
          <a:xfrm>
            <a:off x="1662211" y="1361480"/>
            <a:ext cx="1342406" cy="400110"/>
          </a:xfrm>
          <a:prstGeom prst="rect"/>
          <a:noFill/>
          <a:ln>
            <a:noFill/>
          </a:ln>
          <a:effectLst/>
        </p:spPr>
        <p:txBody>
          <a:bodyPr wrap="square">
            <a:spAutoFit/>
          </a:bodyPr>
          <a:p>
            <a:pPr algn="l">
              <a:spcBef>
                <a:spcPct val="50000"/>
              </a:spcBef>
            </a:pP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Hạt vàng</a:t>
            </a:r>
          </a:p>
        </p:txBody>
      </p:sp>
      <p:sp>
        <p:nvSpPr>
          <p:cNvPr id="1048602" name="Text Box 51"/>
          <p:cNvSpPr txBox="1">
            <a:spLocks noChangeArrowheads="1"/>
          </p:cNvSpPr>
          <p:nvPr/>
        </p:nvSpPr>
        <p:spPr bwMode="auto">
          <a:xfrm>
            <a:off x="3262411" y="1361480"/>
            <a:ext cx="1342406" cy="400110"/>
          </a:xfrm>
          <a:prstGeom prst="rect"/>
          <a:noFill/>
          <a:ln>
            <a:noFill/>
          </a:ln>
          <a:effectLst/>
        </p:spPr>
        <p:txBody>
          <a:bodyPr wrap="square">
            <a:spAutoFit/>
          </a:bodyPr>
          <a:p>
            <a:pPr algn="l">
              <a:spcBef>
                <a:spcPct val="50000"/>
              </a:spcBef>
            </a:pPr>
            <a:r>
              <a:rPr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Hạt xanh</a:t>
            </a:r>
          </a:p>
        </p:txBody>
      </p:sp>
      <p:sp>
        <p:nvSpPr>
          <p:cNvPr id="1048603" name="Text Box 52"/>
          <p:cNvSpPr txBox="1">
            <a:spLocks noChangeArrowheads="1"/>
          </p:cNvSpPr>
          <p:nvPr/>
        </p:nvSpPr>
        <p:spPr bwMode="auto">
          <a:xfrm>
            <a:off x="4786411" y="1361480"/>
            <a:ext cx="1342406" cy="400110"/>
          </a:xfrm>
          <a:prstGeom prst="rect"/>
          <a:noFill/>
          <a:ln>
            <a:noFill/>
          </a:ln>
          <a:effectLst/>
        </p:spPr>
        <p:txBody>
          <a:bodyPr wrap="square">
            <a:spAutoFit/>
          </a:bodyPr>
          <a:p>
            <a:pPr algn="l">
              <a:spcBef>
                <a:spcPct val="50000"/>
              </a:spcBef>
            </a:pPr>
            <a:r>
              <a:rPr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Thân cao</a:t>
            </a:r>
          </a:p>
        </p:txBody>
      </p:sp>
      <p:sp>
        <p:nvSpPr>
          <p:cNvPr id="1048604" name="Text Box 53"/>
          <p:cNvSpPr txBox="1">
            <a:spLocks noChangeArrowheads="1"/>
          </p:cNvSpPr>
          <p:nvPr/>
        </p:nvSpPr>
        <p:spPr bwMode="auto">
          <a:xfrm>
            <a:off x="6310411" y="1361480"/>
            <a:ext cx="1342406" cy="400110"/>
          </a:xfrm>
          <a:prstGeom prst="rect"/>
          <a:noFill/>
          <a:ln>
            <a:noFill/>
          </a:ln>
          <a:effectLst/>
        </p:spPr>
        <p:txBody>
          <a:bodyPr wrap="square">
            <a:spAutoFit/>
          </a:bodyPr>
          <a:p>
            <a:pPr algn="l">
              <a:spcBef>
                <a:spcPct val="50000"/>
              </a:spcBef>
            </a:pPr>
            <a:r>
              <a:rPr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Thân thấp</a:t>
            </a:r>
          </a:p>
        </p:txBody>
      </p:sp>
      <p:sp>
        <p:nvSpPr>
          <p:cNvPr id="1048605" name="Text Box 54"/>
          <p:cNvSpPr txBox="1">
            <a:spLocks noChangeArrowheads="1"/>
          </p:cNvSpPr>
          <p:nvPr/>
        </p:nvSpPr>
        <p:spPr bwMode="auto">
          <a:xfrm>
            <a:off x="4786411" y="1971080"/>
            <a:ext cx="1184476" cy="400110"/>
          </a:xfrm>
          <a:prstGeom prst="rect"/>
          <a:noFill/>
          <a:ln>
            <a:noFill/>
          </a:ln>
          <a:effectLst/>
        </p:spPr>
        <p:txBody>
          <a:bodyPr wrap="square">
            <a:spAutoFit/>
          </a:bodyPr>
          <a:p>
            <a:pPr algn="l">
              <a:spcBef>
                <a:spcPct val="50000"/>
              </a:spcBef>
            </a:pPr>
            <a:r>
              <a:rPr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Quả lục</a:t>
            </a:r>
          </a:p>
        </p:txBody>
      </p:sp>
      <p:sp>
        <p:nvSpPr>
          <p:cNvPr id="1048606" name="Text Box 55"/>
          <p:cNvSpPr txBox="1">
            <a:spLocks noChangeArrowheads="1"/>
          </p:cNvSpPr>
          <p:nvPr/>
        </p:nvSpPr>
        <p:spPr bwMode="auto">
          <a:xfrm>
            <a:off x="6386610" y="2047280"/>
            <a:ext cx="1421371" cy="400110"/>
          </a:xfrm>
          <a:prstGeom prst="rect"/>
          <a:noFill/>
          <a:ln>
            <a:noFill/>
          </a:ln>
          <a:effectLst/>
        </p:spPr>
        <p:txBody>
          <a:bodyPr wrap="square">
            <a:spAutoFit/>
          </a:bodyPr>
          <a:p>
            <a:pPr algn="l">
              <a:spcBef>
                <a:spcPct val="50000"/>
              </a:spcBef>
            </a:pPr>
            <a:r>
              <a:rPr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Quả vàng</a:t>
            </a:r>
          </a:p>
        </p:txBody>
      </p:sp>
      <p:sp>
        <p:nvSpPr>
          <p:cNvPr id="1048607" name="Text Box 56"/>
          <p:cNvSpPr txBox="1">
            <a:spLocks noChangeArrowheads="1"/>
          </p:cNvSpPr>
          <p:nvPr/>
        </p:nvSpPr>
        <p:spPr bwMode="auto">
          <a:xfrm>
            <a:off x="3110011" y="2733080"/>
            <a:ext cx="1500336" cy="400110"/>
          </a:xfrm>
          <a:prstGeom prst="rect"/>
          <a:noFill/>
          <a:ln>
            <a:noFill/>
          </a:ln>
          <a:effectLst/>
        </p:spPr>
        <p:txBody>
          <a:bodyPr wrap="square">
            <a:spAutoFit/>
          </a:bodyPr>
          <a:p>
            <a:pPr algn="l">
              <a:spcBef>
                <a:spcPct val="50000"/>
              </a:spcBef>
            </a:pPr>
            <a:r>
              <a:rPr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Lông trắng</a:t>
            </a:r>
          </a:p>
        </p:txBody>
      </p:sp>
      <p:sp>
        <p:nvSpPr>
          <p:cNvPr id="1048608" name="Text Box 57"/>
          <p:cNvSpPr txBox="1">
            <a:spLocks noChangeArrowheads="1"/>
          </p:cNvSpPr>
          <p:nvPr/>
        </p:nvSpPr>
        <p:spPr bwMode="auto">
          <a:xfrm>
            <a:off x="1738411" y="2809280"/>
            <a:ext cx="1342406" cy="400110"/>
          </a:xfrm>
          <a:prstGeom prst="rect"/>
          <a:noFill/>
          <a:ln>
            <a:noFill/>
          </a:ln>
          <a:effectLst/>
        </p:spPr>
        <p:txBody>
          <a:bodyPr wrap="square">
            <a:spAutoFit/>
          </a:bodyPr>
          <a:p>
            <a:pPr algn="l">
              <a:spcBef>
                <a:spcPct val="50000"/>
              </a:spcBef>
            </a:pPr>
            <a:r>
              <a:rPr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Lông đen</a:t>
            </a:r>
          </a:p>
        </p:txBody>
      </p:sp>
      <p:sp>
        <p:nvSpPr>
          <p:cNvPr id="1048609" name="Text Box 58"/>
          <p:cNvSpPr txBox="1">
            <a:spLocks noChangeArrowheads="1"/>
          </p:cNvSpPr>
          <p:nvPr/>
        </p:nvSpPr>
        <p:spPr bwMode="auto">
          <a:xfrm>
            <a:off x="4710211" y="2733080"/>
            <a:ext cx="1500336" cy="400110"/>
          </a:xfrm>
          <a:prstGeom prst="rect"/>
          <a:noFill/>
          <a:ln>
            <a:noFill/>
          </a:ln>
          <a:effectLst/>
        </p:spPr>
        <p:txBody>
          <a:bodyPr wrap="square">
            <a:spAutoFit/>
          </a:bodyPr>
          <a:p>
            <a:pPr algn="l">
              <a:spcBef>
                <a:spcPct val="50000"/>
              </a:spcBef>
            </a:pPr>
            <a:r>
              <a:rPr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Thân nhẵn</a:t>
            </a:r>
          </a:p>
        </p:txBody>
      </p:sp>
      <p:sp>
        <p:nvSpPr>
          <p:cNvPr id="1048610" name="Text Box 59"/>
          <p:cNvSpPr txBox="1">
            <a:spLocks noChangeArrowheads="1"/>
          </p:cNvSpPr>
          <p:nvPr/>
        </p:nvSpPr>
        <p:spPr bwMode="auto">
          <a:xfrm>
            <a:off x="6374035" y="2580680"/>
            <a:ext cx="1500336" cy="707886"/>
          </a:xfrm>
          <a:prstGeom prst="rect"/>
          <a:noFill/>
          <a:ln>
            <a:noFill/>
          </a:ln>
          <a:effectLst/>
        </p:spPr>
        <p:txBody>
          <a:bodyPr wrap="square">
            <a:spAutoFit/>
          </a:bodyPr>
          <a:p>
            <a:pPr algn="l">
              <a:spcBef>
                <a:spcPct val="50000"/>
              </a:spcBef>
            </a:pP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Thân có lông tơ</a:t>
            </a:r>
          </a:p>
        </p:txBody>
      </p:sp>
      <p:sp>
        <p:nvSpPr>
          <p:cNvPr id="1048611" name="Text Box 60"/>
          <p:cNvSpPr txBox="1">
            <a:spLocks noChangeArrowheads="1"/>
          </p:cNvSpPr>
          <p:nvPr/>
        </p:nvSpPr>
        <p:spPr bwMode="auto">
          <a:xfrm>
            <a:off x="1662211" y="3418880"/>
            <a:ext cx="1500336" cy="400110"/>
          </a:xfrm>
          <a:prstGeom prst="rect"/>
          <a:noFill/>
          <a:ln>
            <a:noFill/>
          </a:ln>
          <a:effectLst/>
        </p:spPr>
        <p:txBody>
          <a:bodyPr wrap="square">
            <a:spAutoFit/>
          </a:bodyPr>
          <a:p>
            <a:pPr algn="l">
              <a:spcBef>
                <a:spcPct val="50000"/>
              </a:spcBef>
            </a:pPr>
            <a:r>
              <a:rPr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Hạt trơn</a:t>
            </a:r>
          </a:p>
        </p:txBody>
      </p:sp>
      <p:sp>
        <p:nvSpPr>
          <p:cNvPr id="1048612" name="Text Box 61"/>
          <p:cNvSpPr txBox="1">
            <a:spLocks noChangeArrowheads="1"/>
          </p:cNvSpPr>
          <p:nvPr/>
        </p:nvSpPr>
        <p:spPr bwMode="auto">
          <a:xfrm>
            <a:off x="3110011" y="3418880"/>
            <a:ext cx="1500336" cy="400110"/>
          </a:xfrm>
          <a:prstGeom prst="rect"/>
          <a:noFill/>
          <a:ln>
            <a:noFill/>
          </a:ln>
          <a:effectLst/>
        </p:spPr>
        <p:txBody>
          <a:bodyPr wrap="square">
            <a:spAutoFit/>
          </a:bodyPr>
          <a:p>
            <a:pPr algn="l">
              <a:spcBef>
                <a:spcPct val="50000"/>
              </a:spcBef>
            </a:pPr>
            <a:r>
              <a:rPr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Hạt nhăn</a:t>
            </a:r>
          </a:p>
        </p:txBody>
      </p:sp>
      <p:sp>
        <p:nvSpPr>
          <p:cNvPr id="1048613" name="Text Box 62"/>
          <p:cNvSpPr txBox="1">
            <a:spLocks noChangeArrowheads="1"/>
          </p:cNvSpPr>
          <p:nvPr/>
        </p:nvSpPr>
        <p:spPr bwMode="auto">
          <a:xfrm>
            <a:off x="4710211" y="3418880"/>
            <a:ext cx="1500336" cy="400110"/>
          </a:xfrm>
          <a:prstGeom prst="rect"/>
          <a:noFill/>
          <a:ln>
            <a:noFill/>
          </a:ln>
          <a:effectLst/>
        </p:spPr>
        <p:txBody>
          <a:bodyPr wrap="square">
            <a:spAutoFit/>
          </a:bodyPr>
          <a:p>
            <a:pPr algn="l">
              <a:spcBef>
                <a:spcPct val="50000"/>
              </a:spcBef>
            </a:pPr>
            <a:r>
              <a:rPr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Hoa đỏ</a:t>
            </a:r>
          </a:p>
        </p:txBody>
      </p:sp>
      <p:sp>
        <p:nvSpPr>
          <p:cNvPr id="1048614" name="Text Box 63"/>
          <p:cNvSpPr txBox="1">
            <a:spLocks noChangeArrowheads="1"/>
          </p:cNvSpPr>
          <p:nvPr/>
        </p:nvSpPr>
        <p:spPr bwMode="auto">
          <a:xfrm>
            <a:off x="6234211" y="3418880"/>
            <a:ext cx="1500336" cy="400110"/>
          </a:xfrm>
          <a:prstGeom prst="rect"/>
          <a:noFill/>
          <a:ln>
            <a:noFill/>
          </a:ln>
          <a:effectLst/>
        </p:spPr>
        <p:txBody>
          <a:bodyPr wrap="square">
            <a:spAutoFit/>
          </a:bodyPr>
          <a:p>
            <a:pPr algn="l">
              <a:spcBef>
                <a:spcPct val="50000"/>
              </a:spcBef>
            </a:pPr>
            <a:r>
              <a:rPr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Hoa trắng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Rectangle 11"/>
          <p:cNvSpPr txBox="1">
            <a:spLocks noChangeArrowheads="1"/>
          </p:cNvSpPr>
          <p:nvPr/>
        </p:nvSpPr>
        <p:spPr bwMode="auto">
          <a:xfrm>
            <a:off x="107504" y="116632"/>
            <a:ext cx="8137599" cy="533400"/>
          </a:xfrm>
          <a:prstGeom prst="rect"/>
          <a:noFill/>
          <a:ln>
            <a:noFill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b="1" dirty="0" sz="2800" lang="en-US" smtClean="0">
                <a:latin typeface="Times New Roman" pitchFamily="18" charset="0"/>
              </a:rPr>
              <a:t>IV. </a:t>
            </a:r>
            <a:r>
              <a:rPr b="1" dirty="0" sz="2800" lang="en-US">
                <a:latin typeface="Times New Roman" pitchFamily="18" charset="0"/>
              </a:rPr>
              <a:t>Ý NGHĨA CỦA TƯƠNG QUAN TRỘI LẶN</a:t>
            </a:r>
            <a:r>
              <a:rPr dirty="0" sz="2800" lang="en-US">
                <a:latin typeface="Times New Roman" pitchFamily="18" charset="0"/>
              </a:rPr>
              <a:t> </a:t>
            </a:r>
          </a:p>
        </p:txBody>
      </p:sp>
      <p:sp>
        <p:nvSpPr>
          <p:cNvPr id="1048592" name="Rectangle 10"/>
          <p:cNvSpPr txBox="1">
            <a:spLocks noChangeArrowheads="1"/>
          </p:cNvSpPr>
          <p:nvPr/>
        </p:nvSpPr>
        <p:spPr bwMode="auto">
          <a:xfrm>
            <a:off x="-180528" y="692696"/>
            <a:ext cx="9582354" cy="5904655"/>
          </a:xfrm>
          <a:prstGeom prst="rect"/>
          <a:noFill/>
          <a:ln>
            <a:noFill/>
          </a:ln>
          <a:effectLst/>
        </p:spPr>
        <p:txBody>
          <a:bodyPr/>
          <a:lstStyle>
            <a:lvl1pPr eaLnBrk="0" hangingPunct="0" indent="-342900" marL="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b="1" dirty="0" sz="2400" lang="en-US" smtClean="0">
                <a:solidFill>
                  <a:srgbClr val="003300"/>
                </a:solidFill>
                <a:latin typeface="Times New Roman" pitchFamily="18" charset="0"/>
              </a:rPr>
              <a:t>    +Nêu </a:t>
            </a:r>
            <a:r>
              <a:rPr b="1" dirty="0" sz="2400" lang="en-US">
                <a:solidFill>
                  <a:srgbClr val="003300"/>
                </a:solidFill>
                <a:latin typeface="Times New Roman" pitchFamily="18" charset="0"/>
              </a:rPr>
              <a:t>tương quan trội lặn trong tự nhiên ?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b="1" dirty="0" sz="2400" lang="en-US">
              <a:solidFill>
                <a:srgbClr val="0033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b="1" dirty="0" sz="2400" lang="en-US" smtClean="0">
                <a:solidFill>
                  <a:srgbClr val="003300"/>
                </a:solidFill>
                <a:latin typeface="Times New Roman" pitchFamily="18" charset="0"/>
              </a:rPr>
              <a:t> 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b="1" dirty="0" sz="2400" lang="en-US" smtClean="0">
                <a:solidFill>
                  <a:srgbClr val="003300"/>
                </a:solidFill>
                <a:latin typeface="Times New Roman" pitchFamily="18" charset="0"/>
              </a:rPr>
              <a:t>    +Xác định tính trạng trội và tính trạng lặn nhằm mục đích gì ?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b="1" dirty="0" lang="en-US">
              <a:solidFill>
                <a:srgbClr val="0033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b="1" dirty="0" sz="2400" lang="en-US">
              <a:solidFill>
                <a:srgbClr val="0033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b="1" dirty="0" sz="2400" lang="en-US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b="1" dirty="0" sz="2400" lang="en-US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b="1" dirty="0" sz="2400" lang="en-US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b="1" dirty="0" sz="2400" lang="en-US" smtClean="0">
                <a:solidFill>
                  <a:srgbClr val="003300"/>
                </a:solidFill>
                <a:latin typeface="Times New Roman" pitchFamily="18" charset="0"/>
              </a:rPr>
              <a:t>   </a:t>
            </a:r>
            <a:r>
              <a:rPr b="1" dirty="0" sz="2400" lang="en-US" smtClean="0">
                <a:solidFill>
                  <a:srgbClr val="003300"/>
                </a:solidFill>
                <a:latin typeface="Times New Roman" pitchFamily="18" charset="0"/>
              </a:rPr>
              <a:t>+</a:t>
            </a:r>
            <a:r>
              <a:rPr b="1" dirty="0" sz="2400" lang="en-US">
                <a:solidFill>
                  <a:srgbClr val="003300"/>
                </a:solidFill>
                <a:latin typeface="Times New Roman" pitchFamily="18" charset="0"/>
              </a:rPr>
              <a:t>Xác định độ thuần chủng của giống có ý nghĩa gì trong sản xuất</a:t>
            </a:r>
            <a:r>
              <a:rPr b="1" dirty="0" sz="2400" lang="en-US" smtClean="0">
                <a:solidFill>
                  <a:srgbClr val="003300"/>
                </a:solidFill>
                <a:latin typeface="Times New Roman" pitchFamily="18" charset="0"/>
              </a:rPr>
              <a:t>?</a:t>
            </a:r>
            <a:endParaRPr b="1" dirty="0" sz="2400" lang="en-US">
              <a:solidFill>
                <a:srgbClr val="0033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b="1" dirty="0" lang="en-US">
              <a:solidFill>
                <a:srgbClr val="0033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b="1" dirty="0" sz="2400" lang="en-US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b="1" dirty="0" sz="2400" lang="en-US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b="1" dirty="0" sz="2400" lang="en-US" smtClean="0">
                <a:solidFill>
                  <a:srgbClr val="003300"/>
                </a:solidFill>
                <a:latin typeface="Times New Roman" pitchFamily="18" charset="0"/>
              </a:rPr>
              <a:t>  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b="1" dirty="0" sz="2400" lang="en-US" smtClean="0">
                <a:solidFill>
                  <a:srgbClr val="003300"/>
                </a:solidFill>
                <a:latin typeface="Times New Roman" pitchFamily="18" charset="0"/>
              </a:rPr>
              <a:t>   +Muốn </a:t>
            </a:r>
            <a:r>
              <a:rPr b="1" dirty="0" sz="2400" lang="en-US">
                <a:solidFill>
                  <a:srgbClr val="003300"/>
                </a:solidFill>
                <a:latin typeface="Times New Roman" pitchFamily="18" charset="0"/>
              </a:rPr>
              <a:t>xác định giống có thuần chủng hay không cần phải thực hiện phép lai nào ?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b="1" dirty="0" sz="2400" lang="en-US">
              <a:solidFill>
                <a:srgbClr val="33CC33"/>
              </a:solidFill>
              <a:latin typeface="Century Schoolbook" pitchFamily="18" charset="0"/>
              <a:sym typeface="Wingdings 3" pitchFamily="18" charset="2"/>
            </a:endParaRPr>
          </a:p>
        </p:txBody>
      </p:sp>
      <p:sp>
        <p:nvSpPr>
          <p:cNvPr id="1048593" name="Text Box 12"/>
          <p:cNvSpPr txBox="1">
            <a:spLocks noChangeArrowheads="1"/>
          </p:cNvSpPr>
          <p:nvPr/>
        </p:nvSpPr>
        <p:spPr bwMode="auto">
          <a:xfrm>
            <a:off x="0" y="1124744"/>
            <a:ext cx="8534400" cy="38735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p>
            <a:pPr>
              <a:lnSpc>
                <a:spcPct val="80000"/>
              </a:lnSpc>
              <a:spcBef>
                <a:spcPct val="20000"/>
              </a:spcBef>
            </a:pP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     Trong tự nhiên mối tương quan trội – lặn là phổ biến .</a:t>
            </a:r>
            <a:endParaRPr dirty="0" sz="2400" lang="en-US">
              <a:effectLst>
                <a:outerShdw algn="tl" blurRad="38100" dir="2700000" dist="38100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4" name="Text Box 13"/>
          <p:cNvSpPr txBox="1">
            <a:spLocks noChangeArrowheads="1"/>
          </p:cNvSpPr>
          <p:nvPr/>
        </p:nvSpPr>
        <p:spPr bwMode="auto">
          <a:xfrm>
            <a:off x="179512" y="2204864"/>
            <a:ext cx="8640960" cy="128219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p>
            <a:pPr>
              <a:lnSpc>
                <a:spcPct val="80000"/>
              </a:lnSpc>
              <a:spcBef>
                <a:spcPct val="20000"/>
              </a:spcBef>
            </a:pP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Tính trạng trội thường là tính trạng tốt </a:t>
            </a:r>
            <a:r>
              <a:rPr dirty="0" sz="2400" lang="en-US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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400" lang="en-US" smtClean="0">
                <a:latin typeface="Times New Roman" pitchFamily="18" charset="0"/>
                <a:cs typeface="Times New Roman" pitchFamily="18" charset="0"/>
              </a:rPr>
              <a:t>cần </a:t>
            </a:r>
            <a:r>
              <a:rPr dirty="0" sz="2400" lang="en-US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xác </a:t>
            </a:r>
            <a:r>
              <a:rPr dirty="0" sz="2400" lang="en-US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định tính </a:t>
            </a:r>
            <a:r>
              <a:rPr dirty="0" sz="2400" lang="en-US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trạng </a:t>
            </a:r>
            <a:r>
              <a:rPr dirty="0" sz="2400" lang="en-US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trội </a:t>
            </a:r>
            <a:endParaRPr dirty="0" sz="2400" lang="en-US" smtClean="0"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dirty="0" sz="2400" lang="en-US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và </a:t>
            </a:r>
            <a:r>
              <a:rPr dirty="0" sz="2400" lang="en-US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tập trung nhiều gen trội quý vào một kiểu gen tạo ra </a:t>
            </a:r>
            <a:r>
              <a:rPr dirty="0" sz="2400" lang="en-US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giống </a:t>
            </a:r>
            <a:r>
              <a:rPr dirty="0" sz="2400" lang="en-US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có giá trị kinh tế.</a:t>
            </a:r>
            <a:endParaRPr dirty="0" sz="2400" lang="en-US">
              <a:effectLst>
                <a:outerShdw algn="tl" blurRad="38100" dir="2700000" dist="38100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5" name="Text Box 14"/>
          <p:cNvSpPr txBox="1">
            <a:spLocks noChangeArrowheads="1"/>
          </p:cNvSpPr>
          <p:nvPr/>
        </p:nvSpPr>
        <p:spPr bwMode="auto">
          <a:xfrm>
            <a:off x="107504" y="3933056"/>
            <a:ext cx="8784976" cy="92964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dirty="0" sz="2400" lang="en-US">
                <a:latin typeface="Times New Roman" pitchFamily="18" charset="0"/>
              </a:rPr>
              <a:t>Xác định độ thuần chủng của giống </a:t>
            </a:r>
            <a:r>
              <a:rPr dirty="0" sz="2400" lang="en-US" smtClean="0">
                <a:latin typeface="Times New Roman" pitchFamily="18" charset="0"/>
              </a:rPr>
              <a:t>nhằm t</a:t>
            </a:r>
            <a:r>
              <a:rPr dirty="0" sz="2400" lang="en-US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ránh </a:t>
            </a:r>
            <a:r>
              <a:rPr dirty="0" sz="2400" lang="en-US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sự phân ly diễn ra, tránh xuất hiện tính trạng lặn xấu </a:t>
            </a:r>
            <a:r>
              <a:rPr dirty="0" sz="2400" lang="en-US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ảnh </a:t>
            </a:r>
            <a:r>
              <a:rPr dirty="0" sz="2400" lang="en-US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hưởng  tới phẩm chất và năng xuất cây trồng, vật nuôi...</a:t>
            </a:r>
            <a:endParaRPr dirty="0" sz="2400" lang="en-US">
              <a:effectLst>
                <a:outerShdw algn="tl" blurRad="38100" dir="2700000" dist="38100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6" name="Text Box 15"/>
          <p:cNvSpPr txBox="1">
            <a:spLocks noChangeArrowheads="1"/>
          </p:cNvSpPr>
          <p:nvPr/>
        </p:nvSpPr>
        <p:spPr bwMode="auto">
          <a:xfrm>
            <a:off x="18306" y="5877272"/>
            <a:ext cx="9677401" cy="461962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dirty="0" sz="2400" lang="en-US">
                <a:latin typeface="Times New Roman" pitchFamily="18" charset="0"/>
                <a:sym typeface="Wingdings 3" pitchFamily="18" charset="2"/>
              </a:rPr>
              <a:t>Kiểm tra độ thuần chủng của giống phải thực hiện phép lai phân tích.                           </a:t>
            </a:r>
          </a:p>
        </p:txBody>
      </p:sp>
      <p:pic>
        <p:nvPicPr>
          <p:cNvPr id="2097153" name="Picture 15" descr="viet3"/>
          <p:cNvPicPr>
            <a:picLocks noChangeAspect="1" noChangeArrowheads="1" noCrop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7020272" y="764704"/>
            <a:ext cx="1080120" cy="648072"/>
          </a:xfrm>
          <a:prstGeom prst="rect"/>
          <a:noFill/>
          <a:ln>
            <a:noFill/>
          </a:ln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250" id="7"/>
                                        <p:tgtEl>
                                          <p:spTgt spid="1048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50" id="10"/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50" id="13"/>
                                        <p:tgtEl>
                                          <p:spTgt spid="1048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50" id="16"/>
                                        <p:tgtEl>
                                          <p:spTgt spid="1048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50" id="19"/>
                                        <p:tgtEl>
                                          <p:spTgt spid="10485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50" id="22"/>
                                        <p:tgtEl>
                                          <p:spTgt spid="10485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50" id="25"/>
                                        <p:tgtEl>
                                          <p:spTgt spid="10485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50" id="28"/>
                                        <p:tgtEl>
                                          <p:spTgt spid="10485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 nodeType="clickPar">
                      <p:stCondLst>
                        <p:cond delay="indefinite"/>
                      </p:stCondLst>
                      <p:childTnLst>
                        <p:par>
                          <p:cTn fill="hold" id="30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xit" presetID="8" presetSubtype="16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dur="250" id="32"/>
                                        <p:tgtEl>
                                          <p:spTgt spid="1048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">
                      <p:stCondLst>
                        <p:cond delay="indefinite"/>
                      </p:stCondLst>
                      <p:childTnLst>
                        <p:par>
                          <p:cTn fill="hold" id="35">
                            <p:stCondLst>
                              <p:cond delay="0"/>
                            </p:stCondLst>
                            <p:childTnLst>
                              <p:par>
                                <p:cTn fill="hold" id="36" nodeType="clickEffect" presetClass="exit" presetID="8" presetSubtype="16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dur="250" id="37"/>
                                        <p:tgtEl>
                                          <p:spTgt spid="1048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39" nodeType="withEffect" presetClass="exit" presetID="8" presetSubtype="16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dur="250" id="40"/>
                                        <p:tgtEl>
                                          <p:spTgt spid="10485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2" nodeType="withEffect" presetClass="exit" presetID="8" presetSubtype="16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dur="250" id="43"/>
                                        <p:tgtEl>
                                          <p:spTgt spid="10485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5" nodeType="withEffect" presetClass="exit" presetID="8" presetSubtype="16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dur="250" id="46"/>
                                        <p:tgtEl>
                                          <p:spTgt spid="10485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8" nodeType="withEffect" presetClass="exit" presetID="8" presetSubtype="16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dur="250" id="49"/>
                                        <p:tgtEl>
                                          <p:spTgt spid="10485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1" nodeType="clickPar">
                      <p:stCondLst>
                        <p:cond delay="indefinite"/>
                      </p:stCondLst>
                      <p:childTnLst>
                        <p:par>
                          <p:cTn fill="hold" id="52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3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50" id="55"/>
                                        <p:tgtEl>
                                          <p:spTgt spid="104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fill="hold" id="58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fill="hold" id="59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0">
                      <p:stCondLst>
                        <p:cond delay="indefinite"/>
                      </p:stCondLst>
                      <p:childTnLst>
                        <p:par>
                          <p:cTn fill="hold" id="61">
                            <p:stCondLst>
                              <p:cond delay="0"/>
                            </p:stCondLst>
                            <p:childTnLst>
                              <p:par>
                                <p:cTn fill="hold" id="62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50" id="64"/>
                                        <p:tgtEl>
                                          <p:spTgt spid="1048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5">
                      <p:stCondLst>
                        <p:cond delay="indefinite"/>
                      </p:stCondLst>
                      <p:childTnLst>
                        <p:par>
                          <p:cTn fill="hold" id="66">
                            <p:stCondLst>
                              <p:cond delay="0"/>
                            </p:stCondLst>
                            <p:childTnLst>
                              <p:par>
                                <p:cTn fill="hold" id="67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50" id="69"/>
                                        <p:tgtEl>
                                          <p:spTgt spid="1048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0" nodeType="clickPar">
                      <p:stCondLst>
                        <p:cond delay="indefinite"/>
                      </p:stCondLst>
                      <p:childTnLst>
                        <p:par>
                          <p:cTn fill="hold" id="71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2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50" id="74"/>
                                        <p:tgtEl>
                                          <p:spTgt spid="104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5" nodeType="clickPar">
                      <p:stCondLst>
                        <p:cond delay="indefinite"/>
                      </p:stCondLst>
                      <p:childTnLst>
                        <p:par>
                          <p:cTn fill="hold" id="76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77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50" id="79"/>
                                        <p:tgtEl>
                                          <p:spTgt spid="10485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0" nodeType="clickPar">
                      <p:stCondLst>
                        <p:cond delay="indefinite"/>
                      </p:stCondLst>
                      <p:childTnLst>
                        <p:par>
                          <p:cTn fill="hold" id="81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2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50" id="84"/>
                                        <p:tgtEl>
                                          <p:spTgt spid="104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5" nodeType="clickPar">
                      <p:stCondLst>
                        <p:cond delay="indefinite"/>
                      </p:stCondLst>
                      <p:childTnLst>
                        <p:par>
                          <p:cTn fill="hold" id="86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87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50" id="89"/>
                                        <p:tgtEl>
                                          <p:spTgt spid="10485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0">
                      <p:stCondLst>
                        <p:cond delay="indefinite"/>
                      </p:stCondLst>
                      <p:childTnLst>
                        <p:par>
                          <p:cTn fill="hold" id="91">
                            <p:stCondLst>
                              <p:cond delay="0"/>
                            </p:stCondLst>
                            <p:childTnLst>
                              <p:par>
                                <p:cTn fill="hold" id="92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50" id="94"/>
                                        <p:tgtEl>
                                          <p:spTgt spid="10485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5">
                      <p:stCondLst>
                        <p:cond delay="indefinite"/>
                      </p:stCondLst>
                      <p:childTnLst>
                        <p:par>
                          <p:cTn fill="hold" id="96">
                            <p:stCondLst>
                              <p:cond delay="0"/>
                            </p:stCondLst>
                            <p:childTnLst>
                              <p:par>
                                <p:cTn fill="hold" id="97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50" id="99"/>
                                        <p:tgtEl>
                                          <p:spTgt spid="10485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0" nodeType="clickPar">
                      <p:stCondLst>
                        <p:cond delay="indefinite"/>
                      </p:stCondLst>
                      <p:childTnLst>
                        <p:par>
                          <p:cTn fill="hold" id="101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2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50" id="104"/>
                                        <p:tgtEl>
                                          <p:spTgt spid="104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105" nodeType="with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250" id="106"/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id="107"/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09" nodeType="with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250" id="110"/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id="111"/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12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13" nodeType="with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250" id="114"/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id="115"/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16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17" nodeType="with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250" id="118"/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id="119"/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2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21" nodeType="with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250" id="122"/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id="123"/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24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25" nodeType="with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250" id="126"/>
                                        <p:tgtEl>
                                          <p:spTgt spid="1048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id="127"/>
                                        <p:tgtEl>
                                          <p:spTgt spid="1048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28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29" nodeType="with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250" id="130"/>
                                        <p:tgtEl>
                                          <p:spTgt spid="1048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id="131"/>
                                        <p:tgtEl>
                                          <p:spTgt spid="1048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32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33" nodeType="with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250" id="134"/>
                                        <p:tgtEl>
                                          <p:spTgt spid="10485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id="135"/>
                                        <p:tgtEl>
                                          <p:spTgt spid="10485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36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37" nodeType="with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250" id="138"/>
                                        <p:tgtEl>
                                          <p:spTgt spid="10485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id="139"/>
                                        <p:tgtEl>
                                          <p:spTgt spid="10485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4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41" nodeType="with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250" id="142"/>
                                        <p:tgtEl>
                                          <p:spTgt spid="10485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id="143"/>
                                        <p:tgtEl>
                                          <p:spTgt spid="10485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44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45" nodeType="with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250" id="146"/>
                                        <p:tgtEl>
                                          <p:spTgt spid="10485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id="147"/>
                                        <p:tgtEl>
                                          <p:spTgt spid="10485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48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1" grpId="0"/>
      <p:bldP spid="1048592" grpId="0" build="p"/>
      <p:bldP spid="1048593" grpId="0"/>
      <p:bldP spid="1048593" grpId="1"/>
      <p:bldP spid="1048594" grpId="0"/>
      <p:bldP spid="1048594" grpId="1"/>
      <p:bldP spid="1048595" grpId="0"/>
      <p:bldP spid="1048595" grpId="1"/>
      <p:bldP spid="1048596" grpId="0"/>
      <p:bldP spid="104859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Rectangle 11"/>
          <p:cNvSpPr txBox="1">
            <a:spLocks noChangeArrowheads="1"/>
          </p:cNvSpPr>
          <p:nvPr/>
        </p:nvSpPr>
        <p:spPr bwMode="auto">
          <a:xfrm>
            <a:off x="107504" y="116632"/>
            <a:ext cx="8893176" cy="533400"/>
          </a:xfrm>
          <a:prstGeom prst="rect"/>
          <a:noFill/>
          <a:ln>
            <a:noFill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b="1" dirty="0" sz="3200" lang="en-US" smtClean="0">
                <a:latin typeface="Times New Roman" pitchFamily="18" charset="0"/>
              </a:rPr>
              <a:t>IV. </a:t>
            </a:r>
            <a:r>
              <a:rPr b="1" dirty="0" sz="3200" lang="en-US">
                <a:latin typeface="Times New Roman" pitchFamily="18" charset="0"/>
              </a:rPr>
              <a:t>Ý NGHĨA CỦA TƯƠNG QUAN TRỘI LẶN</a:t>
            </a:r>
            <a:r>
              <a:rPr dirty="0" sz="3200" lang="en-US">
                <a:latin typeface="Times New Roman" pitchFamily="18" charset="0"/>
              </a:rPr>
              <a:t> </a:t>
            </a:r>
          </a:p>
        </p:txBody>
      </p:sp>
      <p:sp>
        <p:nvSpPr>
          <p:cNvPr id="1048588" name="Rectangle 7"/>
          <p:cNvSpPr>
            <a:spLocks noChangeArrowheads="1"/>
          </p:cNvSpPr>
          <p:nvPr/>
        </p:nvSpPr>
        <p:spPr bwMode="auto">
          <a:xfrm>
            <a:off x="107504" y="1484784"/>
            <a:ext cx="8893176" cy="4752528"/>
          </a:xfrm>
          <a:prstGeom prst="rect"/>
          <a:noFill/>
          <a:ln>
            <a:noFill/>
          </a:ln>
        </p:spPr>
        <p:txBody>
          <a:bodyPr/>
          <a:p>
            <a:pPr algn="just" indent="-342900" marL="342900">
              <a:spcBef>
                <a:spcPct val="20000"/>
              </a:spcBef>
            </a:pPr>
            <a:r>
              <a:rPr dirty="0" sz="3600" lang="en-US">
                <a:latin typeface="Times New Roman" pitchFamily="18" charset="0"/>
                <a:cs typeface="Times New Roman" pitchFamily="18" charset="0"/>
              </a:rPr>
              <a:t>- Trong tự nhiên mối tương quan trội – lặn là phổ biến .</a:t>
            </a:r>
          </a:p>
          <a:p>
            <a:pPr algn="just" indent="-342900" marL="342900">
              <a:spcBef>
                <a:spcPct val="20000"/>
              </a:spcBef>
            </a:pPr>
            <a:r>
              <a:rPr dirty="0" sz="3600" lang="en-US">
                <a:latin typeface="Times New Roman" pitchFamily="18" charset="0"/>
                <a:cs typeface="Times New Roman" pitchFamily="18" charset="0"/>
              </a:rPr>
              <a:t>- Tính trạng trội thường là tính trạng tốt </a:t>
            </a:r>
            <a:r>
              <a:rPr dirty="0" sz="3600" lang="en-US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 Cần xác định tính trạng trội và tập trung nhiều gen trội quý vào một kiểu gen tạo giống có ý nghĩa kinh tế .</a:t>
            </a:r>
          </a:p>
          <a:p>
            <a:pPr algn="just" indent="-342900" marL="342900">
              <a:spcBef>
                <a:spcPct val="20000"/>
              </a:spcBef>
            </a:pPr>
            <a:r>
              <a:rPr dirty="0" sz="3600" lang="en-US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- Trong chọn giống để tránh sự phân li tính trạng phải kiểm tra độ thuần chủng của giống </a:t>
            </a:r>
          </a:p>
        </p:txBody>
      </p:sp>
      <p:sp>
        <p:nvSpPr>
          <p:cNvPr id="1048589" name="Text Box 8"/>
          <p:cNvSpPr txBox="1">
            <a:spLocks noChangeArrowheads="1"/>
          </p:cNvSpPr>
          <p:nvPr/>
        </p:nvSpPr>
        <p:spPr bwMode="auto">
          <a:xfrm>
            <a:off x="539750" y="908596"/>
            <a:ext cx="7154863" cy="523875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sz="2800" lang="en-US">
                <a:latin typeface="Times New Roman" pitchFamily="18" charset="0"/>
              </a:rPr>
              <a:t>Nêu ý nghĩa của tương quan trội lặn ?</a:t>
            </a:r>
          </a:p>
        </p:txBody>
      </p:sp>
      <p:pic>
        <p:nvPicPr>
          <p:cNvPr id="2097152" name="Picture 15" descr="viet3"/>
          <p:cNvPicPr>
            <a:picLocks noChangeAspect="1" noChangeArrowheads="1" noCrop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6156325" y="948283"/>
            <a:ext cx="838200" cy="609600"/>
          </a:xfrm>
          <a:prstGeom prst="rect"/>
          <a:noFill/>
          <a:ln>
            <a:noFill/>
          </a:ln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dur="250" id="7"/>
                                        <p:tgtEl>
                                          <p:spTgt spid="1048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fill="hold" id="12"/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fill="hold" id="13"/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1" id="14" nodeType="with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250" id="15"/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id="16"/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fill="hold" id="22"/>
                                        <p:tgtEl>
                                          <p:spTgt spid="1048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fill="hold" id="23"/>
                                        <p:tgtEl>
                                          <p:spTgt spid="1048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</p:stCondLst>
                      <p:childTnLst>
                        <p:par>
                          <p:cTn fill="hold" id="25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fill="hold" id="28"/>
                                        <p:tgtEl>
                                          <p:spTgt spid="1048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fill="hold" id="29"/>
                                        <p:tgtEl>
                                          <p:spTgt spid="1048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fill="hold" id="34"/>
                                        <p:tgtEl>
                                          <p:spTgt spid="1048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fill="hold" id="35"/>
                                        <p:tgtEl>
                                          <p:spTgt spid="1048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9" grpId="0"/>
      <p:bldP spid="104858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Rectangle 4"/>
          <p:cNvSpPr/>
          <p:nvPr/>
        </p:nvSpPr>
        <p:spPr>
          <a:xfrm>
            <a:off x="971600" y="832936"/>
            <a:ext cx="7250893" cy="3816429"/>
          </a:xfrm>
          <a:prstGeom prst="rect"/>
        </p:spPr>
        <p:txBody>
          <a:bodyPr wrap="square">
            <a:spAutoFit/>
          </a:bodyPr>
          <a:p>
            <a:r>
              <a:rPr b="1" dirty="0" sz="3000"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 </a:t>
            </a:r>
            <a:r>
              <a:rPr b="1" dirty="0" sz="30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 nào để xác định tương quan trội lặn?Cho ví dụ</a:t>
            </a:r>
            <a:r>
              <a:rPr b="1" dirty="0" sz="3000"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b="1" dirty="0" sz="3000"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dirty="0" sz="3200" lang="en-US"/>
              <a:t> </a:t>
            </a:r>
            <a:r>
              <a:rPr dirty="0" sz="3000"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Muốn xác định tương quan trội lặn phải sử dụng phương pháp phân tích các thế hệ lai của Menđen. Ví dụ: F</a:t>
            </a:r>
            <a:r>
              <a:rPr baseline="-25000" dirty="0" sz="3000"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dirty="0" sz="3000"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phân ly kiểu hình 3:1 thì kiểu hình chiếm tỉ lệ ¾ là tính trạng trội, còn kiểu hình có tỉ lệ ¼ là TT lặn</a:t>
            </a:r>
            <a:endParaRPr b="1" dirty="0" sz="3000" lang="vi-VN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fill="hold" id="7"/>
                                        <p:tgtEl>
                                          <p:spTgt spid="1048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fill="hold" id="8"/>
                                        <p:tgtEl>
                                          <p:spTgt spid="1048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Rectangle 4"/>
          <p:cNvSpPr/>
          <p:nvPr/>
        </p:nvSpPr>
        <p:spPr>
          <a:xfrm>
            <a:off x="827584" y="1196752"/>
            <a:ext cx="7056784" cy="1945641"/>
          </a:xfrm>
          <a:prstGeom prst="rect"/>
        </p:spPr>
        <p:txBody>
          <a:bodyPr wrap="square">
            <a:spAutoFit/>
          </a:bodyPr>
          <a:p>
            <a:r>
              <a:rPr b="1" dirty="0" sz="30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 thế nào để xác định tính thuần chủng</a:t>
            </a:r>
            <a:r>
              <a:rPr b="1" dirty="0" sz="3000"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dirty="0" sz="3200"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Tiến hành lai phân tích để kiểm tra độ thuần chủng</a:t>
            </a:r>
            <a:endParaRPr b="1" dirty="0" sz="3000" lang="vi-VN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50" id="7"/>
                                        <p:tgtEl>
                                          <p:spTgt spid="1048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Rectangle 11"/>
          <p:cNvSpPr txBox="1">
            <a:spLocks noChangeArrowheads="1"/>
          </p:cNvSpPr>
          <p:nvPr/>
        </p:nvSpPr>
        <p:spPr bwMode="auto">
          <a:xfrm>
            <a:off x="250824" y="465053"/>
            <a:ext cx="8713663" cy="533400"/>
          </a:xfrm>
          <a:prstGeom prst="rect"/>
          <a:noFill/>
          <a:ln>
            <a:noFill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b="1" dirty="0" sz="3200" lang="en-US" smtClean="0">
                <a:solidFill>
                  <a:srgbClr val="FF0000"/>
                </a:solidFill>
                <a:latin typeface="Times New Roman" pitchFamily="18" charset="0"/>
              </a:rPr>
              <a:t>IV. </a:t>
            </a:r>
            <a:r>
              <a:rPr b="1" dirty="0" sz="3200" lang="en-US">
                <a:solidFill>
                  <a:srgbClr val="FF0000"/>
                </a:solidFill>
                <a:latin typeface="Times New Roman" pitchFamily="18" charset="0"/>
              </a:rPr>
              <a:t>Ý NGHĨA CỦA TƯƠNG QUAN TRỘI LẶN</a:t>
            </a:r>
            <a:r>
              <a:rPr dirty="0" sz="3200" lang="en-US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048616" name="Rectangle 6"/>
          <p:cNvSpPr/>
          <p:nvPr/>
        </p:nvSpPr>
        <p:spPr>
          <a:xfrm>
            <a:off x="107503" y="1052736"/>
            <a:ext cx="8856983" cy="4485640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3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3600"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Muốn xác định tương quan trội lặn phải sử dụng phương pháp phân tích các thế hệ lai của Menđen. </a:t>
            </a:r>
            <a:endParaRPr dirty="0" sz="3600" lang="en-US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dirty="0" sz="3600" lang="en-US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Ví </a:t>
            </a:r>
            <a:r>
              <a:rPr dirty="0" sz="3600"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dụ: F</a:t>
            </a:r>
            <a:r>
              <a:rPr baseline="-25000" dirty="0" sz="3600"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dirty="0" sz="3600"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phân ly kiểu hình 3:1 thì kiểu hình chiếm tỉ lệ ¾ là tính trạng trội, còn kiểu hình có tỉ lệ ¼ là TT </a:t>
            </a:r>
            <a:r>
              <a:rPr dirty="0" sz="3600" lang="en-US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lặn</a:t>
            </a:r>
          </a:p>
          <a:p>
            <a:pPr algn="just"/>
            <a:r>
              <a:rPr dirty="0" sz="3600" lang="en-US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Tiến </a:t>
            </a:r>
            <a:r>
              <a:rPr dirty="0" sz="3600"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hành lai phân tích để kiểm tra độ </a:t>
            </a:r>
            <a:r>
              <a:rPr sz="3600"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thuần </a:t>
            </a:r>
            <a:r>
              <a:rPr sz="3600" lang="en-US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chủng</a:t>
            </a:r>
            <a:endParaRPr b="1" dirty="0" sz="3600" lang="vi-VN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Rectangle 4"/>
          <p:cNvSpPr/>
          <p:nvPr/>
        </p:nvSpPr>
        <p:spPr>
          <a:xfrm>
            <a:off x="683568" y="1124744"/>
            <a:ext cx="7488832" cy="980441"/>
          </a:xfrm>
          <a:prstGeom prst="rect"/>
        </p:spPr>
        <p:txBody>
          <a:bodyPr wrap="square">
            <a:spAutoFit/>
          </a:bodyPr>
          <a:p>
            <a:r>
              <a:rPr b="1" dirty="0" sz="30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 sản xuất mà sử dụng những giống không thuần chủng thì sẽ có tác hại gì?</a:t>
            </a:r>
            <a:endParaRPr b="1" dirty="0" sz="3000" lang="vi-VN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p>
            <a:r>
              <a:rPr b="1" dirty="0" lang="en-US" smtClean="0">
                <a:latin typeface="Times New Roman" pitchFamily="18" charset="0"/>
              </a:rPr>
              <a:t>TỔNG KẾT-CỦNG </a:t>
            </a:r>
            <a:r>
              <a:rPr b="1" dirty="0" lang="en-US">
                <a:latin typeface="Times New Roman" pitchFamily="18" charset="0"/>
              </a:rPr>
              <a:t>CỐ : </a:t>
            </a:r>
            <a:endParaRPr dirty="0" lang="vi-VN"/>
          </a:p>
        </p:txBody>
      </p:sp>
      <p:sp>
        <p:nvSpPr>
          <p:cNvPr id="1048682" name="TextBox 4"/>
          <p:cNvSpPr txBox="1"/>
          <p:nvPr/>
        </p:nvSpPr>
        <p:spPr>
          <a:xfrm>
            <a:off x="1547664" y="1340768"/>
            <a:ext cx="5904656" cy="1691641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US" smtClean="0"/>
              <a:t>Câu 1: Kiểu gen là</a:t>
            </a:r>
          </a:p>
          <a:p>
            <a:pPr indent="-342900" marL="342900">
              <a:buAutoNum type="alphaUcPeriod"/>
            </a:pPr>
            <a:r>
              <a:rPr dirty="0" lang="en-US" smtClean="0"/>
              <a:t>Tổ hợp toàn bộ các gen trong tế bào của cơ thể</a:t>
            </a:r>
          </a:p>
          <a:p>
            <a:pPr indent="-342900" marL="342900">
              <a:buAutoNum type="alphaUcPeriod"/>
            </a:pPr>
            <a:r>
              <a:rPr dirty="0" lang="en-US" smtClean="0"/>
              <a:t>Tổ hợp toàn bộ các </a:t>
            </a:r>
            <a:r>
              <a:rPr dirty="0" lang="en-US" err="1" smtClean="0"/>
              <a:t>alen</a:t>
            </a:r>
            <a:r>
              <a:rPr dirty="0" lang="en-US" smtClean="0"/>
              <a:t> trong cơ thể</a:t>
            </a:r>
          </a:p>
          <a:p>
            <a:pPr indent="-342900" marL="342900">
              <a:buAutoNum type="alphaUcPeriod"/>
            </a:pPr>
            <a:r>
              <a:rPr dirty="0" lang="en-US" smtClean="0"/>
              <a:t>Tổ hợp toàn bộ các tính trạng của cơ thể</a:t>
            </a:r>
          </a:p>
          <a:p>
            <a:pPr indent="-342900" marL="342900">
              <a:buAutoNum type="alphaUcPeriod"/>
            </a:pPr>
            <a:r>
              <a:rPr dirty="0" lang="en-US" smtClean="0"/>
              <a:t>Tổ hợp toàn bộ các gen trong cơ thể</a:t>
            </a:r>
          </a:p>
          <a:p>
            <a:pPr indent="-342900" marL="342900">
              <a:buAutoNum type="alphaUcPeriod"/>
            </a:pPr>
            <a:endParaRPr dirty="0"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0"/>
            <a:ext cx="8084030" cy="3784767"/>
          </a:xfrm>
        </p:spPr>
        <p:txBody>
          <a:bodyPr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b="1" dirty="0" sz="2800" lang="en-US" u="sng" smtClean="0">
                <a:latin typeface="Times New Roman" pitchFamily="18" charset="0"/>
              </a:rPr>
              <a:t>BÀI TẬP CỦNG CỐ</a:t>
            </a:r>
            <a:r>
              <a:rPr b="1" dirty="0" sz="2800" lang="en-US" smtClean="0">
                <a:latin typeface="Times New Roman" pitchFamily="18" charset="0"/>
              </a:rPr>
              <a:t> 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dirty="0" sz="2800" lang="en-US" smtClean="0">
                <a:solidFill>
                  <a:srgbClr val="FF0000"/>
                </a:solidFill>
                <a:latin typeface="Times New Roman" pitchFamily="18" charset="0"/>
              </a:rPr>
              <a:t>Khoanh tròn vào chữ cái (</a:t>
            </a:r>
            <a:r>
              <a:rPr dirty="0" sz="2800" lang="en-US" err="1" smtClean="0">
                <a:solidFill>
                  <a:srgbClr val="FF0000"/>
                </a:solidFill>
                <a:latin typeface="Times New Roman" pitchFamily="18" charset="0"/>
              </a:rPr>
              <a:t>a,b,c</a:t>
            </a:r>
            <a:r>
              <a:rPr dirty="0" sz="2800" lang="en-US" smtClean="0">
                <a:solidFill>
                  <a:srgbClr val="FF0000"/>
                </a:solidFill>
                <a:latin typeface="Times New Roman" pitchFamily="18" charset="0"/>
              </a:rPr>
              <a:t>,....) chỉ ý trả lời đúng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dirty="0" sz="2800" lang="en-US" smtClean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dirty="0" sz="2800" lang="en-US" smtClean="0">
                <a:latin typeface="Times New Roman" pitchFamily="18" charset="0"/>
              </a:rPr>
              <a:t>1. Khi cho cây cà chua quả đỏ thuần chủng  lai phân tích . Kết quả thu được 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dirty="0" sz="2800" lang="en-US" smtClean="0">
                <a:latin typeface="Times New Roman" pitchFamily="18" charset="0"/>
              </a:rPr>
              <a:t>	a) Toàn quả vàng ;        c) 1 quả đỏ : 1 quả vàng 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dirty="0" sz="2800" lang="en-US" smtClean="0">
                <a:latin typeface="Times New Roman" pitchFamily="18" charset="0"/>
              </a:rPr>
              <a:t>    b) Toàn quả đỏ ;            d) 3 quả đỏ : 1 quả vàng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b="1" dirty="0" sz="2800" lang="es-MX" smtClean="0">
                <a:latin typeface="Times New Roman" pitchFamily="18" charset="0"/>
              </a:rPr>
              <a:t> </a:t>
            </a:r>
            <a:endParaRPr b="1" dirty="0" sz="2800" lang="en-US" smtClean="0">
              <a:latin typeface="Times New Roman" pitchFamily="18" charset="0"/>
            </a:endParaRPr>
          </a:p>
        </p:txBody>
      </p:sp>
      <p:sp>
        <p:nvSpPr>
          <p:cNvPr id="1048689" name="Text Box 4"/>
          <p:cNvSpPr txBox="1">
            <a:spLocks noChangeArrowheads="1"/>
          </p:cNvSpPr>
          <p:nvPr/>
        </p:nvSpPr>
        <p:spPr bwMode="auto">
          <a:xfrm>
            <a:off x="352425" y="3511550"/>
            <a:ext cx="8510588" cy="302514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p>
            <a:r>
              <a:rPr sz="2800" lang="en-US">
                <a:latin typeface="Times New Roman" pitchFamily="18" charset="0"/>
                <a:cs typeface="Times New Roman" pitchFamily="18" charset="0"/>
              </a:rPr>
              <a:t>2. Ở đậu Hà Lan , gen A quy định thân cao , gen a quy định thân thấp . Cho lai cây thân cao với cây thân thấp F1 thu được 51% cây thân cao : 49% cây thân thấp . </a:t>
            </a:r>
          </a:p>
          <a:p>
            <a:r>
              <a:rPr sz="2800" lang="en-US">
                <a:latin typeface="Times New Roman" pitchFamily="18" charset="0"/>
                <a:cs typeface="Times New Roman" pitchFamily="18" charset="0"/>
              </a:rPr>
              <a:t>Kiểu gen của phép lai trên là: </a:t>
            </a:r>
          </a:p>
          <a:p>
            <a:r>
              <a:rPr sz="2800" lang="en-US">
                <a:latin typeface="Times New Roman" pitchFamily="18" charset="0"/>
                <a:cs typeface="Times New Roman" pitchFamily="18" charset="0"/>
              </a:rPr>
              <a:t>	</a:t>
            </a:r>
            <a:r>
              <a:rPr sz="2800" lang="es-MX">
                <a:latin typeface="Times New Roman" pitchFamily="18" charset="0"/>
                <a:cs typeface="Times New Roman" pitchFamily="18" charset="0"/>
              </a:rPr>
              <a:t>a) P : AA </a:t>
            </a:r>
            <a:r>
              <a:rPr sz="2800" lang="en-US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</a:t>
            </a:r>
            <a:r>
              <a:rPr sz="2800" lang="es-MX">
                <a:latin typeface="Times New Roman" pitchFamily="18" charset="0"/>
                <a:cs typeface="Times New Roman" pitchFamily="18" charset="0"/>
              </a:rPr>
              <a:t> aa ;	           c) P : Aa </a:t>
            </a:r>
            <a:r>
              <a:rPr sz="2800" lang="en-US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</a:t>
            </a:r>
            <a:r>
              <a:rPr sz="2800" lang="es-MX">
                <a:latin typeface="Times New Roman" pitchFamily="18" charset="0"/>
                <a:cs typeface="Times New Roman" pitchFamily="18" charset="0"/>
              </a:rPr>
              <a:t> Aa ;</a:t>
            </a:r>
          </a:p>
          <a:p>
            <a:r>
              <a:rPr sz="2800" lang="es-MX">
                <a:latin typeface="Times New Roman" pitchFamily="18" charset="0"/>
                <a:cs typeface="Times New Roman" pitchFamily="18" charset="0"/>
              </a:rPr>
              <a:t>	b) P : AA </a:t>
            </a:r>
            <a:r>
              <a:rPr sz="2800" lang="en-US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</a:t>
            </a:r>
            <a:r>
              <a:rPr sz="2800" lang="es-MX">
                <a:latin typeface="Times New Roman" pitchFamily="18" charset="0"/>
                <a:cs typeface="Times New Roman" pitchFamily="18" charset="0"/>
              </a:rPr>
              <a:t> Aa ; 	           d) P : Aa </a:t>
            </a:r>
            <a:r>
              <a:rPr sz="2800" lang="en-US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</a:t>
            </a:r>
            <a:r>
              <a:rPr sz="2800" lang="es-MX">
                <a:latin typeface="Times New Roman" pitchFamily="18" charset="0"/>
                <a:cs typeface="Times New Roman" pitchFamily="18" charset="0"/>
              </a:rPr>
              <a:t> aa.</a:t>
            </a:r>
            <a:endParaRPr sz="2800" lang="en-US">
              <a:effectLst>
                <a:outerShdw algn="tl" blurRad="38100" dir="2700000" dist="38100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90" name="Oval 1"/>
          <p:cNvSpPr/>
          <p:nvPr/>
        </p:nvSpPr>
        <p:spPr>
          <a:xfrm>
            <a:off x="755650" y="2708275"/>
            <a:ext cx="431800" cy="504825"/>
          </a:xfrm>
          <a:prstGeom prst="ellipse"/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  <a:r>
              <a:rPr b="1" sz="28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048691" name="Oval 2"/>
          <p:cNvSpPr/>
          <p:nvPr/>
        </p:nvSpPr>
        <p:spPr>
          <a:xfrm>
            <a:off x="4175918" y="5960428"/>
            <a:ext cx="431800" cy="576262"/>
          </a:xfrm>
          <a:prstGeom prst="ellipse"/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  <a:r>
              <a:rPr b="1" sz="28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</p:spTree>
  </p:cSld>
  <p:clrMapOvr>
    <a:masterClrMapping/>
  </p:clrMapOvr>
  <p:transition spd="slow"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6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7"/>
                                        <p:tgtEl>
                                          <p:spTgt spid="10486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8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0"/>
                                        <p:tgtEl>
                                          <p:spTgt spid="10486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3"/>
                                        <p:tgtEl>
                                          <p:spTgt spid="10486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</p:stCondLst>
                      <p:childTnLst>
                        <p:par>
                          <p:cTn fill="hold" id="25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8"/>
                                        <p:tgtEl>
                                          <p:spTgt spid="1048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 nodeType="clickPar">
                      <p:stCondLst>
                        <p:cond delay="indefinite"/>
                      </p:stCondLst>
                      <p:childTnLst>
                        <p:par>
                          <p:cTn fill="hold" id="30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3"/>
                                        <p:tgtEl>
                                          <p:spTgt spid="10486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6"/>
                                        <p:tgtEl>
                                          <p:spTgt spid="10486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9"/>
                                        <p:tgtEl>
                                          <p:spTgt spid="10486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 nodeType="clickPar">
                      <p:stCondLst>
                        <p:cond delay="indefinite"/>
                      </p:stCondLst>
                      <p:childTnLst>
                        <p:par>
                          <p:cTn fill="hold" id="41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2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44"/>
                                        <p:tgtEl>
                                          <p:spTgt spid="104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 nodeType="clickPar">
                      <p:stCondLst>
                        <p:cond delay="indefinite"/>
                      </p:stCondLst>
                      <p:childTnLst>
                        <p:par>
                          <p:cTn fill="hold" id="46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7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49"/>
                                        <p:tgtEl>
                                          <p:spTgt spid="104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90" grpId="0" animBg="1"/>
      <p:bldP spid="104869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4624"/>
            <a:ext cx="8229600" cy="647700"/>
          </a:xfrm>
        </p:spPr>
        <p:txBody>
          <a:bodyPr/>
          <a:p>
            <a:pPr eaLnBrk="1" hangingPunct="1"/>
            <a:r>
              <a:rPr b="1" sz="4000" lang="vi-VN" smtClean="0">
                <a:solidFill>
                  <a:srgbClr val="FF0000"/>
                </a:solidFill>
                <a:latin typeface="Times New Roman" pitchFamily="18" charset="0"/>
              </a:rPr>
              <a:t>HƯỚNG DẪN HỌC Ở NHÀ</a:t>
            </a:r>
          </a:p>
        </p:txBody>
      </p:sp>
      <p:sp>
        <p:nvSpPr>
          <p:cNvPr id="10486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692696"/>
            <a:ext cx="9036496" cy="5904656"/>
          </a:xfrm>
        </p:spPr>
        <p:txBody>
          <a:bodyPr/>
          <a:p>
            <a:pPr algn="just" indent="0" marL="0">
              <a:buNone/>
            </a:pPr>
            <a:r>
              <a:rPr b="1" lang="nl-NL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a. Bài vừa học:</a:t>
            </a:r>
            <a:endParaRPr lang="en-US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indent="0" marL="0">
              <a:buNone/>
            </a:pPr>
            <a:r>
              <a:rPr lang="nl-NL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Học bài, trả lời câu hỏi 1, 2 trang 13 SGK.</a:t>
            </a:r>
            <a:endParaRPr lang="en-US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indent="0" marL="0">
              <a:buNone/>
            </a:pPr>
            <a:r>
              <a:rPr lang="nl-NL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Cho </a:t>
            </a:r>
            <a:r>
              <a:rPr lang="nl-NL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hai giống bắp </a:t>
            </a:r>
            <a:r>
              <a:rPr lang="nl-NL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(t/c) </a:t>
            </a:r>
            <a:r>
              <a:rPr lang="nl-NL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hạt đỏ lai với hạt trắng, F</a:t>
            </a:r>
            <a:r>
              <a:rPr baseline="-25000" lang="nl-NL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nl-NL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thu được 100% hạt đỏ. </a:t>
            </a:r>
            <a:r>
              <a:rPr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Sau đó cho F</a:t>
            </a:r>
            <a:r>
              <a:rPr baseline="-25000"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tự thụ phấn.</a:t>
            </a:r>
          </a:p>
          <a:p>
            <a:pPr algn="just" indent="0" marL="0">
              <a:buNone/>
            </a:pPr>
            <a:r>
              <a:rPr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+ Biện luận và viết sơ đồ lai từ P đến F</a:t>
            </a:r>
            <a:r>
              <a:rPr baseline="-25000"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indent="0" marL="0">
              <a:buNone/>
            </a:pPr>
            <a:r>
              <a:rPr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+ Nếu cho cây bắp hạt đỏ F</a:t>
            </a:r>
            <a:r>
              <a:rPr baseline="-25000"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lai phân tích, kết quả như thế nào.</a:t>
            </a:r>
          </a:p>
          <a:p>
            <a:pPr algn="just" indent="0" marL="0">
              <a:buNone/>
            </a:pPr>
            <a:r>
              <a:rPr b="1"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b. Bài sắp học: “Lai hai cặp tính trạng”</a:t>
            </a:r>
            <a:endParaRPr lang="en-US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indent="0" marL="0">
              <a:buNone/>
            </a:pPr>
            <a:r>
              <a:rPr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Tóm tắt </a:t>
            </a:r>
            <a:r>
              <a:rPr lang="en-US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TN </a:t>
            </a:r>
            <a:r>
              <a:rPr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lai hai cặp tính trạng của Menđen.</a:t>
            </a:r>
          </a:p>
          <a:p>
            <a:pPr algn="just" indent="0" marL="0">
              <a:buNone/>
            </a:pPr>
            <a:r>
              <a:rPr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Hoàn thành bảng 4 tr 15 SGK vào vở soạn.</a:t>
            </a:r>
          </a:p>
          <a:p>
            <a:pPr algn="just" eaLnBrk="1" hangingPunct="1"/>
            <a:endParaRPr lang="vi-VN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7"/>
                                        <p:tgtEl>
                                          <p:spTgt spid="1048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2"/>
                                        <p:tgtEl>
                                          <p:spTgt spid="1048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7"/>
                                        <p:tgtEl>
                                          <p:spTgt spid="10486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22"/>
                                        <p:tgtEl>
                                          <p:spTgt spid="10486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27"/>
                                        <p:tgtEl>
                                          <p:spTgt spid="10486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32"/>
                                        <p:tgtEl>
                                          <p:spTgt spid="10486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37"/>
                                        <p:tgtEl>
                                          <p:spTgt spid="10486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id="4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42"/>
                                        <p:tgtEl>
                                          <p:spTgt spid="10486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92088"/>
          </a:xfrm>
        </p:spPr>
        <p:txBody>
          <a:bodyPr/>
          <a:p>
            <a:r>
              <a:rPr dirty="0" sz="24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Câu1: Kiểu gen nào dưới đây tạo được 2 loại giao tử?</a:t>
            </a:r>
            <a:endParaRPr dirty="0" sz="2400"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194305" name="Table 10"/>
          <p:cNvGraphicFramePr>
            <a:graphicFrameLocks noGrp="1"/>
          </p:cNvGraphicFramePr>
          <p:nvPr/>
        </p:nvGraphicFramePr>
        <p:xfrm>
          <a:off x="1043608" y="620688"/>
          <a:ext cx="3528392" cy="262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762"/>
                <a:gridCol w="2490630"/>
              </a:tblGrid>
              <a:tr h="504056">
                <a:tc>
                  <a:txBody>
                    <a:bodyPr/>
                    <a:p>
                      <a:pPr algn="ctr"/>
                      <a:r>
                        <a:rPr dirty="0" sz="2000" lang="en-US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dirty="0" sz="2000" lang="vi-VN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dirty="0" sz="2000" lang="en-US" smtClean="0">
                          <a:solidFill>
                            <a:schemeClr val="tx1"/>
                          </a:solidFill>
                        </a:rPr>
                        <a:t>AA và </a:t>
                      </a:r>
                      <a:r>
                        <a:rPr dirty="0" sz="2000" lang="en-US" err="1" smtClean="0">
                          <a:solidFill>
                            <a:schemeClr val="tx1"/>
                          </a:solidFill>
                        </a:rPr>
                        <a:t>Aa</a:t>
                      </a:r>
                      <a:endParaRPr dirty="0" sz="2000" lang="vi-VN" smtClean="0">
                        <a:solidFill>
                          <a:schemeClr val="tx1"/>
                        </a:solidFill>
                      </a:endParaRPr>
                    </a:p>
                    <a:p>
                      <a:endParaRPr dirty="0" sz="2000" lang="vi-VN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9080">
                <a:tc>
                  <a:txBody>
                    <a:bodyPr/>
                    <a:p>
                      <a:pPr algn="ctr"/>
                      <a:r>
                        <a:rPr dirty="0" sz="2000" lang="en-US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dirty="0" sz="2000" lang="vi-VN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dirty="0" sz="2000" lang="en-US" smtClean="0">
                          <a:solidFill>
                            <a:schemeClr val="tx1"/>
                          </a:solidFill>
                        </a:rPr>
                        <a:t>AA và </a:t>
                      </a:r>
                      <a:r>
                        <a:rPr dirty="0" sz="2000" lang="en-US" err="1" smtClean="0">
                          <a:solidFill>
                            <a:schemeClr val="tx1"/>
                          </a:solidFill>
                        </a:rPr>
                        <a:t>aa</a:t>
                      </a:r>
                      <a:endParaRPr dirty="0" sz="2000" lang="vi-VN" smtClean="0">
                        <a:solidFill>
                          <a:schemeClr val="tx1"/>
                        </a:solidFill>
                      </a:endParaRPr>
                    </a:p>
                    <a:p>
                      <a:endParaRPr dirty="0" sz="2000" lang="vi-VN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20040">
                <a:tc>
                  <a:txBody>
                    <a:bodyPr/>
                    <a:p>
                      <a:pPr algn="ctr"/>
                      <a:r>
                        <a:rPr dirty="0" sz="2000" lang="en-US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dirty="0" sz="2000" lang="vi-VN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r>
                        <a:rPr dirty="0" sz="2000" lang="en-US" err="1" smtClean="0">
                          <a:solidFill>
                            <a:schemeClr val="tx1"/>
                          </a:solidFill>
                        </a:rPr>
                        <a:t>Aa</a:t>
                      </a:r>
                      <a:endParaRPr dirty="0" sz="2000" lang="vi-VN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p>
                      <a:pPr algn="ctr"/>
                      <a:r>
                        <a:rPr dirty="0" sz="2000" lang="en-US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dirty="0" sz="2000" lang="vi-VN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dirty="0" sz="2000" lang="en-US" err="1" smtClean="0">
                          <a:solidFill>
                            <a:schemeClr val="tx1"/>
                          </a:solidFill>
                        </a:rPr>
                        <a:t>Aa</a:t>
                      </a:r>
                      <a:r>
                        <a:rPr dirty="0" sz="2000" lang="en-US" smtClean="0">
                          <a:solidFill>
                            <a:schemeClr val="tx1"/>
                          </a:solidFill>
                        </a:rPr>
                        <a:t> và </a:t>
                      </a:r>
                      <a:r>
                        <a:rPr dirty="0" sz="2000" lang="en-US" err="1" smtClean="0">
                          <a:solidFill>
                            <a:schemeClr val="tx1"/>
                          </a:solidFill>
                        </a:rPr>
                        <a:t>aa</a:t>
                      </a:r>
                      <a:endParaRPr dirty="0" sz="2000" lang="vi-VN" smtClean="0">
                        <a:solidFill>
                          <a:schemeClr val="tx1"/>
                        </a:solidFill>
                      </a:endParaRPr>
                    </a:p>
                    <a:p>
                      <a:endParaRPr dirty="0" sz="2000" lang="vi-VN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48628" name="Oval 11"/>
          <p:cNvSpPr/>
          <p:nvPr/>
        </p:nvSpPr>
        <p:spPr>
          <a:xfrm>
            <a:off x="1187624" y="2060848"/>
            <a:ext cx="720080" cy="432048"/>
          </a:xfrm>
          <a:prstGeom prst="ellipse"/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29" name="TextBox 12"/>
          <p:cNvSpPr txBox="1"/>
          <p:nvPr/>
        </p:nvSpPr>
        <p:spPr>
          <a:xfrm>
            <a:off x="107504" y="3318083"/>
            <a:ext cx="9036496" cy="802640"/>
          </a:xfrm>
          <a:prstGeom prst="rect"/>
          <a:noFill/>
        </p:spPr>
        <p:txBody>
          <a:bodyPr rtlCol="0" wrap="square">
            <a:spAutoFit/>
          </a:bodyPr>
          <a:p>
            <a:pPr algn="just"/>
            <a:r>
              <a:rPr dirty="0" sz="24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 2: Khi cho lai hai cây cà chua thuần chủng quả đỏ lai với quả vàng. F1 thu được toàn cây quả đỏ. Cho F1 tự thụ thì F2 thu được:</a:t>
            </a:r>
            <a:endParaRPr dirty="0" sz="2400"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194306" name="Table 13"/>
          <p:cNvGraphicFramePr>
            <a:graphicFrameLocks noGrp="1"/>
          </p:cNvGraphicFramePr>
          <p:nvPr/>
        </p:nvGraphicFramePr>
        <p:xfrm>
          <a:off x="971600" y="4149080"/>
          <a:ext cx="3744416" cy="2506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98"/>
                <a:gridCol w="2643118"/>
              </a:tblGrid>
              <a:tr h="640080">
                <a:tc>
                  <a:txBody>
                    <a:bodyPr/>
                    <a:p>
                      <a:pPr algn="ctr"/>
                      <a:r>
                        <a:rPr dirty="0" sz="2000" lang="en-US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dirty="0" sz="2000" lang="vi-VN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dirty="0" sz="2000" lang="en-US" smtClean="0">
                          <a:solidFill>
                            <a:schemeClr val="tx1"/>
                          </a:solidFill>
                        </a:rPr>
                        <a:t>Toàn</a:t>
                      </a:r>
                      <a:r>
                        <a:rPr baseline="0" dirty="0" sz="2000" lang="en-US" smtClean="0">
                          <a:solidFill>
                            <a:schemeClr val="tx1"/>
                          </a:solidFill>
                        </a:rPr>
                        <a:t> quả đỏ</a:t>
                      </a:r>
                      <a:endParaRPr dirty="0" sz="2000" lang="vi-VN" smtClean="0">
                        <a:solidFill>
                          <a:schemeClr val="tx1"/>
                        </a:solidFill>
                      </a:endParaRPr>
                    </a:p>
                    <a:p>
                      <a:endParaRPr dirty="0" sz="2000" lang="vi-VN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84056">
                <a:tc>
                  <a:txBody>
                    <a:bodyPr/>
                    <a:p>
                      <a:pPr algn="ctr"/>
                      <a:r>
                        <a:rPr dirty="0" sz="2000" lang="en-US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dirty="0" sz="2000" lang="vi-VN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dirty="0" sz="2000" lang="en-US" smtClean="0">
                          <a:solidFill>
                            <a:schemeClr val="tx1"/>
                          </a:solidFill>
                        </a:rPr>
                        <a:t>Toàn</a:t>
                      </a:r>
                      <a:r>
                        <a:rPr baseline="0" dirty="0" sz="2000" lang="en-US" smtClean="0">
                          <a:solidFill>
                            <a:schemeClr val="tx1"/>
                          </a:solidFill>
                        </a:rPr>
                        <a:t> quả vàng</a:t>
                      </a:r>
                      <a:endParaRPr dirty="0" sz="2000" lang="vi-VN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20040">
                <a:tc>
                  <a:txBody>
                    <a:bodyPr/>
                    <a:p>
                      <a:pPr algn="ctr"/>
                      <a:r>
                        <a:rPr dirty="0" sz="2000" lang="en-US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dirty="0" sz="2000" lang="vi-VN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r>
                        <a:rPr dirty="0" sz="2000" lang="en-US" smtClean="0">
                          <a:solidFill>
                            <a:schemeClr val="tx1"/>
                          </a:solidFill>
                        </a:rPr>
                        <a:t>1 quả</a:t>
                      </a:r>
                      <a:r>
                        <a:rPr baseline="0" dirty="0" sz="2000" lang="en-US" smtClean="0">
                          <a:solidFill>
                            <a:schemeClr val="tx1"/>
                          </a:solidFill>
                        </a:rPr>
                        <a:t> đỏ:1 quả vàng</a:t>
                      </a:r>
                      <a:endParaRPr dirty="0" sz="2000" lang="vi-VN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p>
                      <a:pPr algn="ctr"/>
                      <a:r>
                        <a:rPr dirty="0" sz="2000" lang="en-US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dirty="0" sz="2000" lang="vi-VN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dirty="0" sz="2000" lang="en-US" smtClean="0">
                          <a:solidFill>
                            <a:schemeClr val="tx1"/>
                          </a:solidFill>
                        </a:rPr>
                        <a:t>3 quả</a:t>
                      </a:r>
                      <a:r>
                        <a:rPr baseline="0" dirty="0" sz="2000" lang="en-US" smtClean="0">
                          <a:solidFill>
                            <a:schemeClr val="tx1"/>
                          </a:solidFill>
                        </a:rPr>
                        <a:t> đỏ:1 quả vàng</a:t>
                      </a:r>
                      <a:endParaRPr dirty="0" sz="2000" lang="vi-VN" smtClean="0">
                        <a:solidFill>
                          <a:schemeClr val="tx1"/>
                        </a:solidFill>
                      </a:endParaRPr>
                    </a:p>
                    <a:p>
                      <a:endParaRPr dirty="0" sz="2000" lang="vi-VN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48630" name="Oval 14"/>
          <p:cNvSpPr/>
          <p:nvPr/>
        </p:nvSpPr>
        <p:spPr>
          <a:xfrm>
            <a:off x="1187624" y="6021288"/>
            <a:ext cx="720080" cy="432048"/>
          </a:xfrm>
          <a:prstGeom prst="ellipse"/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500" id="7"/>
                                        <p:tgtEl>
                                          <p:spTgt spid="104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2"/>
                                        <p:tgtEl>
                                          <p:spTgt spid="104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7"/>
                                        <p:tgtEl>
                                          <p:spTgt spid="419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500" id="22"/>
                                        <p:tgtEl>
                                          <p:spTgt spid="104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8" grpId="0" animBg="1"/>
      <p:bldP spid="1048629" grpId="0"/>
      <p:bldP spid="10486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 hidden="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6" name="Picture 2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-99392"/>
            <a:ext cx="9144000" cy="6957392"/>
          </a:xfrm>
          <a:prstGeom prst="rect"/>
        </p:spPr>
      </p:pic>
      <p:sp>
        <p:nvSpPr>
          <p:cNvPr id="1048632" name="Rectangle 3"/>
          <p:cNvSpPr/>
          <p:nvPr/>
        </p:nvSpPr>
        <p:spPr>
          <a:xfrm>
            <a:off x="5580112" y="1700808"/>
            <a:ext cx="3312368" cy="720080"/>
          </a:xfrm>
          <a:prstGeom prst="rect"/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vi-VN"/>
          </a:p>
        </p:txBody>
      </p:sp>
      <p:sp>
        <p:nvSpPr>
          <p:cNvPr id="1048633" name="Rectangle 4"/>
          <p:cNvSpPr/>
          <p:nvPr/>
        </p:nvSpPr>
        <p:spPr>
          <a:xfrm>
            <a:off x="5652120" y="2996952"/>
            <a:ext cx="3312368" cy="1728192"/>
          </a:xfrm>
          <a:prstGeom prst="rect"/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vi-VN"/>
          </a:p>
        </p:txBody>
      </p:sp>
      <p:sp>
        <p:nvSpPr>
          <p:cNvPr id="1048634" name="Rectangle 5"/>
          <p:cNvSpPr/>
          <p:nvPr/>
        </p:nvSpPr>
        <p:spPr>
          <a:xfrm>
            <a:off x="5652120" y="5445224"/>
            <a:ext cx="3312368" cy="936104"/>
          </a:xfrm>
          <a:prstGeom prst="rect"/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vi-VN"/>
          </a:p>
        </p:txBody>
      </p:sp>
      <p:sp>
        <p:nvSpPr>
          <p:cNvPr id="1048635" name="TextBox 6"/>
          <p:cNvSpPr txBox="1"/>
          <p:nvPr/>
        </p:nvSpPr>
        <p:spPr>
          <a:xfrm>
            <a:off x="0" y="116632"/>
            <a:ext cx="9036496" cy="523220"/>
          </a:xfrm>
          <a:prstGeom prst="rect"/>
          <a:solidFill>
            <a:schemeClr val="bg1"/>
          </a:solidFill>
        </p:spPr>
        <p:txBody>
          <a:bodyPr rtlCol="0" wrap="square">
            <a:spAutoFit/>
          </a:bodyPr>
          <a:p>
            <a:r>
              <a:rPr b="1" dirty="0" sz="2800" lang="en-US" smtClean="0"/>
              <a:t>III. LAI PHÂN TÍCH</a:t>
            </a:r>
            <a:endParaRPr b="1" dirty="0" sz="2800" lang="vi-V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med" p14:dur="699">
        <p:fade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2" grpId="0" animBg="1"/>
      <p:bldP spid="1048633" grpId="0" animBg="1"/>
      <p:bldP spid="10486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Rectangle 2"/>
          <p:cNvSpPr>
            <a:spLocks noGrp="1" noChangeArrowheads="1"/>
          </p:cNvSpPr>
          <p:nvPr>
            <p:ph type="title"/>
          </p:nvPr>
        </p:nvSpPr>
        <p:spPr>
          <a:xfrm>
            <a:off x="40944" y="40944"/>
            <a:ext cx="9036496" cy="652463"/>
          </a:xfrm>
          <a:ln>
            <a:solidFill>
              <a:srgbClr val="008000"/>
            </a:solidFill>
            <a:miter lim="800000"/>
            <a:headEnd/>
            <a:tailEnd/>
          </a:ln>
        </p:spPr>
        <p:txBody>
          <a:bodyPr/>
          <a:p>
            <a:pPr eaLnBrk="1" hangingPunct="1"/>
            <a:r>
              <a:rPr b="1" dirty="0" sz="360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 3. Bài 3.  LAI MỘT CẶP TÍNH TRẠNG</a:t>
            </a:r>
          </a:p>
        </p:txBody>
      </p:sp>
      <p:sp>
        <p:nvSpPr>
          <p:cNvPr id="10486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6063" y="692150"/>
            <a:ext cx="4254500" cy="612775"/>
          </a:xfrm>
        </p:spPr>
        <p:txBody>
          <a:bodyPr/>
          <a:p>
            <a:pPr eaLnBrk="1" hangingPunct="1">
              <a:buFontTx/>
              <a:buNone/>
            </a:pPr>
            <a:r>
              <a:rPr b="1" dirty="0" sz="2800" lang="en-US" smtClean="0">
                <a:latin typeface="Times New Roman" pitchFamily="18" charset="0"/>
                <a:cs typeface="Times New Roman" pitchFamily="18" charset="0"/>
              </a:rPr>
              <a:t>III- LAI PHÂN TÍCH</a:t>
            </a:r>
          </a:p>
        </p:txBody>
      </p:sp>
      <p:sp>
        <p:nvSpPr>
          <p:cNvPr id="1048638" name="Text Box 4"/>
          <p:cNvSpPr txBox="1">
            <a:spLocks noChangeArrowheads="1"/>
          </p:cNvSpPr>
          <p:nvPr/>
        </p:nvSpPr>
        <p:spPr bwMode="auto">
          <a:xfrm>
            <a:off x="107950" y="1268413"/>
            <a:ext cx="9036050" cy="3749040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b="1" dirty="0" sz="2800" lang="en-US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1. </a:t>
            </a:r>
            <a:r>
              <a:rPr b="1" dirty="0" sz="2800" lang="en-US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Một số khái </a:t>
            </a:r>
            <a:r>
              <a:rPr b="1" dirty="0" sz="2800" lang="en-US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niệm:</a:t>
            </a:r>
          </a:p>
          <a:p>
            <a:pPr eaLnBrk="1" hangingPunct="1"/>
            <a:r>
              <a:rPr dirty="0" sz="2800" lang="en-US">
                <a:latin typeface="Times New Roman" pitchFamily="18" charset="0"/>
              </a:rPr>
              <a:t>-</a:t>
            </a:r>
            <a:r>
              <a:rPr dirty="0" sz="2800" lang="en-US" smtClean="0">
                <a:latin typeface="Times New Roman" pitchFamily="18" charset="0"/>
              </a:rPr>
              <a:t> </a:t>
            </a:r>
            <a:r>
              <a:rPr dirty="0" sz="2800" lang="en-US">
                <a:latin typeface="Times New Roman" pitchFamily="18" charset="0"/>
              </a:rPr>
              <a:t>Kiểu gen: Là tổng hợp toàn bộ các gen trong tế bào của cơ thể </a:t>
            </a:r>
          </a:p>
          <a:p>
            <a:pPr eaLnBrk="1" hangingPunct="1">
              <a:lnSpc>
                <a:spcPct val="80000"/>
              </a:lnSpc>
            </a:pPr>
            <a:r>
              <a:rPr dirty="0" sz="2800" lang="en-US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-</a:t>
            </a:r>
            <a:r>
              <a:rPr dirty="0" sz="2800" lang="en-US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dirty="0" sz="2800" lang="en-US">
                <a:latin typeface="Times New Roman" pitchFamily="18" charset="0"/>
              </a:rPr>
              <a:t>Thể đồng hợp: Kiểu gen chứa cặp gen tương ứng giống nhau. </a:t>
            </a:r>
          </a:p>
          <a:p>
            <a:pPr eaLnBrk="1" hangingPunct="1">
              <a:lnSpc>
                <a:spcPct val="80000"/>
              </a:lnSpc>
            </a:pPr>
            <a:r>
              <a:rPr dirty="0" sz="2800" lang="en-US">
                <a:latin typeface="Times New Roman" pitchFamily="18" charset="0"/>
              </a:rPr>
              <a:t>   Ví dụ AA, aa, BB…</a:t>
            </a:r>
          </a:p>
          <a:p>
            <a:pPr eaLnBrk="1" hangingPunct="1">
              <a:lnSpc>
                <a:spcPct val="80000"/>
              </a:lnSpc>
            </a:pPr>
            <a:r>
              <a:rPr dirty="0" sz="2800" lang="en-US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-</a:t>
            </a:r>
            <a:r>
              <a:rPr dirty="0" sz="2800" lang="en-US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dirty="0" sz="2800" lang="en-US">
                <a:latin typeface="Times New Roman" pitchFamily="18" charset="0"/>
              </a:rPr>
              <a:t>Thể dị hợp : kiểu gen chứa cặp gen tương ứng khác nhau</a:t>
            </a:r>
          </a:p>
          <a:p>
            <a:pPr eaLnBrk="1" hangingPunct="1">
              <a:lnSpc>
                <a:spcPct val="80000"/>
              </a:lnSpc>
            </a:pPr>
            <a:r>
              <a:rPr dirty="0" sz="2800" lang="en-US">
                <a:latin typeface="Times New Roman" pitchFamily="18" charset="0"/>
              </a:rPr>
              <a:t>    Ví dụ: Aa, Bb ...</a:t>
            </a:r>
          </a:p>
          <a:p>
            <a:pPr eaLnBrk="1" hangingPunct="1"/>
            <a:endParaRPr dirty="0" sz="2800" lang="en-US"/>
          </a:p>
        </p:txBody>
      </p:sp>
      <p:pic>
        <p:nvPicPr>
          <p:cNvPr id="2097157" name="Picture 15" descr="viet3"/>
          <p:cNvPicPr>
            <a:picLocks noChangeAspect="1" noChangeArrowheads="1" noCrop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3491880" y="1052736"/>
            <a:ext cx="838200" cy="609600"/>
          </a:xfrm>
          <a:prstGeom prst="rect"/>
          <a:noFill/>
          <a:ln>
            <a:noFill/>
          </a:ln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fill="hold" id="7"/>
                                        <p:tgtEl>
                                          <p:spTgt spid="10486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fill="hold" id="8"/>
                                        <p:tgtEl>
                                          <p:spTgt spid="10486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fill="hold" id="13"/>
                                        <p:tgtEl>
                                          <p:spTgt spid="10486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fill="hold" id="14"/>
                                        <p:tgtEl>
                                          <p:spTgt spid="10486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fill="hold" id="19"/>
                                        <p:tgtEl>
                                          <p:spTgt spid="10486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fill="hold" id="20"/>
                                        <p:tgtEl>
                                          <p:spTgt spid="10486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fill="hold" id="25"/>
                                        <p:tgtEl>
                                          <p:spTgt spid="10486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fill="hold" id="26"/>
                                        <p:tgtEl>
                                          <p:spTgt spid="10486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 nodeType="clickPar">
                      <p:stCondLst>
                        <p:cond delay="indefinite"/>
                      </p:stCondLst>
                      <p:childTnLst>
                        <p:par>
                          <p:cTn fill="hold" id="28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fill="hold" id="31"/>
                                        <p:tgtEl>
                                          <p:spTgt spid="10486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fill="hold" id="32"/>
                                        <p:tgtEl>
                                          <p:spTgt spid="10486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Picture 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969218" y="1340768"/>
            <a:ext cx="6624638" cy="4103911"/>
          </a:xfrm>
          <a:prstGeom prst="rect"/>
          <a:solidFill>
            <a:schemeClr val="bg1"/>
          </a:solidFill>
          <a:ln>
            <a:solidFill>
              <a:schemeClr val="bg1"/>
            </a:solidFill>
          </a:ln>
          <a:effectLst/>
        </p:spPr>
      </p:pic>
      <p:sp>
        <p:nvSpPr>
          <p:cNvPr id="1048639" name="Rectangle 1"/>
          <p:cNvSpPr>
            <a:spLocks noChangeArrowheads="1"/>
          </p:cNvSpPr>
          <p:nvPr/>
        </p:nvSpPr>
        <p:spPr bwMode="auto">
          <a:xfrm>
            <a:off x="33164" y="188640"/>
            <a:ext cx="2879725" cy="523875"/>
          </a:xfrm>
          <a:prstGeom prst="rect"/>
          <a:noFill/>
          <a:ln>
            <a:noFill/>
          </a:ln>
        </p:spPr>
        <p:txBody>
          <a:bodyPr wrap="none">
            <a:spAutoFit/>
          </a:bodyPr>
          <a:p>
            <a:r>
              <a:rPr b="1" dirty="0" sz="2800" lang="en-US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1. Các khái niệm:</a:t>
            </a:r>
          </a:p>
        </p:txBody>
      </p:sp>
      <p:sp>
        <p:nvSpPr>
          <p:cNvPr id="1048640" name="Rectangle 1"/>
          <p:cNvSpPr/>
          <p:nvPr/>
        </p:nvSpPr>
        <p:spPr>
          <a:xfrm>
            <a:off x="969218" y="4005064"/>
            <a:ext cx="6120730" cy="1872208"/>
          </a:xfrm>
          <a:prstGeom prst="rect"/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1048641" name="TextBox 2"/>
          <p:cNvSpPr txBox="1"/>
          <p:nvPr/>
        </p:nvSpPr>
        <p:spPr>
          <a:xfrm>
            <a:off x="2481436" y="2924944"/>
            <a:ext cx="648072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US" smtClean="0"/>
              <a:t>t/c</a:t>
            </a:r>
            <a:endParaRPr dirty="0" lang="vi-VN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xit" presetID="16" presetSubtype="21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dur="250" id="6"/>
                                        <p:tgtEl>
                                          <p:spTgt spid="10486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Rectangle 18"/>
          <p:cNvSpPr>
            <a:spLocks noChangeArrowheads="1"/>
          </p:cNvSpPr>
          <p:nvPr/>
        </p:nvSpPr>
        <p:spPr bwMode="auto">
          <a:xfrm>
            <a:off x="14288" y="764704"/>
            <a:ext cx="4248471" cy="3744416"/>
          </a:xfrm>
          <a:prstGeom prst="rect"/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p>
            <a:pPr fontAlgn="auto" indent="-342900" marL="34290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</a:pPr>
            <a:r>
              <a:rPr b="1" dirty="0" sz="2400" kern="0" lang="en-US" u="sng">
                <a:solidFill>
                  <a:srgbClr val="000099"/>
                </a:solidFill>
                <a:latin typeface="Times New Roman" panose="02020603050405020304" pitchFamily="18" charset="0"/>
                <a:cs typeface="Times New Roman" pitchFamily="18" charset="0"/>
              </a:rPr>
              <a:t>+ TH 1</a:t>
            </a:r>
            <a:r>
              <a:rPr b="1" dirty="0" sz="2400" kern="0"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400" kern="0" lang="en-US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auto" indent="-342900" marL="34290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</a:pPr>
            <a:r>
              <a:rPr b="1" dirty="0" sz="2400" kern="0" lang="en-US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b="1" dirty="0" sz="2400" kern="0"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b="1" dirty="0" sz="2400" kern="0" lang="en-US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Hoa </a:t>
            </a:r>
            <a:r>
              <a:rPr b="1" dirty="0" sz="2400" kern="0"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đỏ  </a:t>
            </a:r>
            <a:r>
              <a:rPr b="1" dirty="0" sz="2400" kern="0" lang="en-US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</a:t>
            </a:r>
            <a:r>
              <a:rPr b="1" dirty="0" sz="2400" kern="0" lang="en-US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400" kern="0"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Hoa </a:t>
            </a:r>
            <a:r>
              <a:rPr b="1" dirty="0" sz="2400" kern="0" lang="en-US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endParaRPr b="1" dirty="0" sz="2400" kern="0" lang="en-US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 indent="-342900" marL="34290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</a:pPr>
            <a:r>
              <a:rPr b="1" dirty="0" sz="2400" kern="0"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400" kern="0" lang="en-US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(</a:t>
            </a:r>
            <a:r>
              <a:rPr b="1" dirty="0" sz="2400" kern="0"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AA)                 (aa)   </a:t>
            </a:r>
            <a:endParaRPr b="1" dirty="0" sz="2400" kern="0" lang="en-US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 indent="-342900" marL="34290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</a:pPr>
            <a:r>
              <a:rPr b="1" dirty="0" sz="2400" kern="0" lang="en-US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endParaRPr b="1" dirty="0" sz="2400" kern="0" lang="en-US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 indent="-342900" marL="34290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</a:pPr>
            <a:r>
              <a:rPr b="1" dirty="0" sz="2400" kern="0"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baseline="-25000" b="1" dirty="0" sz="2400" kern="0"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b="1" dirty="0" sz="2400" kern="0"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      </a:t>
            </a:r>
            <a:r>
              <a:rPr b="1" dirty="0" sz="2400" kern="0" lang="en-US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400" kern="0"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	                </a:t>
            </a:r>
            <a:r>
              <a:rPr b="1" dirty="0" sz="2400" kern="0" lang="en-US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fontAlgn="auto" indent="-342900" marL="34290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</a:pPr>
            <a:endParaRPr b="1" dirty="0" sz="2400" kern="0" lang="en-US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 indent="-342900" marL="34290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</a:pPr>
            <a:r>
              <a:rPr b="1" dirty="0" sz="2400" kern="0"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baseline="-25000" b="1" dirty="0" sz="2400" kern="0"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b="1" dirty="0" sz="2400" kern="0"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:                 </a:t>
            </a:r>
            <a:r>
              <a:rPr b="1" dirty="0" sz="2400" kern="0" lang="en-US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400" kern="0" lang="en-US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endParaRPr b="1" dirty="0" sz="2400" kern="0" lang="en-US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 indent="-342900" marL="34290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</a:pPr>
            <a:endParaRPr b="1" dirty="0" sz="2400" kern="0" lang="en-US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 indent="-342900" marL="34290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</a:pPr>
            <a:r>
              <a:rPr b="1" dirty="0" sz="2400" kern="0"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Kết quả :  </a:t>
            </a:r>
            <a:r>
              <a:rPr b="1" dirty="0" sz="2400" kern="0" lang="en-US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400" kern="0"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KG : Aa  </a:t>
            </a:r>
          </a:p>
          <a:p>
            <a:pPr fontAlgn="auto" indent="-342900" marL="34290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</a:pPr>
            <a:r>
              <a:rPr b="1" dirty="0" sz="2400" kern="0"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b="1" dirty="0" sz="2400" kern="0" lang="en-US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KH </a:t>
            </a:r>
            <a:r>
              <a:rPr b="1" dirty="0" sz="2400" kern="0"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Hoa đỏ </a:t>
            </a:r>
          </a:p>
        </p:txBody>
      </p:sp>
      <p:sp>
        <p:nvSpPr>
          <p:cNvPr id="1048643" name="Rectangle 18"/>
          <p:cNvSpPr>
            <a:spLocks noChangeArrowheads="1"/>
          </p:cNvSpPr>
          <p:nvPr/>
        </p:nvSpPr>
        <p:spPr bwMode="auto">
          <a:xfrm>
            <a:off x="4283968" y="764704"/>
            <a:ext cx="4752528" cy="3744416"/>
          </a:xfrm>
          <a:prstGeom prst="rect"/>
          <a:solidFill>
            <a:srgbClr val="FFFF00"/>
          </a:solidFill>
          <a:ln>
            <a:noFill/>
          </a:ln>
        </p:spPr>
        <p:txBody>
          <a:bodyPr/>
          <a:p>
            <a:pPr fontAlgn="auto" indent="-342900" marL="34290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</a:pPr>
            <a:r>
              <a:rPr b="1" dirty="0" sz="2400" kern="0" lang="en-US" u="sng">
                <a:latin typeface="Times New Roman" panose="02020603050405020304" pitchFamily="18" charset="0"/>
                <a:cs typeface="Times New Roman" pitchFamily="18" charset="0"/>
              </a:rPr>
              <a:t>+ TH 2</a:t>
            </a:r>
            <a:r>
              <a:rPr b="1" dirty="0" sz="2400" kern="0" lang="en-US">
                <a:latin typeface="Times New Roman" pitchFamily="18" charset="0"/>
                <a:cs typeface="Times New Roman" pitchFamily="18" charset="0"/>
              </a:rPr>
              <a:t> :  </a:t>
            </a:r>
            <a:endParaRPr b="1" dirty="0" sz="2400" kern="0" lang="en-US" smtClean="0">
              <a:latin typeface="Times New Roman" pitchFamily="18" charset="0"/>
              <a:cs typeface="Times New Roman" pitchFamily="18" charset="0"/>
            </a:endParaRPr>
          </a:p>
          <a:p>
            <a:pPr fontAlgn="auto" indent="-342900" marL="34290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</a:pPr>
            <a:r>
              <a:rPr b="1" dirty="0" sz="2400" kern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400" kern="0" lang="en-US" smtClean="0">
                <a:latin typeface="Times New Roman" pitchFamily="18" charset="0"/>
                <a:cs typeface="Times New Roman" pitchFamily="18" charset="0"/>
              </a:rPr>
              <a:t>   P:         Hoa </a:t>
            </a:r>
            <a:r>
              <a:rPr b="1" dirty="0" sz="2400" kern="0" lang="en-US">
                <a:latin typeface="Times New Roman" pitchFamily="18" charset="0"/>
                <a:cs typeface="Times New Roman" pitchFamily="18" charset="0"/>
              </a:rPr>
              <a:t>đỏ     </a:t>
            </a:r>
            <a:r>
              <a:rPr b="1" dirty="0" sz="2400" kern="0" lang="en-US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</a:t>
            </a:r>
            <a:r>
              <a:rPr b="1" dirty="0" sz="2400" kern="0" lang="en-US">
                <a:latin typeface="Times New Roman" pitchFamily="18" charset="0"/>
                <a:cs typeface="Times New Roman" pitchFamily="18" charset="0"/>
              </a:rPr>
              <a:t> Hoa trắng</a:t>
            </a:r>
          </a:p>
          <a:p>
            <a:pPr fontAlgn="auto" indent="-342900" marL="34290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</a:pPr>
            <a:r>
              <a:rPr b="1" dirty="0" sz="2400" kern="0" lang="en-US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b="1" dirty="0" sz="2400" kern="0" lang="en-US" smtClean="0">
                <a:latin typeface="Times New Roman" pitchFamily="18" charset="0"/>
                <a:cs typeface="Times New Roman" pitchFamily="18" charset="0"/>
              </a:rPr>
              <a:t>   (</a:t>
            </a:r>
            <a:r>
              <a:rPr b="1" dirty="0" sz="2400" kern="0" lang="en-US">
                <a:latin typeface="Times New Roman" pitchFamily="18" charset="0"/>
                <a:cs typeface="Times New Roman" pitchFamily="18" charset="0"/>
              </a:rPr>
              <a:t>Aa)                 (aa)    </a:t>
            </a:r>
            <a:endParaRPr b="1" dirty="0" sz="2400" kern="0" lang="en-US" smtClean="0">
              <a:latin typeface="Times New Roman" pitchFamily="18" charset="0"/>
              <a:cs typeface="Times New Roman" pitchFamily="18" charset="0"/>
            </a:endParaRPr>
          </a:p>
          <a:p>
            <a:pPr fontAlgn="auto" indent="-342900" marL="34290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</a:pPr>
            <a:r>
              <a:rPr b="1" dirty="0" sz="2400" kern="0" lang="en-US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b="1" dirty="0" sz="2400" kern="0" lang="en-US">
              <a:latin typeface="Times New Roman" pitchFamily="18" charset="0"/>
              <a:cs typeface="Times New Roman" pitchFamily="18" charset="0"/>
            </a:endParaRPr>
          </a:p>
          <a:p>
            <a:pPr fontAlgn="auto" indent="-342900" marL="34290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</a:pPr>
            <a:r>
              <a:rPr b="1" dirty="0" sz="2400" kern="0" lang="en-US" smtClean="0">
                <a:latin typeface="Times New Roman" pitchFamily="18" charset="0"/>
                <a:cs typeface="Times New Roman" pitchFamily="18" charset="0"/>
              </a:rPr>
              <a:t>    G</a:t>
            </a:r>
            <a:r>
              <a:rPr baseline="-25000" b="1" dirty="0" sz="2400" kern="0" lang="en-US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b="1" dirty="0" sz="2400" kern="0" lang="en-US">
                <a:latin typeface="Times New Roman" pitchFamily="18" charset="0"/>
                <a:cs typeface="Times New Roman" pitchFamily="18" charset="0"/>
              </a:rPr>
              <a:t>:         </a:t>
            </a:r>
            <a:r>
              <a:rPr b="1" dirty="0" sz="2400" kern="0"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400" kern="0" lang="en-US">
                <a:latin typeface="Times New Roman" pitchFamily="18" charset="0"/>
                <a:cs typeface="Times New Roman" pitchFamily="18" charset="0"/>
              </a:rPr>
              <a:t>A, a	          </a:t>
            </a:r>
            <a:r>
              <a:rPr b="1" dirty="0" sz="2400" kern="0" lang="en-US" smtClean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pPr fontAlgn="auto" indent="-342900" marL="34290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</a:pPr>
            <a:endParaRPr b="1" dirty="0" sz="2400" kern="0" lang="en-US">
              <a:latin typeface="Times New Roman" pitchFamily="18" charset="0"/>
              <a:cs typeface="Times New Roman" pitchFamily="18" charset="0"/>
            </a:endParaRPr>
          </a:p>
          <a:p>
            <a:pPr fontAlgn="auto" indent="-342900" marL="34290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</a:pPr>
            <a:r>
              <a:rPr b="1" dirty="0" sz="2400" kern="0" lang="en-US" smtClean="0">
                <a:latin typeface="Times New Roman" pitchFamily="18" charset="0"/>
                <a:cs typeface="Times New Roman" pitchFamily="18" charset="0"/>
              </a:rPr>
              <a:t>    F</a:t>
            </a:r>
            <a:r>
              <a:rPr baseline="-25000" b="1" dirty="0" sz="2400" kern="0" lang="en-US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b="1" dirty="0" sz="2400" kern="0" lang="en-US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b="1" dirty="0" sz="2400" kern="0" lang="en-US">
                <a:latin typeface="Times New Roman" pitchFamily="18" charset="0"/>
                <a:cs typeface="Times New Roman" pitchFamily="18" charset="0"/>
              </a:rPr>
              <a:t>:              </a:t>
            </a:r>
            <a:r>
              <a:rPr b="1" dirty="0" sz="2400" kern="0"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400" kern="0" lang="en-US">
                <a:latin typeface="Times New Roman" pitchFamily="18" charset="0"/>
                <a:cs typeface="Times New Roman" pitchFamily="18" charset="0"/>
              </a:rPr>
              <a:t>1Aa : </a:t>
            </a:r>
            <a:r>
              <a:rPr b="1" dirty="0" sz="2400" kern="0" lang="en-US" smtClean="0">
                <a:latin typeface="Times New Roman" pitchFamily="18" charset="0"/>
                <a:cs typeface="Times New Roman" pitchFamily="18" charset="0"/>
              </a:rPr>
              <a:t>1aa</a:t>
            </a:r>
          </a:p>
          <a:p>
            <a:pPr fontAlgn="auto" indent="-342900" marL="34290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</a:pPr>
            <a:endParaRPr b="1" dirty="0" sz="2400" kern="0" lang="en-US">
              <a:latin typeface="Times New Roman" pitchFamily="18" charset="0"/>
              <a:cs typeface="Times New Roman" pitchFamily="18" charset="0"/>
            </a:endParaRPr>
          </a:p>
          <a:p>
            <a:pPr fontAlgn="auto" indent="-342900" marL="34290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</a:pPr>
            <a:r>
              <a:rPr b="1" dirty="0" sz="2400" kern="0" lang="en-US" smtClean="0">
                <a:latin typeface="Times New Roman" pitchFamily="18" charset="0"/>
                <a:cs typeface="Times New Roman" pitchFamily="18" charset="0"/>
              </a:rPr>
              <a:t>    Kết </a:t>
            </a:r>
            <a:r>
              <a:rPr b="1" dirty="0" sz="2400" kern="0" lang="en-US">
                <a:latin typeface="Times New Roman" pitchFamily="18" charset="0"/>
                <a:cs typeface="Times New Roman" pitchFamily="18" charset="0"/>
              </a:rPr>
              <a:t>quả:    KG : 1Aa : 1aa </a:t>
            </a:r>
          </a:p>
          <a:p>
            <a:pPr fontAlgn="auto" indent="-342900" marL="34290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</a:pPr>
            <a:r>
              <a:rPr b="1" dirty="0" sz="2400" kern="0" lang="en-US">
                <a:latin typeface="Times New Roman" pitchFamily="18" charset="0"/>
                <a:cs typeface="Times New Roman" pitchFamily="18" charset="0"/>
              </a:rPr>
              <a:t>            KH : 1Hoa đỏ : 1 hoa trắng</a:t>
            </a:r>
          </a:p>
        </p:txBody>
      </p:sp>
      <p:sp>
        <p:nvSpPr>
          <p:cNvPr id="1048644" name="Rectangle 9"/>
          <p:cNvSpPr>
            <a:spLocks noChangeArrowheads="1"/>
          </p:cNvSpPr>
          <p:nvPr/>
        </p:nvSpPr>
        <p:spPr bwMode="auto">
          <a:xfrm>
            <a:off x="179512" y="188640"/>
            <a:ext cx="5554980" cy="510540"/>
          </a:xfrm>
          <a:prstGeom prst="rect"/>
          <a:noFill/>
          <a:ln>
            <a:noFill/>
          </a:ln>
        </p:spPr>
        <p:txBody>
          <a:bodyPr wrap="none">
            <a:spAutoFit/>
          </a:bodyPr>
          <a:p>
            <a:r>
              <a:rPr dirty="0" sz="2800" lang="en-US" smtClean="0">
                <a:latin typeface="Times New Roman" panose="02020603050405020304" pitchFamily="18" charset="0"/>
                <a:cs typeface="Times New Roman" pitchFamily="18" charset="0"/>
                <a:sym typeface="Times New Roman" pitchFamily="18" charset="0"/>
              </a:rPr>
              <a:t>Xác định kết quả của các phép lai:</a:t>
            </a:r>
            <a:endParaRPr dirty="0" sz="2800" lang="en-US">
              <a:latin typeface="Times New Roman" panose="02020603050405020304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1048645" name="Rectangle 11"/>
          <p:cNvSpPr/>
          <p:nvPr/>
        </p:nvSpPr>
        <p:spPr>
          <a:xfrm>
            <a:off x="179512" y="5661248"/>
            <a:ext cx="4032547" cy="648072"/>
          </a:xfrm>
          <a:prstGeom prst="rect"/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400"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 thể đem lai có kiểu gen</a:t>
            </a:r>
          </a:p>
          <a:p>
            <a:pPr algn="ctr"/>
            <a:r>
              <a:rPr b="1" dirty="0" sz="2400"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đồng </a:t>
            </a:r>
            <a:r>
              <a:rPr b="1" dirty="0" sz="2400"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 AA (thuần chủng)</a:t>
            </a:r>
            <a:endParaRPr b="1" dirty="0" sz="2400" lang="vi-VN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46" name="TextBox 2"/>
          <p:cNvSpPr txBox="1"/>
          <p:nvPr/>
        </p:nvSpPr>
        <p:spPr>
          <a:xfrm>
            <a:off x="2771800" y="2204864"/>
            <a:ext cx="233680" cy="358141"/>
          </a:xfrm>
          <a:prstGeom prst="rect"/>
          <a:noFill/>
        </p:spPr>
        <p:txBody>
          <a:bodyPr rtlCol="0" wrap="none">
            <a:spAutoFit/>
          </a:bodyPr>
          <a:p>
            <a:endParaRPr dirty="0"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47" name="Rectangle 3"/>
          <p:cNvSpPr/>
          <p:nvPr/>
        </p:nvSpPr>
        <p:spPr>
          <a:xfrm>
            <a:off x="107504" y="2132856"/>
            <a:ext cx="3888432" cy="2304256"/>
          </a:xfrm>
          <a:prstGeom prst="rect"/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48" name="Rectangle 4"/>
          <p:cNvSpPr/>
          <p:nvPr/>
        </p:nvSpPr>
        <p:spPr>
          <a:xfrm>
            <a:off x="4355976" y="1988840"/>
            <a:ext cx="4608512" cy="2448272"/>
          </a:xfrm>
          <a:prstGeom prst="rect"/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49" name="Rectangle 14"/>
          <p:cNvSpPr/>
          <p:nvPr/>
        </p:nvSpPr>
        <p:spPr>
          <a:xfrm>
            <a:off x="107504" y="2780928"/>
            <a:ext cx="3888432" cy="1736576"/>
          </a:xfrm>
          <a:prstGeom prst="rect"/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50" name="Rectangle 15"/>
          <p:cNvSpPr/>
          <p:nvPr/>
        </p:nvSpPr>
        <p:spPr>
          <a:xfrm>
            <a:off x="107504" y="3573016"/>
            <a:ext cx="3888432" cy="1008112"/>
          </a:xfrm>
          <a:prstGeom prst="rect"/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51" name="Rectangle 16"/>
          <p:cNvSpPr/>
          <p:nvPr/>
        </p:nvSpPr>
        <p:spPr>
          <a:xfrm>
            <a:off x="4355976" y="2708920"/>
            <a:ext cx="4760912" cy="1880592"/>
          </a:xfrm>
          <a:prstGeom prst="rect"/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52" name="Rectangle 17"/>
          <p:cNvSpPr/>
          <p:nvPr/>
        </p:nvSpPr>
        <p:spPr>
          <a:xfrm>
            <a:off x="4283968" y="3573016"/>
            <a:ext cx="4760912" cy="1168896"/>
          </a:xfrm>
          <a:prstGeom prst="rect"/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53" name="Rectangle 18"/>
          <p:cNvSpPr/>
          <p:nvPr/>
        </p:nvSpPr>
        <p:spPr>
          <a:xfrm>
            <a:off x="4932040" y="5661248"/>
            <a:ext cx="4032547" cy="648072"/>
          </a:xfrm>
          <a:prstGeom prst="rect"/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400"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 thể đem lai có kiểu gen</a:t>
            </a:r>
          </a:p>
          <a:p>
            <a:pPr algn="ctr"/>
            <a:r>
              <a:rPr b="1" dirty="0" sz="2400"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b="1" dirty="0" sz="2400"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ị </a:t>
            </a:r>
            <a:r>
              <a:rPr b="1" dirty="0" sz="2400"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 </a:t>
            </a:r>
            <a:r>
              <a:rPr b="1" dirty="0" sz="2400" lang="en-US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b="1" dirty="0" sz="2400"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(không thuần chủng)</a:t>
            </a:r>
            <a:endParaRPr b="1" dirty="0" sz="2400" lang="vi-VN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54" name="Text Box 30"/>
          <p:cNvSpPr txBox="1">
            <a:spLocks noChangeArrowheads="1"/>
          </p:cNvSpPr>
          <p:nvPr/>
        </p:nvSpPr>
        <p:spPr bwMode="auto">
          <a:xfrm>
            <a:off x="0" y="4800600"/>
            <a:ext cx="7092280" cy="461665"/>
          </a:xfrm>
          <a:prstGeom prst="rect"/>
          <a:noFill/>
          <a:ln>
            <a:noFill/>
          </a:ln>
          <a:effectLst/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- Em có nhận xét </a:t>
            </a:r>
            <a:r>
              <a:rPr dirty="0" sz="24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 </a:t>
            </a:r>
            <a:r>
              <a:rPr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về kết quả 2 phép lai trên</a:t>
            </a:r>
            <a:r>
              <a:rPr dirty="0" sz="24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dirty="0" sz="2400" lang="en-US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55" name="Line 45"/>
          <p:cNvSpPr>
            <a:spLocks noChangeShapeType="1"/>
          </p:cNvSpPr>
          <p:nvPr/>
        </p:nvSpPr>
        <p:spPr bwMode="auto">
          <a:xfrm>
            <a:off x="-38100" y="5805264"/>
            <a:ext cx="533400" cy="0"/>
          </a:xfrm>
          <a:prstGeom prst="line"/>
          <a:noFill/>
          <a:ln w="28575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 anchor="ctr" wrap="none"/>
          <a:p>
            <a:endParaRPr lang="vi-VN"/>
          </a:p>
        </p:txBody>
      </p:sp>
      <p:sp>
        <p:nvSpPr>
          <p:cNvPr id="1048656" name="Line 46"/>
          <p:cNvSpPr>
            <a:spLocks noChangeShapeType="1"/>
          </p:cNvSpPr>
          <p:nvPr/>
        </p:nvSpPr>
        <p:spPr bwMode="auto">
          <a:xfrm>
            <a:off x="4644008" y="5661248"/>
            <a:ext cx="533400" cy="0"/>
          </a:xfrm>
          <a:prstGeom prst="line"/>
          <a:noFill/>
          <a:ln w="28575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 anchor="ctr" wrap="none"/>
          <a:p>
            <a:endParaRPr lang="vi-VN"/>
          </a:p>
        </p:txBody>
      </p:sp>
      <p:sp>
        <p:nvSpPr>
          <p:cNvPr id="1048657" name="Text Box 50"/>
          <p:cNvSpPr txBox="1">
            <a:spLocks noChangeArrowheads="1"/>
          </p:cNvSpPr>
          <p:nvPr/>
        </p:nvSpPr>
        <p:spPr bwMode="auto">
          <a:xfrm>
            <a:off x="899592" y="5229200"/>
            <a:ext cx="2667000" cy="396875"/>
          </a:xfrm>
          <a:prstGeom prst="rect"/>
          <a:noFill/>
          <a:ln>
            <a:noFill/>
          </a:ln>
          <a:effectLst/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dirty="0" sz="2000" lang="en-US">
                <a:solidFill>
                  <a:srgbClr val="0000FF"/>
                </a:solidFill>
              </a:rPr>
              <a:t>Con lai đồng tính</a:t>
            </a:r>
          </a:p>
        </p:txBody>
      </p:sp>
      <p:sp>
        <p:nvSpPr>
          <p:cNvPr id="1048658" name="Text Box 51"/>
          <p:cNvSpPr txBox="1">
            <a:spLocks noChangeArrowheads="1"/>
          </p:cNvSpPr>
          <p:nvPr/>
        </p:nvSpPr>
        <p:spPr bwMode="auto">
          <a:xfrm>
            <a:off x="5436096" y="5157192"/>
            <a:ext cx="2667000" cy="396875"/>
          </a:xfrm>
          <a:prstGeom prst="rect"/>
          <a:noFill/>
          <a:ln>
            <a:noFill/>
          </a:ln>
          <a:effectLst/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dirty="0" sz="2000" lang="en-US">
                <a:solidFill>
                  <a:srgbClr val="0000FF"/>
                </a:solidFill>
              </a:rPr>
              <a:t>     Con lai ph</a:t>
            </a:r>
            <a:r>
              <a:rPr dirty="0" lang="en-US">
                <a:solidFill>
                  <a:srgbClr val="0000FF"/>
                </a:solidFill>
              </a:rPr>
              <a:t>ân</a:t>
            </a:r>
            <a:r>
              <a:rPr dirty="0" sz="2000" lang="en-US">
                <a:solidFill>
                  <a:srgbClr val="0000FF"/>
                </a:solidFill>
              </a:rPr>
              <a:t> tính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 id="6"/>
                                        <p:tgtEl>
                                          <p:spTgt spid="1048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id="7"/>
                                        <p:tgtEl>
                                          <p:spTgt spid="1048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 id="12"/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 id="18"/>
                                        <p:tgtEl>
                                          <p:spTgt spid="1048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048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 id="24"/>
                                        <p:tgtEl>
                                          <p:spTgt spid="1048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id="25"/>
                                        <p:tgtEl>
                                          <p:spTgt spid="1048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 id="30"/>
                                        <p:tgtEl>
                                          <p:spTgt spid="1048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id="31"/>
                                        <p:tgtEl>
                                          <p:spTgt spid="1048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 id="36"/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id="37"/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>
                      <p:stCondLst>
                        <p:cond delay="indefinite"/>
                      </p:stCondLst>
                      <p:childTnLst>
                        <p:par>
                          <p:cTn fill="hold" id="4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1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dur="500" id="43"/>
                                        <p:tgtEl>
                                          <p:spTgt spid="1048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>
                      <p:stCondLst>
                        <p:cond delay="indefinite"/>
                      </p:stCondLst>
                      <p:childTnLst>
                        <p:par>
                          <p:cTn fill="hold" id="4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6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48"/>
                                        <p:tgtEl>
                                          <p:spTgt spid="1048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9">
                      <p:stCondLst>
                        <p:cond delay="indefinite"/>
                      </p:stCondLst>
                      <p:childTnLst>
                        <p:par>
                          <p:cTn fill="hold" id="5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1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53"/>
                                        <p:tgtEl>
                                          <p:spTgt spid="1048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56"/>
                                        <p:tgtEl>
                                          <p:spTgt spid="1048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7">
                      <p:stCondLst>
                        <p:cond delay="indefinite"/>
                      </p:stCondLst>
                      <p:childTnLst>
                        <p:par>
                          <p:cTn fill="hold" id="5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9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61"/>
                                        <p:tgtEl>
                                          <p:spTgt spid="104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2">
                      <p:stCondLst>
                        <p:cond delay="indefinite"/>
                      </p:stCondLst>
                      <p:childTnLst>
                        <p:par>
                          <p:cTn fill="hold" id="6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4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66"/>
                                        <p:tgtEl>
                                          <p:spTgt spid="1048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7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69"/>
                                        <p:tgtEl>
                                          <p:spTgt spid="1048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5" grpId="0" animBg="1"/>
      <p:bldP spid="1048647" grpId="0" animBg="1"/>
      <p:bldP spid="1048648" grpId="0" animBg="1"/>
      <p:bldP spid="1048649" grpId="0" animBg="1"/>
      <p:bldP spid="1048650" grpId="0" animBg="1"/>
      <p:bldP spid="1048651" grpId="0" animBg="1"/>
      <p:bldP spid="1048652" grpId="0" animBg="1"/>
      <p:bldP spid="1048653" grpId="0" animBg="1"/>
      <p:bldP spid="1048654" grpId="0"/>
      <p:bldP spid="1048655" grpId="0" animBg="1"/>
      <p:bldP spid="1048656" grpId="0" animBg="1"/>
      <p:bldP spid="1048657" grpId="0"/>
      <p:bldP spid="10486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Rectangle 3"/>
          <p:cNvSpPr txBox="1">
            <a:spLocks noChangeArrowheads="1"/>
          </p:cNvSpPr>
          <p:nvPr/>
        </p:nvSpPr>
        <p:spPr bwMode="auto">
          <a:xfrm>
            <a:off x="323850" y="980927"/>
            <a:ext cx="8351838" cy="3960241"/>
          </a:xfrm>
          <a:prstGeom prst="rect"/>
          <a:noFill/>
          <a:ln>
            <a:noFill/>
          </a:ln>
          <a:effectLst/>
        </p:spPr>
        <p:txBody>
          <a:bodyPr/>
          <a:lstStyle>
            <a:lvl1pPr eaLnBrk="0" hangingPunct="0" indent="-342900" marL="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dirty="0" sz="2800" lang="en-US">
                <a:latin typeface="Times New Roman" pitchFamily="18" charset="0"/>
              </a:rPr>
              <a:t>	Phép lai phân tích là phép là phép lai giữa cá thể mang tính trạng </a:t>
            </a:r>
            <a:r>
              <a:rPr dirty="0" sz="2800" lang="en-US" smtClean="0">
                <a:latin typeface="Times New Roman" pitchFamily="18" charset="0"/>
              </a:rPr>
              <a:t>(1)…….cần </a:t>
            </a:r>
            <a:r>
              <a:rPr dirty="0" sz="2800" lang="en-US">
                <a:latin typeface="Times New Roman" pitchFamily="18" charset="0"/>
              </a:rPr>
              <a:t>xác định </a:t>
            </a:r>
            <a:r>
              <a:rPr dirty="0" sz="2800" lang="en-US" smtClean="0">
                <a:latin typeface="Times New Roman" pitchFamily="18" charset="0"/>
              </a:rPr>
              <a:t>(2)……………..</a:t>
            </a:r>
            <a:r>
              <a:rPr dirty="0" sz="2800" lang="en-US">
                <a:latin typeface="Times New Roman" pitchFamily="18" charset="0"/>
              </a:rPr>
              <a:t>với cá thể mang tính trạng </a:t>
            </a:r>
            <a:r>
              <a:rPr dirty="0" sz="2800" lang="en-US" smtClean="0">
                <a:latin typeface="Times New Roman" pitchFamily="18" charset="0"/>
              </a:rPr>
              <a:t>(3)………</a:t>
            </a:r>
            <a:r>
              <a:rPr dirty="0" sz="2800" lang="en-US">
                <a:latin typeface="Times New Roman" pitchFamily="18" charset="0"/>
              </a:rPr>
              <a:t>Nếu kết quả của phép lai là đồng tính thì cá thể mang tính trạng trội có kiểu gen </a:t>
            </a:r>
            <a:r>
              <a:rPr dirty="0" sz="2800" lang="en-US" smtClean="0">
                <a:latin typeface="Times New Roman" pitchFamily="18" charset="0"/>
              </a:rPr>
              <a:t>(4)……………, </a:t>
            </a:r>
            <a:r>
              <a:rPr dirty="0" sz="2800" lang="en-US">
                <a:latin typeface="Times New Roman" pitchFamily="18" charset="0"/>
              </a:rPr>
              <a:t>còn kết quả phép lai là phân tính thì cá thể đó có kiểu </a:t>
            </a:r>
            <a:r>
              <a:rPr dirty="0" sz="2800" lang="en-US" smtClean="0">
                <a:latin typeface="Times New Roman" pitchFamily="18" charset="0"/>
              </a:rPr>
              <a:t>gen (5) </a:t>
            </a:r>
            <a:r>
              <a:rPr dirty="0" sz="2800" lang="en-US">
                <a:latin typeface="Times New Roman" pitchFamily="18" charset="0"/>
              </a:rPr>
              <a:t>………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b="1" dirty="0" sz="2800" lang="en-US">
                <a:latin typeface="Times New Roman" pitchFamily="18" charset="0"/>
              </a:rPr>
              <a:t>     </a:t>
            </a:r>
          </a:p>
        </p:txBody>
      </p:sp>
      <p:sp>
        <p:nvSpPr>
          <p:cNvPr id="1048660" name="Text Box 4"/>
          <p:cNvSpPr txBox="1">
            <a:spLocks noChangeArrowheads="1"/>
          </p:cNvSpPr>
          <p:nvPr/>
        </p:nvSpPr>
        <p:spPr bwMode="auto">
          <a:xfrm>
            <a:off x="6817741" y="1700808"/>
            <a:ext cx="2317750" cy="519112"/>
          </a:xfrm>
          <a:prstGeom prst="rect"/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p>
            <a:r>
              <a:rPr b="1" dirty="0" sz="2800" i="1" lang="en-US" smtClean="0"/>
              <a:t>kiểu</a:t>
            </a:r>
            <a:r>
              <a:rPr b="1" dirty="0" sz="2800" lang="en-US" smtClean="0"/>
              <a:t> </a:t>
            </a:r>
            <a:r>
              <a:rPr b="1" dirty="0" sz="2800" lang="en-US"/>
              <a:t>gen </a:t>
            </a:r>
          </a:p>
        </p:txBody>
      </p:sp>
      <p:sp>
        <p:nvSpPr>
          <p:cNvPr id="1048661" name="Text Box 5"/>
          <p:cNvSpPr txBox="1">
            <a:spLocks noChangeArrowheads="1"/>
          </p:cNvSpPr>
          <p:nvPr/>
        </p:nvSpPr>
        <p:spPr bwMode="auto">
          <a:xfrm>
            <a:off x="3610744" y="1700808"/>
            <a:ext cx="914400" cy="519112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dirty="0" sz="2800" lang="en-US"/>
              <a:t> </a:t>
            </a:r>
            <a:r>
              <a:rPr b="1" dirty="0" sz="2800" i="1" lang="en-US"/>
              <a:t>trội </a:t>
            </a:r>
          </a:p>
        </p:txBody>
      </p:sp>
      <p:sp>
        <p:nvSpPr>
          <p:cNvPr id="1048662" name="Text Box 7"/>
          <p:cNvSpPr txBox="1">
            <a:spLocks noChangeArrowheads="1"/>
          </p:cNvSpPr>
          <p:nvPr/>
        </p:nvSpPr>
        <p:spPr bwMode="auto">
          <a:xfrm>
            <a:off x="5201667" y="2219920"/>
            <a:ext cx="914400" cy="519112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b="1" dirty="0" sz="2800" i="1" lang="en-US"/>
              <a:t> lặn</a:t>
            </a:r>
          </a:p>
        </p:txBody>
      </p:sp>
      <p:sp>
        <p:nvSpPr>
          <p:cNvPr id="1048663" name="Text Box 8"/>
          <p:cNvSpPr txBox="1">
            <a:spLocks noChangeArrowheads="1"/>
          </p:cNvSpPr>
          <p:nvPr/>
        </p:nvSpPr>
        <p:spPr bwMode="auto">
          <a:xfrm>
            <a:off x="4211960" y="3614165"/>
            <a:ext cx="2170113" cy="523875"/>
          </a:xfrm>
          <a:prstGeom prst="rect"/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p>
            <a:r>
              <a:rPr b="1" dirty="0" sz="2800" i="1" lang="en-US"/>
              <a:t> </a:t>
            </a:r>
            <a:r>
              <a:rPr b="1" dirty="0" sz="2800" i="1" lang="en-US" err="1"/>
              <a:t>đồng</a:t>
            </a:r>
            <a:r>
              <a:rPr b="1" dirty="0" sz="2800" i="1" lang="en-US"/>
              <a:t> </a:t>
            </a:r>
            <a:r>
              <a:rPr b="1" dirty="0" sz="2800" i="1" lang="en-US" err="1"/>
              <a:t>hợp</a:t>
            </a:r>
            <a:r>
              <a:rPr b="1" dirty="0" sz="2800" i="1" lang="en-US"/>
              <a:t> </a:t>
            </a:r>
          </a:p>
        </p:txBody>
      </p:sp>
      <p:sp>
        <p:nvSpPr>
          <p:cNvPr id="1048664" name="Text Box 9"/>
          <p:cNvSpPr txBox="1">
            <a:spLocks noChangeArrowheads="1"/>
          </p:cNvSpPr>
          <p:nvPr/>
        </p:nvSpPr>
        <p:spPr bwMode="auto">
          <a:xfrm>
            <a:off x="611559" y="4941168"/>
            <a:ext cx="1676400" cy="519112"/>
          </a:xfrm>
          <a:prstGeom prst="rect"/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p>
            <a:r>
              <a:rPr b="1" dirty="0" sz="2800" i="1" lang="en-US"/>
              <a:t> </a:t>
            </a:r>
            <a:r>
              <a:rPr b="1" dirty="0" sz="2800" i="1" lang="en-US" err="1"/>
              <a:t>dị</a:t>
            </a:r>
            <a:r>
              <a:rPr b="1" dirty="0" sz="2800" i="1" lang="en-US"/>
              <a:t> </a:t>
            </a:r>
            <a:r>
              <a:rPr b="1" dirty="0" sz="2800" i="1" lang="en-US" err="1"/>
              <a:t>hợp</a:t>
            </a:r>
            <a:r>
              <a:rPr b="1" dirty="0" sz="2800" i="1" lang="en-US"/>
              <a:t> </a:t>
            </a:r>
          </a:p>
        </p:txBody>
      </p:sp>
      <p:sp>
        <p:nvSpPr>
          <p:cNvPr id="1048665" name="TextBox 11"/>
          <p:cNvSpPr txBox="1"/>
          <p:nvPr/>
        </p:nvSpPr>
        <p:spPr>
          <a:xfrm>
            <a:off x="611560" y="548680"/>
            <a:ext cx="6048672" cy="646331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lang="en-US">
                <a:latin typeface="Times New Roman" pitchFamily="18" charset="0"/>
              </a:rPr>
              <a:t>Bài </a:t>
            </a:r>
            <a:r>
              <a:rPr b="1" dirty="0" lang="en-US" smtClean="0">
                <a:latin typeface="Times New Roman" pitchFamily="18" charset="0"/>
              </a:rPr>
              <a:t>tập:  </a:t>
            </a:r>
            <a:r>
              <a:rPr b="1" dirty="0" lang="en-US">
                <a:latin typeface="Times New Roman" pitchFamily="18" charset="0"/>
              </a:rPr>
              <a:t>điền </a:t>
            </a:r>
            <a:r>
              <a:rPr b="1" dirty="0" lang="en-US" smtClean="0">
                <a:latin typeface="Times New Roman" pitchFamily="18" charset="0"/>
              </a:rPr>
              <a:t>từ thích hợp vào chỗ trống </a:t>
            </a:r>
            <a:r>
              <a:rPr dirty="0" lang="en-US" smtClean="0">
                <a:latin typeface="Times New Roman" pitchFamily="18" charset="0"/>
              </a:rPr>
              <a:t> </a:t>
            </a:r>
            <a:endParaRPr dirty="0" lang="en-US">
              <a:latin typeface="Times New Roman" pitchFamily="18" charset="0"/>
            </a:endParaRPr>
          </a:p>
          <a:p>
            <a:endParaRPr dirty="0" lang="vi-VN"/>
          </a:p>
        </p:txBody>
      </p:sp>
      <p:sp>
        <p:nvSpPr>
          <p:cNvPr id="1048666" name="Text Box 5"/>
          <p:cNvSpPr txBox="1">
            <a:spLocks noChangeArrowheads="1"/>
          </p:cNvSpPr>
          <p:nvPr/>
        </p:nvSpPr>
        <p:spPr bwMode="auto">
          <a:xfrm>
            <a:off x="5580112" y="5157192"/>
            <a:ext cx="914400" cy="519112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dirty="0" sz="2800" lang="en-US"/>
              <a:t> </a:t>
            </a:r>
            <a:r>
              <a:rPr b="1" dirty="0" sz="2800" i="1" lang="en-US"/>
              <a:t>trội </a:t>
            </a:r>
          </a:p>
        </p:txBody>
      </p:sp>
      <p:sp>
        <p:nvSpPr>
          <p:cNvPr id="1048667" name="Rectangle 3"/>
          <p:cNvSpPr/>
          <p:nvPr/>
        </p:nvSpPr>
        <p:spPr>
          <a:xfrm>
            <a:off x="4211960" y="5013176"/>
            <a:ext cx="4176464" cy="1656184"/>
          </a:xfrm>
          <a:prstGeom prst="rect"/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1048668" name="Text Box 4"/>
          <p:cNvSpPr txBox="1">
            <a:spLocks noChangeArrowheads="1"/>
          </p:cNvSpPr>
          <p:nvPr/>
        </p:nvSpPr>
        <p:spPr bwMode="auto">
          <a:xfrm>
            <a:off x="4499992" y="5661248"/>
            <a:ext cx="2317750" cy="519112"/>
          </a:xfrm>
          <a:prstGeom prst="rect"/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p>
            <a:r>
              <a:rPr b="1" dirty="0" sz="2800" i="1" lang="en-US" smtClean="0"/>
              <a:t>kiểu</a:t>
            </a:r>
            <a:r>
              <a:rPr b="1" dirty="0" sz="2800" lang="en-US" smtClean="0"/>
              <a:t> </a:t>
            </a:r>
            <a:r>
              <a:rPr b="1" dirty="0" sz="2800" lang="en-US"/>
              <a:t>gen </a:t>
            </a:r>
          </a:p>
        </p:txBody>
      </p:sp>
      <p:sp>
        <p:nvSpPr>
          <p:cNvPr id="1048669" name="Text Box 7"/>
          <p:cNvSpPr txBox="1">
            <a:spLocks noChangeArrowheads="1"/>
          </p:cNvSpPr>
          <p:nvPr/>
        </p:nvSpPr>
        <p:spPr bwMode="auto">
          <a:xfrm>
            <a:off x="4427984" y="6165304"/>
            <a:ext cx="914400" cy="519112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b="1" dirty="0" sz="2800" i="1" lang="en-US"/>
              <a:t> lặn</a:t>
            </a:r>
          </a:p>
        </p:txBody>
      </p:sp>
      <p:sp>
        <p:nvSpPr>
          <p:cNvPr id="1048670" name="Text Box 8"/>
          <p:cNvSpPr txBox="1">
            <a:spLocks noChangeArrowheads="1"/>
          </p:cNvSpPr>
          <p:nvPr/>
        </p:nvSpPr>
        <p:spPr bwMode="auto">
          <a:xfrm>
            <a:off x="6084168" y="6021288"/>
            <a:ext cx="2170113" cy="523875"/>
          </a:xfrm>
          <a:prstGeom prst="rect"/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p>
            <a:r>
              <a:rPr b="1" dirty="0" sz="2800" i="1" lang="en-US"/>
              <a:t> </a:t>
            </a:r>
            <a:r>
              <a:rPr b="1" dirty="0" sz="2800" i="1" lang="en-US" err="1"/>
              <a:t>đồng</a:t>
            </a:r>
            <a:r>
              <a:rPr b="1" dirty="0" sz="2800" i="1" lang="en-US"/>
              <a:t> </a:t>
            </a:r>
            <a:r>
              <a:rPr b="1" dirty="0" sz="2800" i="1" lang="en-US" err="1"/>
              <a:t>hợp</a:t>
            </a:r>
            <a:r>
              <a:rPr b="1" dirty="0" sz="2800" i="1" lang="en-US"/>
              <a:t> </a:t>
            </a:r>
          </a:p>
        </p:txBody>
      </p:sp>
      <p:sp>
        <p:nvSpPr>
          <p:cNvPr id="1048671" name="Text Box 9"/>
          <p:cNvSpPr txBox="1">
            <a:spLocks noChangeArrowheads="1"/>
          </p:cNvSpPr>
          <p:nvPr/>
        </p:nvSpPr>
        <p:spPr bwMode="auto">
          <a:xfrm>
            <a:off x="6732240" y="5085184"/>
            <a:ext cx="1676400" cy="519112"/>
          </a:xfrm>
          <a:prstGeom prst="rect"/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p>
            <a:r>
              <a:rPr b="1" dirty="0" sz="2800" i="1" lang="en-US"/>
              <a:t> </a:t>
            </a:r>
            <a:r>
              <a:rPr b="1" dirty="0" sz="2800" i="1" lang="en-US" err="1"/>
              <a:t>dị</a:t>
            </a:r>
            <a:r>
              <a:rPr b="1" dirty="0" sz="2800" i="1" lang="en-US"/>
              <a:t> </a:t>
            </a:r>
            <a:r>
              <a:rPr b="1" dirty="0" sz="2800" i="1" lang="en-US" err="1"/>
              <a:t>hợp</a:t>
            </a:r>
            <a:r>
              <a:rPr b="1" dirty="0" sz="2800" i="1" lang="en-US"/>
              <a:t> 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50" id="7"/>
                                        <p:tgtEl>
                                          <p:spTgt spid="104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50" id="12"/>
                                        <p:tgtEl>
                                          <p:spTgt spid="104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50" id="17"/>
                                        <p:tgtEl>
                                          <p:spTgt spid="104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50" id="22"/>
                                        <p:tgtEl>
                                          <p:spTgt spid="104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50" id="27"/>
                                        <p:tgtEl>
                                          <p:spTgt spid="104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0" grpId="0"/>
      <p:bldP spid="1048661" grpId="0"/>
      <p:bldP spid="1048662" grpId="0"/>
      <p:bldP spid="1048663" grpId="0"/>
      <p:bldP spid="10486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Rectangle 4"/>
          <p:cNvSpPr/>
          <p:nvPr/>
        </p:nvSpPr>
        <p:spPr>
          <a:xfrm>
            <a:off x="3131840" y="1484784"/>
            <a:ext cx="4983480" cy="535940"/>
          </a:xfrm>
          <a:prstGeom prst="rect"/>
        </p:spPr>
        <p:txBody>
          <a:bodyPr wrap="none">
            <a:spAutoFit/>
          </a:bodyPr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b="1" dirty="0" sz="3000" lang="en-US" smtClean="0">
                <a:latin typeface="Times New Roman" pitchFamily="18" charset="0"/>
              </a:rPr>
              <a:t>Nêu khái </a:t>
            </a:r>
            <a:r>
              <a:rPr b="1" dirty="0" sz="3000" lang="en-US">
                <a:latin typeface="Times New Roman" pitchFamily="18" charset="0"/>
              </a:rPr>
              <a:t>niệm lai phân tích ?</a:t>
            </a:r>
          </a:p>
        </p:txBody>
      </p:sp>
      <p:sp>
        <p:nvSpPr>
          <p:cNvPr id="104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0755"/>
            <a:ext cx="8775700" cy="4953000"/>
          </a:xfrm>
        </p:spPr>
        <p:txBody>
          <a:bodyPr/>
          <a:p>
            <a:pPr>
              <a:buFontTx/>
              <a:buNone/>
            </a:pPr>
            <a:r>
              <a:rPr b="1" dirty="0" sz="2800" lang="en-US">
                <a:latin typeface="Times New Roman" panose="02020603050405020304" pitchFamily="18" charset="0"/>
              </a:rPr>
              <a:t>	</a:t>
            </a:r>
            <a:r>
              <a:rPr b="1" dirty="0" sz="2800" lang="en-US" smtClean="0">
                <a:latin typeface="Times New Roman" panose="02020603050405020304" pitchFamily="18" charset="0"/>
              </a:rPr>
              <a:t>2) </a:t>
            </a:r>
            <a:r>
              <a:rPr b="1" dirty="0" sz="2800" lang="en-US">
                <a:latin typeface="Times New Roman" panose="02020603050405020304" pitchFamily="18" charset="0"/>
              </a:rPr>
              <a:t>Lai phân tích :</a:t>
            </a:r>
          </a:p>
          <a:p>
            <a:pPr>
              <a:buFontTx/>
              <a:buNone/>
            </a:pPr>
            <a:r>
              <a:rPr dirty="0" sz="2800" lang="en-US">
                <a:latin typeface="Times New Roman" panose="02020603050405020304" pitchFamily="18" charset="0"/>
              </a:rPr>
              <a:t>    - Lai phân tích là phép lai giữa cá thể mang tính trạng trội cần xác định kiểu gen với cá thể mang tính trạng lặn . </a:t>
            </a:r>
          </a:p>
          <a:p>
            <a:pPr>
              <a:buFontTx/>
              <a:buNone/>
            </a:pPr>
            <a:r>
              <a:rPr dirty="0" sz="2800" lang="en-US">
                <a:latin typeface="Times New Roman" panose="02020603050405020304" pitchFamily="18" charset="0"/>
              </a:rPr>
              <a:t>    + Nếu kết quả phép lai đồng tính thì cá thể mang tính trạng trội có kiểu gen đồng hợp .</a:t>
            </a:r>
          </a:p>
          <a:p>
            <a:pPr>
              <a:buFontTx/>
              <a:buNone/>
            </a:pPr>
            <a:r>
              <a:rPr dirty="0" sz="2800" lang="en-US">
                <a:latin typeface="Times New Roman" panose="02020603050405020304" pitchFamily="18" charset="0"/>
              </a:rPr>
              <a:t>   + Nếu kết quả phép lai phân tí</a:t>
            </a:r>
            <a:r>
              <a:rPr altLang="vi" dirty="0" sz="2800" lang="en-US">
                <a:latin typeface="Times New Roman" panose="02020603050405020304" pitchFamily="18" charset="0"/>
              </a:rPr>
              <a:t>n</a:t>
            </a:r>
            <a:r>
              <a:rPr altLang="vi" dirty="0" sz="2800" lang="en-US">
                <a:latin typeface="Times New Roman" panose="02020603050405020304" pitchFamily="18" charset="0"/>
              </a:rPr>
              <a:t>h</a:t>
            </a:r>
            <a:r>
              <a:rPr altLang="vi" dirty="0" sz="2800" lang="en-US">
                <a:latin typeface="Times New Roman" panose="02020603050405020304" pitchFamily="18" charset="0"/>
              </a:rPr>
              <a:t> </a:t>
            </a:r>
            <a:r>
              <a:rPr dirty="0" sz="2800" lang="en-US">
                <a:latin typeface="Times New Roman" panose="02020603050405020304" pitchFamily="18" charset="0"/>
              </a:rPr>
              <a:t>theo tỉ lệ 1 : 1  thì cá thể mang tính trạng trội có kiểu gen dị hợp .</a:t>
            </a:r>
            <a:endParaRPr altLang="en-US" lang="zh-CN"/>
          </a:p>
          <a:p>
            <a:pPr>
              <a:buFontTx/>
              <a:buNone/>
            </a:pPr>
            <a:endParaRPr dirty="0" sz="2800" lang="en-US">
              <a:latin typeface="Times New Roman" panose="02020603050405020304" pitchFamily="18" charset="0"/>
            </a:endParaRPr>
          </a:p>
        </p:txBody>
      </p:sp>
      <p:sp>
        <p:nvSpPr>
          <p:cNvPr id="104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036496" cy="652463"/>
          </a:xfrm>
          <a:ln>
            <a:solidFill>
              <a:srgbClr val="008000"/>
            </a:solidFill>
            <a:miter lim="800000"/>
            <a:headEnd/>
            <a:tailEnd/>
          </a:ln>
        </p:spPr>
        <p:txBody>
          <a:bodyPr/>
          <a:p>
            <a:pPr eaLnBrk="1" hangingPunct="1"/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 3. Bài 3.  LAI MỘT CẶP TÍNH TRẠNG</a:t>
            </a:r>
          </a:p>
        </p:txBody>
      </p:sp>
      <p:sp>
        <p:nvSpPr>
          <p:cNvPr id="1048678" name="Rectangle 3"/>
          <p:cNvSpPr txBox="1">
            <a:spLocks noChangeArrowheads="1"/>
          </p:cNvSpPr>
          <p:nvPr/>
        </p:nvSpPr>
        <p:spPr bwMode="auto">
          <a:xfrm>
            <a:off x="246063" y="692150"/>
            <a:ext cx="4254500" cy="612775"/>
          </a:xfrm>
          <a:prstGeom prst="rect"/>
          <a:noFill/>
          <a:ln>
            <a:noFill/>
          </a:ln>
          <a:effectLst/>
        </p:spPr>
        <p:txBody>
          <a:bodyPr anchor="t" anchorCtr="0" bIns="45720" compatLnSpc="1" lIns="91440" numCol="1" rIns="91440" tIns="45720" vert="horz" wrap="square">
            <a:prstTxWarp prst="textNoShape"/>
          </a:bodyPr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algn="l" fontAlgn="base" indent="-228600" marL="25146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algn="l" fontAlgn="base" indent="-228600" marL="29718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algn="l" fontAlgn="base" indent="-228600" marL="34290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algn="l" fontAlgn="base" indent="-228600" marL="3886200" rtl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b="1" dirty="0" sz="2800" kern="0" lang="en-US" smtClean="0">
                <a:latin typeface="Times New Roman" pitchFamily="18" charset="0"/>
                <a:cs typeface="Times New Roman" pitchFamily="18" charset="0"/>
              </a:rPr>
              <a:t>III- LAI PHÂN TÍCH</a:t>
            </a:r>
          </a:p>
        </p:txBody>
      </p:sp>
      <p:sp>
        <p:nvSpPr>
          <p:cNvPr id="1048679" name="TextBox 1"/>
          <p:cNvSpPr txBox="1"/>
          <p:nvPr/>
        </p:nvSpPr>
        <p:spPr>
          <a:xfrm>
            <a:off x="395536" y="1196752"/>
            <a:ext cx="3816424" cy="954107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2800" lang="en-US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1) Một số </a:t>
            </a:r>
            <a:r>
              <a:rPr b="1" dirty="0" sz="2800" lang="en-US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khái niệm:</a:t>
            </a:r>
          </a:p>
          <a:p>
            <a:endParaRPr dirty="0" sz="2800" lang="vi-VN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7"/>
                                        <p:tgtEl>
                                          <p:spTgt spid="104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10"/>
                                        <p:tgtEl>
                                          <p:spTgt spid="104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13"/>
                                        <p:tgtEl>
                                          <p:spTgt spid="104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16"/>
                                        <p:tgtEl>
                                          <p:spTgt spid="104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xit" presetID="21" presetSubtype="1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dur="2000" id="20"/>
                                        <p:tgtEl>
                                          <p:spTgt spid="1048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5" grpId="0"/>
      <p:bldP spid="104867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Rectangle 3"/>
          <p:cNvSpPr txBox="1">
            <a:spLocks noChangeArrowheads="1"/>
          </p:cNvSpPr>
          <p:nvPr/>
        </p:nvSpPr>
        <p:spPr bwMode="auto">
          <a:xfrm>
            <a:off x="-252413" y="476672"/>
            <a:ext cx="9396413" cy="4953000"/>
          </a:xfrm>
          <a:prstGeom prst="rect"/>
          <a:noFill/>
          <a:ln>
            <a:noFill/>
          </a:ln>
          <a:effectLst/>
        </p:spPr>
        <p:txBody>
          <a:bodyPr/>
          <a:lstStyle>
            <a:lvl1pPr eaLnBrk="0" hangingPunct="0" indent="-342900" marL="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b="1" dirty="0" sz="3200" lang="en-US">
                <a:latin typeface="Times New Roman" pitchFamily="18" charset="0"/>
              </a:rPr>
              <a:t>	</a:t>
            </a:r>
            <a:r>
              <a:rPr b="1" dirty="0" sz="2800" lang="en-US">
                <a:latin typeface="Times New Roman" pitchFamily="18" charset="0"/>
              </a:rPr>
              <a:t>2. Lai phân tích </a:t>
            </a:r>
            <a:r>
              <a:rPr b="1" dirty="0" sz="3200" lang="en-US">
                <a:latin typeface="Times New Roman" pitchFamily="18" charset="0"/>
              </a:rPr>
              <a:t>:</a:t>
            </a:r>
          </a:p>
          <a:p>
            <a:pPr eaLnBrk="1" hangingPunct="1">
              <a:spcBef>
                <a:spcPct val="20000"/>
              </a:spcBef>
            </a:pPr>
            <a:r>
              <a:rPr dirty="0" sz="3200" lang="en-US">
                <a:latin typeface="Times New Roman" pitchFamily="18" charset="0"/>
              </a:rPr>
              <a:t>    - Lai phân tích là phép lai giữa cá thể mang tính trạng trội cần xác định kiểu gen với cá thể mang tính trạng lặn . </a:t>
            </a:r>
          </a:p>
          <a:p>
            <a:pPr eaLnBrk="1" hangingPunct="1">
              <a:spcBef>
                <a:spcPct val="20000"/>
              </a:spcBef>
            </a:pPr>
            <a:r>
              <a:rPr dirty="0" sz="3200" lang="en-US">
                <a:latin typeface="Times New Roman" pitchFamily="18" charset="0"/>
              </a:rPr>
              <a:t>    + Nếu kết quả phép lai </a:t>
            </a:r>
            <a:r>
              <a:rPr b="1" dirty="0" sz="3200" lang="en-US">
                <a:latin typeface="Times New Roman" pitchFamily="18" charset="0"/>
              </a:rPr>
              <a:t>đồng tính </a:t>
            </a:r>
            <a:r>
              <a:rPr dirty="0" sz="3200" lang="en-US">
                <a:latin typeface="Times New Roman" pitchFamily="18" charset="0"/>
              </a:rPr>
              <a:t>thì cá thể mang tính trạng trội có kiểu gen đồng hợp </a:t>
            </a:r>
            <a:r>
              <a:rPr b="1" dirty="0" sz="3200" i="1" lang="en-US">
                <a:latin typeface="Times New Roman" pitchFamily="18" charset="0"/>
              </a:rPr>
              <a:t>(P thuần chủng).</a:t>
            </a:r>
          </a:p>
          <a:p>
            <a:pPr eaLnBrk="1" hangingPunct="1">
              <a:spcBef>
                <a:spcPct val="20000"/>
              </a:spcBef>
            </a:pPr>
            <a:r>
              <a:rPr dirty="0" sz="3200" lang="en-US">
                <a:latin typeface="Times New Roman" pitchFamily="18" charset="0"/>
              </a:rPr>
              <a:t>   + Nếu kết quả phép lai </a:t>
            </a:r>
            <a:r>
              <a:rPr b="1" dirty="0" sz="3200" lang="en-US">
                <a:latin typeface="Times New Roman" pitchFamily="18" charset="0"/>
              </a:rPr>
              <a:t>phân tính  </a:t>
            </a:r>
            <a:r>
              <a:rPr dirty="0" sz="3200" lang="en-US">
                <a:latin typeface="Times New Roman" pitchFamily="18" charset="0"/>
              </a:rPr>
              <a:t>theo tỉ lệ 1 : 1  thì cá thể mang tính trạng trội có kiểu gen dị hợp</a:t>
            </a:r>
            <a:r>
              <a:rPr b="1" dirty="0" sz="3200" i="1" lang="en-US"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ct val="20000"/>
              </a:spcBef>
            </a:pPr>
            <a:r>
              <a:rPr b="1" dirty="0" sz="3200" i="1" lang="en-US">
                <a:latin typeface="Times New Roman" pitchFamily="18" charset="0"/>
              </a:rPr>
              <a:t>          (P không thuần chủng).</a:t>
            </a:r>
            <a:endParaRPr dirty="0" sz="2400" lang="en-US">
              <a:latin typeface="Times New Roman" pitchFamily="18" charset="0"/>
            </a:endParaRPr>
          </a:p>
        </p:txBody>
      </p:sp>
      <p:pic>
        <p:nvPicPr>
          <p:cNvPr id="2097154" name="Picture 15" descr="viet3"/>
          <p:cNvPicPr>
            <a:picLocks noChangeAspect="1" noChangeArrowheads="1" noCrop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3060700" y="476672"/>
            <a:ext cx="838200" cy="609600"/>
          </a:xfrm>
          <a:prstGeom prst="rect"/>
          <a:noFill/>
          <a:ln>
            <a:noFill/>
          </a:ln>
        </p:spPr>
      </p:pic>
      <p:pic>
        <p:nvPicPr>
          <p:cNvPr id="2097155" name="Picture 3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0" y="-26738"/>
            <a:ext cx="12192000" cy="6858000"/>
          </a:xfrm>
          <a:prstGeom prst="rect"/>
        </p:spPr>
      </p:pic>
      <p:sp>
        <p:nvSpPr>
          <p:cNvPr id="1048618" name="Rectangle 1"/>
          <p:cNvSpPr/>
          <p:nvPr/>
        </p:nvSpPr>
        <p:spPr>
          <a:xfrm>
            <a:off x="107504" y="116632"/>
            <a:ext cx="10081120" cy="1008112"/>
          </a:xfrm>
          <a:prstGeom prst="rect"/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vi-VN"/>
          </a:p>
        </p:txBody>
      </p:sp>
      <p:sp>
        <p:nvSpPr>
          <p:cNvPr id="1048619" name="Rounded Rectangle 4"/>
          <p:cNvSpPr/>
          <p:nvPr/>
        </p:nvSpPr>
        <p:spPr>
          <a:xfrm>
            <a:off x="9972600" y="-171400"/>
            <a:ext cx="2304256" cy="2492896"/>
          </a:xfrm>
          <a:prstGeom prst="roundRect"/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vi-VN"/>
          </a:p>
        </p:txBody>
      </p:sp>
      <p:sp>
        <p:nvSpPr>
          <p:cNvPr id="1048620" name="Rectangle 6"/>
          <p:cNvSpPr/>
          <p:nvPr/>
        </p:nvSpPr>
        <p:spPr>
          <a:xfrm>
            <a:off x="0" y="5661248"/>
            <a:ext cx="2843808" cy="1196752"/>
          </a:xfrm>
          <a:prstGeom prst="rect"/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vi-VN"/>
          </a:p>
        </p:txBody>
      </p:sp>
      <p:sp>
        <p:nvSpPr>
          <p:cNvPr id="1048621" name="Rectangle 8"/>
          <p:cNvSpPr/>
          <p:nvPr/>
        </p:nvSpPr>
        <p:spPr>
          <a:xfrm>
            <a:off x="2195736" y="2564904"/>
            <a:ext cx="7272808" cy="3744416"/>
          </a:xfrm>
          <a:prstGeom prst="rect"/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vi-V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BFD7F6"/>
      </a:accent5>
      <a:accent6>
        <a:srgbClr val="AE4845"/>
      </a:accent6>
      <a:hlink>
        <a:srgbClr val="0066CC"/>
      </a:hlink>
      <a:folHlink>
        <a:srgbClr val="80008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FD7F6"/>
        </a:accent5>
        <a:accent6>
          <a:srgbClr val="AE4845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Bài 2.  LAI MỘT CẶP TÍNH TRẠNG</dc:title>
  <dc:creator>Toshiba</dc:creator>
  <cp:lastModifiedBy>pc</cp:lastModifiedBy>
  <dcterms:created xsi:type="dcterms:W3CDTF">2016-08-08T00:46:40Z</dcterms:created>
  <dcterms:modified xsi:type="dcterms:W3CDTF">2021-09-15T02:10:19Z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1033-8.1.0.3036</vt:lpwstr>
  </property>
  <property fmtid="{D5CDD505-2E9C-101B-9397-08002B2CF9AE}" pid="3" name="ICV">
    <vt:lpwstr>a05906acf616454a9078d45b4319c0ae</vt:lpwstr>
  </property>
</Properties>
</file>