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3" r:id="rId6"/>
    <p:sldId id="264" r:id="rId7"/>
    <p:sldId id="265" r:id="rId8"/>
    <p:sldId id="266" r:id="rId9"/>
    <p:sldId id="257" r:id="rId10"/>
    <p:sldId id="258" r:id="rId11"/>
    <p:sldId id="260" r:id="rId12"/>
    <p:sldId id="271" r:id="rId13"/>
    <p:sldId id="261" r:id="rId14"/>
    <p:sldId id="262" r:id="rId15"/>
    <p:sldId id="267" r:id="rId16"/>
    <p:sldId id="283" r:id="rId17"/>
    <p:sldId id="268" r:id="rId18"/>
    <p:sldId id="269" r:id="rId19"/>
    <p:sldId id="270" r:id="rId20"/>
    <p:sldId id="279" r:id="rId21"/>
    <p:sldId id="272" r:id="rId22"/>
    <p:sldId id="276" r:id="rId23"/>
    <p:sldId id="277" r:id="rId24"/>
    <p:sldId id="273" r:id="rId25"/>
    <p:sldId id="275" r:id="rId26"/>
    <p:sldId id="284" r:id="rId27"/>
    <p:sldId id="285" r:id="rId28"/>
    <p:sldId id="286" r:id="rId29"/>
    <p:sldId id="280" r:id="rId30"/>
    <p:sldId id="282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072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174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Tröôøng THCS HOA LÖ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</a:fld>
            <a:endParaRPr lang="en-US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3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" Target="slide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9144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u="sng" dirty="0"/>
              <a:t>Tieát 2</a:t>
            </a:r>
            <a:endParaRPr u="sng" dirty="0"/>
          </a:p>
        </p:txBody>
      </p:sp>
      <p:pic>
        <p:nvPicPr>
          <p:cNvPr id="2067" name="Picture 19" descr="2"/>
          <p:cNvPicPr>
            <a:picLocks noChangeAspect="1"/>
          </p:cNvPicPr>
          <p:nvPr/>
        </p:nvPicPr>
        <p:blipFill>
          <a:blip r:embed="rId1">
            <a:lum contrast="18000"/>
          </a:blip>
          <a:srcRect l="14706"/>
          <a:stretch>
            <a:fillRect/>
          </a:stretch>
        </p:blipFill>
        <p:spPr>
          <a:xfrm>
            <a:off x="6705600" y="3581400"/>
            <a:ext cx="24384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WordArt 18"/>
          <p:cNvSpPr>
            <a:spLocks noTextEdit="1"/>
          </p:cNvSpPr>
          <p:nvPr/>
        </p:nvSpPr>
        <p:spPr>
          <a:xfrm>
            <a:off x="1066800" y="990600"/>
            <a:ext cx="7239000" cy="235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Left">
                <a:rot lat="0" lon="0" rev="0"/>
              </a:camera>
              <a:lightRig rig="legacyFlat3" dir="t"/>
            </a:scene3d>
            <a:sp3d extrusionH="121893000" prstMaterial="legacyMatte">
              <a:extrusionClr>
                <a:srgbClr val="008000"/>
              </a:extrusionClr>
            </a:sp3d>
          </a:bodyPr>
          <a:p>
            <a:pPr algn="ctr" eaLnBrk="0" hangingPunct="0"/>
            <a:r>
              <a:rPr lang="en-US" sz="4800" b="1">
                <a:solidFill>
                  <a:srgbClr val="008000"/>
                </a:solidFill>
                <a:latin typeface="VNI-Jamai" charset="0"/>
                <a:ea typeface="VNI-Jamai" charset="0"/>
              </a:rPr>
              <a:t>LAI MOÄT CAËP</a:t>
            </a:r>
            <a:endParaRPr lang="en-US" sz="4800" b="1">
              <a:solidFill>
                <a:srgbClr val="008000"/>
              </a:solidFill>
              <a:latin typeface="VNI-Jamai" charset="0"/>
              <a:ea typeface="VNI-Jamai" charset="0"/>
            </a:endParaRPr>
          </a:p>
          <a:p>
            <a:pPr algn="ctr" eaLnBrk="0" hangingPunct="0"/>
            <a:r>
              <a:rPr lang="en-US" sz="4800" b="1">
                <a:solidFill>
                  <a:srgbClr val="008000"/>
                </a:solidFill>
                <a:latin typeface="VNI-Jamai" charset="0"/>
                <a:ea typeface="VNI-Jamai" charset="0"/>
              </a:rPr>
              <a:t>      TÍNH TRAÏNG</a:t>
            </a:r>
            <a:endParaRPr lang="en-US" sz="4800" b="1">
              <a:solidFill>
                <a:srgbClr val="008000"/>
              </a:solidFill>
              <a:latin typeface="VNI-Jamai" charset="0"/>
              <a:ea typeface="VNI-Jamai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15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Thay ñoåi vò trí cuûa gioáng laøm boá meï</a:t>
            </a:r>
            <a:endParaRPr sz="4000" dirty="0"/>
          </a:p>
        </p:txBody>
      </p:sp>
      <p:pic>
        <p:nvPicPr>
          <p:cNvPr id="56324" name="Picture 4" descr="4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343400" y="2286000"/>
            <a:ext cx="1235075" cy="1524000"/>
          </a:xfrm>
          <a:ln/>
        </p:spPr>
      </p:pic>
      <p:pic>
        <p:nvPicPr>
          <p:cNvPr id="56327" name="Picture 7" descr="Untitled-4"/>
          <p:cNvPicPr>
            <a:picLocks noChangeAspect="1"/>
          </p:cNvPicPr>
          <p:nvPr>
            <p:ph sz="quarter" idx="2"/>
          </p:nvPr>
        </p:nvPicPr>
        <p:blipFill>
          <a:blip r:embed="rId2">
            <a:lum bright="6000" contrast="-12000"/>
          </a:blip>
          <a:srcRect/>
          <a:stretch>
            <a:fillRect/>
          </a:stretch>
        </p:blipFill>
        <p:spPr>
          <a:xfrm>
            <a:off x="1524000" y="990600"/>
            <a:ext cx="1820863" cy="2185988"/>
          </a:xfrm>
          <a:ln/>
        </p:spPr>
      </p:pic>
      <p:pic>
        <p:nvPicPr>
          <p:cNvPr id="56331" name="Picture 11" descr="4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4495800"/>
            <a:ext cx="1236663" cy="1524000"/>
          </a:xfrm>
          <a:ln/>
        </p:spPr>
      </p:pic>
      <p:sp>
        <p:nvSpPr>
          <p:cNvPr id="11270" name="Rectangle 10"/>
          <p:cNvSpPr/>
          <p:nvPr/>
        </p:nvSpPr>
        <p:spPr>
          <a:xfrm>
            <a:off x="4648200" y="1524000"/>
            <a:ext cx="4762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chemeClr val="tx2"/>
                </a:solidFill>
                <a:latin typeface="VNI-Times" pitchFamily="2" charset="0"/>
              </a:rPr>
              <a:t>X</a:t>
            </a:r>
            <a:endParaRPr sz="3200" dirty="0">
              <a:solidFill>
                <a:schemeClr val="tx2"/>
              </a:solidFill>
              <a:latin typeface="VNI-Times" pitchFamily="2" charset="0"/>
            </a:endParaRPr>
          </a:p>
        </p:txBody>
      </p:sp>
      <p:pic>
        <p:nvPicPr>
          <p:cNvPr id="56334" name="Picture 14" descr="4"/>
          <p:cNvPicPr>
            <a:picLocks noChangeAspect="1"/>
          </p:cNvPicPr>
          <p:nvPr>
            <p:ph sz="quarter" idx="4"/>
          </p:nvPr>
        </p:nvPicPr>
        <p:blipFill>
          <a:blip r:embed="rId1"/>
          <a:srcRect/>
          <a:stretch>
            <a:fillRect/>
          </a:stretch>
        </p:blipFill>
        <p:spPr>
          <a:xfrm>
            <a:off x="2590800" y="4572000"/>
            <a:ext cx="1298575" cy="1600200"/>
          </a:xfrm>
          <a:ln/>
        </p:spPr>
      </p:pic>
      <p:pic>
        <p:nvPicPr>
          <p:cNvPr id="56337" name="Picture 1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1066800"/>
            <a:ext cx="15462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8" name="Picture 18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4419600"/>
            <a:ext cx="1236663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9" name="Picture 19" descr="Untitled-4"/>
          <p:cNvPicPr>
            <a:picLocks noChangeAspect="1"/>
          </p:cNvPicPr>
          <p:nvPr/>
        </p:nvPicPr>
        <p:blipFill>
          <a:blip r:embed="rId3">
            <a:lum bright="6000" contrast="-12000"/>
          </a:blip>
          <a:stretch>
            <a:fillRect/>
          </a:stretch>
        </p:blipFill>
        <p:spPr>
          <a:xfrm>
            <a:off x="6858000" y="4495800"/>
            <a:ext cx="12065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Line 20"/>
          <p:cNvSpPr/>
          <p:nvPr/>
        </p:nvSpPr>
        <p:spPr>
          <a:xfrm>
            <a:off x="990600" y="3962400"/>
            <a:ext cx="678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6" name="Line 21"/>
          <p:cNvSpPr/>
          <p:nvPr/>
        </p:nvSpPr>
        <p:spPr>
          <a:xfrm>
            <a:off x="990600" y="39624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7" name="Line 22"/>
          <p:cNvSpPr/>
          <p:nvPr/>
        </p:nvSpPr>
        <p:spPr>
          <a:xfrm>
            <a:off x="3352800" y="39624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8" name="Line 23"/>
          <p:cNvSpPr/>
          <p:nvPr/>
        </p:nvSpPr>
        <p:spPr>
          <a:xfrm>
            <a:off x="5562600" y="39624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9" name="Line 24"/>
          <p:cNvSpPr/>
          <p:nvPr/>
        </p:nvSpPr>
        <p:spPr>
          <a:xfrm>
            <a:off x="7772400" y="39624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17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6397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thaân cao x thaân luøn</a:t>
            </a:r>
            <a:endParaRPr sz="4000" dirty="0"/>
          </a:p>
        </p:txBody>
      </p:sp>
      <p:pic>
        <p:nvPicPr>
          <p:cNvPr id="12291" name="Picture 4" descr="1"/>
          <p:cNvPicPr>
            <a:picLocks noChangeAspect="1"/>
          </p:cNvPicPr>
          <p:nvPr>
            <p:ph sz="quarter" idx="1"/>
          </p:nvPr>
        </p:nvPicPr>
        <p:blipFill>
          <a:blip r:embed="rId1">
            <a:lum bright="12000" contrast="18000"/>
          </a:blip>
          <a:srcRect l="841" t="67345" r="46219" b="10768"/>
          <a:stretch>
            <a:fillRect/>
          </a:stretch>
        </p:blipFill>
        <p:spPr>
          <a:xfrm>
            <a:off x="2133600" y="762000"/>
            <a:ext cx="1171575" cy="1752600"/>
          </a:xfrm>
          <a:ln/>
        </p:spPr>
      </p:pic>
      <p:pic>
        <p:nvPicPr>
          <p:cNvPr id="12292" name="Picture 10" descr="1"/>
          <p:cNvPicPr>
            <a:picLocks noChangeAspect="1"/>
          </p:cNvPicPr>
          <p:nvPr>
            <p:ph sz="quarter" idx="2"/>
          </p:nvPr>
        </p:nvPicPr>
        <p:blipFill>
          <a:blip r:embed="rId1">
            <a:lum bright="17999" contrast="18000"/>
          </a:blip>
          <a:srcRect l="53781" t="67345" b="10768"/>
          <a:stretch>
            <a:fillRect/>
          </a:stretch>
        </p:blipFill>
        <p:spPr>
          <a:xfrm>
            <a:off x="5638800" y="609600"/>
            <a:ext cx="1273175" cy="1905000"/>
          </a:xfrm>
          <a:ln/>
        </p:spPr>
      </p:pic>
      <p:pic>
        <p:nvPicPr>
          <p:cNvPr id="12293" name="Picture 13" descr="1"/>
          <p:cNvPicPr>
            <a:picLocks noChangeAspect="1"/>
          </p:cNvPicPr>
          <p:nvPr>
            <p:ph sz="quarter" idx="3"/>
          </p:nvPr>
        </p:nvPicPr>
        <p:blipFill>
          <a:blip r:embed="rId1">
            <a:lum bright="12000" contrast="18000"/>
          </a:blip>
          <a:srcRect l="841" t="67345" r="46219" b="10768"/>
          <a:stretch>
            <a:fillRect/>
          </a:stretch>
        </p:blipFill>
        <p:spPr>
          <a:xfrm>
            <a:off x="609600" y="4495800"/>
            <a:ext cx="1271588" cy="1905000"/>
          </a:xfrm>
          <a:ln/>
        </p:spPr>
      </p:pic>
      <p:pic>
        <p:nvPicPr>
          <p:cNvPr id="12294" name="Picture 16" descr="1"/>
          <p:cNvPicPr>
            <a:picLocks noChangeAspect="1"/>
          </p:cNvPicPr>
          <p:nvPr>
            <p:ph sz="quarter" idx="4"/>
          </p:nvPr>
        </p:nvPicPr>
        <p:blipFill>
          <a:blip r:embed="rId1">
            <a:lum bright="12000" contrast="18000"/>
          </a:blip>
          <a:srcRect l="841" t="67345" r="46219" b="12520"/>
          <a:stretch>
            <a:fillRect/>
          </a:stretch>
        </p:blipFill>
        <p:spPr>
          <a:xfrm>
            <a:off x="2667000" y="4495800"/>
            <a:ext cx="1271588" cy="1752600"/>
          </a:xfrm>
          <a:ln/>
        </p:spPr>
      </p:pic>
      <p:pic>
        <p:nvPicPr>
          <p:cNvPr id="12295" name="Picture 19" descr="1"/>
          <p:cNvPicPr>
            <a:picLocks noChangeAspect="1"/>
          </p:cNvPicPr>
          <p:nvPr/>
        </p:nvPicPr>
        <p:blipFill>
          <a:blip r:embed="rId1">
            <a:lum bright="17999" contrast="18000"/>
          </a:blip>
          <a:srcRect l="841" t="67345" r="46219" b="10768"/>
          <a:stretch>
            <a:fillRect/>
          </a:stretch>
        </p:blipFill>
        <p:spPr>
          <a:xfrm>
            <a:off x="4191000" y="2133600"/>
            <a:ext cx="1252538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20" descr="1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l="841" t="67345" r="46219" b="10768"/>
          <a:stretch>
            <a:fillRect/>
          </a:stretch>
        </p:blipFill>
        <p:spPr>
          <a:xfrm>
            <a:off x="4953000" y="4495800"/>
            <a:ext cx="1376363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21" descr="1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l="53781" t="67345" b="10768"/>
          <a:stretch>
            <a:fillRect/>
          </a:stretch>
        </p:blipFill>
        <p:spPr>
          <a:xfrm>
            <a:off x="7086600" y="4495800"/>
            <a:ext cx="1273175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Rectangle 22"/>
          <p:cNvSpPr/>
          <p:nvPr/>
        </p:nvSpPr>
        <p:spPr>
          <a:xfrm>
            <a:off x="4038600" y="1198563"/>
            <a:ext cx="590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4400" b="0" dirty="0">
                <a:solidFill>
                  <a:schemeClr val="tx2"/>
                </a:solidFill>
                <a:latin typeface="VNI-Times" pitchFamily="2" charset="0"/>
              </a:rPr>
              <a:t>X</a:t>
            </a:r>
            <a:endParaRPr sz="4400" b="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2299" name="Line 23"/>
          <p:cNvSpPr/>
          <p:nvPr/>
        </p:nvSpPr>
        <p:spPr>
          <a:xfrm>
            <a:off x="1524000" y="38862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0" name="Line 24"/>
          <p:cNvSpPr/>
          <p:nvPr/>
        </p:nvSpPr>
        <p:spPr>
          <a:xfrm>
            <a:off x="1524000" y="3886200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2301" name="Line 25"/>
          <p:cNvSpPr/>
          <p:nvPr/>
        </p:nvSpPr>
        <p:spPr>
          <a:xfrm>
            <a:off x="3429000" y="3886200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2302" name="Line 26"/>
          <p:cNvSpPr/>
          <p:nvPr/>
        </p:nvSpPr>
        <p:spPr>
          <a:xfrm>
            <a:off x="5867400" y="38862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2303" name="Line 27"/>
          <p:cNvSpPr/>
          <p:nvPr/>
        </p:nvSpPr>
        <p:spPr>
          <a:xfrm>
            <a:off x="8077200" y="38862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2304" name="Rectangle 28"/>
          <p:cNvSpPr/>
          <p:nvPr/>
        </p:nvSpPr>
        <p:spPr>
          <a:xfrm>
            <a:off x="2971800" y="2740025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F1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2305" name="Rectangle 29"/>
          <p:cNvSpPr/>
          <p:nvPr/>
        </p:nvSpPr>
        <p:spPr>
          <a:xfrm>
            <a:off x="0" y="3730625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F2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13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LAI QUAÛ LUÏC X QUAÛ VAØNG</a:t>
            </a:r>
            <a:endParaRPr dirty="0"/>
          </a:p>
        </p:txBody>
      </p:sp>
      <p:pic>
        <p:nvPicPr>
          <p:cNvPr id="13315" name="Picture 5" descr="1"/>
          <p:cNvPicPr>
            <a:picLocks noChangeAspect="1"/>
          </p:cNvPicPr>
          <p:nvPr>
            <p:ph sz="quarter" idx="1"/>
          </p:nvPr>
        </p:nvPicPr>
        <p:blipFill>
          <a:blip r:embed="rId1">
            <a:lum bright="17999" contrast="12000"/>
          </a:blip>
          <a:srcRect l="12779" t="8002" r="50847" b="83369"/>
          <a:stretch>
            <a:fillRect/>
          </a:stretch>
        </p:blipFill>
        <p:spPr>
          <a:xfrm>
            <a:off x="6477000" y="1447800"/>
            <a:ext cx="2057400" cy="990600"/>
          </a:xfrm>
          <a:ln/>
        </p:spPr>
      </p:pic>
      <p:pic>
        <p:nvPicPr>
          <p:cNvPr id="13316" name="Picture 6" descr="1"/>
          <p:cNvPicPr>
            <a:picLocks noChangeAspect="1"/>
          </p:cNvPicPr>
          <p:nvPr>
            <p:ph sz="quarter" idx="2"/>
          </p:nvPr>
        </p:nvPicPr>
        <p:blipFill>
          <a:blip r:embed="rId1">
            <a:lum bright="12000" contrast="12000"/>
          </a:blip>
          <a:srcRect l="64021" t="9099" b="83998"/>
          <a:stretch>
            <a:fillRect/>
          </a:stretch>
        </p:blipFill>
        <p:spPr>
          <a:xfrm>
            <a:off x="1295400" y="1600200"/>
            <a:ext cx="1905000" cy="838200"/>
          </a:xfrm>
          <a:ln/>
        </p:spPr>
      </p:pic>
      <p:pic>
        <p:nvPicPr>
          <p:cNvPr id="13317" name="Picture 9" descr="1"/>
          <p:cNvPicPr>
            <a:picLocks noChangeAspect="1"/>
          </p:cNvPicPr>
          <p:nvPr>
            <p:ph sz="quarter" idx="3"/>
          </p:nvPr>
        </p:nvPicPr>
        <p:blipFill>
          <a:blip r:embed="rId1">
            <a:lum bright="17999" contrast="12000"/>
          </a:blip>
          <a:srcRect l="16296" t="7845" r="50847" b="83369"/>
          <a:stretch>
            <a:fillRect/>
          </a:stretch>
        </p:blipFill>
        <p:spPr>
          <a:xfrm>
            <a:off x="7315200" y="5181600"/>
            <a:ext cx="1828800" cy="990600"/>
          </a:xfrm>
          <a:ln/>
        </p:spPr>
      </p:pic>
      <p:pic>
        <p:nvPicPr>
          <p:cNvPr id="13318" name="Picture 17" descr="1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l="64021" t="8524" b="83998"/>
          <a:stretch>
            <a:fillRect/>
          </a:stretch>
        </p:blipFill>
        <p:spPr>
          <a:xfrm>
            <a:off x="304800" y="5181600"/>
            <a:ext cx="2057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8" descr="1"/>
          <p:cNvPicPr>
            <a:picLocks noChangeAspect="1"/>
          </p:cNvPicPr>
          <p:nvPr/>
        </p:nvPicPr>
        <p:blipFill>
          <a:blip r:embed="rId1">
            <a:lum bright="12000" contrast="18000"/>
          </a:blip>
          <a:srcRect l="64021" t="8427" b="83998"/>
          <a:stretch>
            <a:fillRect/>
          </a:stretch>
        </p:blipFill>
        <p:spPr>
          <a:xfrm>
            <a:off x="3886200" y="2971800"/>
            <a:ext cx="2133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0" descr="1"/>
          <p:cNvPicPr>
            <a:picLocks noGrp="1" noChangeAspect="1"/>
          </p:cNvPicPr>
          <p:nvPr>
            <p:ph sz="quarter" idx="4"/>
          </p:nvPr>
        </p:nvPicPr>
        <p:blipFill>
          <a:blip r:embed="rId1">
            <a:lum bright="12000" contrast="12000"/>
          </a:blip>
          <a:srcRect l="64021" t="8472" b="83998"/>
          <a:stretch>
            <a:fillRect/>
          </a:stretch>
        </p:blipFill>
        <p:spPr>
          <a:xfrm>
            <a:off x="2819400" y="5181600"/>
            <a:ext cx="2133600" cy="914400"/>
          </a:xfrm>
          <a:ln/>
        </p:spPr>
      </p:pic>
      <p:pic>
        <p:nvPicPr>
          <p:cNvPr id="13321" name="Picture 21" descr="1"/>
          <p:cNvPicPr>
            <a:picLocks noChangeAspect="1"/>
          </p:cNvPicPr>
          <p:nvPr/>
        </p:nvPicPr>
        <p:blipFill>
          <a:blip r:embed="rId1">
            <a:lum bright="12000" contrast="18000"/>
          </a:blip>
          <a:srcRect l="64021" t="9204" b="83998"/>
          <a:stretch>
            <a:fillRect/>
          </a:stretch>
        </p:blipFill>
        <p:spPr>
          <a:xfrm>
            <a:off x="5105400" y="5181600"/>
            <a:ext cx="19812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Rectangle 22"/>
          <p:cNvSpPr/>
          <p:nvPr/>
        </p:nvSpPr>
        <p:spPr>
          <a:xfrm>
            <a:off x="4495800" y="1600200"/>
            <a:ext cx="590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4400" b="0" dirty="0">
                <a:solidFill>
                  <a:schemeClr val="tx2"/>
                </a:solidFill>
                <a:latin typeface="VNI-Times" pitchFamily="2" charset="0"/>
              </a:rPr>
              <a:t>X</a:t>
            </a:r>
            <a:endParaRPr sz="4400" b="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3323" name="Line 23"/>
          <p:cNvSpPr/>
          <p:nvPr/>
        </p:nvSpPr>
        <p:spPr>
          <a:xfrm>
            <a:off x="1524000" y="4343400"/>
            <a:ext cx="670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4" name="Line 24"/>
          <p:cNvSpPr/>
          <p:nvPr/>
        </p:nvSpPr>
        <p:spPr>
          <a:xfrm>
            <a:off x="1600200" y="43434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5" name="Line 25"/>
          <p:cNvSpPr/>
          <p:nvPr/>
        </p:nvSpPr>
        <p:spPr>
          <a:xfrm>
            <a:off x="4114800" y="43434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6" name="Line 26"/>
          <p:cNvSpPr/>
          <p:nvPr/>
        </p:nvSpPr>
        <p:spPr>
          <a:xfrm>
            <a:off x="6324600" y="43434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7" name="Line 27"/>
          <p:cNvSpPr/>
          <p:nvPr/>
        </p:nvSpPr>
        <p:spPr>
          <a:xfrm>
            <a:off x="8229600" y="43434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8" name="Rectangle 28"/>
          <p:cNvSpPr/>
          <p:nvPr/>
        </p:nvSpPr>
        <p:spPr>
          <a:xfrm>
            <a:off x="3352800" y="3121025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F1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3329" name="Rectangle 29"/>
          <p:cNvSpPr/>
          <p:nvPr/>
        </p:nvSpPr>
        <p:spPr>
          <a:xfrm>
            <a:off x="304800" y="4111625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F2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Phieáu hoïc taäp soá 2</a:t>
            </a:r>
            <a:endParaRPr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229600" cy="51355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Keát quaû thí nghieäm cuûa Menden</a:t>
            </a:r>
            <a:endParaRPr dirty="0"/>
          </a:p>
          <a:p>
            <a:pPr eaLnBrk="1" hangingPunct="1"/>
            <a:endParaRPr dirty="0"/>
          </a:p>
        </p:txBody>
      </p:sp>
      <p:graphicFrame>
        <p:nvGraphicFramePr>
          <p:cNvPr id="48179" name="Group 5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82000" cy="4313238"/>
        </p:xfrm>
        <a:graphic>
          <a:graphicData uri="http://schemas.openxmlformats.org/drawingml/2006/table">
            <a:tbl>
              <a:tblPr/>
              <a:tblGrid>
                <a:gridCol w="2971800"/>
                <a:gridCol w="1143000"/>
                <a:gridCol w="2514600"/>
                <a:gridCol w="1752600"/>
              </a:tblGrid>
              <a:tr h="94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Tyû leä kieåu hình 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 ñoûx hoa traéng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Hoa ñoû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705 hoañoû; 224 hoatraéng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 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Thaân cao x thaân luøn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Thaân cao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787 thaân cao;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277 thaân luøn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Quaû luïc x quaû vaøng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Quaû luïc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428 quaû luïc;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152 quaû vaøng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67600" y="2743200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0" dirty="0">
                <a:latin typeface="VNI-Times" pitchFamily="2" charset="0"/>
              </a:rPr>
              <a:t>3:1</a:t>
            </a:r>
            <a:endParaRPr sz="2800" b="0" dirty="0">
              <a:latin typeface="VNI-Time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3667125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0" dirty="0">
                <a:latin typeface="VNI-Times" pitchFamily="2" charset="0"/>
              </a:rPr>
              <a:t>3:1</a:t>
            </a:r>
            <a:endParaRPr sz="2800" b="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4962525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0" dirty="0">
                <a:latin typeface="VNI-Times" pitchFamily="2" charset="0"/>
              </a:rPr>
              <a:t>3:1</a:t>
            </a:r>
            <a:endParaRPr sz="2800" b="0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0" y="76200"/>
            <a:ext cx="5256213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 của Menđen: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413000"/>
            <a:ext cx="88392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Ví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dụ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: P   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ỏ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        x     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trắng</a:t>
            </a:r>
            <a:endParaRPr kumimoji="0" lang="en-US" sz="3200" kern="1200" cap="none" spc="0" normalizeH="0" baseline="0" noProof="0" dirty="0">
              <a:latin typeface="VNI-Times" pitchFamily="2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	  F</a:t>
            </a:r>
            <a:r>
              <a:rPr kumimoji="0" lang="en-US" sz="3200" kern="1200" cap="none" spc="0" normalizeH="0" baseline="-25000" noProof="0" dirty="0">
                <a:latin typeface="VNI-Times" pitchFamily="2" charset="0"/>
                <a:ea typeface="+mn-ea"/>
                <a:cs typeface="+mn-cs"/>
              </a:rPr>
              <a:t>1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	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ỏ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 ( </a:t>
            </a:r>
            <a:r>
              <a:rPr kumimoji="0" lang="en-US" sz="3200" kern="1200" cap="none" spc="0" normalizeH="0" baseline="0" noProof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ồng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tính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)</a:t>
            </a:r>
            <a:endParaRPr kumimoji="0" lang="en-US" sz="3200" kern="1200" cap="none" spc="0" normalizeH="0" baseline="0" noProof="0" dirty="0">
              <a:latin typeface="VNI-Times" pitchFamily="2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	  F</a:t>
            </a:r>
            <a:r>
              <a:rPr kumimoji="0" lang="en-US" sz="3200" kern="1200" cap="none" spc="0" normalizeH="0" baseline="-25000" noProof="0" dirty="0">
                <a:latin typeface="VNI-Times" pitchFamily="2" charset="0"/>
                <a:ea typeface="+mn-ea"/>
                <a:cs typeface="+mn-cs"/>
              </a:rPr>
              <a:t>2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	3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ỏ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: 1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trắng</a:t>
            </a:r>
            <a:endParaRPr kumimoji="0" lang="en-US" sz="3200" kern="1200" cap="none" spc="0" normalizeH="0" baseline="0" noProof="0" dirty="0">
              <a:latin typeface="VNI-Times" pitchFamily="2" charset="0"/>
              <a:ea typeface="+mn-ea"/>
              <a:cs typeface="+mn-cs"/>
            </a:endParaRPr>
          </a:p>
          <a:p>
            <a:pPr marL="457200" marR="0" indent="-457200" defTabSz="914400">
              <a:buClrTx/>
              <a:buSzTx/>
              <a:buFont typeface="Wingdings 3" panose="05040102010807070707"/>
              <a:buChar char="&quot;"/>
              <a:defRPr/>
            </a:pP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Kiểu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hình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F</a:t>
            </a:r>
            <a:r>
              <a:rPr kumimoji="0" lang="en-US" sz="3200" kern="1200" cap="none" spc="0" normalizeH="0" baseline="-2500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1 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: 100 %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</a:t>
            </a:r>
            <a:r>
              <a:rPr kumimoji="0" lang="en-US" sz="3200" kern="1200" cap="none" spc="0" normalizeH="0" baseline="0" noProof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ỏ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</a:rPr>
              <a:t> </a:t>
            </a:r>
            <a:endParaRPr kumimoji="0" lang="en-US" sz="3200" kern="1200" cap="none" spc="0" normalizeH="0" baseline="0" noProof="0" dirty="0">
              <a:latin typeface="VNI-Times" pitchFamily="2" charset="0"/>
              <a:ea typeface="+mn-ea"/>
              <a:cs typeface="+mn-cs"/>
              <a:sym typeface="Wingdings 3" panose="05040102010807070707"/>
            </a:endParaRPr>
          </a:p>
          <a:p>
            <a:pPr marL="457200" marR="0" indent="-457200" defTabSz="914400">
              <a:buClrTx/>
              <a:buSzTx/>
              <a:buFont typeface="Wingdings 3" panose="05040102010807070707"/>
              <a:buChar char="&quot;"/>
              <a:defRPr/>
            </a:pP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Kiểu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hình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F</a:t>
            </a:r>
            <a:r>
              <a:rPr kumimoji="0" lang="en-US" sz="3200" kern="1200" cap="none" spc="0" normalizeH="0" baseline="-2500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2 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: 75 %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</a:t>
            </a:r>
            <a:r>
              <a:rPr kumimoji="0" lang="en-US" sz="3200" kern="1200" cap="none" spc="0" normalizeH="0" baseline="0" noProof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ỏ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: 25%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trắng</a:t>
            </a:r>
            <a:endParaRPr kumimoji="0" lang="en-US" sz="3200" kern="1200" cap="none" spc="0" normalizeH="0" baseline="0" noProof="0" dirty="0">
              <a:latin typeface="VNI-Times" pitchFamily="2" charset="0"/>
              <a:ea typeface="+mn-ea"/>
              <a:cs typeface="+mn-cs"/>
              <a:sym typeface="Wingdings 3" panose="05040102010807070707"/>
            </a:endParaRPr>
          </a:p>
          <a:p>
            <a:pPr marL="457200" marR="0" indent="-457200" defTabSz="914400">
              <a:buClrTx/>
              <a:buSzTx/>
              <a:buFont typeface="Wingdings 3" panose="05040102010807070707"/>
              <a:buChar char="&quot;"/>
              <a:defRPr/>
            </a:pPr>
            <a:r>
              <a:rPr kumimoji="0" lang="vi-VN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3 hoa</a:t>
            </a:r>
            <a:r>
              <a:rPr kumimoji="0" lang="en-US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</a:t>
            </a:r>
            <a:r>
              <a:rPr kumimoji="0" lang="en-US" sz="3200" kern="1200" cap="none" spc="0" normalizeH="0" baseline="0" noProof="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kern="1200" cap="none" spc="0" normalizeH="0" baseline="0" noProof="0" dirty="0" err="1">
                <a:latin typeface="VNI-Times" pitchFamily="2" charset="0"/>
                <a:ea typeface="+mn-ea"/>
                <a:cs typeface="+mn-cs"/>
              </a:rPr>
              <a:t>ỏ</a:t>
            </a:r>
            <a:r>
              <a:rPr kumimoji="0" lang="vi-VN" sz="3200" kern="1200" cap="none" spc="0" normalizeH="0" baseline="0" noProof="0" dirty="0">
                <a:latin typeface="VNI-Times" pitchFamily="2" charset="0"/>
                <a:ea typeface="+mn-ea"/>
                <a:cs typeface="+mn-cs"/>
                <a:sym typeface="Wingdings 3" panose="05040102010807070707"/>
              </a:rPr>
              <a:t> : 1 hoa trắng hay 3 trội : 1 lặn</a:t>
            </a:r>
            <a:endParaRPr kumimoji="0" lang="vi-VN" sz="3200" kern="1200" cap="none" spc="0" normalizeH="0" baseline="0" noProof="0" dirty="0"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124" name="TextBox 4"/>
          <p:cNvSpPr txBox="1"/>
          <p:nvPr/>
        </p:nvSpPr>
        <p:spPr>
          <a:xfrm>
            <a:off x="0" y="990600"/>
            <a:ext cx="9066213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Lai hai giống đậu H</a:t>
            </a:r>
            <a:r>
              <a:rPr sz="32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Lan khác nhau về một cặp tính trạng thuần chủng tương phản.</a:t>
            </a:r>
            <a:endParaRPr lang="vi-VN" altLang="x-none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 descr="ag0021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518479">
            <a:off x="5999163" y="-23812"/>
            <a:ext cx="1060450" cy="98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4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charRg st="44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1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charRg st="71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charRg st="100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9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charRg st="129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2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charRg st="172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124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Footer Placeholder 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b="0" dirty="0"/>
              <a:t>Tröôøng THCS HOA LÖ</a:t>
            </a:r>
            <a:endParaRPr sz="1400" b="0" dirty="0"/>
          </a:p>
        </p:txBody>
      </p:sp>
      <p:sp>
        <p:nvSpPr>
          <p:cNvPr id="16387" name="Rectangle 2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9445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Nhaän xeùt veà  tính troäi? Tính laën?Kieåu hình </a:t>
            </a:r>
            <a:endParaRPr sz="4000" dirty="0"/>
          </a:p>
        </p:txBody>
      </p:sp>
      <p:pic>
        <p:nvPicPr>
          <p:cNvPr id="16388" name="Picture 6" descr="Untitled-3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447800"/>
            <a:ext cx="1295400" cy="1728788"/>
          </a:xfrm>
          <a:ln/>
        </p:spPr>
      </p:pic>
      <p:pic>
        <p:nvPicPr>
          <p:cNvPr id="16389" name="Picture 7" descr="Untitled-4"/>
          <p:cNvPicPr>
            <a:picLocks noGrp="1" noChangeAspect="1"/>
          </p:cNvPicPr>
          <p:nvPr>
            <p:ph sz="quarter" idx="2"/>
          </p:nvPr>
        </p:nvPicPr>
        <p:blipFill>
          <a:blip r:embed="rId2">
            <a:lum bright="6000" contrast="-12000"/>
          </a:blip>
          <a:srcRect/>
          <a:stretch>
            <a:fillRect/>
          </a:stretch>
        </p:blipFill>
        <p:spPr>
          <a:xfrm>
            <a:off x="1828800" y="1295400"/>
            <a:ext cx="1503363" cy="1804988"/>
          </a:xfrm>
          <a:ln/>
        </p:spPr>
      </p:pic>
      <p:sp>
        <p:nvSpPr>
          <p:cNvPr id="16390" name="Rectangle 12"/>
          <p:cNvSpPr/>
          <p:nvPr/>
        </p:nvSpPr>
        <p:spPr>
          <a:xfrm>
            <a:off x="1447800" y="1828800"/>
            <a:ext cx="41751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0" dirty="0">
                <a:solidFill>
                  <a:schemeClr val="tx2"/>
                </a:solidFill>
                <a:latin typeface="VNI-Times" pitchFamily="2" charset="0"/>
              </a:rPr>
              <a:t>x</a:t>
            </a:r>
            <a:endParaRPr sz="3600" b="0" dirty="0">
              <a:solidFill>
                <a:schemeClr val="tx2"/>
              </a:solidFill>
              <a:latin typeface="VNI-Times" pitchFamily="2" charset="0"/>
            </a:endParaRPr>
          </a:p>
        </p:txBody>
      </p:sp>
      <p:pic>
        <p:nvPicPr>
          <p:cNvPr id="16391" name="Picture 13" descr="Untitled-3"/>
          <p:cNvPicPr>
            <a:picLocks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676400"/>
            <a:ext cx="1668463" cy="1730375"/>
          </a:xfrm>
          <a:ln/>
        </p:spPr>
      </p:pic>
      <p:pic>
        <p:nvPicPr>
          <p:cNvPr id="16392" name="Picture 15" descr="Untitled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600200"/>
            <a:ext cx="160020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16" descr="Untitled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191000"/>
            <a:ext cx="129540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7" descr="Untitled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114800"/>
            <a:ext cx="121920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8" descr="Untitled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114800"/>
            <a:ext cx="121920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9" descr="Untitled-4"/>
          <p:cNvPicPr>
            <a:picLocks noChangeAspect="1"/>
          </p:cNvPicPr>
          <p:nvPr/>
        </p:nvPicPr>
        <p:blipFill>
          <a:blip r:embed="rId7">
            <a:lum bright="6000" contrast="-12000"/>
          </a:blip>
          <a:stretch>
            <a:fillRect/>
          </a:stretch>
        </p:blipFill>
        <p:spPr>
          <a:xfrm>
            <a:off x="7924800" y="4191000"/>
            <a:ext cx="1219200" cy="180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7" name="Rectangle 20"/>
          <p:cNvSpPr/>
          <p:nvPr/>
        </p:nvSpPr>
        <p:spPr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3600" b="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6398" name="Rectangle 21"/>
          <p:cNvSpPr/>
          <p:nvPr/>
        </p:nvSpPr>
        <p:spPr>
          <a:xfrm>
            <a:off x="6172200" y="1981200"/>
            <a:ext cx="473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0" dirty="0">
                <a:solidFill>
                  <a:schemeClr val="tx2"/>
                </a:solidFill>
                <a:latin typeface="VNI-Times" pitchFamily="2" charset="0"/>
              </a:rPr>
              <a:t>x</a:t>
            </a:r>
            <a:endParaRPr sz="3600" b="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6399" name="Line 22"/>
          <p:cNvSpPr/>
          <p:nvPr/>
        </p:nvSpPr>
        <p:spPr>
          <a:xfrm>
            <a:off x="1905000" y="3048000"/>
            <a:ext cx="0" cy="99060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0" name="Rectangle 23"/>
          <p:cNvSpPr>
            <a:spLocks noGrp="1"/>
          </p:cNvSpPr>
          <p:nvPr>
            <p:ph sz="quarter" idx="3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sz="2400" dirty="0">
              <a:solidFill>
                <a:schemeClr val="tx2"/>
              </a:solidFill>
            </a:endParaRPr>
          </a:p>
          <a:p>
            <a:pPr eaLnBrk="1" hangingPunct="1">
              <a:buClrTx/>
              <a:buSzTx/>
              <a:buFontTx/>
            </a:pPr>
            <a:endParaRPr sz="2400" dirty="0"/>
          </a:p>
        </p:txBody>
      </p:sp>
      <p:pic>
        <p:nvPicPr>
          <p:cNvPr id="16401" name="Picture 24" descr="Untitled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4191000"/>
            <a:ext cx="1295400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2" name="Line 25"/>
          <p:cNvSpPr/>
          <p:nvPr/>
        </p:nvSpPr>
        <p:spPr>
          <a:xfrm>
            <a:off x="4724400" y="3581400"/>
            <a:ext cx="411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3" name="Line 26"/>
          <p:cNvSpPr/>
          <p:nvPr/>
        </p:nvSpPr>
        <p:spPr>
          <a:xfrm>
            <a:off x="4724400" y="35814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4" name="Line 27"/>
          <p:cNvSpPr/>
          <p:nvPr/>
        </p:nvSpPr>
        <p:spPr>
          <a:xfrm>
            <a:off x="6096000" y="35814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5" name="Line 28"/>
          <p:cNvSpPr/>
          <p:nvPr/>
        </p:nvSpPr>
        <p:spPr>
          <a:xfrm>
            <a:off x="7467600" y="35814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6" name="Line 29"/>
          <p:cNvSpPr/>
          <p:nvPr/>
        </p:nvSpPr>
        <p:spPr>
          <a:xfrm>
            <a:off x="8839200" y="35814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7" name="Line 30"/>
          <p:cNvSpPr/>
          <p:nvPr/>
        </p:nvSpPr>
        <p:spPr>
          <a:xfrm>
            <a:off x="6781800" y="29718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8" name="Rectangle 31"/>
          <p:cNvSpPr/>
          <p:nvPr/>
        </p:nvSpPr>
        <p:spPr>
          <a:xfrm>
            <a:off x="457200" y="48768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F1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6409" name="Rectangle 32"/>
          <p:cNvSpPr/>
          <p:nvPr/>
        </p:nvSpPr>
        <p:spPr>
          <a:xfrm>
            <a:off x="3276600" y="4953000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F2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6410" name="Rectangle 33"/>
          <p:cNvSpPr/>
          <p:nvPr/>
        </p:nvSpPr>
        <p:spPr>
          <a:xfrm>
            <a:off x="0" y="1295400"/>
            <a:ext cx="3276600" cy="4953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16411" name="Rectangle 34"/>
          <p:cNvSpPr/>
          <p:nvPr/>
        </p:nvSpPr>
        <p:spPr>
          <a:xfrm>
            <a:off x="3276600" y="1295400"/>
            <a:ext cx="5867400" cy="49530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16412" name="Rectangle 35"/>
          <p:cNvSpPr/>
          <p:nvPr/>
        </p:nvSpPr>
        <p:spPr>
          <a:xfrm>
            <a:off x="4800600" y="1292225"/>
            <a:ext cx="484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</a:t>
            </a:r>
            <a:r>
              <a:rPr b="0" dirty="0">
                <a:solidFill>
                  <a:schemeClr val="tx2"/>
                </a:solidFill>
                <a:latin typeface="VNI-Times" pitchFamily="2" charset="0"/>
              </a:rPr>
              <a:t>1</a:t>
            </a:r>
            <a:endParaRPr b="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6413" name="Rectangle 36"/>
          <p:cNvSpPr/>
          <p:nvPr/>
        </p:nvSpPr>
        <p:spPr>
          <a:xfrm>
            <a:off x="7772400" y="12192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</a:t>
            </a:r>
            <a:r>
              <a:rPr dirty="0">
                <a:solidFill>
                  <a:schemeClr val="tx2"/>
                </a:solidFill>
                <a:latin typeface="VNI-Times" pitchFamily="2" charset="0"/>
              </a:rPr>
              <a:t>1</a:t>
            </a:r>
            <a:endParaRPr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6414" name="Rectangle 37"/>
          <p:cNvSpPr/>
          <p:nvPr/>
        </p:nvSpPr>
        <p:spPr>
          <a:xfrm>
            <a:off x="6172200" y="1371600"/>
            <a:ext cx="53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x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Nhaän xeùt </a:t>
            </a:r>
            <a:endParaRPr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Tính traïng troäi  bieåu hieän ngay ôû F1 ( Hoa maøu ñoû)</a:t>
            </a:r>
            <a:endParaRPr dirty="0"/>
          </a:p>
          <a:p>
            <a:pPr eaLnBrk="1" hangingPunct="1"/>
            <a:r>
              <a:rPr dirty="0"/>
              <a:t>Tính traïng laën laø tính traïng ñeán F2 môùi ñöôïc bieåu hieän ( Hoa maøu traéng )</a:t>
            </a:r>
            <a:endParaRPr dirty="0"/>
          </a:p>
          <a:p>
            <a:pPr eaLnBrk="1" hangingPunct="1"/>
            <a:r>
              <a:rPr dirty="0"/>
              <a:t>Kieåu hình laø toaøn boä caùc tính traïng cô theå ,vd caây ñaäu haø lan thaân cao coù hoa maøu ñoû vaø haït coù voû maøu vaøng , </a:t>
            </a:r>
            <a:endParaRPr dirty="0"/>
          </a:p>
        </p:txBody>
      </p:sp>
      <p:pic>
        <p:nvPicPr>
          <p:cNvPr id="4" name="Picture 3" descr="ag0021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447285">
            <a:off x="1785938" y="428625"/>
            <a:ext cx="1003300" cy="70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Hoaït ñoäng 2 : ñieàn vaøo khoaûng troáng töø vaø cuïm töø thích hôïp</a:t>
            </a:r>
            <a:endParaRPr sz="4000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Khi lai 2 cô theå boá meï khaùc nhau veà moät caëp tính traïng thuaàn chuûng töông phaûn thì F</a:t>
            </a:r>
            <a:r>
              <a:rPr sz="2000" b="1" dirty="0"/>
              <a:t>1               </a:t>
            </a:r>
            <a:endParaRPr sz="2000" b="1" dirty="0"/>
          </a:p>
          <a:p>
            <a:pPr eaLnBrk="1" hangingPunct="1"/>
            <a:r>
              <a:rPr dirty="0"/>
              <a:t>…………………..veà tính traïng cuûa boá hoaëc cuûa meï , coøn F2 coù söï phaân ly tính traïng theo tyû leä trung bình ………………………….</a:t>
            </a:r>
            <a:endParaRPr dirty="0"/>
          </a:p>
          <a:p>
            <a:pPr eaLnBrk="1" hangingPunct="1"/>
            <a:endParaRPr dirty="0"/>
          </a:p>
        </p:txBody>
      </p:sp>
      <p:sp>
        <p:nvSpPr>
          <p:cNvPr id="55301" name="Rectangle 5"/>
          <p:cNvSpPr/>
          <p:nvPr/>
        </p:nvSpPr>
        <p:spPr>
          <a:xfrm>
            <a:off x="838200" y="26670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i="1" dirty="0">
                <a:solidFill>
                  <a:srgbClr val="FF3300"/>
                </a:solidFill>
                <a:latin typeface="VNI-Times" pitchFamily="2" charset="0"/>
              </a:rPr>
              <a:t>ñoàng tính</a:t>
            </a:r>
            <a:endParaRPr sz="3200" i="1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55303" name="Rectangle 7"/>
          <p:cNvSpPr/>
          <p:nvPr/>
        </p:nvSpPr>
        <p:spPr>
          <a:xfrm>
            <a:off x="2743200" y="3657600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i="1" dirty="0">
                <a:solidFill>
                  <a:srgbClr val="FF3300"/>
                </a:solidFill>
                <a:latin typeface="VNI-Times" pitchFamily="2" charset="0"/>
              </a:rPr>
              <a:t>3 troäi : 1 laën</a:t>
            </a:r>
            <a:endParaRPr sz="3200" i="1" dirty="0">
              <a:solidFill>
                <a:srgbClr val="FF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 Nội dung quy luật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4000" dirty="0"/>
              <a:t> ly </a:t>
            </a:r>
            <a:endParaRPr sz="4000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Khi lai 2 cô theå boá meï khaùc nhau veà moät caëp tính traïng thuaàn chuûng töông phaûn thì F</a:t>
            </a:r>
            <a:r>
              <a:rPr sz="2000" b="1" dirty="0"/>
              <a:t>1                </a:t>
            </a:r>
            <a:endParaRPr sz="2000" b="1" dirty="0"/>
          </a:p>
          <a:p>
            <a:pPr eaLnBrk="1" hangingPunct="1"/>
            <a:r>
              <a:rPr dirty="0"/>
              <a:t>Đồng tính  veà tính traïng cuûa boá hoaëc cuûa meï, coøn F2 coù söï phaân ly tính traïng theo tyû leä trung bình 3 trội :1 lặn</a:t>
            </a:r>
            <a:endParaRPr dirty="0"/>
          </a:p>
        </p:txBody>
      </p:sp>
      <p:pic>
        <p:nvPicPr>
          <p:cNvPr id="4" name="Picture 3" descr="ag0021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447285">
            <a:off x="868363" y="428625"/>
            <a:ext cx="1003300" cy="70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20113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600" dirty="0"/>
              <a:t>II </a:t>
            </a:r>
            <a:r>
              <a:rPr sz="3200" b="1" dirty="0"/>
              <a:t>–Menden giaûi thích keát quaû thí nghieäm</a:t>
            </a:r>
            <a:r>
              <a:rPr sz="4000" b="1" dirty="0"/>
              <a:t> </a:t>
            </a:r>
            <a:br>
              <a:rPr sz="4000" b="1" dirty="0"/>
            </a:br>
            <a:r>
              <a:rPr sz="3600" b="1" i="1" dirty="0">
                <a:solidFill>
                  <a:srgbClr val="006666"/>
                </a:solidFill>
              </a:rPr>
              <a:t>Hoaït ñoäng 3 : Xaùc ñònh tyû leä caùc loaïi giao töû ôû F1 vaø hôïp töû ôû F2</a:t>
            </a:r>
            <a:br>
              <a:rPr sz="3600" b="1" i="1" dirty="0">
                <a:solidFill>
                  <a:srgbClr val="006666"/>
                </a:solidFill>
              </a:rPr>
            </a:br>
            <a:endParaRPr sz="3600" b="1" i="1" dirty="0">
              <a:solidFill>
                <a:srgbClr val="006666"/>
              </a:solidFill>
            </a:endParaRPr>
          </a:p>
        </p:txBody>
      </p:sp>
      <p:sp>
        <p:nvSpPr>
          <p:cNvPr id="20483" name="Rectangle 10"/>
          <p:cNvSpPr>
            <a:spLocks noGrp="1"/>
          </p:cNvSpPr>
          <p:nvPr>
            <p:ph type="body" sz="half" idx="1"/>
          </p:nvPr>
        </p:nvSpPr>
        <p:spPr>
          <a:xfrm>
            <a:off x="457200" y="2590800"/>
            <a:ext cx="4038600" cy="35353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2400" dirty="0"/>
              <a:t>Caâu hoûûi thaûo luaän:</a:t>
            </a:r>
            <a:endParaRPr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2400" dirty="0"/>
              <a:t>1) Caùc nhaân toá di truyeàn toàn taïi nhö theá naøo trong 1 teá baøo sinh döôõng </a:t>
            </a:r>
            <a:endParaRPr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2400" dirty="0"/>
              <a:t>2)YÙ nghóa cuûa caùc kyù hieäu ñöôïc qui ñònh bôûi chöõ caùi in hoa hoaëc in thöôøng </a:t>
            </a:r>
            <a:endParaRPr sz="24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2400" dirty="0">
                <a:hlinkClick r:id="" action="ppaction://noaction"/>
              </a:rPr>
              <a:t>3</a:t>
            </a:r>
            <a:r>
              <a:rPr sz="2400" dirty="0"/>
              <a:t>) Caùc caëp nhaân toá di truyeàn coù maáy daïng ? yù nghóa cuûa chuùng ?</a:t>
            </a:r>
            <a:endParaRPr sz="2400" dirty="0"/>
          </a:p>
        </p:txBody>
      </p:sp>
      <p:pic>
        <p:nvPicPr>
          <p:cNvPr id="20484" name="Picture 6" descr="3"/>
          <p:cNvPicPr>
            <a:picLocks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7181850" y="2362200"/>
            <a:ext cx="1962150" cy="2185988"/>
          </a:xfrm>
          <a:ln/>
        </p:spPr>
      </p:pic>
      <p:pic>
        <p:nvPicPr>
          <p:cNvPr id="20485" name="Picture 7" descr="Untitled-4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2514600"/>
            <a:ext cx="1585913" cy="1905000"/>
          </a:xfrm>
          <a:ln/>
        </p:spPr>
      </p:pic>
      <p:sp>
        <p:nvSpPr>
          <p:cNvPr id="62475" name="Rectangle 11"/>
          <p:cNvSpPr/>
          <p:nvPr/>
        </p:nvSpPr>
        <p:spPr>
          <a:xfrm>
            <a:off x="7620000" y="3124200"/>
            <a:ext cx="4810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VNI-Times" pitchFamily="2" charset="0"/>
              </a:rPr>
              <a:t>A</a:t>
            </a:r>
            <a:endParaRPr sz="3200" dirty="0">
              <a:latin typeface="VNI-Times" pitchFamily="2" charset="0"/>
            </a:endParaRPr>
          </a:p>
        </p:txBody>
      </p:sp>
      <p:sp>
        <p:nvSpPr>
          <p:cNvPr id="20487" name="Rectangle 12"/>
          <p:cNvSpPr/>
          <p:nvPr/>
        </p:nvSpPr>
        <p:spPr>
          <a:xfrm>
            <a:off x="7924800" y="3124200"/>
            <a:ext cx="4762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0" dirty="0">
                <a:latin typeface="VNI-Times" pitchFamily="2" charset="0"/>
              </a:rPr>
              <a:t>A</a:t>
            </a:r>
            <a:endParaRPr sz="3200" b="0" dirty="0">
              <a:latin typeface="VNI-Times" pitchFamily="2" charset="0"/>
            </a:endParaRPr>
          </a:p>
        </p:txBody>
      </p:sp>
      <p:sp>
        <p:nvSpPr>
          <p:cNvPr id="20488" name="Rectangle 13"/>
          <p:cNvSpPr/>
          <p:nvPr/>
        </p:nvSpPr>
        <p:spPr>
          <a:xfrm>
            <a:off x="6248400" y="3124200"/>
            <a:ext cx="3889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0" i="1" dirty="0">
                <a:latin typeface="VNI-Times" pitchFamily="2" charset="0"/>
              </a:rPr>
              <a:t>a</a:t>
            </a:r>
            <a:endParaRPr sz="3200" b="0" i="1" dirty="0">
              <a:latin typeface="VNI-Times" pitchFamily="2" charset="0"/>
            </a:endParaRPr>
          </a:p>
        </p:txBody>
      </p:sp>
      <p:sp>
        <p:nvSpPr>
          <p:cNvPr id="62478" name="Rectangle 14"/>
          <p:cNvSpPr/>
          <p:nvPr/>
        </p:nvSpPr>
        <p:spPr>
          <a:xfrm>
            <a:off x="6019800" y="3124200"/>
            <a:ext cx="3889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0" i="1" dirty="0">
                <a:latin typeface="VNI-Times" pitchFamily="2" charset="0"/>
              </a:rPr>
              <a:t>a</a:t>
            </a:r>
            <a:endParaRPr sz="3200" b="0" i="1" dirty="0">
              <a:latin typeface="VNI-Times" pitchFamily="2" charset="0"/>
            </a:endParaRPr>
          </a:p>
        </p:txBody>
      </p:sp>
      <p:pic>
        <p:nvPicPr>
          <p:cNvPr id="20490" name="Picture 15" descr="3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6324600" y="4776788"/>
            <a:ext cx="1868488" cy="2081212"/>
          </a:xfrm>
          <a:ln/>
        </p:spPr>
      </p:pic>
      <p:sp>
        <p:nvSpPr>
          <p:cNvPr id="62481" name="Rectangle 17"/>
          <p:cNvSpPr/>
          <p:nvPr/>
        </p:nvSpPr>
        <p:spPr>
          <a:xfrm>
            <a:off x="6934200" y="5334000"/>
            <a:ext cx="4397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0" dirty="0">
                <a:solidFill>
                  <a:schemeClr val="tx2"/>
                </a:solidFill>
                <a:latin typeface="VNI-Times" pitchFamily="2" charset="0"/>
              </a:rPr>
              <a:t>A</a:t>
            </a:r>
            <a:endParaRPr sz="2800" b="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62482" name="Rectangle 18"/>
          <p:cNvSpPr/>
          <p:nvPr/>
        </p:nvSpPr>
        <p:spPr>
          <a:xfrm>
            <a:off x="7162800" y="5334000"/>
            <a:ext cx="3635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i="1" dirty="0">
                <a:latin typeface="VNI-Times" pitchFamily="2" charset="0"/>
              </a:rPr>
              <a:t>a</a:t>
            </a:r>
            <a:endParaRPr sz="2800" i="1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/>
      <p:bldP spid="62478" grpId="0"/>
      <p:bldP spid="62481" grpId="0"/>
      <p:bldP spid="62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 I –Thí nghieäm cuûa Menden </a:t>
            </a:r>
            <a:br>
              <a:rPr sz="4000" dirty="0"/>
            </a:br>
            <a:r>
              <a:rPr sz="4000" dirty="0"/>
              <a:t>1)Hoaït ñoäng 1 :Xaùc ñònh tyû leä caùc loaïi kieåu hình ôû F2</a:t>
            </a:r>
            <a:endParaRPr sz="4000" dirty="0"/>
          </a:p>
        </p:txBody>
      </p:sp>
      <p:pic>
        <p:nvPicPr>
          <p:cNvPr id="14343" name="Picture 7" descr="3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38200" y="1981200"/>
            <a:ext cx="1962150" cy="2185988"/>
          </a:xfrm>
          <a:ln/>
        </p:spPr>
      </p:pic>
      <p:sp>
        <p:nvSpPr>
          <p:cNvPr id="14342" name="Rectangle 6"/>
          <p:cNvSpPr>
            <a:spLocks noGrp="1"/>
          </p:cNvSpPr>
          <p:nvPr>
            <p:ph type="body" sz="half" idx="3"/>
          </p:nvPr>
        </p:nvSpPr>
        <p:spPr>
          <a:xfrm>
            <a:off x="3962400" y="1905000"/>
            <a:ext cx="5181600" cy="42211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sz="2400" dirty="0"/>
              <a:t>Caâu hoûi thaûo luaän</a:t>
            </a:r>
            <a:endParaRPr sz="2400" dirty="0"/>
          </a:p>
          <a:p>
            <a:pPr eaLnBrk="1" hangingPunct="1">
              <a:buClrTx/>
              <a:buSzTx/>
              <a:buFontTx/>
            </a:pPr>
            <a:r>
              <a:rPr sz="2400" dirty="0"/>
              <a:t>1 - Ñaëc ñieåm cuûa hoa caây ñaäu Haø Lan ?</a:t>
            </a:r>
            <a:endParaRPr sz="2400" dirty="0"/>
          </a:p>
          <a:p>
            <a:pPr eaLnBrk="1" hangingPunct="1">
              <a:buClrTx/>
              <a:buSzTx/>
              <a:buFontTx/>
            </a:pPr>
            <a:r>
              <a:rPr sz="2400" dirty="0"/>
              <a:t>2 – Ñieàu kieän ñeå keát quaû thí nghieäm thu ñöôïc laø chính xaùc ?</a:t>
            </a:r>
            <a:endParaRPr sz="2400" dirty="0"/>
          </a:p>
          <a:p>
            <a:pPr eaLnBrk="1" hangingPunct="1">
              <a:buClrTx/>
              <a:buSzTx/>
              <a:buFontTx/>
            </a:pPr>
            <a:r>
              <a:rPr sz="2400" dirty="0"/>
              <a:t>3) Caùc yeâu caàu ñoái vôùi ñoái töôïng nghieân cöùu di truyeàn cuûa Menden ?</a:t>
            </a:r>
            <a:endParaRPr sz="2400" dirty="0"/>
          </a:p>
          <a:p>
            <a:pPr eaLnBrk="1" hangingPunct="1">
              <a:buClrTx/>
              <a:buSzTx/>
              <a:buFontTx/>
            </a:pPr>
            <a:r>
              <a:rPr sz="2400" dirty="0"/>
              <a:t>4) Moâ taû thí nghieäm cuûa Men Ñen</a:t>
            </a:r>
            <a:endParaRPr sz="2400" dirty="0"/>
          </a:p>
        </p:txBody>
      </p:sp>
      <p:pic>
        <p:nvPicPr>
          <p:cNvPr id="14347" name="Picture 11" descr="Untitled-4"/>
          <p:cNvPicPr>
            <a:picLocks noChangeAspect="1"/>
          </p:cNvPicPr>
          <p:nvPr/>
        </p:nvPicPr>
        <p:blipFill>
          <a:blip r:embed="rId2"/>
          <a:srcRect l="10655" t="7918" b="3618"/>
          <a:stretch>
            <a:fillRect/>
          </a:stretch>
        </p:blipFill>
        <p:spPr>
          <a:xfrm>
            <a:off x="1143000" y="3810000"/>
            <a:ext cx="2316163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12"/>
          <p:cNvSpPr/>
          <p:nvPr>
            <p:ph sz="quarter" idx="2"/>
          </p:nvPr>
        </p:nvSpPr>
        <p:spPr>
          <a:xfrm>
            <a:off x="1219200" y="4267200"/>
            <a:ext cx="1600200" cy="20351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sz="2400" dirty="0"/>
          </a:p>
        </p:txBody>
      </p:sp>
    </p:spTree>
  </p:cSld>
  <p:clrMapOvr>
    <a:masterClrMapping/>
  </p:clrMapOvr>
  <p:transition spd="med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22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charRg st="22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6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42">
                                            <p:txEl>
                                              <p:charRg st="66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135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42">
                                            <p:txEl>
                                              <p:charRg st="135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213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42">
                                            <p:txEl>
                                              <p:charRg st="213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Phieáu hoïc taäp 3</a:t>
            </a:r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sz="2800" dirty="0"/>
              <a:t>Haõy saép xeáp caùc caëp yù töông öùng trong baûng sau</a:t>
            </a:r>
            <a:endParaRPr sz="2800" dirty="0"/>
          </a:p>
        </p:txBody>
      </p:sp>
      <p:graphicFrame>
        <p:nvGraphicFramePr>
          <p:cNvPr id="86056" name="Group 40"/>
          <p:cNvGraphicFramePr>
            <a:graphicFrameLocks noGrp="1"/>
          </p:cNvGraphicFramePr>
          <p:nvPr>
            <p:ph sz="half" idx="1"/>
          </p:nvPr>
        </p:nvGraphicFramePr>
        <p:xfrm>
          <a:off x="533400" y="2209800"/>
          <a:ext cx="8153400" cy="3975100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99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1)Trong teá baøo sinh döôõng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A) Baèng chöõ caùi in hoa hay in thöôøng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2) Menden kyù hieäu cho caùc nhaân toá di truyeàn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B) Caùc nhaân toá di truyeàn toàn taïi thaønh töøng caëp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3) Caëp nhaân toá di truyeàn ôû theå dò hôïp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c) Bieåu thò cho gioáng thuaàn chuûng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4) Caëp nhaân toá di truyeàn ôû Ñoàng hôïp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d) Bieåu thò cho cô theå lai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Phieáu hoïc taäp 3</a:t>
            </a:r>
            <a:endParaRPr dirty="0"/>
          </a:p>
        </p:txBody>
      </p:sp>
      <p:graphicFrame>
        <p:nvGraphicFramePr>
          <p:cNvPr id="88092" name="Group 28"/>
          <p:cNvGraphicFramePr>
            <a:graphicFrameLocks noGrp="1"/>
          </p:cNvGraphicFramePr>
          <p:nvPr>
            <p:ph idx="1"/>
          </p:nvPr>
        </p:nvGraphicFramePr>
        <p:xfrm>
          <a:off x="609600" y="1450975"/>
          <a:ext cx="8229600" cy="49498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3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1)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teá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baøo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sinh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döôõng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B) Caùc nhaân toá di truyeàn toàn taïi thaønh töøng caëp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2) Menden kyù hieäu cho caùc nhaân toá di truyeàn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A) Baèng chöõ caùi in hoa hay in thöôøng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3) Caëp nhaân toá di truyeàn ôû theå dò hôïp(Aa)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d) Bieåu thò cho cô theå lai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Caëp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nhaân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toá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di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truyeàn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ôû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hôïp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(AA),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Bieåu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thò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gioáng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thuaàn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chuûng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Oval 48"/>
          <p:cNvSpPr/>
          <p:nvPr/>
        </p:nvSpPr>
        <p:spPr>
          <a:xfrm>
            <a:off x="7086600" y="3581400"/>
            <a:ext cx="381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55" name="Oval 47"/>
          <p:cNvSpPr/>
          <p:nvPr/>
        </p:nvSpPr>
        <p:spPr>
          <a:xfrm>
            <a:off x="5791200" y="3581400"/>
            <a:ext cx="4572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56" name="Rectangle 46"/>
          <p:cNvSpPr/>
          <p:nvPr/>
        </p:nvSpPr>
        <p:spPr>
          <a:xfrm>
            <a:off x="7391400" y="2514600"/>
            <a:ext cx="533400" cy="3810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57" name="Rectangle 45"/>
          <p:cNvSpPr/>
          <p:nvPr/>
        </p:nvSpPr>
        <p:spPr>
          <a:xfrm>
            <a:off x="5181600" y="2514600"/>
            <a:ext cx="533400" cy="3810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58" name="Oval 42"/>
          <p:cNvSpPr/>
          <p:nvPr/>
        </p:nvSpPr>
        <p:spPr>
          <a:xfrm>
            <a:off x="5562600" y="1676400"/>
            <a:ext cx="381000" cy="381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59" name="Oval 41"/>
          <p:cNvSpPr/>
          <p:nvPr/>
        </p:nvSpPr>
        <p:spPr>
          <a:xfrm>
            <a:off x="5029200" y="1676400"/>
            <a:ext cx="381000" cy="381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60" name="Rectangle 10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381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2800" dirty="0"/>
              <a:t>Sô ñoà giaûi thích keát quaû thí nghieäm lai 1 caëp tính traïng </a:t>
            </a:r>
            <a:endParaRPr sz="2800" dirty="0"/>
          </a:p>
        </p:txBody>
      </p:sp>
      <p:sp>
        <p:nvSpPr>
          <p:cNvPr id="23561" name="Rectangle 11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3733800" cy="5287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sz="2800" dirty="0"/>
              <a:t>Caâu hoûi thaûo luaän :</a:t>
            </a:r>
            <a:endParaRPr sz="2800" dirty="0"/>
          </a:p>
          <a:p>
            <a:pPr eaLnBrk="1" hangingPunct="1">
              <a:buClrTx/>
              <a:buSzTx/>
              <a:buFontTx/>
            </a:pPr>
            <a:r>
              <a:rPr sz="2800" dirty="0"/>
              <a:t>1) Cho bieát tyû leä giao töû ôû F1vaø tyû leä caùc loaïi hôïp töû ôû F2</a:t>
            </a:r>
            <a:endParaRPr sz="2800" dirty="0"/>
          </a:p>
          <a:p>
            <a:pPr eaLnBrk="1" hangingPunct="1">
              <a:buClrTx/>
              <a:buSzTx/>
              <a:buFontTx/>
            </a:pPr>
            <a:r>
              <a:rPr sz="2800" dirty="0"/>
              <a:t>2) Taïi sao F2 Coù tyû leä 3 hoa ñoû :1 hoa traéng ?</a:t>
            </a:r>
            <a:endParaRPr sz="2800" dirty="0"/>
          </a:p>
          <a:p>
            <a:pPr eaLnBrk="1" hangingPunct="1">
              <a:buClrTx/>
              <a:buSzTx/>
              <a:buFontTx/>
            </a:pPr>
            <a:endParaRPr sz="2800" dirty="0"/>
          </a:p>
        </p:txBody>
      </p:sp>
      <p:sp>
        <p:nvSpPr>
          <p:cNvPr id="23562" name="Rectangle 12"/>
          <p:cNvSpPr>
            <a:spLocks noGrp="1" noTextEdit="1"/>
          </p:cNvSpPr>
          <p:nvPr>
            <p:ph type="clipArt" sz="half" idx="2"/>
          </p:nvPr>
        </p:nvSpPr>
        <p:spPr>
          <a:xfrm>
            <a:off x="4267200" y="533400"/>
            <a:ext cx="4419600" cy="5592763"/>
          </a:xfrm>
          <a:ln/>
        </p:spPr>
      </p:sp>
      <p:sp>
        <p:nvSpPr>
          <p:cNvPr id="23563" name="Rectangle 13"/>
          <p:cNvSpPr/>
          <p:nvPr/>
        </p:nvSpPr>
        <p:spPr>
          <a:xfrm>
            <a:off x="4876800" y="457200"/>
            <a:ext cx="8763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0" dirty="0">
                <a:latin typeface="VNI-Times" pitchFamily="2" charset="0"/>
              </a:rPr>
              <a:t>Hoa ñoû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64" name="Rectangle 14"/>
          <p:cNvSpPr/>
          <p:nvPr/>
        </p:nvSpPr>
        <p:spPr>
          <a:xfrm>
            <a:off x="4800600" y="914400"/>
            <a:ext cx="990600" cy="4572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65" name="Rectangle 15"/>
          <p:cNvSpPr/>
          <p:nvPr/>
        </p:nvSpPr>
        <p:spPr>
          <a:xfrm>
            <a:off x="5029200" y="9906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66" name="Rectangle 16"/>
          <p:cNvSpPr/>
          <p:nvPr/>
        </p:nvSpPr>
        <p:spPr>
          <a:xfrm>
            <a:off x="5257800" y="9906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67" name="Rectangle 17"/>
          <p:cNvSpPr/>
          <p:nvPr/>
        </p:nvSpPr>
        <p:spPr>
          <a:xfrm>
            <a:off x="7086600" y="914400"/>
            <a:ext cx="3524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68" name="Rectangle 18"/>
          <p:cNvSpPr/>
          <p:nvPr/>
        </p:nvSpPr>
        <p:spPr>
          <a:xfrm>
            <a:off x="7239000" y="914400"/>
            <a:ext cx="3524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69" name="Rectangle 19"/>
          <p:cNvSpPr/>
          <p:nvPr/>
        </p:nvSpPr>
        <p:spPr>
          <a:xfrm>
            <a:off x="4953000" y="1676400"/>
            <a:ext cx="4064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0" name="Rectangle 20"/>
          <p:cNvSpPr/>
          <p:nvPr/>
        </p:nvSpPr>
        <p:spPr>
          <a:xfrm>
            <a:off x="5562600" y="1676400"/>
            <a:ext cx="4064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1" name="Rectangle 21"/>
          <p:cNvSpPr/>
          <p:nvPr/>
        </p:nvSpPr>
        <p:spPr>
          <a:xfrm>
            <a:off x="7086600" y="1600200"/>
            <a:ext cx="3524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2" name="Rectangle 22"/>
          <p:cNvSpPr/>
          <p:nvPr/>
        </p:nvSpPr>
        <p:spPr>
          <a:xfrm>
            <a:off x="7772400" y="1600200"/>
            <a:ext cx="3524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3" name="Rectangle 23"/>
          <p:cNvSpPr/>
          <p:nvPr/>
        </p:nvSpPr>
        <p:spPr>
          <a:xfrm>
            <a:off x="6629400" y="457200"/>
            <a:ext cx="124618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Hoa traéng</a:t>
            </a:r>
            <a:r>
              <a:rPr dirty="0">
                <a:latin typeface="VNI-Times" pitchFamily="2" charset="0"/>
              </a:rPr>
              <a:t> </a:t>
            </a:r>
            <a:endParaRPr dirty="0">
              <a:latin typeface="VNI-Times" pitchFamily="2" charset="0"/>
            </a:endParaRPr>
          </a:p>
        </p:txBody>
      </p:sp>
      <p:sp>
        <p:nvSpPr>
          <p:cNvPr id="23574" name="Rectangle 24"/>
          <p:cNvSpPr/>
          <p:nvPr/>
        </p:nvSpPr>
        <p:spPr>
          <a:xfrm>
            <a:off x="5181600" y="2514600"/>
            <a:ext cx="46037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0" dirty="0">
                <a:latin typeface="VNI-Times" pitchFamily="2" charset="0"/>
              </a:rPr>
              <a:t>Aa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5" name="Rectangle 25"/>
          <p:cNvSpPr/>
          <p:nvPr/>
        </p:nvSpPr>
        <p:spPr>
          <a:xfrm>
            <a:off x="7391400" y="2514600"/>
            <a:ext cx="46037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0" dirty="0">
                <a:latin typeface="VNI-Times" pitchFamily="2" charset="0"/>
              </a:rPr>
              <a:t>Aa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6" name="Rectangle 26"/>
          <p:cNvSpPr/>
          <p:nvPr/>
        </p:nvSpPr>
        <p:spPr>
          <a:xfrm>
            <a:off x="5791200" y="36576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7" name="Rectangle 27"/>
          <p:cNvSpPr/>
          <p:nvPr/>
        </p:nvSpPr>
        <p:spPr>
          <a:xfrm>
            <a:off x="7086600" y="36576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8" name="Rectangle 28"/>
          <p:cNvSpPr/>
          <p:nvPr/>
        </p:nvSpPr>
        <p:spPr>
          <a:xfrm>
            <a:off x="5029200" y="4495800"/>
            <a:ext cx="3524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79" name="Rectangle 29"/>
          <p:cNvSpPr/>
          <p:nvPr/>
        </p:nvSpPr>
        <p:spPr>
          <a:xfrm>
            <a:off x="7848600" y="4495800"/>
            <a:ext cx="3524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b="0" dirty="0">
                <a:latin typeface="VNI-Times" pitchFamily="2" charset="0"/>
              </a:rPr>
              <a:t>a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80" name="Rectangle 30"/>
          <p:cNvSpPr/>
          <p:nvPr/>
        </p:nvSpPr>
        <p:spPr>
          <a:xfrm>
            <a:off x="5943600" y="4267200"/>
            <a:ext cx="14478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0" dirty="0">
                <a:latin typeface="VNI-Times" pitchFamily="2" charset="0"/>
              </a:rPr>
              <a:t>      </a:t>
            </a:r>
            <a:r>
              <a:rPr b="0" dirty="0">
                <a:solidFill>
                  <a:srgbClr val="FF3300"/>
                </a:solidFill>
                <a:latin typeface="VNI-Times" pitchFamily="2" charset="0"/>
              </a:rPr>
              <a:t>AA</a:t>
            </a:r>
            <a:endParaRPr b="0" dirty="0">
              <a:solidFill>
                <a:srgbClr val="FF3300"/>
              </a:solidFill>
              <a:latin typeface="VNI-Times" pitchFamily="2" charset="0"/>
            </a:endParaRPr>
          </a:p>
          <a:p>
            <a:r>
              <a:rPr b="0" dirty="0">
                <a:latin typeface="VNI-Times" pitchFamily="2" charset="0"/>
              </a:rPr>
              <a:t> </a:t>
            </a:r>
            <a:r>
              <a:rPr b="0" dirty="0">
                <a:solidFill>
                  <a:srgbClr val="FF3300"/>
                </a:solidFill>
                <a:latin typeface="VNI-Times" pitchFamily="2" charset="0"/>
              </a:rPr>
              <a:t>1 Hoa ñoû</a:t>
            </a:r>
            <a:endParaRPr b="0" dirty="0">
              <a:solidFill>
                <a:srgbClr val="FF3300"/>
              </a:solidFill>
              <a:latin typeface="VNI-Times" pitchFamily="2" charset="0"/>
            </a:endParaRPr>
          </a:p>
          <a:p>
            <a:r>
              <a:rPr b="0" dirty="0">
                <a:solidFill>
                  <a:srgbClr val="FF3300"/>
                </a:solidFill>
                <a:latin typeface="VNI-Times" pitchFamily="2" charset="0"/>
              </a:rPr>
              <a:t>Thuaàn chuûng</a:t>
            </a:r>
            <a:endParaRPr b="0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3581" name="Rectangle 31"/>
          <p:cNvSpPr/>
          <p:nvPr/>
        </p:nvSpPr>
        <p:spPr>
          <a:xfrm>
            <a:off x="5943600" y="5638800"/>
            <a:ext cx="15240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0" dirty="0">
                <a:latin typeface="VNI-Times" pitchFamily="2" charset="0"/>
              </a:rPr>
              <a:t>       aa</a:t>
            </a:r>
            <a:endParaRPr b="0" dirty="0">
              <a:latin typeface="VNI-Times" pitchFamily="2" charset="0"/>
            </a:endParaRPr>
          </a:p>
          <a:p>
            <a:r>
              <a:rPr b="0" dirty="0">
                <a:latin typeface="VNI-Times" pitchFamily="2" charset="0"/>
              </a:rPr>
              <a:t>1 Hoa traéng </a:t>
            </a:r>
            <a:endParaRPr b="0" dirty="0">
              <a:latin typeface="VNI-Times" pitchFamily="2" charset="0"/>
            </a:endParaRPr>
          </a:p>
          <a:p>
            <a:r>
              <a:rPr b="0" dirty="0">
                <a:latin typeface="VNI-Times" pitchFamily="2" charset="0"/>
              </a:rPr>
              <a:t> Thuaàn chuûng</a:t>
            </a:r>
            <a:endParaRPr b="0" dirty="0">
              <a:latin typeface="VNI-Times" pitchFamily="2" charset="0"/>
            </a:endParaRPr>
          </a:p>
        </p:txBody>
      </p:sp>
      <p:sp>
        <p:nvSpPr>
          <p:cNvPr id="23582" name="Rectangle 32"/>
          <p:cNvSpPr/>
          <p:nvPr/>
        </p:nvSpPr>
        <p:spPr>
          <a:xfrm>
            <a:off x="5029200" y="50292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0" dirty="0">
                <a:latin typeface="VNI-Times" pitchFamily="2" charset="0"/>
              </a:rPr>
              <a:t>        </a:t>
            </a:r>
            <a:r>
              <a:rPr b="0" dirty="0">
                <a:solidFill>
                  <a:srgbClr val="FF3300"/>
                </a:solidFill>
                <a:latin typeface="VNI-Times" pitchFamily="2" charset="0"/>
              </a:rPr>
              <a:t>Aa</a:t>
            </a:r>
            <a:endParaRPr b="0" dirty="0">
              <a:solidFill>
                <a:srgbClr val="FF3300"/>
              </a:solidFill>
              <a:latin typeface="VNI-Times" pitchFamily="2" charset="0"/>
            </a:endParaRPr>
          </a:p>
          <a:p>
            <a:r>
              <a:rPr b="0" dirty="0">
                <a:solidFill>
                  <a:srgbClr val="FF3300"/>
                </a:solidFill>
                <a:latin typeface="VNI-Times" pitchFamily="2" charset="0"/>
              </a:rPr>
              <a:t>  Hoa ñoû lai</a:t>
            </a:r>
            <a:endParaRPr b="0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3583" name="Rectangle 33"/>
          <p:cNvSpPr/>
          <p:nvPr/>
        </p:nvSpPr>
        <p:spPr>
          <a:xfrm>
            <a:off x="6858000" y="50292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0" dirty="0">
                <a:latin typeface="VNI-Times" pitchFamily="2" charset="0"/>
              </a:rPr>
              <a:t>         </a:t>
            </a:r>
            <a:r>
              <a:rPr b="0" dirty="0">
                <a:solidFill>
                  <a:srgbClr val="FF3300"/>
                </a:solidFill>
                <a:latin typeface="VNI-Times" pitchFamily="2" charset="0"/>
              </a:rPr>
              <a:t>Aa</a:t>
            </a:r>
            <a:endParaRPr b="0" dirty="0">
              <a:solidFill>
                <a:srgbClr val="FF3300"/>
              </a:solidFill>
              <a:latin typeface="VNI-Times" pitchFamily="2" charset="0"/>
            </a:endParaRPr>
          </a:p>
          <a:p>
            <a:r>
              <a:rPr b="0" dirty="0">
                <a:solidFill>
                  <a:srgbClr val="FF3300"/>
                </a:solidFill>
                <a:latin typeface="VNI-Times" pitchFamily="2" charset="0"/>
              </a:rPr>
              <a:t>  Hoa ñoû lai</a:t>
            </a:r>
            <a:endParaRPr b="0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3584" name="Line 34"/>
          <p:cNvSpPr/>
          <p:nvPr/>
        </p:nvSpPr>
        <p:spPr>
          <a:xfrm flipH="1">
            <a:off x="4724400" y="4114800"/>
            <a:ext cx="18288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5" name="Line 35"/>
          <p:cNvSpPr/>
          <p:nvPr/>
        </p:nvSpPr>
        <p:spPr>
          <a:xfrm>
            <a:off x="6553200" y="4114800"/>
            <a:ext cx="19050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6" name="Line 36"/>
          <p:cNvSpPr/>
          <p:nvPr/>
        </p:nvSpPr>
        <p:spPr>
          <a:xfrm>
            <a:off x="4648200" y="5486400"/>
            <a:ext cx="20574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7" name="Line 37"/>
          <p:cNvSpPr/>
          <p:nvPr/>
        </p:nvSpPr>
        <p:spPr>
          <a:xfrm flipH="1">
            <a:off x="6781800" y="5486400"/>
            <a:ext cx="16764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8" name="Line 38"/>
          <p:cNvSpPr/>
          <p:nvPr/>
        </p:nvSpPr>
        <p:spPr>
          <a:xfrm>
            <a:off x="5562600" y="4800600"/>
            <a:ext cx="1981200" cy="14478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3589" name="Line 39"/>
          <p:cNvSpPr/>
          <p:nvPr/>
        </p:nvSpPr>
        <p:spPr>
          <a:xfrm flipV="1">
            <a:off x="5715000" y="4876800"/>
            <a:ext cx="19050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3590" name="Rectangle 40"/>
          <p:cNvSpPr/>
          <p:nvPr/>
        </p:nvSpPr>
        <p:spPr>
          <a:xfrm>
            <a:off x="6858000" y="914400"/>
            <a:ext cx="914400" cy="457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91" name="Oval 43"/>
          <p:cNvSpPr/>
          <p:nvPr/>
        </p:nvSpPr>
        <p:spPr>
          <a:xfrm>
            <a:off x="7086600" y="1676400"/>
            <a:ext cx="381000" cy="3810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92" name="Oval 44"/>
          <p:cNvSpPr/>
          <p:nvPr/>
        </p:nvSpPr>
        <p:spPr>
          <a:xfrm>
            <a:off x="7772400" y="1676400"/>
            <a:ext cx="381000" cy="3810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93" name="Oval 49"/>
          <p:cNvSpPr/>
          <p:nvPr/>
        </p:nvSpPr>
        <p:spPr>
          <a:xfrm>
            <a:off x="5029200" y="4495800"/>
            <a:ext cx="381000" cy="3810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94" name="Oval 50"/>
          <p:cNvSpPr/>
          <p:nvPr/>
        </p:nvSpPr>
        <p:spPr>
          <a:xfrm>
            <a:off x="7848600" y="4495800"/>
            <a:ext cx="381000" cy="3810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3595" name="Line 51"/>
          <p:cNvSpPr/>
          <p:nvPr/>
        </p:nvSpPr>
        <p:spPr>
          <a:xfrm>
            <a:off x="5181600" y="13716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6" name="Line 52"/>
          <p:cNvSpPr/>
          <p:nvPr/>
        </p:nvSpPr>
        <p:spPr>
          <a:xfrm>
            <a:off x="5562600" y="1371600"/>
            <a:ext cx="1524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7" name="Line 53"/>
          <p:cNvSpPr/>
          <p:nvPr/>
        </p:nvSpPr>
        <p:spPr>
          <a:xfrm>
            <a:off x="7315200" y="13716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8" name="Line 54"/>
          <p:cNvSpPr/>
          <p:nvPr/>
        </p:nvSpPr>
        <p:spPr>
          <a:xfrm>
            <a:off x="7543800" y="1371600"/>
            <a:ext cx="3810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9" name="Line 55"/>
          <p:cNvSpPr/>
          <p:nvPr/>
        </p:nvSpPr>
        <p:spPr>
          <a:xfrm>
            <a:off x="5257800" y="1981200"/>
            <a:ext cx="1524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0" name="Line 56"/>
          <p:cNvSpPr/>
          <p:nvPr/>
        </p:nvSpPr>
        <p:spPr>
          <a:xfrm flipH="1">
            <a:off x="5638800" y="2057400"/>
            <a:ext cx="15240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1" name="Line 57"/>
          <p:cNvSpPr/>
          <p:nvPr/>
        </p:nvSpPr>
        <p:spPr>
          <a:xfrm>
            <a:off x="5943600" y="1905000"/>
            <a:ext cx="15240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2" name="Line 58"/>
          <p:cNvSpPr/>
          <p:nvPr/>
        </p:nvSpPr>
        <p:spPr>
          <a:xfrm flipH="1">
            <a:off x="7848600" y="1981200"/>
            <a:ext cx="1524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3" name="Line 59"/>
          <p:cNvSpPr/>
          <p:nvPr/>
        </p:nvSpPr>
        <p:spPr>
          <a:xfrm flipH="1">
            <a:off x="5181600" y="2895600"/>
            <a:ext cx="22860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4" name="Line 60"/>
          <p:cNvSpPr/>
          <p:nvPr/>
        </p:nvSpPr>
        <p:spPr>
          <a:xfrm>
            <a:off x="5486400" y="2895600"/>
            <a:ext cx="5334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5" name="Line 61"/>
          <p:cNvSpPr/>
          <p:nvPr/>
        </p:nvSpPr>
        <p:spPr>
          <a:xfrm flipH="1">
            <a:off x="7315200" y="2819400"/>
            <a:ext cx="3048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6" name="Line 62"/>
          <p:cNvSpPr/>
          <p:nvPr/>
        </p:nvSpPr>
        <p:spPr>
          <a:xfrm>
            <a:off x="7696200" y="2895600"/>
            <a:ext cx="38100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7" name="Rectangle 63"/>
          <p:cNvSpPr/>
          <p:nvPr/>
        </p:nvSpPr>
        <p:spPr>
          <a:xfrm>
            <a:off x="4038600" y="838200"/>
            <a:ext cx="552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latin typeface="VNI-Times" pitchFamily="2" charset="0"/>
              </a:rPr>
              <a:t> P</a:t>
            </a:r>
            <a:r>
              <a:rPr b="0" dirty="0">
                <a:latin typeface="VNI-Times" pitchFamily="2" charset="0"/>
              </a:rPr>
              <a:t> </a:t>
            </a:r>
            <a:endParaRPr b="0" dirty="0">
              <a:latin typeface="VNI-Times" pitchFamily="2" charset="0"/>
            </a:endParaRPr>
          </a:p>
        </p:txBody>
      </p:sp>
      <p:sp>
        <p:nvSpPr>
          <p:cNvPr id="23608" name="Rectangle 64"/>
          <p:cNvSpPr/>
          <p:nvPr/>
        </p:nvSpPr>
        <p:spPr>
          <a:xfrm>
            <a:off x="4191000" y="1600200"/>
            <a:ext cx="4667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latin typeface="VNI-Times" pitchFamily="2" charset="0"/>
              </a:rPr>
              <a:t>G</a:t>
            </a:r>
            <a:endParaRPr sz="2800" dirty="0">
              <a:latin typeface="VNI-Times" pitchFamily="2" charset="0"/>
            </a:endParaRPr>
          </a:p>
        </p:txBody>
      </p:sp>
      <p:sp>
        <p:nvSpPr>
          <p:cNvPr id="23609" name="Rectangle 65"/>
          <p:cNvSpPr/>
          <p:nvPr/>
        </p:nvSpPr>
        <p:spPr>
          <a:xfrm>
            <a:off x="4114800" y="2438400"/>
            <a:ext cx="5762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latin typeface="VNI-Times" pitchFamily="2" charset="0"/>
              </a:rPr>
              <a:t>F1</a:t>
            </a:r>
            <a:endParaRPr sz="2800" dirty="0">
              <a:latin typeface="VNI-Times" pitchFamily="2" charset="0"/>
            </a:endParaRPr>
          </a:p>
        </p:txBody>
      </p:sp>
      <p:sp>
        <p:nvSpPr>
          <p:cNvPr id="23610" name="Rectangle 66"/>
          <p:cNvSpPr/>
          <p:nvPr/>
        </p:nvSpPr>
        <p:spPr>
          <a:xfrm>
            <a:off x="4114800" y="5202238"/>
            <a:ext cx="5762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latin typeface="VNI-Times" pitchFamily="2" charset="0"/>
              </a:rPr>
              <a:t>F2</a:t>
            </a:r>
            <a:endParaRPr sz="2800" dirty="0">
              <a:latin typeface="VNI-Times" pitchFamily="2" charset="0"/>
            </a:endParaRPr>
          </a:p>
        </p:txBody>
      </p:sp>
      <p:sp>
        <p:nvSpPr>
          <p:cNvPr id="23611" name="Rectangle 67"/>
          <p:cNvSpPr/>
          <p:nvPr/>
        </p:nvSpPr>
        <p:spPr>
          <a:xfrm>
            <a:off x="4191000" y="3525838"/>
            <a:ext cx="4667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G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3612" name="Rectangle 68"/>
          <p:cNvSpPr/>
          <p:nvPr/>
        </p:nvSpPr>
        <p:spPr>
          <a:xfrm>
            <a:off x="5562600" y="35814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latin typeface="VNI-Times" pitchFamily="2" charset="0"/>
              </a:rPr>
              <a:t>1</a:t>
            </a:r>
            <a:endParaRPr sz="2400" dirty="0">
              <a:latin typeface="VNI-Times" pitchFamily="2" charset="0"/>
            </a:endParaRPr>
          </a:p>
        </p:txBody>
      </p:sp>
      <p:sp>
        <p:nvSpPr>
          <p:cNvPr id="23613" name="Rectangle 69"/>
          <p:cNvSpPr/>
          <p:nvPr/>
        </p:nvSpPr>
        <p:spPr>
          <a:xfrm>
            <a:off x="6858000" y="35814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latin typeface="VNI-Times" pitchFamily="2" charset="0"/>
              </a:rPr>
              <a:t>1</a:t>
            </a:r>
            <a:endParaRPr sz="2400" dirty="0">
              <a:latin typeface="VNI-Times" pitchFamily="2" charset="0"/>
            </a:endParaRPr>
          </a:p>
        </p:txBody>
      </p:sp>
      <p:sp>
        <p:nvSpPr>
          <p:cNvPr id="23614" name="Rectangle 70"/>
          <p:cNvSpPr/>
          <p:nvPr/>
        </p:nvSpPr>
        <p:spPr>
          <a:xfrm>
            <a:off x="4800600" y="449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latin typeface="VNI-Times" pitchFamily="2" charset="0"/>
              </a:rPr>
              <a:t>1</a:t>
            </a:r>
            <a:endParaRPr sz="2400" dirty="0">
              <a:latin typeface="VNI-Times" pitchFamily="2" charset="0"/>
            </a:endParaRPr>
          </a:p>
        </p:txBody>
      </p:sp>
      <p:sp>
        <p:nvSpPr>
          <p:cNvPr id="23615" name="Rectangle 71"/>
          <p:cNvSpPr/>
          <p:nvPr/>
        </p:nvSpPr>
        <p:spPr>
          <a:xfrm>
            <a:off x="7620000" y="449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latin typeface="VNI-Times" pitchFamily="2" charset="0"/>
              </a:rPr>
              <a:t>1</a:t>
            </a:r>
            <a:endParaRPr sz="2400" dirty="0">
              <a:latin typeface="VNI-Times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Oval 27"/>
          <p:cNvSpPr/>
          <p:nvPr/>
        </p:nvSpPr>
        <p:spPr>
          <a:xfrm>
            <a:off x="1752600" y="2667000"/>
            <a:ext cx="4572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4579" name="Oval 26"/>
          <p:cNvSpPr/>
          <p:nvPr/>
        </p:nvSpPr>
        <p:spPr>
          <a:xfrm>
            <a:off x="762000" y="2819400"/>
            <a:ext cx="381000" cy="381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4580" name="Rectangle 11"/>
          <p:cNvSpPr/>
          <p:nvPr/>
        </p:nvSpPr>
        <p:spPr>
          <a:xfrm>
            <a:off x="1066800" y="1981200"/>
            <a:ext cx="990600" cy="4572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45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200" dirty="0"/>
              <a:t>Giaûi thích keát quaû thí nghieäm</a:t>
            </a:r>
            <a:endParaRPr sz="3200" dirty="0"/>
          </a:p>
        </p:txBody>
      </p:sp>
      <p:sp>
        <p:nvSpPr>
          <p:cNvPr id="24582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ln/>
        </p:spPr>
        <p:txBody>
          <a:bodyPr vert="horz" wrap="square" lIns="91440" tIns="45720" rIns="91440" bIns="45720" anchor="t" anchorCtr="0"/>
          <a:p>
            <a:pPr marL="609600" indent="-609600" eaLnBrk="1" hangingPunct="1">
              <a:buFontTx/>
              <a:buAutoNum type="arabicParenR"/>
            </a:pPr>
            <a:r>
              <a:rPr dirty="0"/>
              <a:t>Söï phaân ly cuûa caëp nhaân toá di truyeàn         taïo </a:t>
            </a:r>
            <a:r>
              <a:rPr sz="2400" dirty="0"/>
              <a:t> </a:t>
            </a:r>
            <a:endParaRPr dirty="0"/>
          </a:p>
          <a:p>
            <a:pPr marL="609600" indent="-609600" eaLnBrk="1" hangingPunct="1">
              <a:buFontTx/>
              <a:buAutoNum type="arabicParenR"/>
            </a:pPr>
            <a:r>
              <a:rPr dirty="0"/>
              <a:t>                          aa             </a:t>
            </a:r>
            <a:endParaRPr dirty="0"/>
          </a:p>
          <a:p>
            <a:pPr marL="609600" indent="-609600" eaLnBrk="1" hangingPunct="1">
              <a:buNone/>
            </a:pPr>
            <a:r>
              <a:rPr dirty="0"/>
              <a:t>                           a         a</a:t>
            </a:r>
            <a:endParaRPr dirty="0"/>
          </a:p>
          <a:p>
            <a:pPr marL="609600" indent="-609600" eaLnBrk="1" hangingPunct="1">
              <a:buNone/>
            </a:pPr>
            <a:r>
              <a:rPr dirty="0"/>
              <a:t>        (phaùt sinh giao töû)</a:t>
            </a:r>
            <a:endParaRPr dirty="0"/>
          </a:p>
          <a:p>
            <a:pPr marL="609600" indent="-609600" eaLnBrk="1" hangingPunct="1">
              <a:buNone/>
            </a:pPr>
            <a:r>
              <a:rPr dirty="0"/>
              <a:t>2)Söï toå hôïp caùc nhaân toá di truyeàn cuûa giao töû </a:t>
            </a:r>
            <a:endParaRPr dirty="0"/>
          </a:p>
          <a:p>
            <a:pPr marL="609600" indent="-609600" eaLnBrk="1" hangingPunct="1">
              <a:buNone/>
            </a:pPr>
            <a:r>
              <a:rPr dirty="0"/>
              <a:t> </a:t>
            </a:r>
            <a:endParaRPr dirty="0"/>
          </a:p>
        </p:txBody>
      </p:sp>
      <p:sp>
        <p:nvSpPr>
          <p:cNvPr id="24583" name="Line 4"/>
          <p:cNvSpPr/>
          <p:nvPr/>
        </p:nvSpPr>
        <p:spPr>
          <a:xfrm>
            <a:off x="7391400" y="12954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4" name="Rectangle 5"/>
          <p:cNvSpPr/>
          <p:nvPr/>
        </p:nvSpPr>
        <p:spPr>
          <a:xfrm>
            <a:off x="1066800" y="1905000"/>
            <a:ext cx="444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A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4585" name="Rectangle 6"/>
          <p:cNvSpPr/>
          <p:nvPr/>
        </p:nvSpPr>
        <p:spPr>
          <a:xfrm>
            <a:off x="1447800" y="1905000"/>
            <a:ext cx="444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A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4586" name="Line 7"/>
          <p:cNvSpPr/>
          <p:nvPr/>
        </p:nvSpPr>
        <p:spPr>
          <a:xfrm flipH="1">
            <a:off x="990600" y="2362200"/>
            <a:ext cx="3048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7" name="Line 8"/>
          <p:cNvSpPr/>
          <p:nvPr/>
        </p:nvSpPr>
        <p:spPr>
          <a:xfrm>
            <a:off x="1600200" y="2438400"/>
            <a:ext cx="304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953" name="Rectangle 9"/>
          <p:cNvSpPr/>
          <p:nvPr/>
        </p:nvSpPr>
        <p:spPr>
          <a:xfrm>
            <a:off x="762000" y="2667000"/>
            <a:ext cx="444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A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82954" name="Rectangle 10"/>
          <p:cNvSpPr/>
          <p:nvPr/>
        </p:nvSpPr>
        <p:spPr>
          <a:xfrm>
            <a:off x="1752600" y="2590800"/>
            <a:ext cx="444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A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4590" name="Line 12"/>
          <p:cNvSpPr/>
          <p:nvPr/>
        </p:nvSpPr>
        <p:spPr>
          <a:xfrm>
            <a:off x="762000" y="47244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957" name="Rectangle 13"/>
          <p:cNvSpPr/>
          <p:nvPr/>
        </p:nvSpPr>
        <p:spPr>
          <a:xfrm>
            <a:off x="1905000" y="1371600"/>
            <a:ext cx="55530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i="1" dirty="0">
                <a:latin typeface="VNI-Times" pitchFamily="2" charset="0"/>
              </a:rPr>
              <a:t>caùc giao tö û(chöùa 1nhaân toá DT)</a:t>
            </a:r>
            <a:endParaRPr sz="3200" i="1" dirty="0">
              <a:latin typeface="VNI-Times" pitchFamily="2" charset="0"/>
            </a:endParaRPr>
          </a:p>
        </p:txBody>
      </p:sp>
      <p:sp>
        <p:nvSpPr>
          <p:cNvPr id="82958" name="Rectangle 14"/>
          <p:cNvSpPr/>
          <p:nvPr/>
        </p:nvSpPr>
        <p:spPr>
          <a:xfrm>
            <a:off x="2133600" y="4343400"/>
            <a:ext cx="6375400" cy="15541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0" dirty="0">
                <a:solidFill>
                  <a:schemeClr val="tx2"/>
                </a:solidFill>
                <a:latin typeface="VNI-Times" pitchFamily="2" charset="0"/>
              </a:rPr>
              <a:t>taïo neân caëp nhaân toá di truyeàn</a:t>
            </a:r>
            <a:endParaRPr sz="3200" b="0" dirty="0">
              <a:solidFill>
                <a:schemeClr val="tx2"/>
              </a:solidFill>
              <a:latin typeface="VNI-Times" pitchFamily="2" charset="0"/>
            </a:endParaRPr>
          </a:p>
          <a:p>
            <a:r>
              <a:rPr sz="3200" b="0" dirty="0">
                <a:solidFill>
                  <a:schemeClr val="tx2"/>
                </a:solidFill>
                <a:latin typeface="VNI-Times" pitchFamily="2" charset="0"/>
              </a:rPr>
              <a:t> môùi vaø caùc nhaân toá vaãn giöõ nguyeân </a:t>
            </a:r>
            <a:endParaRPr sz="3200" b="0" dirty="0">
              <a:solidFill>
                <a:schemeClr val="tx2"/>
              </a:solidFill>
              <a:latin typeface="VNI-Times" pitchFamily="2" charset="0"/>
            </a:endParaRPr>
          </a:p>
          <a:p>
            <a:r>
              <a:rPr sz="3200" b="0" dirty="0">
                <a:solidFill>
                  <a:schemeClr val="tx2"/>
                </a:solidFill>
                <a:latin typeface="VNI-Times" pitchFamily="2" charset="0"/>
              </a:rPr>
              <a:t>baûn chaát cuûa chuùng</a:t>
            </a:r>
            <a:endParaRPr sz="3200" b="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4593" name="Rectangle 16"/>
          <p:cNvSpPr/>
          <p:nvPr/>
        </p:nvSpPr>
        <p:spPr>
          <a:xfrm>
            <a:off x="3733800" y="2057400"/>
            <a:ext cx="609600" cy="533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4594" name="Line 17"/>
          <p:cNvSpPr/>
          <p:nvPr/>
        </p:nvSpPr>
        <p:spPr>
          <a:xfrm flipH="1">
            <a:off x="3581400" y="2590800"/>
            <a:ext cx="2286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5" name="Line 18"/>
          <p:cNvSpPr/>
          <p:nvPr/>
        </p:nvSpPr>
        <p:spPr>
          <a:xfrm>
            <a:off x="4191000" y="25908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6" name="Line 21"/>
          <p:cNvSpPr/>
          <p:nvPr/>
        </p:nvSpPr>
        <p:spPr>
          <a:xfrm>
            <a:off x="1371600" y="41148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966" name="Rectangle 22"/>
          <p:cNvSpPr/>
          <p:nvPr/>
        </p:nvSpPr>
        <p:spPr>
          <a:xfrm>
            <a:off x="1295400" y="5181600"/>
            <a:ext cx="3683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a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82967" name="Rectangle 23"/>
          <p:cNvSpPr/>
          <p:nvPr/>
        </p:nvSpPr>
        <p:spPr>
          <a:xfrm>
            <a:off x="838200" y="5181600"/>
            <a:ext cx="533400" cy="519113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chemeClr val="tx2"/>
                </a:solidFill>
                <a:latin typeface="VNI-Times" pitchFamily="2" charset="0"/>
              </a:rPr>
              <a:t>A</a:t>
            </a:r>
            <a:endParaRPr sz="28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4599" name="Rectangle 25"/>
          <p:cNvSpPr/>
          <p:nvPr/>
        </p:nvSpPr>
        <p:spPr>
          <a:xfrm>
            <a:off x="685800" y="5105400"/>
            <a:ext cx="1066800" cy="68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4600" name="Oval 28"/>
          <p:cNvSpPr/>
          <p:nvPr/>
        </p:nvSpPr>
        <p:spPr>
          <a:xfrm>
            <a:off x="3124200" y="2667000"/>
            <a:ext cx="457200" cy="533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24601" name="Oval 29"/>
          <p:cNvSpPr/>
          <p:nvPr/>
        </p:nvSpPr>
        <p:spPr>
          <a:xfrm>
            <a:off x="4267200" y="2743200"/>
            <a:ext cx="533400" cy="4572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82954" grpId="0"/>
      <p:bldP spid="82957" grpId="0"/>
      <p:bldP spid="82958" grpId="0"/>
      <p:bldP spid="82966" grpId="0"/>
      <p:bldP spid="829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26"/>
          <p:cNvSpPr txBox="1"/>
          <p:nvPr/>
        </p:nvSpPr>
        <p:spPr>
          <a:xfrm>
            <a:off x="1371600" y="26988"/>
            <a:ext cx="7764463" cy="646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Sơ đồ giải thích kết quả thí nghiệm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603" name="Group 4"/>
          <p:cNvGrpSpPr/>
          <p:nvPr/>
        </p:nvGrpSpPr>
        <p:grpSpPr>
          <a:xfrm>
            <a:off x="6248400" y="963613"/>
            <a:ext cx="2819400" cy="5076825"/>
            <a:chOff x="4582" y="176"/>
            <a:chExt cx="1041" cy="1234"/>
          </a:xfrm>
        </p:grpSpPr>
        <p:sp>
          <p:nvSpPr>
            <p:cNvPr id="25607" name="Oval 5" descr="19-12-06_1509"/>
            <p:cNvSpPr/>
            <p:nvPr/>
          </p:nvSpPr>
          <p:spPr>
            <a:xfrm>
              <a:off x="4622" y="176"/>
              <a:ext cx="943" cy="1113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5608" name="WordArt 6"/>
            <p:cNvSpPr>
              <a:spLocks noTextEdit="1"/>
            </p:cNvSpPr>
            <p:nvPr/>
          </p:nvSpPr>
          <p:spPr>
            <a:xfrm>
              <a:off x="4582" y="466"/>
              <a:ext cx="1041" cy="944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714543"/>
                </a:avLst>
              </a:prstTxWarp>
              <a:normAutofit/>
            </a:bodyPr>
            <a:p>
              <a:pPr algn="ctr"/>
              <a:r>
                <a:rPr lang="en-US" sz="3600" b="1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effectLst>
                    <a:outerShdw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Grego Menñen (1822-1884)</a:t>
              </a:r>
              <a:endParaRPr 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8" name="Picture 7" descr="ag00218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518479">
            <a:off x="180975" y="74613"/>
            <a:ext cx="1001713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8425" y="977900"/>
            <a:ext cx="6149975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Quy ước gen: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Gen A quy định tính trạng trội hoa đỏ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Gen a quy định tính trạng lặn hoa trắng</a:t>
            </a:r>
            <a:endParaRPr lang="vi-VN" altLang="x-none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25" y="3498850"/>
            <a:ext cx="62579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2 :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Xác định kiểu gen của P thuần chủng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+  Hoa đỏ : AA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+  Hoa trắng : aa</a:t>
            </a:r>
            <a:endParaRPr lang="vi-VN" altLang="x-none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0" name="Group 8"/>
          <p:cNvGrpSpPr/>
          <p:nvPr/>
        </p:nvGrpSpPr>
        <p:grpSpPr>
          <a:xfrm>
            <a:off x="2079625" y="819150"/>
            <a:ext cx="423863" cy="496888"/>
            <a:chOff x="3678" y="2329"/>
            <a:chExt cx="557" cy="484"/>
          </a:xfrm>
        </p:grpSpPr>
        <p:sp>
          <p:nvSpPr>
            <p:cNvPr id="26729" name="Oval 9"/>
            <p:cNvSpPr/>
            <p:nvPr/>
          </p:nvSpPr>
          <p:spPr>
            <a:xfrm>
              <a:off x="3771" y="232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30" name="Oval 10"/>
            <p:cNvSpPr/>
            <p:nvPr/>
          </p:nvSpPr>
          <p:spPr>
            <a:xfrm>
              <a:off x="3979" y="234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31" name="Oval 11"/>
            <p:cNvSpPr/>
            <p:nvPr/>
          </p:nvSpPr>
          <p:spPr>
            <a:xfrm>
              <a:off x="3824" y="259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32" name="Oval 12"/>
            <p:cNvSpPr/>
            <p:nvPr/>
          </p:nvSpPr>
          <p:spPr>
            <a:xfrm>
              <a:off x="3678" y="247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33" name="Oval 13"/>
            <p:cNvSpPr/>
            <p:nvPr/>
          </p:nvSpPr>
          <p:spPr>
            <a:xfrm>
              <a:off x="3993" y="2547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34" name="Oval 14"/>
            <p:cNvSpPr/>
            <p:nvPr/>
          </p:nvSpPr>
          <p:spPr>
            <a:xfrm>
              <a:off x="3848" y="2450"/>
              <a:ext cx="242" cy="21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grpSp>
        <p:nvGrpSpPr>
          <p:cNvPr id="13327" name="Group 15"/>
          <p:cNvGrpSpPr/>
          <p:nvPr/>
        </p:nvGrpSpPr>
        <p:grpSpPr>
          <a:xfrm>
            <a:off x="3975100" y="889000"/>
            <a:ext cx="596900" cy="446088"/>
            <a:chOff x="3896" y="2523"/>
            <a:chExt cx="992" cy="847"/>
          </a:xfrm>
        </p:grpSpPr>
        <p:sp>
          <p:nvSpPr>
            <p:cNvPr id="26723" name="Oval 16"/>
            <p:cNvSpPr/>
            <p:nvPr/>
          </p:nvSpPr>
          <p:spPr>
            <a:xfrm>
              <a:off x="4062" y="2523"/>
              <a:ext cx="431" cy="38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4" name="Oval 17"/>
            <p:cNvSpPr/>
            <p:nvPr/>
          </p:nvSpPr>
          <p:spPr>
            <a:xfrm>
              <a:off x="4432" y="2558"/>
              <a:ext cx="431" cy="38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5" name="Oval 18"/>
            <p:cNvSpPr/>
            <p:nvPr/>
          </p:nvSpPr>
          <p:spPr>
            <a:xfrm>
              <a:off x="4156" y="2989"/>
              <a:ext cx="431" cy="38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6" name="Oval 19"/>
            <p:cNvSpPr/>
            <p:nvPr/>
          </p:nvSpPr>
          <p:spPr>
            <a:xfrm>
              <a:off x="3896" y="2779"/>
              <a:ext cx="431" cy="38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7" name="Oval 20"/>
            <p:cNvSpPr/>
            <p:nvPr/>
          </p:nvSpPr>
          <p:spPr>
            <a:xfrm>
              <a:off x="4457" y="2905"/>
              <a:ext cx="431" cy="38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8" name="Oval 21"/>
            <p:cNvSpPr/>
            <p:nvPr/>
          </p:nvSpPr>
          <p:spPr>
            <a:xfrm>
              <a:off x="4199" y="2735"/>
              <a:ext cx="431" cy="381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sp>
        <p:nvSpPr>
          <p:cNvPr id="13334" name="Rectangle 22"/>
          <p:cNvSpPr/>
          <p:nvPr/>
        </p:nvSpPr>
        <p:spPr>
          <a:xfrm>
            <a:off x="717550" y="1062038"/>
            <a:ext cx="806450" cy="538162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600" dirty="0">
                <a:latin typeface="VNI-Helve-Condense" pitchFamily="2" charset="0"/>
              </a:rPr>
              <a:t>P</a:t>
            </a:r>
            <a:endParaRPr sz="2600" dirty="0">
              <a:latin typeface="VNI-Helve-Condense" pitchFamily="2" charset="0"/>
            </a:endParaRPr>
          </a:p>
        </p:txBody>
      </p:sp>
      <p:sp>
        <p:nvSpPr>
          <p:cNvPr id="13335" name="Rectangle 23"/>
          <p:cNvSpPr/>
          <p:nvPr/>
        </p:nvSpPr>
        <p:spPr>
          <a:xfrm>
            <a:off x="762000" y="2882900"/>
            <a:ext cx="806450" cy="538163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600" dirty="0">
                <a:latin typeface="VNI-Helve-Condense" pitchFamily="2" charset="0"/>
              </a:rPr>
              <a:t>F</a:t>
            </a:r>
            <a:r>
              <a:rPr sz="2600" baseline="-25000" dirty="0">
                <a:latin typeface="VNI-Helve-Condense" pitchFamily="2" charset="0"/>
              </a:rPr>
              <a:t>1</a:t>
            </a:r>
            <a:endParaRPr sz="2600" dirty="0">
              <a:latin typeface="VNI-Helve-Condense" pitchFamily="2" charset="0"/>
            </a:endParaRPr>
          </a:p>
        </p:txBody>
      </p:sp>
      <p:sp>
        <p:nvSpPr>
          <p:cNvPr id="13336" name="Rectangle 24"/>
          <p:cNvSpPr/>
          <p:nvPr/>
        </p:nvSpPr>
        <p:spPr>
          <a:xfrm>
            <a:off x="533400" y="5427663"/>
            <a:ext cx="806450" cy="53657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600" dirty="0">
                <a:latin typeface="VNI-Helve-Condense" pitchFamily="2" charset="0"/>
              </a:rPr>
              <a:t>F</a:t>
            </a:r>
            <a:r>
              <a:rPr sz="2600" baseline="-25000" dirty="0">
                <a:latin typeface="VNI-Helve-Condense" pitchFamily="2" charset="0"/>
              </a:rPr>
              <a:t>2</a:t>
            </a:r>
            <a:endParaRPr sz="2600" dirty="0">
              <a:latin typeface="VNI-Helve-Condense" pitchFamily="2" charset="0"/>
            </a:endParaRPr>
          </a:p>
        </p:txBody>
      </p:sp>
      <p:sp>
        <p:nvSpPr>
          <p:cNvPr id="13337" name="Rectangle 25"/>
          <p:cNvSpPr/>
          <p:nvPr/>
        </p:nvSpPr>
        <p:spPr>
          <a:xfrm>
            <a:off x="2843213" y="963613"/>
            <a:ext cx="806450" cy="534987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000" dirty="0">
                <a:latin typeface="VNI-Helve-Condense" pitchFamily="2" charset="0"/>
              </a:rPr>
              <a:t>X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3339" name="Rectangle 27"/>
          <p:cNvSpPr/>
          <p:nvPr/>
        </p:nvSpPr>
        <p:spPr>
          <a:xfrm>
            <a:off x="717550" y="1970088"/>
            <a:ext cx="806450" cy="53657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600" dirty="0">
                <a:latin typeface="VNI-Helve-Condense" pitchFamily="2" charset="0"/>
              </a:rPr>
              <a:t>G</a:t>
            </a:r>
            <a:endParaRPr sz="2600" dirty="0">
              <a:latin typeface="VNI-Helve-Condense" pitchFamily="2" charset="0"/>
            </a:endParaRPr>
          </a:p>
        </p:txBody>
      </p:sp>
      <p:sp>
        <p:nvSpPr>
          <p:cNvPr id="13340" name="Rectangle 28"/>
          <p:cNvSpPr/>
          <p:nvPr/>
        </p:nvSpPr>
        <p:spPr>
          <a:xfrm>
            <a:off x="533400" y="4584700"/>
            <a:ext cx="806450" cy="538163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600" dirty="0">
                <a:latin typeface="VNI-Helve-Condense" pitchFamily="2" charset="0"/>
              </a:rPr>
              <a:t>G</a:t>
            </a:r>
            <a:r>
              <a:rPr sz="2600" baseline="-25000" dirty="0">
                <a:latin typeface="VNI-Helve-Condense" pitchFamily="2" charset="0"/>
              </a:rPr>
              <a:t>F1</a:t>
            </a:r>
            <a:endParaRPr sz="2600" dirty="0">
              <a:latin typeface="VNI-Helve-Condense" pitchFamily="2" charset="0"/>
            </a:endParaRPr>
          </a:p>
        </p:txBody>
      </p:sp>
      <p:sp>
        <p:nvSpPr>
          <p:cNvPr id="13341" name="Rectangle 29"/>
          <p:cNvSpPr/>
          <p:nvPr/>
        </p:nvSpPr>
        <p:spPr>
          <a:xfrm>
            <a:off x="2019300" y="1335088"/>
            <a:ext cx="690563" cy="468312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dirty="0">
                <a:latin typeface="VNI-Helve-Condense" pitchFamily="2" charset="0"/>
              </a:rPr>
              <a:t>AA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774463" y="1318530"/>
            <a:ext cx="690563" cy="484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VNI-Helve-Condense" pitchFamily="2" charset="0"/>
                <a:ea typeface="+mn-ea"/>
                <a:cs typeface="+mn-cs"/>
              </a:rPr>
              <a:t>aa</a:t>
            </a:r>
            <a:endParaRPr kumimoji="0" lang="en-US" sz="2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VNI-Helve-Condense" pitchFamily="2" charset="0"/>
              <a:ea typeface="+mn-ea"/>
              <a:cs typeface="+mn-cs"/>
            </a:endParaRPr>
          </a:p>
        </p:txBody>
      </p:sp>
      <p:sp>
        <p:nvSpPr>
          <p:cNvPr id="13343" name="Oval 31"/>
          <p:cNvSpPr/>
          <p:nvPr/>
        </p:nvSpPr>
        <p:spPr>
          <a:xfrm>
            <a:off x="2203450" y="2236788"/>
            <a:ext cx="346075" cy="354012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latin typeface="VNI-Times" pitchFamily="2" charset="0"/>
              </a:rPr>
              <a:t>A</a:t>
            </a:r>
            <a:endParaRPr dirty="0">
              <a:latin typeface="VNI-Times" pitchFamily="2" charset="0"/>
            </a:endParaRPr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3963203" y="2156857"/>
            <a:ext cx="531010" cy="33504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3347" name="Line 35"/>
          <p:cNvSpPr/>
          <p:nvPr/>
        </p:nvSpPr>
        <p:spPr>
          <a:xfrm>
            <a:off x="2344738" y="1803400"/>
            <a:ext cx="0" cy="43338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50" name="Line 38"/>
          <p:cNvSpPr/>
          <p:nvPr/>
        </p:nvSpPr>
        <p:spPr>
          <a:xfrm>
            <a:off x="4125913" y="1803400"/>
            <a:ext cx="0" cy="34131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51" name="Rectangle 39"/>
          <p:cNvSpPr/>
          <p:nvPr/>
        </p:nvSpPr>
        <p:spPr>
          <a:xfrm>
            <a:off x="2928938" y="2979738"/>
            <a:ext cx="690562" cy="307975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dirty="0">
                <a:latin typeface="VNI-Helve-Condense" pitchFamily="2" charset="0"/>
              </a:rPr>
              <a:t>Aa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3352" name="Rectangle 40"/>
          <p:cNvSpPr/>
          <p:nvPr/>
        </p:nvSpPr>
        <p:spPr>
          <a:xfrm>
            <a:off x="3803650" y="3967163"/>
            <a:ext cx="690563" cy="306387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dirty="0">
                <a:latin typeface="VNI-Helve-Condense" pitchFamily="2" charset="0"/>
              </a:rPr>
              <a:t>Aa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3353" name="Line 41"/>
          <p:cNvSpPr/>
          <p:nvPr/>
        </p:nvSpPr>
        <p:spPr>
          <a:xfrm>
            <a:off x="2522538" y="2533650"/>
            <a:ext cx="525462" cy="3873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54" name="Line 42"/>
          <p:cNvSpPr/>
          <p:nvPr/>
        </p:nvSpPr>
        <p:spPr>
          <a:xfrm flipH="1">
            <a:off x="3478213" y="2462213"/>
            <a:ext cx="566737" cy="45878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57" name="Oval 45"/>
          <p:cNvSpPr/>
          <p:nvPr/>
        </p:nvSpPr>
        <p:spPr>
          <a:xfrm>
            <a:off x="2536825" y="4811713"/>
            <a:ext cx="346075" cy="307975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latin typeface="VNI-Times" pitchFamily="2" charset="0"/>
              </a:rPr>
              <a:t>A</a:t>
            </a:r>
            <a:endParaRPr dirty="0">
              <a:latin typeface="VNI-Times" pitchFamily="2" charset="0"/>
            </a:endParaRPr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1925242" y="4734985"/>
            <a:ext cx="419498" cy="3847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59" name="Oval 47"/>
          <p:cNvSpPr/>
          <p:nvPr/>
        </p:nvSpPr>
        <p:spPr>
          <a:xfrm>
            <a:off x="3665538" y="4811713"/>
            <a:ext cx="346075" cy="307975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latin typeface="VNI-Times" pitchFamily="2" charset="0"/>
              </a:rPr>
              <a:t>A</a:t>
            </a:r>
            <a:endParaRPr dirty="0">
              <a:latin typeface="VNI-Times" pitchFamily="2" charset="0"/>
            </a:endParaRPr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4225926" y="4734986"/>
            <a:ext cx="488376" cy="38470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3361" name="Line 49"/>
          <p:cNvSpPr/>
          <p:nvPr/>
        </p:nvSpPr>
        <p:spPr>
          <a:xfrm>
            <a:off x="2728913" y="5195888"/>
            <a:ext cx="114300" cy="3460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62" name="Line 50"/>
          <p:cNvSpPr/>
          <p:nvPr/>
        </p:nvSpPr>
        <p:spPr>
          <a:xfrm flipH="1">
            <a:off x="2959100" y="5157788"/>
            <a:ext cx="768350" cy="3841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63" name="Rectangle 51"/>
          <p:cNvSpPr/>
          <p:nvPr/>
        </p:nvSpPr>
        <p:spPr>
          <a:xfrm>
            <a:off x="2522538" y="5656263"/>
            <a:ext cx="690562" cy="306387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dirty="0">
                <a:latin typeface="VNI-Helve-Condense" pitchFamily="2" charset="0"/>
              </a:rPr>
              <a:t>AA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3364" name="Rectangle 52"/>
          <p:cNvSpPr/>
          <p:nvPr/>
        </p:nvSpPr>
        <p:spPr>
          <a:xfrm>
            <a:off x="1524000" y="5656263"/>
            <a:ext cx="690563" cy="306387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dirty="0">
                <a:latin typeface="VNI-Helve-Condense" pitchFamily="2" charset="0"/>
              </a:rPr>
              <a:t>Aa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3365" name="Rectangle 53"/>
          <p:cNvSpPr/>
          <p:nvPr/>
        </p:nvSpPr>
        <p:spPr>
          <a:xfrm>
            <a:off x="3490913" y="5656263"/>
            <a:ext cx="690562" cy="306387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dirty="0">
                <a:latin typeface="VNI-Helve-Condense" pitchFamily="2" charset="0"/>
              </a:rPr>
              <a:t>Aa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4457702" y="5427134"/>
            <a:ext cx="677801" cy="535517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VNI-Helve-Condense" pitchFamily="2" charset="0"/>
                <a:ea typeface="+mn-ea"/>
                <a:cs typeface="+mn-cs"/>
              </a:rPr>
              <a:t>aa</a:t>
            </a:r>
            <a:endParaRPr kumimoji="0" lang="en-US" sz="2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VNI-Helve-Condense" pitchFamily="2" charset="0"/>
              <a:ea typeface="+mn-ea"/>
              <a:cs typeface="+mn-cs"/>
            </a:endParaRPr>
          </a:p>
        </p:txBody>
      </p:sp>
      <p:sp>
        <p:nvSpPr>
          <p:cNvPr id="13367" name="Line 55"/>
          <p:cNvSpPr/>
          <p:nvPr/>
        </p:nvSpPr>
        <p:spPr>
          <a:xfrm flipH="1">
            <a:off x="1806575" y="5195888"/>
            <a:ext cx="346075" cy="3841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68" name="Line 56"/>
          <p:cNvSpPr/>
          <p:nvPr/>
        </p:nvSpPr>
        <p:spPr>
          <a:xfrm flipH="1">
            <a:off x="1922463" y="5118100"/>
            <a:ext cx="1766887" cy="461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69" name="Line 57"/>
          <p:cNvSpPr/>
          <p:nvPr/>
        </p:nvSpPr>
        <p:spPr>
          <a:xfrm>
            <a:off x="2306638" y="5157788"/>
            <a:ext cx="2381250" cy="422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70" name="Line 58"/>
          <p:cNvSpPr/>
          <p:nvPr/>
        </p:nvSpPr>
        <p:spPr>
          <a:xfrm>
            <a:off x="4456113" y="5157788"/>
            <a:ext cx="384175" cy="422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71" name="Line 59"/>
          <p:cNvSpPr/>
          <p:nvPr/>
        </p:nvSpPr>
        <p:spPr>
          <a:xfrm>
            <a:off x="2882900" y="5118100"/>
            <a:ext cx="844550" cy="5000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72" name="Line 60"/>
          <p:cNvSpPr/>
          <p:nvPr/>
        </p:nvSpPr>
        <p:spPr>
          <a:xfrm flipH="1">
            <a:off x="3881438" y="5157788"/>
            <a:ext cx="460375" cy="422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73" name="Line 61"/>
          <p:cNvSpPr/>
          <p:nvPr/>
        </p:nvSpPr>
        <p:spPr>
          <a:xfrm flipH="1">
            <a:off x="2228850" y="4389438"/>
            <a:ext cx="153988" cy="3460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74" name="Line 62"/>
          <p:cNvSpPr/>
          <p:nvPr/>
        </p:nvSpPr>
        <p:spPr>
          <a:xfrm>
            <a:off x="2489200" y="4398963"/>
            <a:ext cx="161925" cy="3365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75" name="Line 63"/>
          <p:cNvSpPr/>
          <p:nvPr/>
        </p:nvSpPr>
        <p:spPr>
          <a:xfrm flipH="1">
            <a:off x="3919538" y="4351338"/>
            <a:ext cx="153987" cy="3841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76" name="Line 64"/>
          <p:cNvSpPr/>
          <p:nvPr/>
        </p:nvSpPr>
        <p:spPr>
          <a:xfrm>
            <a:off x="4179888" y="4360863"/>
            <a:ext cx="161925" cy="3746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3377" name="Group 65"/>
          <p:cNvGrpSpPr/>
          <p:nvPr/>
        </p:nvGrpSpPr>
        <p:grpSpPr>
          <a:xfrm>
            <a:off x="3651250" y="2997200"/>
            <a:ext cx="636588" cy="309563"/>
            <a:chOff x="3678" y="2329"/>
            <a:chExt cx="557" cy="484"/>
          </a:xfrm>
        </p:grpSpPr>
        <p:sp>
          <p:nvSpPr>
            <p:cNvPr id="26717" name="Oval 66"/>
            <p:cNvSpPr/>
            <p:nvPr/>
          </p:nvSpPr>
          <p:spPr>
            <a:xfrm>
              <a:off x="3771" y="232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8" name="Oval 67"/>
            <p:cNvSpPr/>
            <p:nvPr/>
          </p:nvSpPr>
          <p:spPr>
            <a:xfrm>
              <a:off x="3979" y="234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9" name="Oval 68"/>
            <p:cNvSpPr/>
            <p:nvPr/>
          </p:nvSpPr>
          <p:spPr>
            <a:xfrm>
              <a:off x="3824" y="259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0" name="Oval 69"/>
            <p:cNvSpPr/>
            <p:nvPr/>
          </p:nvSpPr>
          <p:spPr>
            <a:xfrm>
              <a:off x="3678" y="247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1" name="Oval 70"/>
            <p:cNvSpPr/>
            <p:nvPr/>
          </p:nvSpPr>
          <p:spPr>
            <a:xfrm>
              <a:off x="3993" y="2547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22" name="Oval 71"/>
            <p:cNvSpPr/>
            <p:nvPr/>
          </p:nvSpPr>
          <p:spPr>
            <a:xfrm>
              <a:off x="3848" y="2450"/>
              <a:ext cx="242" cy="21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grpSp>
        <p:nvGrpSpPr>
          <p:cNvPr id="13384" name="Group 72"/>
          <p:cNvGrpSpPr/>
          <p:nvPr/>
        </p:nvGrpSpPr>
        <p:grpSpPr>
          <a:xfrm>
            <a:off x="4572000" y="3733800"/>
            <a:ext cx="466725" cy="541338"/>
            <a:chOff x="3678" y="2329"/>
            <a:chExt cx="557" cy="484"/>
          </a:xfrm>
        </p:grpSpPr>
        <p:sp>
          <p:nvSpPr>
            <p:cNvPr id="26711" name="Oval 73"/>
            <p:cNvSpPr/>
            <p:nvPr/>
          </p:nvSpPr>
          <p:spPr>
            <a:xfrm>
              <a:off x="3771" y="232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2" name="Oval 74"/>
            <p:cNvSpPr/>
            <p:nvPr/>
          </p:nvSpPr>
          <p:spPr>
            <a:xfrm>
              <a:off x="3979" y="234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3" name="Oval 75"/>
            <p:cNvSpPr/>
            <p:nvPr/>
          </p:nvSpPr>
          <p:spPr>
            <a:xfrm>
              <a:off x="3824" y="259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4" name="Oval 76"/>
            <p:cNvSpPr/>
            <p:nvPr/>
          </p:nvSpPr>
          <p:spPr>
            <a:xfrm>
              <a:off x="3678" y="247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5" name="Oval 77"/>
            <p:cNvSpPr/>
            <p:nvPr/>
          </p:nvSpPr>
          <p:spPr>
            <a:xfrm>
              <a:off x="3993" y="2547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6" name="Oval 78"/>
            <p:cNvSpPr/>
            <p:nvPr/>
          </p:nvSpPr>
          <p:spPr>
            <a:xfrm>
              <a:off x="3848" y="2450"/>
              <a:ext cx="242" cy="21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grpSp>
        <p:nvGrpSpPr>
          <p:cNvPr id="13391" name="Group 79"/>
          <p:cNvGrpSpPr/>
          <p:nvPr/>
        </p:nvGrpSpPr>
        <p:grpSpPr>
          <a:xfrm>
            <a:off x="1692275" y="6040438"/>
            <a:ext cx="387350" cy="488950"/>
            <a:chOff x="3678" y="2329"/>
            <a:chExt cx="557" cy="484"/>
          </a:xfrm>
        </p:grpSpPr>
        <p:sp>
          <p:nvSpPr>
            <p:cNvPr id="26705" name="Oval 80"/>
            <p:cNvSpPr/>
            <p:nvPr/>
          </p:nvSpPr>
          <p:spPr>
            <a:xfrm>
              <a:off x="3771" y="232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6" name="Oval 81"/>
            <p:cNvSpPr/>
            <p:nvPr/>
          </p:nvSpPr>
          <p:spPr>
            <a:xfrm>
              <a:off x="3979" y="234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7" name="Oval 82"/>
            <p:cNvSpPr/>
            <p:nvPr/>
          </p:nvSpPr>
          <p:spPr>
            <a:xfrm>
              <a:off x="3824" y="259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8" name="Oval 83"/>
            <p:cNvSpPr/>
            <p:nvPr/>
          </p:nvSpPr>
          <p:spPr>
            <a:xfrm>
              <a:off x="3678" y="247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9" name="Oval 84"/>
            <p:cNvSpPr/>
            <p:nvPr/>
          </p:nvSpPr>
          <p:spPr>
            <a:xfrm>
              <a:off x="3993" y="2547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10" name="Oval 85"/>
            <p:cNvSpPr/>
            <p:nvPr/>
          </p:nvSpPr>
          <p:spPr>
            <a:xfrm>
              <a:off x="3848" y="2450"/>
              <a:ext cx="242" cy="21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grpSp>
        <p:nvGrpSpPr>
          <p:cNvPr id="13398" name="Group 86"/>
          <p:cNvGrpSpPr/>
          <p:nvPr/>
        </p:nvGrpSpPr>
        <p:grpSpPr>
          <a:xfrm>
            <a:off x="2690813" y="6078538"/>
            <a:ext cx="522287" cy="500062"/>
            <a:chOff x="3678" y="2329"/>
            <a:chExt cx="557" cy="484"/>
          </a:xfrm>
        </p:grpSpPr>
        <p:sp>
          <p:nvSpPr>
            <p:cNvPr id="26699" name="Oval 87"/>
            <p:cNvSpPr/>
            <p:nvPr/>
          </p:nvSpPr>
          <p:spPr>
            <a:xfrm>
              <a:off x="3771" y="232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0" name="Oval 88"/>
            <p:cNvSpPr/>
            <p:nvPr/>
          </p:nvSpPr>
          <p:spPr>
            <a:xfrm>
              <a:off x="3979" y="234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1" name="Oval 89"/>
            <p:cNvSpPr/>
            <p:nvPr/>
          </p:nvSpPr>
          <p:spPr>
            <a:xfrm>
              <a:off x="3824" y="259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2" name="Oval 90"/>
            <p:cNvSpPr/>
            <p:nvPr/>
          </p:nvSpPr>
          <p:spPr>
            <a:xfrm>
              <a:off x="3678" y="247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3" name="Oval 91"/>
            <p:cNvSpPr/>
            <p:nvPr/>
          </p:nvSpPr>
          <p:spPr>
            <a:xfrm>
              <a:off x="3993" y="2547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704" name="Oval 92"/>
            <p:cNvSpPr/>
            <p:nvPr/>
          </p:nvSpPr>
          <p:spPr>
            <a:xfrm>
              <a:off x="3848" y="2450"/>
              <a:ext cx="242" cy="21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grpSp>
        <p:nvGrpSpPr>
          <p:cNvPr id="13405" name="Group 93"/>
          <p:cNvGrpSpPr/>
          <p:nvPr/>
        </p:nvGrpSpPr>
        <p:grpSpPr>
          <a:xfrm>
            <a:off x="3689350" y="6078538"/>
            <a:ext cx="515938" cy="500062"/>
            <a:chOff x="3678" y="2329"/>
            <a:chExt cx="557" cy="484"/>
          </a:xfrm>
        </p:grpSpPr>
        <p:sp>
          <p:nvSpPr>
            <p:cNvPr id="26693" name="Oval 94"/>
            <p:cNvSpPr/>
            <p:nvPr/>
          </p:nvSpPr>
          <p:spPr>
            <a:xfrm>
              <a:off x="3771" y="232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4" name="Oval 95"/>
            <p:cNvSpPr/>
            <p:nvPr/>
          </p:nvSpPr>
          <p:spPr>
            <a:xfrm>
              <a:off x="3979" y="234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5" name="Oval 96"/>
            <p:cNvSpPr/>
            <p:nvPr/>
          </p:nvSpPr>
          <p:spPr>
            <a:xfrm>
              <a:off x="3824" y="259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6" name="Oval 97"/>
            <p:cNvSpPr/>
            <p:nvPr/>
          </p:nvSpPr>
          <p:spPr>
            <a:xfrm>
              <a:off x="3678" y="247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7" name="Oval 98"/>
            <p:cNvSpPr/>
            <p:nvPr/>
          </p:nvSpPr>
          <p:spPr>
            <a:xfrm>
              <a:off x="3993" y="2547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8" name="Oval 99"/>
            <p:cNvSpPr/>
            <p:nvPr/>
          </p:nvSpPr>
          <p:spPr>
            <a:xfrm>
              <a:off x="3848" y="2450"/>
              <a:ext cx="242" cy="21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grpSp>
        <p:nvGrpSpPr>
          <p:cNvPr id="13412" name="Group 100"/>
          <p:cNvGrpSpPr/>
          <p:nvPr/>
        </p:nvGrpSpPr>
        <p:grpSpPr>
          <a:xfrm>
            <a:off x="4641850" y="6078538"/>
            <a:ext cx="506413" cy="307975"/>
            <a:chOff x="3896" y="2523"/>
            <a:chExt cx="992" cy="847"/>
          </a:xfrm>
        </p:grpSpPr>
        <p:sp>
          <p:nvSpPr>
            <p:cNvPr id="26687" name="Oval 101"/>
            <p:cNvSpPr/>
            <p:nvPr/>
          </p:nvSpPr>
          <p:spPr>
            <a:xfrm>
              <a:off x="4062" y="2523"/>
              <a:ext cx="431" cy="38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88" name="Oval 102"/>
            <p:cNvSpPr/>
            <p:nvPr/>
          </p:nvSpPr>
          <p:spPr>
            <a:xfrm>
              <a:off x="4432" y="2558"/>
              <a:ext cx="431" cy="38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89" name="Oval 103"/>
            <p:cNvSpPr/>
            <p:nvPr/>
          </p:nvSpPr>
          <p:spPr>
            <a:xfrm>
              <a:off x="4156" y="2989"/>
              <a:ext cx="431" cy="38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0" name="Oval 104"/>
            <p:cNvSpPr/>
            <p:nvPr/>
          </p:nvSpPr>
          <p:spPr>
            <a:xfrm>
              <a:off x="3896" y="2779"/>
              <a:ext cx="431" cy="38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1" name="Oval 105"/>
            <p:cNvSpPr/>
            <p:nvPr/>
          </p:nvSpPr>
          <p:spPr>
            <a:xfrm>
              <a:off x="4457" y="2905"/>
              <a:ext cx="431" cy="38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92" name="Oval 106"/>
            <p:cNvSpPr/>
            <p:nvPr/>
          </p:nvSpPr>
          <p:spPr>
            <a:xfrm>
              <a:off x="4199" y="2735"/>
              <a:ext cx="431" cy="381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sp>
        <p:nvSpPr>
          <p:cNvPr id="108" name="Text Box 26"/>
          <p:cNvSpPr txBox="1"/>
          <p:nvPr/>
        </p:nvSpPr>
        <p:spPr>
          <a:xfrm>
            <a:off x="2019300" y="39688"/>
            <a:ext cx="7086600" cy="646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giải thích kết quả thí nghiệm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39"/>
          <p:cNvSpPr/>
          <p:nvPr/>
        </p:nvSpPr>
        <p:spPr>
          <a:xfrm>
            <a:off x="2079625" y="3938588"/>
            <a:ext cx="690563" cy="3048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dirty="0">
                <a:latin typeface="VNI-Helve-Condense" pitchFamily="2" charset="0"/>
              </a:rPr>
              <a:t>Aa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10" name="Rectangle 25"/>
          <p:cNvSpPr/>
          <p:nvPr/>
        </p:nvSpPr>
        <p:spPr>
          <a:xfrm>
            <a:off x="2868613" y="3862388"/>
            <a:ext cx="806450" cy="538162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000" dirty="0">
                <a:latin typeface="VNI-Helve-Condense" pitchFamily="2" charset="0"/>
              </a:rPr>
              <a:t>X</a:t>
            </a:r>
            <a:endParaRPr sz="2000" dirty="0">
              <a:latin typeface="VNI-Helve-Condense" pitchFamily="2" charset="0"/>
            </a:endParaRPr>
          </a:p>
        </p:txBody>
      </p:sp>
      <p:sp>
        <p:nvSpPr>
          <p:cNvPr id="111" name="Rectangle 23"/>
          <p:cNvSpPr/>
          <p:nvPr/>
        </p:nvSpPr>
        <p:spPr>
          <a:xfrm>
            <a:off x="128588" y="3708400"/>
            <a:ext cx="806450" cy="534988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600" dirty="0">
                <a:latin typeface="VNI-Helve-Condense" pitchFamily="2" charset="0"/>
              </a:rPr>
              <a:t>F</a:t>
            </a:r>
            <a:r>
              <a:rPr sz="2600" baseline="-25000" dirty="0">
                <a:latin typeface="VNI-Helve-Condense" pitchFamily="2" charset="0"/>
              </a:rPr>
              <a:t>1</a:t>
            </a:r>
            <a:endParaRPr sz="2600" dirty="0">
              <a:latin typeface="VNI-Helve-Condense" pitchFamily="2" charset="0"/>
            </a:endParaRPr>
          </a:p>
        </p:txBody>
      </p:sp>
      <p:sp>
        <p:nvSpPr>
          <p:cNvPr id="112" name="Rectangle 23"/>
          <p:cNvSpPr/>
          <p:nvPr/>
        </p:nvSpPr>
        <p:spPr>
          <a:xfrm>
            <a:off x="890588" y="3733800"/>
            <a:ext cx="806450" cy="534988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600" dirty="0">
                <a:latin typeface="VNI-Helve-Condense" pitchFamily="2" charset="0"/>
              </a:rPr>
              <a:t>F</a:t>
            </a:r>
            <a:r>
              <a:rPr sz="2600" baseline="-25000" dirty="0">
                <a:latin typeface="VNI-Helve-Condense" pitchFamily="2" charset="0"/>
              </a:rPr>
              <a:t>1</a:t>
            </a:r>
            <a:endParaRPr sz="2600" dirty="0">
              <a:latin typeface="VNI-Helve-Condense" pitchFamily="2" charset="0"/>
            </a:endParaRPr>
          </a:p>
        </p:txBody>
      </p:sp>
      <p:sp>
        <p:nvSpPr>
          <p:cNvPr id="113" name="Rectangle 25"/>
          <p:cNvSpPr/>
          <p:nvPr/>
        </p:nvSpPr>
        <p:spPr>
          <a:xfrm>
            <a:off x="487363" y="3671888"/>
            <a:ext cx="806450" cy="53657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p>
            <a:pPr algn="ctr"/>
            <a:r>
              <a:rPr sz="2000" dirty="0">
                <a:latin typeface="VNI-Helve-Condense" pitchFamily="2" charset="0"/>
              </a:rPr>
              <a:t>X</a:t>
            </a:r>
            <a:endParaRPr sz="2000" dirty="0">
              <a:latin typeface="VNI-Helve-Condense" pitchFamily="2" charset="0"/>
            </a:endParaRPr>
          </a:p>
        </p:txBody>
      </p:sp>
      <p:grpSp>
        <p:nvGrpSpPr>
          <p:cNvPr id="114" name="Group 93"/>
          <p:cNvGrpSpPr/>
          <p:nvPr/>
        </p:nvGrpSpPr>
        <p:grpSpPr>
          <a:xfrm>
            <a:off x="1704975" y="3608388"/>
            <a:ext cx="293688" cy="652462"/>
            <a:chOff x="3678" y="2329"/>
            <a:chExt cx="557" cy="484"/>
          </a:xfrm>
        </p:grpSpPr>
        <p:sp>
          <p:nvSpPr>
            <p:cNvPr id="26681" name="Oval 94"/>
            <p:cNvSpPr/>
            <p:nvPr/>
          </p:nvSpPr>
          <p:spPr>
            <a:xfrm>
              <a:off x="3771" y="232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82" name="Oval 95"/>
            <p:cNvSpPr/>
            <p:nvPr/>
          </p:nvSpPr>
          <p:spPr>
            <a:xfrm>
              <a:off x="3979" y="2349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83" name="Oval 96"/>
            <p:cNvSpPr/>
            <p:nvPr/>
          </p:nvSpPr>
          <p:spPr>
            <a:xfrm>
              <a:off x="3824" y="259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84" name="Oval 97"/>
            <p:cNvSpPr/>
            <p:nvPr/>
          </p:nvSpPr>
          <p:spPr>
            <a:xfrm>
              <a:off x="3678" y="2475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85" name="Oval 98"/>
            <p:cNvSpPr/>
            <p:nvPr/>
          </p:nvSpPr>
          <p:spPr>
            <a:xfrm>
              <a:off x="3993" y="2547"/>
              <a:ext cx="242" cy="21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  <p:sp>
          <p:nvSpPr>
            <p:cNvPr id="26686" name="Oval 99"/>
            <p:cNvSpPr/>
            <p:nvPr/>
          </p:nvSpPr>
          <p:spPr>
            <a:xfrm>
              <a:off x="3848" y="2450"/>
              <a:ext cx="242" cy="21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VNI-Times" pitchFamily="2" charset="0"/>
              </a:endParaRPr>
            </a:p>
          </p:txBody>
        </p:sp>
      </p:grpSp>
      <p:pic>
        <p:nvPicPr>
          <p:cNvPr id="115" name="Picture 114" descr="ag0021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518479">
            <a:off x="931863" y="-14287"/>
            <a:ext cx="925512" cy="104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14988" y="2157413"/>
            <a:ext cx="436721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TLKG: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TLKH: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hoa đỏ</a:t>
            </a:r>
            <a:endParaRPr lang="vi-VN" altLang="x-none" sz="2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86400" y="4224338"/>
            <a:ext cx="3778250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TLKG: </a:t>
            </a:r>
            <a:r>
              <a:rPr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1AA: 2Aa: 1aa</a:t>
            </a:r>
            <a:endParaRPr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TLKH: </a:t>
            </a:r>
            <a:r>
              <a:rPr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hoa đỏ : 25% hoa  trắng</a:t>
            </a:r>
            <a:endParaRPr lang="vi-VN" altLang="x-none" sz="2800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688"/>
            <a:ext cx="11207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B3: </a:t>
            </a:r>
            <a:endParaRPr lang="vi-VN" altLang="x-none" sz="3200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1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20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2000"/>
                                        <p:tgtEl>
                                          <p:spTgt spid="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2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1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4" dur="2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7" dur="2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0" dur="2000"/>
                                        <p:tgtEl>
                                          <p:spTgt spid="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5" dur="2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2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1" dur="2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4" dur="2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3335" grpId="0"/>
      <p:bldP spid="13336" grpId="0"/>
      <p:bldP spid="13337" grpId="0"/>
      <p:bldP spid="13339" grpId="0"/>
      <p:bldP spid="13340" grpId="0"/>
      <p:bldP spid="13341" grpId="0" animBg="1"/>
      <p:bldP spid="13343" grpId="0" animBg="1"/>
      <p:bldP spid="13351" grpId="0" animBg="1"/>
      <p:bldP spid="13352" grpId="0" animBg="1"/>
      <p:bldP spid="13357" grpId="0" animBg="1"/>
      <p:bldP spid="13359" grpId="0" animBg="1"/>
      <p:bldP spid="13363" grpId="0" animBg="1"/>
      <p:bldP spid="13364" grpId="0" animBg="1"/>
      <p:bldP spid="13365" grpId="0" animBg="1"/>
      <p:bldP spid="108" grpId="0" animBg="1"/>
      <p:bldP spid="109" grpId="0" animBg="1"/>
      <p:bldP spid="110" grpId="0"/>
      <p:bldP spid="111" grpId="0"/>
      <p:bldP spid="112" grpId="0"/>
      <p:bldP spid="113" grpId="0"/>
      <p:bldP spid="2" grpId="0"/>
      <p:bldP spid="11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36498" y="-25399"/>
            <a:ext cx="855030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3600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Menden giải thích kết quả thí nghiệm:</a:t>
            </a:r>
            <a:endParaRPr sz="3600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5121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Menđen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9700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- Mỗi Tính trạng do một cặp nhân tố di truyền quy định (sau n</a:t>
            </a:r>
            <a:r>
              <a:rPr sz="28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y gọi l</a:t>
            </a:r>
            <a:r>
              <a:rPr sz="28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gen)</a:t>
            </a:r>
            <a:endParaRPr lang="vi-VN" altLang="x-none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51400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- Trong quá trình thụ tinh, các nhân tố di truyền tổ hợp lại trong hợp tử th</a:t>
            </a:r>
            <a:r>
              <a:rPr sz="28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nh từng cặp tương ứng v</a:t>
            </a:r>
            <a:r>
              <a:rPr sz="28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quy định kiểu hình của cơ thể</a:t>
            </a:r>
            <a:endParaRPr lang="vi-VN" altLang="x-none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16200"/>
            <a:ext cx="9143999" cy="18158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quá trình phát sinh giao tử,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tố di truyền trong cặp nhân tố di truyền sẽ phân ly về một giao tử v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 nguyên bản chất như ở cơ thể bố mẹ thuần chủng.(Nội dung quy luật phân li)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g0021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518479">
            <a:off x="3043238" y="819150"/>
            <a:ext cx="711200" cy="66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Baøi taäp cuûng coá </a:t>
            </a:r>
            <a:endParaRPr sz="4000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dirty="0"/>
              <a:t>                 Hoaøn chænh sô ñoà 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P      Caù kieám maét ñen  x   Caù kieám maét ñoû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                  AA                          aa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Gp         …….                            ………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F</a:t>
            </a:r>
            <a:r>
              <a:rPr sz="2000" dirty="0"/>
              <a:t>1                                                </a:t>
            </a:r>
            <a:r>
              <a:rPr dirty="0"/>
              <a:t>Aa  </a:t>
            </a:r>
            <a:r>
              <a:rPr sz="2000" dirty="0"/>
              <a:t>    (</a:t>
            </a:r>
            <a:r>
              <a:rPr dirty="0"/>
              <a:t>Caù maét ……….)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    F1 xF1 Caù maét … .. … x   Caù maét………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                   Aa                          Aa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G</a:t>
            </a:r>
            <a:r>
              <a:rPr sz="2000" dirty="0"/>
              <a:t>F1        ……………………..                                      …………………………………</a:t>
            </a:r>
            <a:endParaRPr sz="2000" dirty="0"/>
          </a:p>
          <a:p>
            <a:pPr eaLnBrk="1" hangingPunct="1">
              <a:lnSpc>
                <a:spcPct val="90000"/>
              </a:lnSpc>
            </a:pPr>
            <a:r>
              <a:rPr dirty="0"/>
              <a:t>F2  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vi-VN" altLang="x-none" dirty="0"/>
          </a:p>
        </p:txBody>
      </p:sp>
      <p:sp>
        <p:nvSpPr>
          <p:cNvPr id="29699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vi-VN" altLang="x-none" dirty="0">
              <a:latin typeface="+mn-lt"/>
              <a:ea typeface="+mn-ea"/>
              <a:cs typeface="+mn-cs"/>
            </a:endParaRPr>
          </a:p>
        </p:txBody>
      </p:sp>
      <p:sp>
        <p:nvSpPr>
          <p:cNvPr id="29700" name="WordArt 5"/>
          <p:cNvSpPr>
            <a:spLocks noTextEdit="1"/>
          </p:cNvSpPr>
          <p:nvPr/>
        </p:nvSpPr>
        <p:spPr>
          <a:xfrm>
            <a:off x="676275" y="2176463"/>
            <a:ext cx="779145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Left">
                <a:rot lat="0" lon="0" rev="0"/>
              </a:camera>
              <a:lightRig rig="legacyNormal3" dir="t"/>
            </a:scene3d>
            <a:sp3d extrusionH="121893000" prstMaterial="legacyMetal">
              <a:extrusionClr>
                <a:srgbClr val="FFFFFF"/>
              </a:extrusionClr>
            </a:sp3d>
          </a:bodyPr>
          <a:p>
            <a:pPr algn="ctr" eaLnBrk="0" hangingPunct="0"/>
            <a:r>
              <a:rPr lang="en-US" sz="4400" b="1">
                <a:solidFill>
                  <a:srgbClr val="33CCCC"/>
                </a:solidFill>
                <a:latin typeface="VNI-Times" pitchFamily="2" charset="0"/>
                <a:ea typeface="VNI-Times" pitchFamily="2" charset="0"/>
              </a:rPr>
              <a:t>XIJN CHAÂN THAØNH CAÙM ÔN</a:t>
            </a:r>
            <a:endParaRPr lang="en-US" sz="4400" b="1">
              <a:solidFill>
                <a:srgbClr val="33CCCC"/>
              </a:solidFill>
              <a:latin typeface="VNI-Times" pitchFamily="2" charset="0"/>
              <a:ea typeface="VNI-Times" pitchFamily="2" charset="0"/>
            </a:endParaRPr>
          </a:p>
          <a:p>
            <a:pPr algn="ctr" eaLnBrk="0" hangingPunct="0"/>
            <a:r>
              <a:rPr lang="en-US" sz="4400" b="1">
                <a:solidFill>
                  <a:srgbClr val="33CCCC"/>
                </a:solidFill>
                <a:latin typeface="VNI-Times" pitchFamily="2" charset="0"/>
                <a:ea typeface="VNI-Times" pitchFamily="2" charset="0"/>
              </a:rPr>
              <a:t>QUÍ THAÀY COÂ CUØNG </a:t>
            </a:r>
            <a:endParaRPr lang="en-US" sz="4400" b="1">
              <a:solidFill>
                <a:srgbClr val="33CCCC"/>
              </a:solidFill>
              <a:latin typeface="VNI-Times" pitchFamily="2" charset="0"/>
              <a:ea typeface="VNI-Times" pitchFamily="2" charset="0"/>
            </a:endParaRPr>
          </a:p>
          <a:p>
            <a:pPr algn="ctr" eaLnBrk="0" hangingPunct="0"/>
            <a:r>
              <a:rPr lang="en-US" sz="4400" b="1">
                <a:solidFill>
                  <a:srgbClr val="33CCCC"/>
                </a:solidFill>
                <a:latin typeface="VNI-Times" pitchFamily="2" charset="0"/>
                <a:ea typeface="VNI-Times" pitchFamily="2" charset="0"/>
              </a:rPr>
              <a:t>CAÙC EM HOÏC SINH</a:t>
            </a:r>
            <a:endParaRPr lang="en-US" sz="4400" b="1">
              <a:solidFill>
                <a:srgbClr val="33CCCC"/>
              </a:solidFill>
              <a:latin typeface="VNI-Times" pitchFamily="2" charset="0"/>
              <a:ea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0000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0000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PHIEÁU HOÏC TAÄP 1</a:t>
            </a:r>
            <a:endParaRPr sz="4000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sz="2000" b="1" dirty="0">
                <a:hlinkClick r:id="rId1" action="ppaction://hlinksldjump"/>
              </a:rPr>
              <a:t> I -Khoanh troøn vaøo caâu traû lôøi ñuùng nhaát</a:t>
            </a:r>
            <a:r>
              <a:rPr sz="2000" dirty="0">
                <a:hlinkClick r:id="rId1" action="ppaction://hlinksldjump"/>
              </a:rPr>
              <a:t> 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1</a:t>
            </a:r>
            <a:r>
              <a:rPr sz="2000" b="1" i="1" dirty="0"/>
              <a:t>) Ñaëc ñieåm caáu taïo cuûa hoa ñaäu Haø Lan</a:t>
            </a:r>
            <a:endParaRPr sz="2000" b="1" i="1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a) Löôõng tính 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b) Töï thuï phaán 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c)Löôõng tính vaø töï thuï phaán nghieâm ngaët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b="1" i="1" dirty="0"/>
              <a:t>2) Yeâu caàu ñoái töôïng nghieân cöùu caàn coù  cuûa thí nghieäm :</a:t>
            </a:r>
            <a:endParaRPr sz="2000" b="1" i="1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a)Boá,meï thuaàn chuûng 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b) Boá meï khaùc nhau veà 1 caëp tính traïng thuần chủng</a:t>
            </a:r>
            <a:r>
              <a:rPr sz="1400" dirty="0"/>
              <a:t> </a:t>
            </a:r>
            <a:r>
              <a:rPr sz="2000" dirty="0"/>
              <a:t> töông phaûn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c)Boá meï khaùc nhau veà caùc tính traïng töông phaûn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b="1" i="1" dirty="0"/>
              <a:t>3) Ñieàu kieän ñeå keát quaû thí nghieäm thu ñöôïc laø chính xaùc ?</a:t>
            </a:r>
            <a:endParaRPr sz="2000" b="1" i="1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a)Thöïc hieän 1 laàn 1 caùch tyû myû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b) Thöïc hieän 1 soá laàn 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dirty="0"/>
              <a:t>c) Thöïc hieän nhieàu laàn 1 caùch tyû mæ </a:t>
            </a:r>
            <a:endParaRPr sz="2000" dirty="0"/>
          </a:p>
          <a:p>
            <a:pPr eaLnBrk="1" hangingPunct="1">
              <a:lnSpc>
                <a:spcPct val="80000"/>
              </a:lnSpc>
            </a:pPr>
            <a:r>
              <a:rPr sz="2000" b="1" dirty="0">
                <a:hlinkClick r:id="rId2" action="ppaction://hlinksldjump"/>
              </a:rPr>
              <a:t>II – Theá naøo laø 1 caëp tính traïng töông phaûn ? Ví duï</a:t>
            </a:r>
            <a:endParaRPr sz="2000" b="1" dirty="0"/>
          </a:p>
          <a:p>
            <a:pPr eaLnBrk="1" hangingPunct="1">
              <a:lnSpc>
                <a:spcPct val="80000"/>
              </a:lnSpc>
            </a:pPr>
            <a:r>
              <a:rPr sz="2000" b="1" dirty="0">
                <a:hlinkClick r:id="rId3" action="ppaction://hlinksldjump"/>
              </a:rPr>
              <a:t>III – Theá naøo laø 1 cô theå thuaàn chuûng </a:t>
            </a:r>
            <a:endParaRPr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PHIEÁU HOÏC TAÄP 1</a:t>
            </a:r>
            <a:endParaRPr sz="4000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117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b="1" dirty="0"/>
              <a:t>I -Khoanh troøn vaøo caâu traû lôøi ñuùng nhaát</a:t>
            </a:r>
            <a:r>
              <a:rPr dirty="0"/>
              <a:t> 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1</a:t>
            </a:r>
            <a:r>
              <a:rPr b="1" i="1" dirty="0"/>
              <a:t>) Ñaëc ñieåm caáu tao cuûa hoa ñaäu Haø Lan</a:t>
            </a:r>
            <a:endParaRPr b="1" i="1" dirty="0"/>
          </a:p>
          <a:p>
            <a:pPr eaLnBrk="1" hangingPunct="1">
              <a:lnSpc>
                <a:spcPct val="90000"/>
              </a:lnSpc>
            </a:pPr>
            <a:r>
              <a:rPr dirty="0">
                <a:solidFill>
                  <a:srgbClr val="FF3300"/>
                </a:solidFill>
              </a:rPr>
              <a:t>c)Löôõng tính vaø töï thuï phaán nghieâm ngaët</a:t>
            </a:r>
            <a:endParaRPr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b="1" i="1" dirty="0"/>
              <a:t>2) Yeâu caàu ñoái töôïng nghieân cöùu caàn coù  cuûa thí nghieäm :</a:t>
            </a:r>
            <a:endParaRPr b="1" i="1" dirty="0"/>
          </a:p>
          <a:p>
            <a:pPr eaLnBrk="1" hangingPunct="1">
              <a:lnSpc>
                <a:spcPct val="90000"/>
              </a:lnSpc>
            </a:pPr>
            <a:r>
              <a:rPr dirty="0">
                <a:solidFill>
                  <a:srgbClr val="0033CC"/>
                </a:solidFill>
              </a:rPr>
              <a:t>b)Boá meï khaùc nhau veà 1 caëp tính traïng  thuần chủng töông phaûn</a:t>
            </a:r>
            <a:endParaRPr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dirty="0">
                <a:solidFill>
                  <a:srgbClr val="0033CC"/>
                </a:solidFill>
              </a:rPr>
              <a:t>3) </a:t>
            </a:r>
            <a:r>
              <a:rPr b="1" i="1" dirty="0"/>
              <a:t>Ñieàu kieän ñeå keát quaû thí nghieäm thu ñöôïc laø chính xaùc ?</a:t>
            </a:r>
            <a:endParaRPr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dirty="0"/>
              <a:t>c) Thöïc hieän nhieàu laàn 1 caùch tyû mæ</a:t>
            </a:r>
            <a:endParaRPr dirty="0"/>
          </a:p>
        </p:txBody>
      </p:sp>
      <p:sp>
        <p:nvSpPr>
          <p:cNvPr id="5124" name="AutoShape 5">
            <a:hlinkClick r:id="rId1" action="ppaction://hlinksldjump"/>
          </p:cNvPr>
          <p:cNvSpPr/>
          <p:nvPr/>
        </p:nvSpPr>
        <p:spPr>
          <a:xfrm>
            <a:off x="8610600" y="6424613"/>
            <a:ext cx="533400" cy="433387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9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39">
                                            <p:txEl>
                                              <p:charRg st="9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39">
                                            <p:txEl>
                                              <p:charRg st="9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39">
                                            <p:txEl>
                                              <p:charRg st="9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41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39">
                                            <p:txEl>
                                              <p:charRg st="141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39">
                                            <p:txEl>
                                              <p:charRg st="141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39">
                                            <p:txEl>
                                              <p:charRg st="141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20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939">
                                            <p:txEl>
                                              <p:charRg st="20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939">
                                            <p:txEl>
                                              <p:charRg st="20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939">
                                            <p:txEl>
                                              <p:charRg st="20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277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939">
                                            <p:txEl>
                                              <p:charRg st="277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939">
                                            <p:txEl>
                                              <p:charRg st="277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939">
                                            <p:txEl>
                                              <p:charRg st="277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9939">
                                            <p:txEl>
                                              <p:charRg st="34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Caëp tính traïng töông phaûn </a:t>
            </a:r>
            <a:endParaRPr dirty="0"/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sz="2800" dirty="0"/>
              <a:t>Laø hai traïng thaùi bieåu hieän traùi ngöôïc nhau cuûa cuøng 1 loaïi tính traïng nhö maøu hoa , maøu voû quaû , chieàu cao caây…</a:t>
            </a:r>
            <a:endParaRPr sz="2800" dirty="0"/>
          </a:p>
          <a:p>
            <a:pPr eaLnBrk="1" hangingPunct="1">
              <a:buClrTx/>
              <a:buSzTx/>
              <a:buFontTx/>
            </a:pPr>
            <a:endParaRPr sz="2800" dirty="0"/>
          </a:p>
          <a:p>
            <a:pPr eaLnBrk="1" hangingPunct="1">
              <a:buClrTx/>
              <a:buSzTx/>
              <a:buFontTx/>
            </a:pPr>
            <a:endParaRPr sz="2800" dirty="0"/>
          </a:p>
        </p:txBody>
      </p:sp>
      <p:pic>
        <p:nvPicPr>
          <p:cNvPr id="6148" name="Picture 6" descr="1"/>
          <p:cNvPicPr>
            <a:picLocks noChangeAspect="1"/>
          </p:cNvPicPr>
          <p:nvPr>
            <p:ph sz="quarter" idx="2"/>
          </p:nvPr>
        </p:nvPicPr>
        <p:blipFill>
          <a:blip r:embed="rId1">
            <a:lum bright="12000" contrast="12000"/>
          </a:blip>
          <a:srcRect l="841" t="67345" r="46219" b="10768"/>
          <a:stretch>
            <a:fillRect/>
          </a:stretch>
        </p:blipFill>
        <p:spPr>
          <a:xfrm>
            <a:off x="4953000" y="1447800"/>
            <a:ext cx="1460500" cy="2185988"/>
          </a:xfrm>
          <a:ln/>
        </p:spPr>
      </p:pic>
      <p:pic>
        <p:nvPicPr>
          <p:cNvPr id="6149" name="Picture 8" descr="1"/>
          <p:cNvPicPr>
            <a:picLocks noChangeAspect="1"/>
          </p:cNvPicPr>
          <p:nvPr>
            <p:ph sz="quarter" idx="3"/>
          </p:nvPr>
        </p:nvPicPr>
        <p:blipFill>
          <a:blip r:embed="rId1">
            <a:lum bright="12000" contrast="12000"/>
          </a:blip>
          <a:srcRect l="53781" t="67345" b="10768"/>
          <a:stretch>
            <a:fillRect/>
          </a:stretch>
        </p:blipFill>
        <p:spPr>
          <a:xfrm>
            <a:off x="7315200" y="1371600"/>
            <a:ext cx="1460500" cy="2187575"/>
          </a:xfrm>
          <a:ln/>
        </p:spPr>
      </p:pic>
      <p:pic>
        <p:nvPicPr>
          <p:cNvPr id="6150" name="Picture 10" descr="1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l="64021" t="9099" b="83998"/>
          <a:stretch>
            <a:fillRect/>
          </a:stretch>
        </p:blipFill>
        <p:spPr>
          <a:xfrm>
            <a:off x="4648200" y="3657600"/>
            <a:ext cx="19050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1"/>
          <p:cNvPicPr>
            <a:picLocks noChangeAspect="1"/>
          </p:cNvPicPr>
          <p:nvPr/>
        </p:nvPicPr>
        <p:blipFill>
          <a:blip r:embed="rId1">
            <a:lum bright="17999" contrast="12000"/>
          </a:blip>
          <a:srcRect l="12779" t="8002" r="50847" b="83369"/>
          <a:stretch>
            <a:fillRect/>
          </a:stretch>
        </p:blipFill>
        <p:spPr>
          <a:xfrm>
            <a:off x="7086600" y="3505200"/>
            <a:ext cx="2057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876800"/>
            <a:ext cx="10620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 descr="Untitled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724400"/>
            <a:ext cx="12065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AutoShape 16">
            <a:hlinkClick r:id="rId4" action="ppaction://hlinksldjump"/>
          </p:cNvPr>
          <p:cNvSpPr/>
          <p:nvPr/>
        </p:nvSpPr>
        <p:spPr>
          <a:xfrm>
            <a:off x="8634413" y="6400800"/>
            <a:ext cx="509587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6155" name="Rectangle 17"/>
          <p:cNvSpPr/>
          <p:nvPr/>
        </p:nvSpPr>
        <p:spPr>
          <a:xfrm>
            <a:off x="6553200" y="2514600"/>
            <a:ext cx="8509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sz="3200" dirty="0">
                <a:latin typeface="VNI-Times" pitchFamily="2" charset="0"/>
              </a:rPr>
              <a:t>&gt; &lt;</a:t>
            </a:r>
            <a:endParaRPr sz="3200" dirty="0">
              <a:latin typeface="VNI-Times" pitchFamily="2" charset="0"/>
            </a:endParaRPr>
          </a:p>
        </p:txBody>
      </p:sp>
      <p:sp>
        <p:nvSpPr>
          <p:cNvPr id="6156" name="Rectangle 18"/>
          <p:cNvSpPr/>
          <p:nvPr/>
        </p:nvSpPr>
        <p:spPr>
          <a:xfrm>
            <a:off x="6629400" y="3657600"/>
            <a:ext cx="8509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sz="3200" dirty="0">
                <a:latin typeface="VNI-Times" pitchFamily="2" charset="0"/>
              </a:rPr>
              <a:t>&gt; &lt;</a:t>
            </a:r>
            <a:endParaRPr sz="3200" dirty="0">
              <a:latin typeface="VNI-Times" pitchFamily="2" charset="0"/>
            </a:endParaRPr>
          </a:p>
        </p:txBody>
      </p:sp>
      <p:sp>
        <p:nvSpPr>
          <p:cNvPr id="6157" name="Rectangle 19"/>
          <p:cNvSpPr/>
          <p:nvPr/>
        </p:nvSpPr>
        <p:spPr>
          <a:xfrm>
            <a:off x="6629400" y="5181600"/>
            <a:ext cx="8509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har char="•"/>
            </a:pPr>
            <a:r>
              <a:rPr sz="3200" dirty="0">
                <a:latin typeface="VNI-Times" pitchFamily="2" charset="0"/>
              </a:rPr>
              <a:t>&gt; &lt;</a:t>
            </a:r>
            <a:endParaRPr sz="3200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3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3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3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Gioáng thuaàn chuûng </a:t>
            </a:r>
            <a:endParaRPr dirty="0"/>
          </a:p>
        </p:txBody>
      </p:sp>
      <p:sp>
        <p:nvSpPr>
          <p:cNvPr id="4505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sz="2800" dirty="0"/>
              <a:t>Laø gioáng coù ñaëc tính di truyeàn ñoàng nhaát ,caùc theá heä (F1,F2,F3…)sau gioáng theá heä tröôùc veà 1 hoaëc 1 vaøi tính traïng naøo ñoù ñöôïc nghieân cöùu </a:t>
            </a:r>
            <a:endParaRPr sz="2800" dirty="0"/>
          </a:p>
          <a:p>
            <a:pPr eaLnBrk="1" hangingPunct="1">
              <a:buClrTx/>
              <a:buSzTx/>
              <a:buFontTx/>
            </a:pPr>
            <a:endParaRPr sz="2800" dirty="0"/>
          </a:p>
          <a:p>
            <a:pPr eaLnBrk="1" hangingPunct="1">
              <a:buClrTx/>
              <a:buSzTx/>
              <a:buFontTx/>
            </a:pPr>
            <a:endParaRPr sz="2800" dirty="0"/>
          </a:p>
        </p:txBody>
      </p:sp>
      <p:pic>
        <p:nvPicPr>
          <p:cNvPr id="45060" name="Picture 4" descr="4"/>
          <p:cNvPicPr>
            <a:picLocks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105400" y="1371600"/>
            <a:ext cx="1447800" cy="1957388"/>
          </a:xfrm>
          <a:ln/>
        </p:spPr>
      </p:pic>
      <p:sp>
        <p:nvSpPr>
          <p:cNvPr id="7173" name="Rectangle 6"/>
          <p:cNvSpPr/>
          <p:nvPr/>
        </p:nvSpPr>
        <p:spPr>
          <a:xfrm>
            <a:off x="6781800" y="2130425"/>
            <a:ext cx="4032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latin typeface="VNI-Times" pitchFamily="2" charset="0"/>
              </a:rPr>
              <a:t>X</a:t>
            </a:r>
            <a:endParaRPr sz="2400" dirty="0">
              <a:latin typeface="VNI-Times" pitchFamily="2" charset="0"/>
            </a:endParaRPr>
          </a:p>
        </p:txBody>
      </p:sp>
      <p:pic>
        <p:nvPicPr>
          <p:cNvPr id="45063" name="Picture 7" descr="4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7845425" y="1219200"/>
            <a:ext cx="1298575" cy="1882775"/>
          </a:xfrm>
          <a:ln/>
        </p:spPr>
      </p:pic>
      <p:pic>
        <p:nvPicPr>
          <p:cNvPr id="45065" name="Picture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4191000"/>
            <a:ext cx="1384300" cy="205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Line 10"/>
          <p:cNvSpPr/>
          <p:nvPr/>
        </p:nvSpPr>
        <p:spPr>
          <a:xfrm>
            <a:off x="7239000" y="3505200"/>
            <a:ext cx="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7" name="AutoShape 11">
            <a:hlinkClick r:id="rId2" action="ppaction://hlinksldjump"/>
          </p:cNvPr>
          <p:cNvSpPr/>
          <p:nvPr/>
        </p:nvSpPr>
        <p:spPr>
          <a:xfrm rot="10549774" flipH="1" flipV="1">
            <a:off x="8620125" y="6246813"/>
            <a:ext cx="5334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VNI-Times" pitchFamily="2" charset="0"/>
            </a:endParaRPr>
          </a:p>
        </p:txBody>
      </p:sp>
      <p:sp>
        <p:nvSpPr>
          <p:cNvPr id="7178" name="Rectangle 12"/>
          <p:cNvSpPr/>
          <p:nvPr/>
        </p:nvSpPr>
        <p:spPr>
          <a:xfrm>
            <a:off x="5181600" y="5257800"/>
            <a:ext cx="6318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VNI-Times" pitchFamily="2" charset="0"/>
              </a:rPr>
              <a:t>F1</a:t>
            </a:r>
            <a:endParaRPr sz="3200" dirty="0">
              <a:latin typeface="VNI-Times" pitchFamily="2" charset="0"/>
            </a:endParaRPr>
          </a:p>
        </p:txBody>
      </p:sp>
      <p:sp>
        <p:nvSpPr>
          <p:cNvPr id="45069" name="Rectangle 13"/>
          <p:cNvSpPr/>
          <p:nvPr/>
        </p:nvSpPr>
        <p:spPr>
          <a:xfrm>
            <a:off x="5257800" y="5181600"/>
            <a:ext cx="631825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VNI-Times" pitchFamily="2" charset="0"/>
              </a:rPr>
              <a:t>F2</a:t>
            </a:r>
            <a:endParaRPr sz="3200" dirty="0">
              <a:latin typeface="VNI-Times" pitchFamily="2" charset="0"/>
            </a:endParaRPr>
          </a:p>
        </p:txBody>
      </p:sp>
      <p:sp>
        <p:nvSpPr>
          <p:cNvPr id="45070" name="Rectangle 14"/>
          <p:cNvSpPr/>
          <p:nvPr/>
        </p:nvSpPr>
        <p:spPr>
          <a:xfrm>
            <a:off x="5257800" y="5181600"/>
            <a:ext cx="6318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VNI-Times" pitchFamily="2" charset="0"/>
              </a:rPr>
              <a:t>F3</a:t>
            </a:r>
            <a:endParaRPr sz="3200" dirty="0">
              <a:latin typeface="VNI-Times" pitchFamily="2" charset="0"/>
            </a:endParaRPr>
          </a:p>
        </p:txBody>
      </p:sp>
      <p:sp>
        <p:nvSpPr>
          <p:cNvPr id="45071" name="Line 15"/>
          <p:cNvSpPr/>
          <p:nvPr/>
        </p:nvSpPr>
        <p:spPr>
          <a:xfrm>
            <a:off x="5943600" y="5410200"/>
            <a:ext cx="381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034 L 0.14583 -0.02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68793E-6 L -0.175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-0.02751 L -0.03351 -0.027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0.00717 L -0.02066 -3.9112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31 L -0.25122 0.002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7429E-6 L -0.13455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5059">
                                            <p:txEl>
                                              <p:charRg st="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5059">
                                            <p:txEl>
                                              <p:charRg st="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5059">
                                            <p:txEl>
                                              <p:charRg st="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9" grpId="0" animBg="1"/>
      <p:bldP spid="450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sz="4000" dirty="0"/>
              <a:t>                 Moâ taû thí nghieäm</a:t>
            </a:r>
            <a:br>
              <a:rPr sz="4000" dirty="0"/>
            </a:br>
            <a:r>
              <a:rPr sz="4000" dirty="0"/>
              <a:t>Böôùc 1:</a:t>
            </a:r>
            <a:endParaRPr sz="3600" dirty="0"/>
          </a:p>
        </p:txBody>
      </p:sp>
      <p:sp>
        <p:nvSpPr>
          <p:cNvPr id="8195" name="Line 8"/>
          <p:cNvSpPr/>
          <p:nvPr/>
        </p:nvSpPr>
        <p:spPr>
          <a:xfrm>
            <a:off x="4572000" y="4267200"/>
            <a:ext cx="914400" cy="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pic>
        <p:nvPicPr>
          <p:cNvPr id="8196" name="Picture 10" descr="Untitled-1"/>
          <p:cNvPicPr>
            <a:picLocks noChangeAspect="1"/>
          </p:cNvPicPr>
          <p:nvPr>
            <p:ph sz="half" idx="1"/>
          </p:nvPr>
        </p:nvPicPr>
        <p:blipFill>
          <a:blip r:embed="rId1"/>
          <a:srcRect r="30357"/>
          <a:stretch>
            <a:fillRect/>
          </a:stretch>
        </p:blipFill>
        <p:spPr>
          <a:xfrm>
            <a:off x="457200" y="2209800"/>
            <a:ext cx="3657600" cy="3657600"/>
          </a:xfrm>
          <a:ln/>
        </p:spPr>
      </p:pic>
      <p:pic>
        <p:nvPicPr>
          <p:cNvPr id="5132" name="Picture 12" descr="Untitled-3"/>
          <p:cNvPicPr>
            <a:picLocks noChangeAspect="1"/>
          </p:cNvPicPr>
          <p:nvPr>
            <p:ph sz="half" idx="2"/>
          </p:nvPr>
        </p:nvPicPr>
        <p:blipFill>
          <a:blip r:embed="rId2"/>
          <a:srcRect l="13208" t="8719" r="3773" b="5762"/>
          <a:stretch>
            <a:fillRect/>
          </a:stretch>
        </p:blipFill>
        <p:spPr>
          <a:xfrm>
            <a:off x="5791200" y="2209800"/>
            <a:ext cx="3352800" cy="3581400"/>
          </a:xfrm>
          <a:ln/>
        </p:spPr>
      </p:pic>
      <p:sp>
        <p:nvSpPr>
          <p:cNvPr id="5133" name="Rectangle 13"/>
          <p:cNvSpPr/>
          <p:nvPr/>
        </p:nvSpPr>
        <p:spPr>
          <a:xfrm>
            <a:off x="2895600" y="838200"/>
            <a:ext cx="449421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0" dirty="0">
                <a:solidFill>
                  <a:schemeClr val="tx2"/>
                </a:solidFill>
                <a:latin typeface="VNI-Times" pitchFamily="2" charset="0"/>
              </a:rPr>
              <a:t>Caét boû nhò cuûa caây meï</a:t>
            </a:r>
            <a:endParaRPr sz="3600" b="0" dirty="0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1"/>
          <p:cNvSpPr>
            <a:spLocks noGrp="1"/>
          </p:cNvSpPr>
          <p:nvPr>
            <p:ph type="title" sz="quarter"/>
          </p:nvPr>
        </p:nvSpPr>
        <p:spPr>
          <a:xfrm>
            <a:off x="0" y="274638"/>
            <a:ext cx="8686800" cy="639762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sz="4000" dirty="0"/>
              <a:t>Böôùc 2 :   Thuï phaán nhaân taïo</a:t>
            </a:r>
            <a:endParaRPr sz="4000" dirty="0"/>
          </a:p>
        </p:txBody>
      </p:sp>
      <p:pic>
        <p:nvPicPr>
          <p:cNvPr id="8196" name="Picture 4" descr="Untitled-4"/>
          <p:cNvPicPr>
            <a:picLocks noChangeAspect="1"/>
          </p:cNvPicPr>
          <p:nvPr>
            <p:ph sz="quarter" idx="1"/>
          </p:nvPr>
        </p:nvPicPr>
        <p:blipFill>
          <a:blip r:embed="rId1"/>
          <a:srcRect l="10655" t="7918" b="3618"/>
          <a:stretch>
            <a:fillRect/>
          </a:stretch>
        </p:blipFill>
        <p:spPr>
          <a:xfrm>
            <a:off x="6248400" y="914400"/>
            <a:ext cx="2514600" cy="2895600"/>
          </a:xfrm>
          <a:ln/>
        </p:spPr>
      </p:pic>
      <p:pic>
        <p:nvPicPr>
          <p:cNvPr id="8218" name="Picture 26" descr="Untitled-3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914400"/>
            <a:ext cx="3048000" cy="3200400"/>
          </a:xfrm>
          <a:ln/>
        </p:spPr>
      </p:pic>
      <p:pic>
        <p:nvPicPr>
          <p:cNvPr id="8222" name="Picture 30" descr="5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248400" y="0"/>
            <a:ext cx="676275" cy="2187575"/>
          </a:xfrm>
          <a:ln/>
        </p:spPr>
      </p:pic>
      <p:sp>
        <p:nvSpPr>
          <p:cNvPr id="8223" name="Line 31"/>
          <p:cNvSpPr/>
          <p:nvPr/>
        </p:nvSpPr>
        <p:spPr>
          <a:xfrm>
            <a:off x="3276600" y="3352800"/>
            <a:ext cx="762000" cy="68580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3" name="Rectangle 32"/>
          <p:cNvSpPr/>
          <p:nvPr/>
        </p:nvSpPr>
        <p:spPr>
          <a:xfrm>
            <a:off x="838200" y="4800600"/>
            <a:ext cx="2667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dirty="0">
                <a:solidFill>
                  <a:schemeClr val="tx2"/>
                </a:solidFill>
                <a:latin typeface="VNI-Times" pitchFamily="2" charset="0"/>
              </a:rPr>
              <a:t>keát quaû thu ñöôïc ôû F1</a:t>
            </a:r>
            <a:endParaRPr sz="2000" dirty="0">
              <a:solidFill>
                <a:schemeClr val="tx2"/>
              </a:solidFill>
              <a:latin typeface="VNI-Times" pitchFamily="2" charset="0"/>
            </a:endParaRPr>
          </a:p>
        </p:txBody>
      </p:sp>
      <p:pic>
        <p:nvPicPr>
          <p:cNvPr id="8226" name="Picture 34" descr="3"/>
          <p:cNvPicPr>
            <a:picLocks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038600" y="3810000"/>
            <a:ext cx="2268538" cy="2514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7865 -0.0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64 -0.00393 L -0.01198 0.007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18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0207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Böôùc 3: lai hoa ñoû x hoa traéng</a:t>
            </a:r>
            <a:endParaRPr dirty="0"/>
          </a:p>
        </p:txBody>
      </p:sp>
      <p:pic>
        <p:nvPicPr>
          <p:cNvPr id="20490" name="Picture 10" descr="4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0" y="990600"/>
            <a:ext cx="1730375" cy="2133600"/>
          </a:xfrm>
          <a:ln/>
        </p:spPr>
      </p:pic>
      <p:pic>
        <p:nvPicPr>
          <p:cNvPr id="20491" name="Picture 11" descr="Untitled-4"/>
          <p:cNvPicPr>
            <a:picLocks noChangeAspect="1"/>
          </p:cNvPicPr>
          <p:nvPr>
            <p:ph sz="quarter" idx="2"/>
          </p:nvPr>
        </p:nvPicPr>
        <p:blipFill>
          <a:blip r:embed="rId2">
            <a:lum bright="6000" contrast="-12000"/>
          </a:blip>
          <a:srcRect/>
          <a:stretch>
            <a:fillRect/>
          </a:stretch>
        </p:blipFill>
        <p:spPr>
          <a:xfrm>
            <a:off x="6477000" y="1066800"/>
            <a:ext cx="1587500" cy="1905000"/>
          </a:xfrm>
          <a:ln/>
        </p:spPr>
      </p:pic>
      <p:pic>
        <p:nvPicPr>
          <p:cNvPr id="20494" name="Picture 14" descr="4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4572000"/>
            <a:ext cx="1174750" cy="1447800"/>
          </a:xfrm>
          <a:ln/>
        </p:spPr>
      </p:pic>
      <p:pic>
        <p:nvPicPr>
          <p:cNvPr id="20497" name="Picture 17" descr="4"/>
          <p:cNvPicPr>
            <a:picLocks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4724400"/>
            <a:ext cx="1050925" cy="1295400"/>
          </a:xfrm>
          <a:ln/>
        </p:spPr>
      </p:pic>
      <p:pic>
        <p:nvPicPr>
          <p:cNvPr id="20500" name="Picture 2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2514600"/>
            <a:ext cx="153352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1" name="Picture 21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648200"/>
            <a:ext cx="10620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2" name="Picture 22" descr="Untitled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4572000"/>
            <a:ext cx="12065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3" name="Line 23"/>
          <p:cNvSpPr/>
          <p:nvPr/>
        </p:nvSpPr>
        <p:spPr>
          <a:xfrm>
            <a:off x="4800600" y="1905000"/>
            <a:ext cx="30480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04" name="Line 24"/>
          <p:cNvSpPr/>
          <p:nvPr/>
        </p:nvSpPr>
        <p:spPr>
          <a:xfrm flipH="1">
            <a:off x="4800600" y="1905000"/>
            <a:ext cx="30480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2" name="Line 26"/>
          <p:cNvSpPr/>
          <p:nvPr/>
        </p:nvSpPr>
        <p:spPr>
          <a:xfrm>
            <a:off x="1371600" y="4267200"/>
            <a:ext cx="670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3" name="Line 27"/>
          <p:cNvSpPr/>
          <p:nvPr/>
        </p:nvSpPr>
        <p:spPr>
          <a:xfrm>
            <a:off x="1371600" y="42672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4" name="Line 28"/>
          <p:cNvSpPr/>
          <p:nvPr/>
        </p:nvSpPr>
        <p:spPr>
          <a:xfrm>
            <a:off x="3276600" y="42672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5" name="Line 29"/>
          <p:cNvSpPr/>
          <p:nvPr/>
        </p:nvSpPr>
        <p:spPr>
          <a:xfrm>
            <a:off x="5715000" y="42672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6" name="Line 30"/>
          <p:cNvSpPr/>
          <p:nvPr/>
        </p:nvSpPr>
        <p:spPr>
          <a:xfrm>
            <a:off x="8077200" y="42672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11" name="Rectangle 31"/>
          <p:cNvSpPr/>
          <p:nvPr/>
        </p:nvSpPr>
        <p:spPr>
          <a:xfrm>
            <a:off x="2971800" y="3197225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F1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512" name="Rectangle 32"/>
          <p:cNvSpPr/>
          <p:nvPr/>
        </p:nvSpPr>
        <p:spPr>
          <a:xfrm>
            <a:off x="228600" y="4187825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chemeClr val="tx2"/>
                </a:solidFill>
                <a:latin typeface="VNI-Times" pitchFamily="2" charset="0"/>
              </a:rPr>
              <a:t>F2</a:t>
            </a:r>
            <a:endParaRPr sz="2400" dirty="0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1" grpId="0"/>
      <p:bldP spid="205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6858</Words>
  <Application>WPS Presentation</Application>
  <PresentationFormat/>
  <Paragraphs>451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SimSun</vt:lpstr>
      <vt:lpstr>Wingdings</vt:lpstr>
      <vt:lpstr>VNI-Times</vt:lpstr>
      <vt:lpstr>Times New Roman</vt:lpstr>
      <vt:lpstr>Wingdings 3</vt:lpstr>
      <vt:lpstr>VNI-Helve-Condense</vt:lpstr>
      <vt:lpstr>VNI-Jamai</vt:lpstr>
      <vt:lpstr>Microsoft YaHei</vt:lpstr>
      <vt:lpstr>Arial Unicode MS</vt:lpstr>
      <vt:lpstr>Wingdings 3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Tieát 2</dc:title>
  <dc:creator>at</dc:creator>
  <cp:lastModifiedBy>Admin</cp:lastModifiedBy>
  <cp:revision>29</cp:revision>
  <dcterms:created xsi:type="dcterms:W3CDTF">2005-08-23T05:03:41Z</dcterms:created>
  <dcterms:modified xsi:type="dcterms:W3CDTF">2021-09-10T23:05:20Z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EA96AD6AA240430890296DF3FB81FD6E</vt:lpwstr>
  </property>
  <property fmtid="{D5CDD505-2E9C-101B-9397-08002B2CF9AE}" pid="3" name="KSOProductBuildVer">
    <vt:lpwstr>1033-11.2.0.10265</vt:lpwstr>
  </property>
</Properties>
</file>