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48" r:id="rId2"/>
    <p:sldId id="349" r:id="rId3"/>
    <p:sldId id="347" r:id="rId4"/>
    <p:sldId id="337" r:id="rId5"/>
    <p:sldId id="338" r:id="rId6"/>
    <p:sldId id="339" r:id="rId7"/>
    <p:sldId id="340" r:id="rId8"/>
    <p:sldId id="318" r:id="rId9"/>
    <p:sldId id="341" r:id="rId10"/>
    <p:sldId id="342" r:id="rId11"/>
    <p:sldId id="343" r:id="rId12"/>
    <p:sldId id="350" r:id="rId13"/>
    <p:sldId id="351" r:id="rId14"/>
    <p:sldId id="33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FF3300"/>
    <a:srgbClr val="D6009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5" d="100"/>
          <a:sy n="35" d="100"/>
        </p:scale>
        <p:origin x="-1422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58418EC-AFAC-446F-AD61-A9885CAEB472}" type="datetimeFigureOut">
              <a:rPr lang="en-US"/>
              <a:pPr>
                <a:defRPr/>
              </a:pPr>
              <a:t>9/4/2021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EB1F8E-6AFA-4ED1-AF62-3721588DA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FB818-D544-4B3C-AACB-600FF1A5BEEA}" type="datetimeFigureOut">
              <a:rPr lang="en-US"/>
              <a:pPr>
                <a:defRPr/>
              </a:pPr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3CC6F-A192-41CC-AAA9-0A199BB82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1D5BE-298B-4A11-8A22-8592EE9BBA65}" type="datetimeFigureOut">
              <a:rPr lang="en-US"/>
              <a:pPr>
                <a:defRPr/>
              </a:pPr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17F55-AF9A-4228-B51C-9DF2B7EB0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72757-FCA1-453F-8C41-0E99BCD49470}" type="datetimeFigureOut">
              <a:rPr lang="en-US"/>
              <a:pPr>
                <a:defRPr/>
              </a:pPr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426FC-C116-4799-ADE5-131DDCAD0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3A58F-7EAA-417C-BD0F-370A3EE33162}" type="datetimeFigureOut">
              <a:rPr lang="en-US"/>
              <a:pPr>
                <a:defRPr/>
              </a:pPr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32CBC-93E8-461B-9C19-AE24DF539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3B7AF-4694-43D0-A52D-6EC88E96A588}" type="datetimeFigureOut">
              <a:rPr lang="en-US"/>
              <a:pPr>
                <a:defRPr/>
              </a:pPr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29B77-8209-45B2-853A-DE74C8D9A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FF444-436D-4AD8-8ABF-E77DF5DD5F8A}" type="datetimeFigureOut">
              <a:rPr lang="en-US"/>
              <a:pPr>
                <a:defRPr/>
              </a:pPr>
              <a:t>9/4/2021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531BF-0DE3-4628-AA31-6F9CB4E38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49528-0E36-4AD6-8498-E5492E660CF5}" type="datetimeFigureOut">
              <a:rPr lang="en-US"/>
              <a:pPr>
                <a:defRPr/>
              </a:pPr>
              <a:t>9/4/2021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09DD5-A90E-4DB3-A18E-D475E31A0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D7238-325F-471B-88D4-BC5EF06C62E6}" type="datetimeFigureOut">
              <a:rPr lang="en-US"/>
              <a:pPr>
                <a:defRPr/>
              </a:pPr>
              <a:t>9/4/2021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A6ACA-67D6-4F3D-8A91-924455963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EA3FF-B6DF-4010-9B02-B639EC696691}" type="datetimeFigureOut">
              <a:rPr lang="en-US"/>
              <a:pPr>
                <a:defRPr/>
              </a:pPr>
              <a:t>9/4/2021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A7930-9363-4980-9E7B-62D328E2E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04AC-05AE-49D5-91EA-E0EF794B9416}" type="datetimeFigureOut">
              <a:rPr lang="en-US"/>
              <a:pPr>
                <a:defRPr/>
              </a:pPr>
              <a:t>9/4/2021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81E43-6870-4F94-9E2D-9B2FE5388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709E7-12A8-4601-AF33-3279E0DE4FB2}" type="datetimeFigureOut">
              <a:rPr lang="en-US"/>
              <a:pPr>
                <a:defRPr/>
              </a:pPr>
              <a:t>9/4/2021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CEE90-8018-41CF-8172-2D60DBECF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8A9A97-438D-4D53-9533-4B316E02C9AD}" type="datetimeFigureOut">
              <a:rPr lang="en-US"/>
              <a:pPr>
                <a:defRPr/>
              </a:pPr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9F7B29-569C-4BD9-A62B-AF2358BB5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gif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ew%20%20English_6_7_8_CD\english8_CD1\04%20Track%204.wma" TargetMode="Externa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ew%20%20English_6_7_8_CD\english8_CD1\05%20Track%205.wma" TargetMode="Externa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1295400" y="1066800"/>
            <a:ext cx="7162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b="1">
                <a:solidFill>
                  <a:srgbClr val="FF00FF"/>
                </a:solidFill>
                <a:latin typeface=".VnBodoni" pitchFamily="34" charset="0"/>
              </a:rPr>
              <a:t>ENGLISH 8 </a:t>
            </a:r>
          </a:p>
        </p:txBody>
      </p:sp>
      <p:pic>
        <p:nvPicPr>
          <p:cNvPr id="14338" name="Picture 4" descr="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6342063"/>
            <a:ext cx="44196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248400"/>
            <a:ext cx="441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1950086jpndb9kx1g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4475" y="762000"/>
            <a:ext cx="10509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AutoShape 6"/>
          <p:cNvSpPr>
            <a:spLocks noChangeArrowheads="1"/>
          </p:cNvSpPr>
          <p:nvPr/>
        </p:nvSpPr>
        <p:spPr bwMode="auto">
          <a:xfrm rot="-5400000">
            <a:off x="170656" y="2456657"/>
            <a:ext cx="1030287" cy="10668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sz="1800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 rot="-5400000">
            <a:off x="114300" y="1104900"/>
            <a:ext cx="762000" cy="8382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sz="1800"/>
          </a:p>
        </p:txBody>
      </p:sp>
      <p:sp>
        <p:nvSpPr>
          <p:cNvPr id="14343" name="AutoShape 6"/>
          <p:cNvSpPr>
            <a:spLocks noChangeArrowheads="1"/>
          </p:cNvSpPr>
          <p:nvPr/>
        </p:nvSpPr>
        <p:spPr bwMode="auto">
          <a:xfrm rot="-5400000">
            <a:off x="1104900" y="38100"/>
            <a:ext cx="762000" cy="8382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sz="1800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371600" y="2482850"/>
            <a:ext cx="678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CC66"/>
                </a:solidFill>
                <a:latin typeface="Times New Roman" pitchFamily="18" charset="0"/>
              </a:rPr>
              <a:t>UNIT 1- LEISURE ACTIVITIES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304800" y="3505200"/>
            <a:ext cx="883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Lesson 2: A closer look 1+ Looking back ( Vocabulary)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3554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9063">
            <a:off x="8358188" y="50530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9063">
            <a:off x="8177213" y="52816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9063">
            <a:off x="8358188" y="54340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9063">
            <a:off x="7948613" y="56626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9063">
            <a:off x="8358188" y="58912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9063">
            <a:off x="7720013" y="58912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9063">
            <a:off x="8101013" y="58150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Box 13"/>
          <p:cNvSpPr txBox="1">
            <a:spLocks noChangeArrowheads="1"/>
          </p:cNvSpPr>
          <p:nvPr/>
        </p:nvSpPr>
        <p:spPr bwMode="auto">
          <a:xfrm>
            <a:off x="685800" y="228600"/>
            <a:ext cx="7848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1. Complete the words under the pictures with /pr/ or /br/. </a:t>
            </a:r>
          </a:p>
          <a:p>
            <a:pPr algn="ctr"/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 (Ex. 1/p.8)</a:t>
            </a:r>
            <a:endParaRPr lang="en-US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3562" name="Picture 14" descr="https://encrypted-tbn1.gstatic.com/images?q=tbn:ANd9GcSdKrmiojfP9Fv3pPFnT2EQu0vG2c-VLYve1HX_GRBxqaWjQxM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295400"/>
            <a:ext cx="1752600" cy="11144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563" name="irc_mi" descr="http://upload.wikimedia.org/wikipedia/commons/e/e1/Gaoliang_Brid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1295400"/>
            <a:ext cx="1600200" cy="1143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564" name="Picture 16" descr="https://encrypted-tbn3.gstatic.com/images?q=tbn:ANd9GcTdGJtz1gAJlJ9xVdHR2Bwa8QIPUJAtliYlu3_sVUDjLx-UvxB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1371600"/>
            <a:ext cx="1828800" cy="1066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565" name="irc_mi" descr="http://www.banhmibistro.com/images/baguette%20%28small%2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1371600"/>
            <a:ext cx="1676400" cy="1066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3566" name="AutoShape 1"/>
          <p:cNvSpPr>
            <a:spLocks noChangeArrowheads="1"/>
          </p:cNvSpPr>
          <p:nvPr/>
        </p:nvSpPr>
        <p:spPr bwMode="auto">
          <a:xfrm>
            <a:off x="457200" y="2667000"/>
            <a:ext cx="1752600" cy="53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000">
                <a:latin typeface="Calibri" pitchFamily="34" charset="0"/>
              </a:rPr>
              <a:t>1. a ___icot</a:t>
            </a:r>
            <a:endParaRPr lang="en-US" sz="3600"/>
          </a:p>
        </p:txBody>
      </p:sp>
      <p:sp>
        <p:nvSpPr>
          <p:cNvPr id="23567" name="AutoShape 2"/>
          <p:cNvSpPr>
            <a:spLocks noChangeArrowheads="1"/>
          </p:cNvSpPr>
          <p:nvPr/>
        </p:nvSpPr>
        <p:spPr bwMode="auto">
          <a:xfrm>
            <a:off x="2667000" y="2590800"/>
            <a:ext cx="1808163" cy="5651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000">
                <a:latin typeface="Calibri" pitchFamily="34" charset="0"/>
              </a:rPr>
              <a:t>2. ____ ridge</a:t>
            </a:r>
            <a:endParaRPr lang="en-US" sz="3600"/>
          </a:p>
        </p:txBody>
      </p:sp>
      <p:sp>
        <p:nvSpPr>
          <p:cNvPr id="23568" name="AutoShape 3"/>
          <p:cNvSpPr>
            <a:spLocks noChangeArrowheads="1"/>
          </p:cNvSpPr>
          <p:nvPr/>
        </p:nvSpPr>
        <p:spPr bwMode="auto">
          <a:xfrm>
            <a:off x="4800600" y="2590800"/>
            <a:ext cx="1828800" cy="53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000">
                <a:latin typeface="Calibri" pitchFamily="34" charset="0"/>
              </a:rPr>
              <a:t>3. ___acelet</a:t>
            </a:r>
            <a:endParaRPr lang="en-US" sz="3600"/>
          </a:p>
        </p:txBody>
      </p:sp>
      <p:sp>
        <p:nvSpPr>
          <p:cNvPr id="23569" name="AutoShape 4"/>
          <p:cNvSpPr>
            <a:spLocks noChangeArrowheads="1"/>
          </p:cNvSpPr>
          <p:nvPr/>
        </p:nvSpPr>
        <p:spPr bwMode="auto">
          <a:xfrm>
            <a:off x="7010400" y="2590800"/>
            <a:ext cx="1600200" cy="53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800">
                <a:latin typeface="Calibri" pitchFamily="34" charset="0"/>
              </a:rPr>
              <a:t>4._____ead</a:t>
            </a:r>
            <a:endParaRPr lang="en-US" sz="3200"/>
          </a:p>
        </p:txBody>
      </p:sp>
      <p:pic>
        <p:nvPicPr>
          <p:cNvPr id="23570" name="Picture 19" descr="https://encrypted-tbn2.gstatic.com/images?q=tbn:ANd9GcQKsRCVMDeXVWIwMGQmrOoGrCrdartD4oEW5ZO1EDKO79pvW_sT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3733800"/>
            <a:ext cx="1752600" cy="1371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571" name="irc_mi" descr="http://img2.timeinc.net/people/i/2013/news/130429/president-obama-60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43200" y="3733800"/>
            <a:ext cx="1752600" cy="1371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572" name="irc_ilrp_mut" descr="https://encrypted-tbn3.gstatic.com/images?q=tbn:ANd9GcTwvuroVgrSqdQCqGmpGpE3yJyDLnZ2vhCcCR_FmTSaikQg8jer8tjWIt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76800" y="3733800"/>
            <a:ext cx="1752600" cy="1371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573" name="irc_mi" descr="http://livelovefruit.com/wp-content/uploads/2013/06/977599_37575567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10400" y="3581400"/>
            <a:ext cx="1752600" cy="1447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3574" name="AutoShape 5"/>
          <p:cNvSpPr>
            <a:spLocks noChangeArrowheads="1"/>
          </p:cNvSpPr>
          <p:nvPr/>
        </p:nvSpPr>
        <p:spPr bwMode="auto">
          <a:xfrm>
            <a:off x="457200" y="5410200"/>
            <a:ext cx="1828800" cy="609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000">
                <a:latin typeface="Calibri" pitchFamily="34" charset="0"/>
              </a:rPr>
              <a:t>5. ___incess</a:t>
            </a:r>
            <a:endParaRPr lang="en-US" sz="3600"/>
          </a:p>
        </p:txBody>
      </p:sp>
      <p:sp>
        <p:nvSpPr>
          <p:cNvPr id="23575" name="AutoShape 6"/>
          <p:cNvSpPr>
            <a:spLocks noChangeArrowheads="1"/>
          </p:cNvSpPr>
          <p:nvPr/>
        </p:nvSpPr>
        <p:spPr bwMode="auto">
          <a:xfrm>
            <a:off x="2590800" y="5410200"/>
            <a:ext cx="1981200" cy="53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000">
                <a:latin typeface="Calibri" pitchFamily="34" charset="0"/>
              </a:rPr>
              <a:t>6._____ esident</a:t>
            </a:r>
            <a:endParaRPr lang="en-US" sz="3600"/>
          </a:p>
        </p:txBody>
      </p:sp>
      <p:sp>
        <p:nvSpPr>
          <p:cNvPr id="23576" name="AutoShape 7"/>
          <p:cNvSpPr>
            <a:spLocks noChangeArrowheads="1"/>
          </p:cNvSpPr>
          <p:nvPr/>
        </p:nvSpPr>
        <p:spPr bwMode="auto">
          <a:xfrm>
            <a:off x="4953000" y="541020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000">
                <a:latin typeface="Calibri" pitchFamily="34" charset="0"/>
              </a:rPr>
              <a:t>7. ___esent</a:t>
            </a:r>
            <a:endParaRPr lang="en-US" sz="3600"/>
          </a:p>
        </p:txBody>
      </p:sp>
      <p:sp>
        <p:nvSpPr>
          <p:cNvPr id="23577" name="AutoShape 8"/>
          <p:cNvSpPr>
            <a:spLocks noChangeArrowheads="1"/>
          </p:cNvSpPr>
          <p:nvPr/>
        </p:nvSpPr>
        <p:spPr bwMode="auto">
          <a:xfrm>
            <a:off x="7162800" y="5410200"/>
            <a:ext cx="1600200" cy="609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000">
                <a:latin typeface="Calibri" pitchFamily="34" charset="0"/>
              </a:rPr>
              <a:t>8. ___occoli</a:t>
            </a:r>
            <a:endParaRPr lang="en-US" sz="3600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900113" y="2652713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pr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125788" y="2557463"/>
            <a:ext cx="609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br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141913" y="25908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br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413625" y="2557463"/>
            <a:ext cx="609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br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84225" y="5395913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pr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098800" y="5395913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pr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294313" y="540385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pr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518400" y="54102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br</a:t>
            </a:r>
          </a:p>
        </p:txBody>
      </p:sp>
      <p:pic>
        <p:nvPicPr>
          <p:cNvPr id="36" name="04 Track 4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8153400" y="609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6114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4578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9063">
            <a:off x="8358188" y="50530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9063">
            <a:off x="8177213" y="52816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9063">
            <a:off x="8358188" y="54340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9063">
            <a:off x="7948613" y="56626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9063">
            <a:off x="8358188" y="58912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9063">
            <a:off x="7720013" y="58912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9063">
            <a:off x="8101013" y="58150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Box 14"/>
          <p:cNvSpPr txBox="1">
            <a:spLocks noChangeArrowheads="1"/>
          </p:cNvSpPr>
          <p:nvPr/>
        </p:nvSpPr>
        <p:spPr bwMode="auto">
          <a:xfrm>
            <a:off x="685800" y="304800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2. Listen and repeat.  (Ex. 1/p.8)</a:t>
            </a:r>
            <a:endParaRPr lang="en-US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4586" name="TextBox 15"/>
          <p:cNvSpPr txBox="1">
            <a:spLocks noChangeArrowheads="1"/>
          </p:cNvSpPr>
          <p:nvPr/>
        </p:nvSpPr>
        <p:spPr bwMode="auto">
          <a:xfrm>
            <a:off x="533400" y="1066800"/>
            <a:ext cx="79248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sz="2800">
                <a:solidFill>
                  <a:srgbClr val="002060"/>
                </a:solidFill>
                <a:latin typeface="Calibri" pitchFamily="34" charset="0"/>
              </a:rPr>
              <a:t>She loves making a</a:t>
            </a:r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pr</a:t>
            </a:r>
            <a:r>
              <a:rPr lang="en-US" sz="2800">
                <a:solidFill>
                  <a:srgbClr val="002060"/>
                </a:solidFill>
                <a:latin typeface="Calibri" pitchFamily="34" charset="0"/>
              </a:rPr>
              <a:t>icot jam.</a:t>
            </a:r>
          </a:p>
          <a:p>
            <a:pPr marL="342900" indent="-3429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sz="2800">
                <a:solidFill>
                  <a:srgbClr val="002060"/>
                </a:solidFill>
                <a:latin typeface="Calibri" pitchFamily="34" charset="0"/>
              </a:rPr>
              <a:t>My dad likes making </a:t>
            </a:r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br</a:t>
            </a:r>
            <a:r>
              <a:rPr lang="en-US" sz="2800">
                <a:solidFill>
                  <a:srgbClr val="002060"/>
                </a:solidFill>
                <a:latin typeface="Calibri" pitchFamily="34" charset="0"/>
              </a:rPr>
              <a:t>ead in his free time.</a:t>
            </a:r>
          </a:p>
          <a:p>
            <a:pPr marL="342900" indent="-3429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sz="2800">
                <a:solidFill>
                  <a:srgbClr val="002060"/>
                </a:solidFill>
                <a:latin typeface="Calibri" pitchFamily="34" charset="0"/>
              </a:rPr>
              <a:t>Hen is our club </a:t>
            </a:r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pr</a:t>
            </a:r>
            <a:r>
              <a:rPr lang="en-US" sz="2800">
                <a:solidFill>
                  <a:srgbClr val="002060"/>
                </a:solidFill>
                <a:latin typeface="Calibri" pitchFamily="34" charset="0"/>
              </a:rPr>
              <a:t>esident.</a:t>
            </a:r>
          </a:p>
          <a:p>
            <a:pPr marL="342900" indent="-3429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sz="2800">
                <a:solidFill>
                  <a:srgbClr val="002060"/>
                </a:solidFill>
                <a:latin typeface="Calibri" pitchFamily="34" charset="0"/>
              </a:rPr>
              <a:t>Mai keeps all her </a:t>
            </a:r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br</a:t>
            </a:r>
            <a:r>
              <a:rPr lang="en-US" sz="2800">
                <a:solidFill>
                  <a:srgbClr val="002060"/>
                </a:solidFill>
                <a:latin typeface="Calibri" pitchFamily="34" charset="0"/>
              </a:rPr>
              <a:t>acelets in a beautiful bags.</a:t>
            </a:r>
          </a:p>
          <a:p>
            <a:pPr marL="342900" indent="-3429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sz="2800">
                <a:solidFill>
                  <a:srgbClr val="002060"/>
                </a:solidFill>
                <a:latin typeface="Calibri" pitchFamily="34" charset="0"/>
              </a:rPr>
              <a:t>You will need a </a:t>
            </a:r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br</a:t>
            </a:r>
            <a:r>
              <a:rPr lang="en-US" sz="2800">
                <a:solidFill>
                  <a:srgbClr val="002060"/>
                </a:solidFill>
                <a:latin typeface="Calibri" pitchFamily="34" charset="0"/>
              </a:rPr>
              <a:t>ush if you want to paint your room.</a:t>
            </a:r>
          </a:p>
          <a:p>
            <a:pPr marL="342900" indent="-3429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sz="2800">
                <a:solidFill>
                  <a:srgbClr val="002060"/>
                </a:solidFill>
                <a:latin typeface="Calibri" pitchFamily="34" charset="0"/>
              </a:rPr>
              <a:t>This is a wonderful </a:t>
            </a:r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pr</a:t>
            </a:r>
            <a:r>
              <a:rPr lang="en-US" sz="2800">
                <a:solidFill>
                  <a:srgbClr val="002060"/>
                </a:solidFill>
                <a:latin typeface="Calibri" pitchFamily="34" charset="0"/>
              </a:rPr>
              <a:t>esent. Thanks so much! </a:t>
            </a:r>
          </a:p>
          <a:p>
            <a:pPr marL="342900" indent="-342900">
              <a:lnSpc>
                <a:spcPct val="150000"/>
              </a:lnSpc>
              <a:buFont typeface="Calibri" pitchFamily="34" charset="0"/>
              <a:buAutoNum type="arabicPeriod"/>
            </a:pPr>
            <a:endParaRPr lang="en-US" sz="280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3" name="05 Track 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153400" y="381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5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4800" y="914400"/>
            <a:ext cx="5859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chemeClr val="hlink"/>
                </a:solidFill>
                <a:latin typeface="Times New Roman" pitchFamily="18" charset="0"/>
              </a:rPr>
              <a:t>1) </a:t>
            </a:r>
            <a:r>
              <a:rPr lang="vi-VN" sz="3200" b="1" u="sng">
                <a:solidFill>
                  <a:schemeClr val="hlink"/>
                </a:solidFill>
                <a:latin typeface="Times New Roman" pitchFamily="18" charset="0"/>
              </a:rPr>
              <a:t>Which one is the old one out?:</a:t>
            </a:r>
            <a:endParaRPr lang="vi-VN" sz="3200" b="1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Times New Roman" pitchFamily="18" charset="0"/>
              </a:rPr>
              <a:t>* </a:t>
            </a:r>
            <a:r>
              <a:rPr lang="en-US" b="1" u="sng">
                <a:solidFill>
                  <a:srgbClr val="FF3300"/>
                </a:solidFill>
                <a:latin typeface="Times New Roman" pitchFamily="18" charset="0"/>
              </a:rPr>
              <a:t>LOOKING BACK</a:t>
            </a:r>
            <a:r>
              <a:rPr lang="en-US" b="1">
                <a:solidFill>
                  <a:srgbClr val="FF3300"/>
                </a:solidFill>
                <a:latin typeface="Times New Roman" pitchFamily="18" charset="0"/>
              </a:rPr>
              <a:t> ( Vocabulary)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8613" y="1752600"/>
            <a:ext cx="467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b="1">
                <a:latin typeface="Times New Roman" pitchFamily="18" charset="0"/>
              </a:rPr>
              <a:t>1. </a:t>
            </a:r>
            <a:r>
              <a:rPr lang="vi-VN">
                <a:latin typeface="Times New Roman" pitchFamily="18" charset="0"/>
              </a:rPr>
              <a:t>a comedy, a movie, DIY, a thriller</a:t>
            </a:r>
            <a:endParaRPr lang="vi-VN" b="1">
              <a:latin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1788" y="2438400"/>
            <a:ext cx="6297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b="1">
                <a:latin typeface="Times New Roman" pitchFamily="18" charset="0"/>
              </a:rPr>
              <a:t>2. </a:t>
            </a:r>
            <a:r>
              <a:rPr lang="vi-VN">
                <a:latin typeface="Times New Roman" pitchFamily="18" charset="0"/>
              </a:rPr>
              <a:t>emailing, hanging out, blogging, surfing the net</a:t>
            </a:r>
            <a:endParaRPr lang="vi-VN" b="1">
              <a:latin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0038" y="3124200"/>
            <a:ext cx="6024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b="1">
                <a:latin typeface="Times New Roman" pitchFamily="18" charset="0"/>
              </a:rPr>
              <a:t>3. </a:t>
            </a:r>
            <a:r>
              <a:rPr lang="vi-VN">
                <a:latin typeface="Times New Roman" pitchFamily="18" charset="0"/>
              </a:rPr>
              <a:t>cinema, museum, hospital, community centre</a:t>
            </a:r>
            <a:endParaRPr lang="vi-VN" b="1">
              <a:latin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1625" y="3733800"/>
            <a:ext cx="414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b="1">
                <a:latin typeface="Times New Roman" pitchFamily="18" charset="0"/>
              </a:rPr>
              <a:t>4. </a:t>
            </a:r>
            <a:r>
              <a:rPr lang="vi-VN">
                <a:latin typeface="Times New Roman" pitchFamily="18" charset="0"/>
              </a:rPr>
              <a:t>love, fancy, like, enjoy, detest</a:t>
            </a:r>
            <a:endParaRPr lang="vi-VN" b="1">
              <a:latin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28613" y="4332288"/>
            <a:ext cx="432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b="1">
                <a:latin typeface="Times New Roman" pitchFamily="18" charset="0"/>
              </a:rPr>
              <a:t>5. </a:t>
            </a:r>
            <a:r>
              <a:rPr lang="vi-VN">
                <a:latin typeface="Times New Roman" pitchFamily="18" charset="0"/>
              </a:rPr>
              <a:t>good, boring, exciting, relaxing</a:t>
            </a:r>
            <a:endParaRPr lang="vi-VN" b="1">
              <a:latin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04800" y="4953000"/>
            <a:ext cx="3568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b="1">
                <a:latin typeface="Times New Roman" pitchFamily="18" charset="0"/>
              </a:rPr>
              <a:t>6. </a:t>
            </a:r>
            <a:r>
              <a:rPr lang="vi-VN">
                <a:latin typeface="Times New Roman" pitchFamily="18" charset="0"/>
              </a:rPr>
              <a:t>☺,&lt;3,computer,how r u?</a:t>
            </a:r>
            <a:endParaRPr lang="vi-VN" b="1"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124200" y="1752600"/>
            <a:ext cx="766763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800"/>
          </a:p>
        </p:txBody>
      </p:sp>
      <p:sp>
        <p:nvSpPr>
          <p:cNvPr id="19" name="Oval 18"/>
          <p:cNvSpPr/>
          <p:nvPr/>
        </p:nvSpPr>
        <p:spPr>
          <a:xfrm>
            <a:off x="1828800" y="2514600"/>
            <a:ext cx="1595438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800"/>
          </a:p>
        </p:txBody>
      </p:sp>
      <p:sp>
        <p:nvSpPr>
          <p:cNvPr id="20" name="Oval 19"/>
          <p:cNvSpPr/>
          <p:nvPr/>
        </p:nvSpPr>
        <p:spPr>
          <a:xfrm>
            <a:off x="2743200" y="3105150"/>
            <a:ext cx="1295400" cy="4000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800"/>
          </a:p>
        </p:txBody>
      </p:sp>
      <p:sp>
        <p:nvSpPr>
          <p:cNvPr id="21" name="Oval 20"/>
          <p:cNvSpPr/>
          <p:nvPr/>
        </p:nvSpPr>
        <p:spPr>
          <a:xfrm>
            <a:off x="3581400" y="3746500"/>
            <a:ext cx="915988" cy="4445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800"/>
          </a:p>
        </p:txBody>
      </p:sp>
      <p:sp>
        <p:nvSpPr>
          <p:cNvPr id="24" name="Oval 23"/>
          <p:cNvSpPr/>
          <p:nvPr/>
        </p:nvSpPr>
        <p:spPr>
          <a:xfrm>
            <a:off x="1371600" y="4394200"/>
            <a:ext cx="990600" cy="330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800"/>
          </a:p>
        </p:txBody>
      </p:sp>
      <p:sp>
        <p:nvSpPr>
          <p:cNvPr id="25" name="Oval 24"/>
          <p:cNvSpPr/>
          <p:nvPr/>
        </p:nvSpPr>
        <p:spPr>
          <a:xfrm>
            <a:off x="1447800" y="5029200"/>
            <a:ext cx="12192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1" grpId="0"/>
      <p:bldP spid="18" grpId="0"/>
      <p:bldP spid="7" grpId="0" animBg="1"/>
      <p:bldP spid="19" grpId="0" animBg="1"/>
      <p:bldP spid="20" grpId="0" animBg="1"/>
      <p:bldP spid="21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0"/>
            <a:ext cx="7613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Rearrange the letters to find the name of the activities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g.loigiaihay.com/picture/2018/0425/unit-1-hinh-31-ta-8-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6113"/>
            <a:ext cx="9144000" cy="621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" y="3228975"/>
            <a:ext cx="1485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socialising</a:t>
            </a:r>
            <a:endParaRPr lang="vi-VN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73513" y="3200400"/>
            <a:ext cx="1360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relaxing</a:t>
            </a:r>
            <a:endParaRPr lang="vi-VN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38800" y="3200400"/>
            <a:ext cx="207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communicating</a:t>
            </a:r>
            <a:endParaRPr lang="vi-VN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90600" y="6400800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doing</a:t>
            </a:r>
            <a:endParaRPr lang="vi-VN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27450" y="6359525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using</a:t>
            </a:r>
            <a:endParaRPr lang="vi-VN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58000" y="6359525"/>
            <a:ext cx="1096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making</a:t>
            </a:r>
            <a:endParaRPr lang="vi-VN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2765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8188" y="50530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177213" y="52816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7720013" y="46720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7948613" y="56626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7720013" y="52816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7720013" y="58912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7339013" y="47482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219200" y="304800"/>
            <a:ext cx="59436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III. AT HOME</a:t>
            </a:r>
          </a:p>
        </p:txBody>
      </p:sp>
      <p:sp>
        <p:nvSpPr>
          <p:cNvPr id="27658" name="TextBox 13"/>
          <p:cNvSpPr txBox="1">
            <a:spLocks noChangeArrowheads="1"/>
          </p:cNvSpPr>
          <p:nvPr/>
        </p:nvSpPr>
        <p:spPr bwMode="auto">
          <a:xfrm>
            <a:off x="1143000" y="1905000"/>
            <a:ext cx="69342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>
                <a:latin typeface="Calibri" pitchFamily="34" charset="0"/>
              </a:rPr>
              <a:t> Practice Clusters  /br/ or /pr/ again.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>
                <a:latin typeface="Calibri" pitchFamily="34" charset="0"/>
              </a:rPr>
              <a:t> Be ready for A CLOSER LOOK 2+  Looking  back ( grammar)  </a:t>
            </a:r>
          </a:p>
        </p:txBody>
      </p:sp>
      <p:sp>
        <p:nvSpPr>
          <p:cNvPr id="15" name="Up Arrow Callout 14"/>
          <p:cNvSpPr/>
          <p:nvPr/>
        </p:nvSpPr>
        <p:spPr>
          <a:xfrm>
            <a:off x="914400" y="1066800"/>
            <a:ext cx="7391400" cy="4648200"/>
          </a:xfrm>
          <a:prstGeom prst="upArrowCallout">
            <a:avLst>
              <a:gd name="adj1" fmla="val 13178"/>
              <a:gd name="adj2" fmla="val 25657"/>
              <a:gd name="adj3" fmla="val 10550"/>
              <a:gd name="adj4" fmla="val 850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612" y="109538"/>
            <a:ext cx="7316117" cy="70788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-1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WARM-UP: </a:t>
            </a:r>
            <a:r>
              <a:rPr lang="en-US" sz="4000" b="1" spc="-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Name the pictures</a:t>
            </a:r>
            <a:endParaRPr lang="en-US" sz="40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10509"/>
          <a:stretch>
            <a:fillRect/>
          </a:stretch>
        </p:blipFill>
        <p:spPr bwMode="auto">
          <a:xfrm>
            <a:off x="228600" y="1066800"/>
            <a:ext cx="2587625" cy="19558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1052513"/>
            <a:ext cx="2701925" cy="19558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4413" y="1052513"/>
            <a:ext cx="2797175" cy="1979612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3525" y="4178300"/>
            <a:ext cx="2589213" cy="1944688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 r="8334"/>
          <a:stretch>
            <a:fillRect/>
          </a:stretch>
        </p:blipFill>
        <p:spPr bwMode="auto">
          <a:xfrm>
            <a:off x="3132138" y="4178300"/>
            <a:ext cx="2701925" cy="1944688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 l="6226" r="9135"/>
          <a:stretch>
            <a:fillRect/>
          </a:stretch>
        </p:blipFill>
        <p:spPr bwMode="auto">
          <a:xfrm>
            <a:off x="6084888" y="4194175"/>
            <a:ext cx="2849562" cy="188595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3141663"/>
            <a:ext cx="31321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66"/>
                </a:solidFill>
              </a:rPr>
              <a:t>Playing computer games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982913" y="3133725"/>
            <a:ext cx="31321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66"/>
                </a:solidFill>
              </a:rPr>
              <a:t>Visiting museums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991225" y="3105150"/>
            <a:ext cx="31321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66"/>
                </a:solidFill>
              </a:rPr>
              <a:t>Playing</a:t>
            </a:r>
          </a:p>
          <a:p>
            <a:pPr algn="ctr"/>
            <a:r>
              <a:rPr lang="en-US" sz="2800" b="1">
                <a:solidFill>
                  <a:srgbClr val="FF0066"/>
                </a:solidFill>
              </a:rPr>
              <a:t>beach games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07963" y="6289675"/>
            <a:ext cx="2635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66"/>
                </a:solidFill>
              </a:rPr>
              <a:t>Making</a:t>
            </a:r>
            <a:r>
              <a:rPr lang="en-US" sz="2800" b="1">
                <a:solidFill>
                  <a:srgbClr val="FFFF00"/>
                </a:solidFill>
              </a:rPr>
              <a:t> </a:t>
            </a:r>
            <a:r>
              <a:rPr lang="en-US" sz="2800" b="1">
                <a:solidFill>
                  <a:srgbClr val="FF0066"/>
                </a:solidFill>
              </a:rPr>
              <a:t>crafts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76600" y="6289675"/>
            <a:ext cx="2359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66"/>
                </a:solidFill>
              </a:rPr>
              <a:t>Doing</a:t>
            </a:r>
            <a:r>
              <a:rPr lang="en-US" sz="2800" b="1">
                <a:solidFill>
                  <a:srgbClr val="FFFF00"/>
                </a:solidFill>
              </a:rPr>
              <a:t> </a:t>
            </a:r>
            <a:r>
              <a:rPr lang="en-US" sz="2800" b="1">
                <a:solidFill>
                  <a:srgbClr val="FF0066"/>
                </a:solidFill>
              </a:rPr>
              <a:t>DIY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372225" y="6237288"/>
            <a:ext cx="2303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66"/>
                </a:solidFill>
              </a:rPr>
              <a:t>Texting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1828800" y="700088"/>
            <a:ext cx="563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UNIT1: LEISURE ACTIVITIES</a:t>
            </a:r>
          </a:p>
        </p:txBody>
      </p:sp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1066800" y="13716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Times New Roman" pitchFamily="18" charset="0"/>
              </a:rPr>
              <a:t>Lesson 1: Acloser look 1 + Looking back ( vocabulary)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066800" y="2209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FF3300"/>
                </a:solidFill>
                <a:latin typeface="Times New Roman" pitchFamily="18" charset="0"/>
              </a:rPr>
              <a:t>* Vocabulary: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295400" y="2971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- socialise (</a:t>
            </a:r>
            <a:r>
              <a:rPr lang="en-US">
                <a:solidFill>
                  <a:schemeClr val="tx2"/>
                </a:solidFill>
              </a:rPr>
              <a:t>v):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 flipH="1">
            <a:off x="1219200" y="3733800"/>
            <a:ext cx="293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- communicate (v):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581400" y="2971800"/>
            <a:ext cx="556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giao lưu, giao tiếp để tạo mối quan hệ.</a:t>
            </a:r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1676400" y="4267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</a:p>
        </p:txBody>
      </p: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514600" y="4191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4191000" y="3733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giao tiếp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1219200" y="43434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- pie chart (n): 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3657600" y="4343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biểu đồ hình tròn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0" y="-266700"/>
            <a:ext cx="9144000" cy="7353300"/>
            <a:chOff x="111" y="0"/>
            <a:chExt cx="5565" cy="4344"/>
          </a:xfrm>
        </p:grpSpPr>
        <p:pic>
          <p:nvPicPr>
            <p:cNvPr id="4" name="Picture 16" descr="1153132qsksesct1e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1" y="0"/>
              <a:ext cx="555" cy="2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7" descr="1153132qsksesct1e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2" y="2111"/>
              <a:ext cx="555" cy="2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9" name="Picture 18" descr="1153132qsksesct1e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08" y="0"/>
              <a:ext cx="555" cy="2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0" name="Picture 19" descr="1153132qsksesct1e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21" y="2111"/>
              <a:ext cx="555" cy="2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1" name="Picture 20" descr="1153132qsksesct1e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1615" y="2842"/>
              <a:ext cx="555" cy="2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2" name="Picture 21" descr="1153132qsksesct1e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3810" y="2830"/>
              <a:ext cx="555" cy="2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3" name="Picture 22" descr="1153132qsksesct1e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1326" y="-767"/>
              <a:ext cx="555" cy="2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4" name="Picture 23" descr="1153132qsksesct1e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557" y="-767"/>
              <a:ext cx="555" cy="2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6389" grpId="1"/>
      <p:bldP spid="16392" grpId="0"/>
      <p:bldP spid="16392" grpId="1"/>
      <p:bldP spid="16393" grpId="0"/>
      <p:bldP spid="16396" grpId="0"/>
      <p:bldP spid="16397" grpId="0"/>
      <p:bldP spid="16397" grpId="1"/>
      <p:bldP spid="163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7419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9063">
            <a:off x="8358188" y="50530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9063">
            <a:off x="8177213" y="52816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9063">
            <a:off x="8358188" y="54340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9063">
            <a:off x="7948613" y="56626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9063">
            <a:off x="8358188" y="58912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9063">
            <a:off x="7720013" y="58912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9063">
            <a:off x="8101013" y="58150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7" name="Chart 13"/>
          <p:cNvGraphicFramePr>
            <a:graphicFrameLocks/>
          </p:cNvGraphicFramePr>
          <p:nvPr/>
        </p:nvGraphicFramePr>
        <p:xfrm>
          <a:off x="2692400" y="2082800"/>
          <a:ext cx="3759200" cy="2840038"/>
        </p:xfrm>
        <a:graphic>
          <a:graphicData uri="http://schemas.openxmlformats.org/presentationml/2006/ole">
            <p:oleObj spid="_x0000_s17417" r:id="rId4" imgW="3755461" imgH="2840982" progId="Excel.Chart.8">
              <p:embed/>
            </p:oleObj>
          </a:graphicData>
        </a:graphic>
      </p:graphicFrame>
      <p:sp>
        <p:nvSpPr>
          <p:cNvPr id="17426" name="TextBox 14"/>
          <p:cNvSpPr txBox="1">
            <a:spLocks noChangeArrowheads="1"/>
          </p:cNvSpPr>
          <p:nvPr/>
        </p:nvSpPr>
        <p:spPr bwMode="auto">
          <a:xfrm>
            <a:off x="6324600" y="2895600"/>
            <a:ext cx="175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Watching TV</a:t>
            </a:r>
          </a:p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(2.8 hours)</a:t>
            </a:r>
          </a:p>
        </p:txBody>
      </p:sp>
      <p:sp>
        <p:nvSpPr>
          <p:cNvPr id="17427" name="TextBox 15"/>
          <p:cNvSpPr txBox="1">
            <a:spLocks noChangeArrowheads="1"/>
          </p:cNvSpPr>
          <p:nvPr/>
        </p:nvSpPr>
        <p:spPr bwMode="auto">
          <a:xfrm>
            <a:off x="5334000" y="1447800"/>
            <a:ext cx="281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Other leisure activities</a:t>
            </a:r>
          </a:p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(18 minutes)</a:t>
            </a:r>
          </a:p>
        </p:txBody>
      </p:sp>
      <p:sp>
        <p:nvSpPr>
          <p:cNvPr id="17428" name="TextBox 16"/>
          <p:cNvSpPr txBox="1">
            <a:spLocks noChangeArrowheads="1"/>
          </p:cNvSpPr>
          <p:nvPr/>
        </p:nvSpPr>
        <p:spPr bwMode="auto">
          <a:xfrm>
            <a:off x="381000" y="1447800"/>
            <a:ext cx="3048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Relaxing and thinking</a:t>
            </a:r>
          </a:p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(17 minutes) </a:t>
            </a:r>
          </a:p>
        </p:txBody>
      </p:sp>
      <p:sp>
        <p:nvSpPr>
          <p:cNvPr id="17429" name="TextBox 18"/>
          <p:cNvSpPr txBox="1">
            <a:spLocks noChangeArrowheads="1"/>
          </p:cNvSpPr>
          <p:nvPr/>
        </p:nvSpPr>
        <p:spPr bwMode="auto">
          <a:xfrm>
            <a:off x="0" y="2362200"/>
            <a:ext cx="3048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Using the computer </a:t>
            </a:r>
          </a:p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(25 minutes) </a:t>
            </a:r>
          </a:p>
        </p:txBody>
      </p:sp>
      <p:sp>
        <p:nvSpPr>
          <p:cNvPr id="17430" name="TextBox 19"/>
          <p:cNvSpPr txBox="1">
            <a:spLocks noChangeArrowheads="1"/>
          </p:cNvSpPr>
          <p:nvPr/>
        </p:nvSpPr>
        <p:spPr bwMode="auto">
          <a:xfrm>
            <a:off x="304800" y="3429000"/>
            <a:ext cx="3048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Doing sports and exercise</a:t>
            </a:r>
          </a:p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(19 minutes) </a:t>
            </a:r>
          </a:p>
        </p:txBody>
      </p:sp>
      <p:sp>
        <p:nvSpPr>
          <p:cNvPr id="17431" name="TextBox 20"/>
          <p:cNvSpPr txBox="1">
            <a:spLocks noChangeArrowheads="1"/>
          </p:cNvSpPr>
          <p:nvPr/>
        </p:nvSpPr>
        <p:spPr bwMode="auto">
          <a:xfrm>
            <a:off x="381000" y="4495800"/>
            <a:ext cx="3048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Reading </a:t>
            </a:r>
          </a:p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(20 minutes) </a:t>
            </a:r>
          </a:p>
        </p:txBody>
      </p:sp>
      <p:sp>
        <p:nvSpPr>
          <p:cNvPr id="17432" name="TextBox 21"/>
          <p:cNvSpPr txBox="1">
            <a:spLocks noChangeArrowheads="1"/>
          </p:cNvSpPr>
          <p:nvPr/>
        </p:nvSpPr>
        <p:spPr bwMode="auto">
          <a:xfrm>
            <a:off x="1752600" y="5334000"/>
            <a:ext cx="3048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Socialising and communicating</a:t>
            </a:r>
          </a:p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(39 minutes) </a:t>
            </a:r>
          </a:p>
        </p:txBody>
      </p:sp>
      <p:sp>
        <p:nvSpPr>
          <p:cNvPr id="17433" name="TextBox 22"/>
          <p:cNvSpPr txBox="1">
            <a:spLocks noChangeArrowheads="1"/>
          </p:cNvSpPr>
          <p:nvPr/>
        </p:nvSpPr>
        <p:spPr bwMode="auto">
          <a:xfrm>
            <a:off x="4800600" y="4953000"/>
            <a:ext cx="3886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TOTAL LEISURE AND SPORTS TIME = 5.1 HOURS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400800" y="2895600"/>
            <a:ext cx="1752600" cy="76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5" name="Rounded Rectangle 24"/>
          <p:cNvSpPr/>
          <p:nvPr/>
        </p:nvSpPr>
        <p:spPr>
          <a:xfrm>
            <a:off x="5486400" y="1371600"/>
            <a:ext cx="2819400" cy="76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6" name="Rounded Rectangle 25"/>
          <p:cNvSpPr/>
          <p:nvPr/>
        </p:nvSpPr>
        <p:spPr>
          <a:xfrm>
            <a:off x="457200" y="1447800"/>
            <a:ext cx="3048000" cy="76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7" name="Rounded Rectangle 26"/>
          <p:cNvSpPr/>
          <p:nvPr/>
        </p:nvSpPr>
        <p:spPr>
          <a:xfrm>
            <a:off x="304800" y="2286000"/>
            <a:ext cx="2590800" cy="76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8" name="Rounded Rectangle 27"/>
          <p:cNvSpPr/>
          <p:nvPr/>
        </p:nvSpPr>
        <p:spPr>
          <a:xfrm>
            <a:off x="304800" y="3429000"/>
            <a:ext cx="2971800" cy="76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9" name="Rounded Rectangle 28"/>
          <p:cNvSpPr/>
          <p:nvPr/>
        </p:nvSpPr>
        <p:spPr>
          <a:xfrm>
            <a:off x="914400" y="4495800"/>
            <a:ext cx="1828800" cy="76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0" name="Rounded Rectangle 29"/>
          <p:cNvSpPr/>
          <p:nvPr/>
        </p:nvSpPr>
        <p:spPr>
          <a:xfrm>
            <a:off x="2133600" y="5334000"/>
            <a:ext cx="2362200" cy="1066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32" name="Straight Arrow Connector 31"/>
          <p:cNvCxnSpPr/>
          <p:nvPr/>
        </p:nvCxnSpPr>
        <p:spPr>
          <a:xfrm rot="10800000">
            <a:off x="5791200" y="3124200"/>
            <a:ext cx="5334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5143500" y="1866900"/>
            <a:ext cx="45720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048000" y="1828800"/>
            <a:ext cx="7620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971800" y="2590800"/>
            <a:ext cx="5334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2667000" y="3581400"/>
            <a:ext cx="68580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2667000" y="4114800"/>
            <a:ext cx="838200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3695700" y="4762500"/>
            <a:ext cx="60960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48" name="TextBox 51"/>
          <p:cNvSpPr txBox="1">
            <a:spLocks noChangeArrowheads="1"/>
          </p:cNvSpPr>
          <p:nvPr/>
        </p:nvSpPr>
        <p:spPr bwMode="auto">
          <a:xfrm>
            <a:off x="381000" y="914400"/>
            <a:ext cx="487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LEISURE TIME ON AN AVERAGE DAY</a:t>
            </a:r>
            <a:endParaRPr lang="en-US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81000" y="381000"/>
            <a:ext cx="830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solidFill>
                  <a:srgbClr val="002060"/>
                </a:solidFill>
                <a:latin typeface="Calibri" pitchFamily="34" charset="0"/>
              </a:rPr>
              <a:t>1. Look at the pie chart on leisure activities in the USA.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8434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8188" y="50530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177213" y="52816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8188" y="54340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7948613" y="56626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8188" y="42148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7720013" y="58912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8188" y="45958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Box 13"/>
          <p:cNvSpPr txBox="1">
            <a:spLocks noChangeArrowheads="1"/>
          </p:cNvSpPr>
          <p:nvPr/>
        </p:nvSpPr>
        <p:spPr bwMode="auto">
          <a:xfrm>
            <a:off x="685800" y="990600"/>
            <a:ext cx="769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1. Look at the pie chart and answer the questions. (Ex. 1/p.8)</a:t>
            </a:r>
            <a:endParaRPr lang="en-US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1905000"/>
            <a:ext cx="8153400" cy="5478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i="1" dirty="0">
                <a:latin typeface="+mn-lt"/>
                <a:cs typeface="+mn-cs"/>
              </a:rPr>
              <a:t>How much leisure time did people in the US have on an average day in 2012?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cs typeface="+mn-cs"/>
              </a:rPr>
              <a:t>     …………………………………………………………………………….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latin typeface="+mn-lt"/>
                <a:cs typeface="+mn-cs"/>
              </a:rPr>
              <a:t>2. What did they do in their leisure time?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cs typeface="+mn-cs"/>
              </a:rPr>
              <a:t>    ……………………………………………………………………………..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latin typeface="+mn-lt"/>
                <a:cs typeface="+mn-cs"/>
              </a:rPr>
              <a:t>3. What were the three most common activities?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latin typeface="+mn-lt"/>
                <a:cs typeface="+mn-cs"/>
              </a:rPr>
              <a:t>    ……………………………………………………………………………..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514600" y="3194050"/>
            <a:ext cx="2590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5.1 hours.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14400" y="4489450"/>
            <a:ext cx="8001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Reading, watching TV, using computers, …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77850" y="5791200"/>
            <a:ext cx="7391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Watching TV, </a:t>
            </a:r>
            <a:r>
              <a:rPr lang="en-US" sz="280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socialising and communicating, and using the computer.</a:t>
            </a:r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945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8188" y="50530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177213" y="52816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8188" y="54340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7948613" y="56626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8188" y="58912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7720013" y="58912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101013" y="58150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extBox 13"/>
          <p:cNvSpPr txBox="1">
            <a:spLocks noChangeArrowheads="1"/>
          </p:cNvSpPr>
          <p:nvPr/>
        </p:nvSpPr>
        <p:spPr bwMode="auto">
          <a:xfrm>
            <a:off x="609600" y="304800"/>
            <a:ext cx="769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2. Complete the table with information from the pie chart. (Ex. 2/p.8)</a:t>
            </a:r>
            <a:endParaRPr lang="en-US">
              <a:solidFill>
                <a:srgbClr val="FF0000"/>
              </a:solidFill>
              <a:latin typeface="Calibri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524000" y="1397000"/>
          <a:ext cx="6096000" cy="46323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Name of activity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Verb 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Relaxing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sz="2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n-US" sz="2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n-US" sz="2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n-US" sz="2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n-US" sz="2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n-US" sz="2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n-US" sz="2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n-US" sz="2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n-US" sz="2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n-US" sz="2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relax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209800" y="2362200"/>
            <a:ext cx="510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   Thinking                                 think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209800" y="2895600"/>
            <a:ext cx="510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   Using                                       use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286000" y="3352800"/>
            <a:ext cx="510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   Doing                                      do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09800" y="3810000"/>
            <a:ext cx="510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   Watching                                 watch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209800" y="4343400"/>
            <a:ext cx="510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   Reading                                   read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133600" y="4800600"/>
            <a:ext cx="510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   Socialising                              socialise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828800" y="5334000"/>
            <a:ext cx="563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   Communicating                     communiate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048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8188" y="50530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177213" y="52816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8188" y="54340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7948613" y="56626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8188" y="58912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7720013" y="58912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101013" y="58150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Box 13"/>
          <p:cNvSpPr txBox="1">
            <a:spLocks noChangeArrowheads="1"/>
          </p:cNvSpPr>
          <p:nvPr/>
        </p:nvSpPr>
        <p:spPr bwMode="auto">
          <a:xfrm>
            <a:off x="609600" y="304800"/>
            <a:ext cx="769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3. Look at the words. Match them to the category labels. </a:t>
            </a:r>
          </a:p>
          <a:p>
            <a:pPr algn="ctr"/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(Ex. 3/p.8)</a:t>
            </a:r>
            <a:endParaRPr lang="en-US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381000" y="990600"/>
            <a:ext cx="2667000" cy="609600"/>
          </a:xfrm>
          <a:prstGeom prst="snip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skateboarding, football, badminton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9" name="Snip Diagonal Corner Rectangle 18"/>
          <p:cNvSpPr/>
          <p:nvPr/>
        </p:nvSpPr>
        <p:spPr>
          <a:xfrm>
            <a:off x="3276600" y="1066800"/>
            <a:ext cx="2362200" cy="609600"/>
          </a:xfrm>
          <a:prstGeom prst="snip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a novel, poetry, a magazine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0" name="Snip Diagonal Corner Rectangle 19"/>
          <p:cNvSpPr/>
          <p:nvPr/>
        </p:nvSpPr>
        <p:spPr>
          <a:xfrm>
            <a:off x="5943600" y="914400"/>
            <a:ext cx="2743200" cy="609600"/>
          </a:xfrm>
          <a:prstGeom prst="snip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the news, a reality show, a comedy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1" name="Snip Diagonal Corner Rectangle 20"/>
          <p:cNvSpPr/>
          <p:nvPr/>
        </p:nvSpPr>
        <p:spPr>
          <a:xfrm>
            <a:off x="381000" y="2362200"/>
            <a:ext cx="2438400" cy="609600"/>
          </a:xfrm>
          <a:prstGeom prst="snip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a new language, a skill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2" name="Snip Diagonal Corner Rectangle 21"/>
          <p:cNvSpPr/>
          <p:nvPr/>
        </p:nvSpPr>
        <p:spPr>
          <a:xfrm>
            <a:off x="3048000" y="2362200"/>
            <a:ext cx="2743200" cy="609600"/>
          </a:xfrm>
          <a:prstGeom prst="snip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collecting stamps, making origami</a:t>
            </a:r>
          </a:p>
        </p:txBody>
      </p:sp>
      <p:sp>
        <p:nvSpPr>
          <p:cNvPr id="23" name="Snip Diagonal Corner Rectangle 22"/>
          <p:cNvSpPr/>
          <p:nvPr/>
        </p:nvSpPr>
        <p:spPr>
          <a:xfrm>
            <a:off x="6019800" y="2133600"/>
            <a:ext cx="2819400" cy="990600"/>
          </a:xfrm>
          <a:prstGeom prst="snip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going to local performances, visiting museums.</a:t>
            </a:r>
          </a:p>
        </p:txBody>
      </p:sp>
      <p:sp>
        <p:nvSpPr>
          <p:cNvPr id="24" name="Snip Diagonal Corner Rectangle 23"/>
          <p:cNvSpPr/>
          <p:nvPr/>
        </p:nvSpPr>
        <p:spPr>
          <a:xfrm>
            <a:off x="1295400" y="3581400"/>
            <a:ext cx="3276600" cy="762000"/>
          </a:xfrm>
          <a:prstGeom prst="snip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visiting relatives, going shopping, doing DIY</a:t>
            </a:r>
          </a:p>
        </p:txBody>
      </p:sp>
      <p:sp>
        <p:nvSpPr>
          <p:cNvPr id="25" name="Snip Diagonal Corner Rectangle 24"/>
          <p:cNvSpPr/>
          <p:nvPr/>
        </p:nvSpPr>
        <p:spPr>
          <a:xfrm>
            <a:off x="5257800" y="3581400"/>
            <a:ext cx="2743200" cy="762000"/>
          </a:xfrm>
          <a:prstGeom prst="snip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texting, going to the cinema, hanging out</a:t>
            </a:r>
          </a:p>
        </p:txBody>
      </p:sp>
      <p:sp>
        <p:nvSpPr>
          <p:cNvPr id="26" name="Round Diagonal Corner Rectangle 25"/>
          <p:cNvSpPr/>
          <p:nvPr/>
        </p:nvSpPr>
        <p:spPr>
          <a:xfrm>
            <a:off x="304800" y="4419600"/>
            <a:ext cx="2819400" cy="609600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a. Learning something interesting</a:t>
            </a:r>
          </a:p>
        </p:txBody>
      </p:sp>
      <p:sp>
        <p:nvSpPr>
          <p:cNvPr id="27" name="Round Diagonal Corner Rectangle 26"/>
          <p:cNvSpPr/>
          <p:nvPr/>
        </p:nvSpPr>
        <p:spPr>
          <a:xfrm>
            <a:off x="3276600" y="4419600"/>
            <a:ext cx="1524000" cy="609600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b. reading</a:t>
            </a:r>
          </a:p>
        </p:txBody>
      </p:sp>
      <p:sp>
        <p:nvSpPr>
          <p:cNvPr id="28" name="Round Diagonal Corner Rectangle 27"/>
          <p:cNvSpPr/>
          <p:nvPr/>
        </p:nvSpPr>
        <p:spPr>
          <a:xfrm>
            <a:off x="5029200" y="4419600"/>
            <a:ext cx="3352800" cy="609600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c. Spending time with family</a:t>
            </a:r>
          </a:p>
        </p:txBody>
      </p:sp>
      <p:sp>
        <p:nvSpPr>
          <p:cNvPr id="29" name="Round Diagonal Corner Rectangle 28"/>
          <p:cNvSpPr/>
          <p:nvPr/>
        </p:nvSpPr>
        <p:spPr>
          <a:xfrm>
            <a:off x="381000" y="5181600"/>
            <a:ext cx="2438400" cy="609600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d. Having hobbies</a:t>
            </a:r>
          </a:p>
        </p:txBody>
      </p:sp>
      <p:sp>
        <p:nvSpPr>
          <p:cNvPr id="30" name="Round Diagonal Corner Rectangle 29"/>
          <p:cNvSpPr/>
          <p:nvPr/>
        </p:nvSpPr>
        <p:spPr>
          <a:xfrm>
            <a:off x="3048000" y="5181600"/>
            <a:ext cx="2362200" cy="609600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e. Playing sports</a:t>
            </a:r>
          </a:p>
        </p:txBody>
      </p:sp>
      <p:sp>
        <p:nvSpPr>
          <p:cNvPr id="31" name="Round Diagonal Corner Rectangle 30"/>
          <p:cNvSpPr/>
          <p:nvPr/>
        </p:nvSpPr>
        <p:spPr>
          <a:xfrm>
            <a:off x="5715000" y="5181600"/>
            <a:ext cx="2438400" cy="609600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f. Watching TV</a:t>
            </a:r>
          </a:p>
        </p:txBody>
      </p:sp>
      <p:sp>
        <p:nvSpPr>
          <p:cNvPr id="32" name="Round Diagonal Corner Rectangle 31"/>
          <p:cNvSpPr/>
          <p:nvPr/>
        </p:nvSpPr>
        <p:spPr>
          <a:xfrm>
            <a:off x="533400" y="5867400"/>
            <a:ext cx="3048000" cy="609600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g. </a:t>
            </a:r>
            <a:r>
              <a:rPr lang="en-US" sz="2000" b="1" dirty="0" err="1"/>
              <a:t>Socialising</a:t>
            </a:r>
            <a:r>
              <a:rPr lang="en-US" sz="2000" b="1" dirty="0"/>
              <a:t> with friends</a:t>
            </a:r>
          </a:p>
        </p:txBody>
      </p:sp>
      <p:sp>
        <p:nvSpPr>
          <p:cNvPr id="33" name="Round Diagonal Corner Rectangle 32"/>
          <p:cNvSpPr/>
          <p:nvPr/>
        </p:nvSpPr>
        <p:spPr>
          <a:xfrm>
            <a:off x="4343400" y="5943600"/>
            <a:ext cx="3048000" cy="609600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h. Going to cultural places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55042E-8 L -0.29583 -0.521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61887E-6 L 0.025 -0.410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042E-8 L 0.03334 -0.543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61887E-6 L -0.02083 -0.2220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55042E-8 L 0.28333 -0.3330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2988E-6 L 0.15 -0.4218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1887E-6 L -0.40833 0.011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111 L 0.50834 -0.210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2150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8188" y="50530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177213" y="52816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8188" y="54340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7948613" y="56626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8188" y="58912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7720013" y="58912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101013" y="58150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TextBox 15"/>
          <p:cNvSpPr txBox="1">
            <a:spLocks noChangeArrowheads="1"/>
          </p:cNvSpPr>
          <p:nvPr/>
        </p:nvSpPr>
        <p:spPr bwMode="auto">
          <a:xfrm>
            <a:off x="762000" y="533400"/>
            <a:ext cx="7696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Discuss:  </a:t>
            </a:r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(Ex. 4/p.8)</a:t>
            </a:r>
            <a:endParaRPr lang="en-US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57200" y="1295400"/>
            <a:ext cx="7696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alibri" pitchFamily="34" charset="0"/>
              </a:rPr>
              <a:t>1. How much time do you  spend a day on leisure activities?</a:t>
            </a: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en-US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81000" y="2438400"/>
            <a:ext cx="769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One hour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57200" y="3200400"/>
            <a:ext cx="868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2. What are the three activities that you do the most?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57200" y="3810000"/>
            <a:ext cx="868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Watching TV,  reading, playing sports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533400" y="4500563"/>
            <a:ext cx="650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>
                <a:latin typeface="Times New Roman" pitchFamily="18" charset="0"/>
              </a:rPr>
              <a:t>3. What were the three most common activities?</a:t>
            </a:r>
            <a:r>
              <a:rPr lang="en-US">
                <a:latin typeface="Times New Roman" pitchFamily="18" charset="0"/>
              </a:rPr>
              <a:t> </a:t>
            </a: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514350" y="5105400"/>
            <a:ext cx="771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3300"/>
                </a:solidFill>
              </a:rPr>
              <a:t>The three most common activities were watching TV, socialising and </a:t>
            </a:r>
          </a:p>
          <a:p>
            <a:r>
              <a:rPr lang="en-US" sz="1800" b="1">
                <a:solidFill>
                  <a:srgbClr val="FF3300"/>
                </a:solidFill>
              </a:rPr>
              <a:t>communicating, </a:t>
            </a:r>
            <a:r>
              <a:rPr lang="en-US" sz="1800" b="1" i="1">
                <a:solidFill>
                  <a:srgbClr val="FF3300"/>
                </a:solidFill>
              </a:rPr>
              <a:t>and</a:t>
            </a:r>
            <a:r>
              <a:rPr lang="en-US" sz="1800" b="1">
                <a:solidFill>
                  <a:srgbClr val="FF3300"/>
                </a:solidFill>
              </a:rPr>
              <a:t> using computers for leisure.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519" grpId="0"/>
      <p:bldP spid="215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253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8188" y="50530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177213" y="52816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8188" y="54340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7948613" y="56626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8188" y="58912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7720013" y="58912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101013" y="58150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524000" y="381000"/>
            <a:ext cx="59436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II. PRONUNCIATION</a:t>
            </a:r>
          </a:p>
        </p:txBody>
      </p:sp>
      <p:sp>
        <p:nvSpPr>
          <p:cNvPr id="22538" name="TextBox 14"/>
          <p:cNvSpPr txBox="1">
            <a:spLocks noChangeArrowheads="1"/>
          </p:cNvSpPr>
          <p:nvPr/>
        </p:nvSpPr>
        <p:spPr bwMode="auto">
          <a:xfrm>
            <a:off x="2286000" y="1143000"/>
            <a:ext cx="396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Clusters: /br/ or /pr/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540</Words>
  <Application>Microsoft Office PowerPoint</Application>
  <PresentationFormat>On-screen Show (4:3)</PresentationFormat>
  <Paragraphs>136</Paragraphs>
  <Slides>14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.VnBodoni</vt:lpstr>
      <vt:lpstr>Times New Roman</vt:lpstr>
      <vt:lpstr>Wingdings</vt:lpstr>
      <vt:lpstr>Office Theme</vt:lpstr>
      <vt:lpstr>Microsoft Excel Chart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MY CLASS</dc:title>
  <dc:creator>Mr</dc:creator>
  <cp:lastModifiedBy>Administrator</cp:lastModifiedBy>
  <cp:revision>91</cp:revision>
  <dcterms:created xsi:type="dcterms:W3CDTF">2015-08-01T15:00:19Z</dcterms:created>
  <dcterms:modified xsi:type="dcterms:W3CDTF">2021-09-04T09:49:09Z</dcterms:modified>
</cp:coreProperties>
</file>