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6" r:id="rId5"/>
    <p:sldId id="267" r:id="rId6"/>
    <p:sldId id="281" r:id="rId7"/>
    <p:sldId id="282" r:id="rId8"/>
    <p:sldId id="274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8EB23-D5F2-483C-949A-987790E923F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58074-4C3C-4148-A12D-1AEE716E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6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49D940-D1EF-49A2-A6FB-B1B9E9758E33}" type="slidenum">
              <a:rPr lang="en-US" altLang="vi-VN" sz="1200">
                <a:latin typeface="Arial" charset="0"/>
              </a:rPr>
              <a:pPr/>
              <a:t>5</a:t>
            </a:fld>
            <a:endParaRPr lang="en-US" altLang="vi-VN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E07F524-7C42-48A3-BB64-A26C0F765E2B}" type="slidenum">
              <a:rPr lang="en-US" altLang="vi-VN" sz="1200">
                <a:latin typeface="Arial" charset="0"/>
              </a:rPr>
              <a:pPr/>
              <a:t>8</a:t>
            </a:fld>
            <a:endParaRPr lang="en-US" altLang="vi-VN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7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9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2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7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7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04AD-C12A-4017-A94F-A81F89979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8065-6325-4BD6-87EB-4C2B0E1FC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7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B&#7843;n%20EDM%20g&#226;y%20s&#7889;t%20Vi&#7879;t%20Nam%20-%20Axel%20Johansson%20-%20The%20River%20%5bLyrics%20Video%5d%20-%20&#10142;%20Welcome%20to%20Vietnam.mp4" TargetMode="Externa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447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530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29200"/>
            <a:ext cx="1295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8"/>
          <p:cNvSpPr>
            <a:spLocks noChangeArrowheads="1" noChangeShapeType="1" noTextEdit="1"/>
          </p:cNvSpPr>
          <p:nvPr/>
        </p:nvSpPr>
        <p:spPr bwMode="auto">
          <a:xfrm>
            <a:off x="571500" y="523875"/>
            <a:ext cx="80010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1. LOCAL ENVIRONMENT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091355"/>
            <a:ext cx="81619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Lesson 4: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Communication</a:t>
            </a:r>
            <a:endParaRPr lang="en-US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8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4100" y="609600"/>
            <a:ext cx="4904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b="1" cap="all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cap="al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UNIT 1. LOCAL ENVIRONMENT</a:t>
            </a:r>
          </a:p>
          <a:p>
            <a:pPr algn="ctr"/>
            <a:r>
              <a:rPr lang="vi-VN" sz="2400" b="1" i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Lesson 4: </a:t>
            </a:r>
            <a:r>
              <a:rPr lang="en-US" sz="2400" b="1" i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communication</a:t>
            </a:r>
            <a:endParaRPr lang="en-US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04100" y="2133600"/>
            <a:ext cx="45729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Things you should do to prepare for a class trip</a:t>
            </a:r>
          </a:p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stCxn id="7" idx="7"/>
          </p:cNvCxnSpPr>
          <p:nvPr/>
        </p:nvCxnSpPr>
        <p:spPr>
          <a:xfrm flipV="1">
            <a:off x="5807314" y="1981200"/>
            <a:ext cx="898286" cy="453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1371600" y="1828800"/>
            <a:ext cx="1202186" cy="606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</p:cNvCxnSpPr>
          <p:nvPr/>
        </p:nvCxnSpPr>
        <p:spPr>
          <a:xfrm flipH="1">
            <a:off x="1752600" y="3889701"/>
            <a:ext cx="821186" cy="453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</p:cNvCxnSpPr>
          <p:nvPr/>
        </p:nvCxnSpPr>
        <p:spPr>
          <a:xfrm>
            <a:off x="4190550" y="4191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807314" y="3889701"/>
            <a:ext cx="898286" cy="529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78767"/>
            <a:ext cx="8759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cap="all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C000"/>
                </a:solidFill>
              </a:rPr>
              <a:t>Complete the sentences using the given words/ phrases.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454075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1. If she doesn’t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.................... by 6.15, they will leave the party.</a:t>
            </a:r>
          </a:p>
          <a:p>
            <a:r>
              <a:rPr lang="en-US" sz="2400" dirty="0">
                <a:solidFill>
                  <a:schemeClr val="bg1"/>
                </a:solidFill>
              </a:rPr>
              <a:t>2. Do you know what time we will </a:t>
            </a:r>
            <a:r>
              <a:rPr lang="en-US" sz="2400" dirty="0" smtClean="0">
                <a:solidFill>
                  <a:schemeClr val="bg1"/>
                </a:solidFill>
              </a:rPr>
              <a:t>.................... </a:t>
            </a:r>
            <a:r>
              <a:rPr lang="en-US" sz="2400" dirty="0">
                <a:solidFill>
                  <a:schemeClr val="bg1"/>
                </a:solidFill>
              </a:rPr>
              <a:t>tomorrow?</a:t>
            </a:r>
          </a:p>
          <a:p>
            <a:r>
              <a:rPr lang="en-US" sz="2400" dirty="0">
                <a:solidFill>
                  <a:schemeClr val="bg1"/>
                </a:solidFill>
              </a:rPr>
              <a:t>3. </a:t>
            </a:r>
            <a:r>
              <a:rPr lang="en-US" sz="2400" dirty="0" smtClean="0">
                <a:solidFill>
                  <a:schemeClr val="bg1"/>
                </a:solidFill>
              </a:rPr>
              <a:t>You should have  your ............................. in your backpack when you go on a trip.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4. We like </a:t>
            </a:r>
            <a:r>
              <a:rPr lang="en-US" sz="2400" dirty="0" smtClean="0">
                <a:solidFill>
                  <a:schemeClr val="bg1"/>
                </a:solidFill>
              </a:rPr>
              <a:t>playing……………………….games  </a:t>
            </a:r>
            <a:r>
              <a:rPr lang="en-US" sz="2400" dirty="0">
                <a:solidFill>
                  <a:schemeClr val="bg1"/>
                </a:solidFill>
              </a:rPr>
              <a:t>such as:  tug of war, ten thousand mile shoe, sack </a:t>
            </a:r>
            <a:r>
              <a:rPr lang="en-US" sz="2400" dirty="0" smtClean="0">
                <a:solidFill>
                  <a:schemeClr val="bg1"/>
                </a:solidFill>
              </a:rPr>
              <a:t>jump.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932949"/>
            <a:ext cx="213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eam-building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7279" y="932949"/>
            <a:ext cx="131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urn up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1422" y="934391"/>
            <a:ext cx="154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</a:rPr>
              <a:t>irst aid kit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979997"/>
            <a:ext cx="119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et off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Picture 9" descr="https://s.sachmem.vn/public/images/TA9T1SHS/U1-L4-1-3-fd7e6493d4c238efa10b5f8ca266b3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1"/>
            <a:ext cx="2164169" cy="174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esktop\set off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22098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rri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724400"/>
            <a:ext cx="2092421" cy="17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first-aid-kit-la-gi-03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21" y="4724400"/>
            <a:ext cx="2174779" cy="17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9400" y="4840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arrive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463" y="4234934"/>
            <a:ext cx="546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1.Turn up 2.set off 3.first aid kit 4. team- building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0.10208 4.07407E-6 C 0.14792 4.07407E-6 0.20434 0.07569 0.20434 0.13726 L 0.20434 0.27476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0521 0.074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 0.163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04861 0.118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3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s.sachmem.vn/public/images/TA9T1SHS/U1-L4-1-1-2ebeff20b4c6236f2b4eab01e92f5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814708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.sachmem.vn/public/images/TA9T1SHS/U1-L4-1-2-9c7034ff5927423391fb53959202cf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30036"/>
            <a:ext cx="3276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.sachmem.vn/public/images/TA9T1SHS/U1-L4-1-3-fd7e6493d4c238efa10b5f8ca266b3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65" y="4114800"/>
            <a:ext cx="4329435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696" y="157116"/>
            <a:ext cx="861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Nick,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Duong and Mai are planning a day out to a place of interest for their class. Listen to the conversation and complete their plan.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6" y="1330037"/>
            <a:ext cx="465696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 bwMode="auto">
          <a:xfrm>
            <a:off x="82107" y="547827"/>
            <a:ext cx="2610653" cy="661274"/>
          </a:xfrm>
          <a:prstGeom prst="snipRoundRect">
            <a:avLst>
              <a:gd name="adj1" fmla="val 50000"/>
              <a:gd name="adj2" fmla="val 50000"/>
            </a:avLst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 DAY OUT</a:t>
            </a:r>
          </a:p>
        </p:txBody>
      </p:sp>
      <p:sp>
        <p:nvSpPr>
          <p:cNvPr id="15400" name="Rectangle 1"/>
          <p:cNvSpPr>
            <a:spLocks noChangeArrowheads="1"/>
          </p:cNvSpPr>
          <p:nvPr/>
        </p:nvSpPr>
        <p:spPr bwMode="auto">
          <a:xfrm>
            <a:off x="76200" y="-47625"/>
            <a:ext cx="906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Nick, </a:t>
            </a:r>
            <a:r>
              <a:rPr lang="en-US" altLang="vi-VN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en-US" altLang="vi-VN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Duong, and Mai are planning a day out to a place of interest for their class. Listen to their conversation and complete their plan by </a:t>
            </a:r>
            <a:r>
              <a:rPr lang="en-US" altLang="vi-VN" sz="1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filling each blank with no more than three words</a:t>
            </a:r>
            <a:r>
              <a:rPr lang="en-US" altLang="vi-VN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altLang="vi-VN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124200" y="1444627"/>
            <a:ext cx="2819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Green Park</a:t>
            </a: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24200" y="1855788"/>
            <a:ext cx="2819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bus</a:t>
            </a: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24200" y="2264410"/>
            <a:ext cx="2819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altLang="vi-VN" sz="240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a.m</a:t>
            </a: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755571" y="2672398"/>
            <a:ext cx="2819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own lunch</a:t>
            </a: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749143" y="3423287"/>
            <a:ext cx="21336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supermarket</a:t>
            </a: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917100" y="3989388"/>
            <a:ext cx="1925688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team-building</a:t>
            </a: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8143031" y="4161012"/>
            <a:ext cx="1087000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quizzes</a:t>
            </a: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113314" y="5343780"/>
            <a:ext cx="2819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painting village</a:t>
            </a: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102429" y="5664200"/>
            <a:ext cx="2819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make</a:t>
            </a: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3352800" y="6284913"/>
            <a:ext cx="28194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4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altLang="vi-VN" sz="240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p.m</a:t>
            </a: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102429" y="1481958"/>
            <a:ext cx="2330082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126101" y="1884732"/>
            <a:ext cx="131527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112775" y="2311452"/>
            <a:ext cx="2330082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646715" y="2707692"/>
            <a:ext cx="2330082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749143" y="3454452"/>
            <a:ext cx="1925688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3918857" y="4038600"/>
            <a:ext cx="1591477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8164036" y="4216452"/>
            <a:ext cx="816679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102429" y="5374692"/>
            <a:ext cx="1591477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048000" y="5791200"/>
            <a:ext cx="131527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3202301" y="6324600"/>
            <a:ext cx="131527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vi-VN" sz="2400" dirty="0" smtClean="0">
              <a:solidFill>
                <a:schemeClr val="bg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734667"/>
              </p:ext>
            </p:extLst>
          </p:nvPr>
        </p:nvGraphicFramePr>
        <p:xfrm>
          <a:off x="68263" y="1035051"/>
          <a:ext cx="8991599" cy="5684837"/>
        </p:xfrm>
        <a:graphic>
          <a:graphicData uri="http://schemas.openxmlformats.org/drawingml/2006/table">
            <a:tbl>
              <a:tblPr/>
              <a:tblGrid>
                <a:gridCol w="2598760"/>
                <a:gridCol w="3657600"/>
                <a:gridCol w="2735239"/>
              </a:tblGrid>
              <a:tr h="4114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Details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Who to prepare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4114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 smtClean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Place</a:t>
                      </a:r>
                      <a:endParaRPr lang="vi-VN" sz="2000" b="1" dirty="0">
                        <a:solidFill>
                          <a:srgbClr val="00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1)_________________</a:t>
                      </a: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Means of transport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(2)__________________</a:t>
                      </a: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 to set off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</a:t>
                      </a: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)__________________</a:t>
                      </a: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Mai: stick a notice</a:t>
                      </a: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1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Food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(4) </a:t>
                      </a: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bring_____________</a:t>
                      </a: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674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Drinks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For everyone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Nga: </a:t>
                      </a: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buy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(5)_____________</a:t>
                      </a: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3349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Activities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Morning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 (6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________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</a:t>
                      </a: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</a:t>
                      </a:r>
                      <a:r>
                        <a:rPr lang="en-US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games 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quizzes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Lunch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11.30 </a:t>
                      </a:r>
                      <a:b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Afternoon: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go 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r>
                        <a:rPr lang="en-US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traditional (8)</a:t>
                      </a: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______________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 at</a:t>
                      </a:r>
                      <a:r>
                        <a:rPr lang="en-US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1.30;</a:t>
                      </a:r>
                      <a:r>
                        <a:rPr lang="en-US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(9)</a:t>
                      </a: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____________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their 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own paintings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Nick: prepare games </a:t>
                      </a:r>
                      <a:b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prepare (7) _</a:t>
                      </a: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______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4131" marR="0" marT="38049" marB="38049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652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 to come back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(10</a:t>
                      </a:r>
                      <a:r>
                        <a:rPr lang="vi-VN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_______________</a:t>
                      </a: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1 COM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48.8926" end="5060.00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2143" y="5343780"/>
            <a:ext cx="587829" cy="822960"/>
          </a:xfrm>
          <a:prstGeom prst="rect">
            <a:avLst/>
          </a:prstGeom>
        </p:spPr>
      </p:pic>
      <p:pic>
        <p:nvPicPr>
          <p:cNvPr id="34" name="1 COM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14.4992" end="77586.79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0334" y="1341120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5" name="1 COM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198.9568" end="75056.7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05400" y="1813560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" name="1 COM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258.9632" end="67466.77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0334" y="2233930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7" name="1 COM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130.0864" end="58190.09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05400" y="2613184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8" name="1 COM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000" end="49475.6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6431" y="3220563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" name="1 COM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300" end="44977.85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8917" y="4211346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" name="1 COM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000" end="38185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74831" y="4734612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" name="1 COM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766.8224" end="18272.252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31902" y="5100372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2" name="1 COM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100" end="11885.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0428" y="5694654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3" name="1 COM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697.952" end="5622.2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5073" y="6243294"/>
            <a:ext cx="391886" cy="5486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3157773" y="1341120"/>
            <a:ext cx="16289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Green Park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87749" y="1821536"/>
            <a:ext cx="639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bus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09775" y="2214644"/>
            <a:ext cx="891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a.m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83736" y="2613184"/>
            <a:ext cx="1455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wn lunch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37854" y="3370663"/>
            <a:ext cx="1755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supermarket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01366" y="3823156"/>
            <a:ext cx="1880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eam-building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70535" y="4394136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quizzes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09434" y="5100372"/>
            <a:ext cx="2052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ainting village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36195" y="5448756"/>
            <a:ext cx="875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make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18509" y="6185233"/>
            <a:ext cx="8915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p.m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254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04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618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3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06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646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931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50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6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674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480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64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6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351338" y="6157913"/>
            <a:ext cx="3733800" cy="304800"/>
            <a:chOff x="0" y="0"/>
            <a:chExt cx="5760" cy="240"/>
          </a:xfrm>
        </p:grpSpPr>
        <p:pic>
          <p:nvPicPr>
            <p:cNvPr id="9" name="Picture 10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/>
          </p:cNvGrpSpPr>
          <p:nvPr/>
        </p:nvGrpSpPr>
        <p:grpSpPr bwMode="auto">
          <a:xfrm rot="5400000">
            <a:off x="6588125" y="3162300"/>
            <a:ext cx="4419600" cy="381000"/>
            <a:chOff x="0" y="0"/>
            <a:chExt cx="5760" cy="240"/>
          </a:xfrm>
        </p:grpSpPr>
        <p:pic>
          <p:nvPicPr>
            <p:cNvPr id="12" name="Picture 13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5"/>
          <p:cNvGrpSpPr>
            <a:grpSpLocks/>
          </p:cNvGrpSpPr>
          <p:nvPr/>
        </p:nvGrpSpPr>
        <p:grpSpPr bwMode="auto">
          <a:xfrm rot="5400000">
            <a:off x="-1989137" y="3314700"/>
            <a:ext cx="4572000" cy="381000"/>
            <a:chOff x="0" y="0"/>
            <a:chExt cx="5760" cy="240"/>
          </a:xfrm>
        </p:grpSpPr>
        <p:pic>
          <p:nvPicPr>
            <p:cNvPr id="15" name="Picture 16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838199" y="603289"/>
            <a:ext cx="77692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think we should prepare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own lunch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And </a:t>
            </a:r>
            <a:r>
              <a:rPr lang="en-US" altLang="vi-VN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will buy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drinks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 everyone in the supermarket. 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about the activities? In the morning, we are going to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 team-building games and quizzes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Nick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will prepare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games and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will prepare the quizzes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We will have lunch at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11.30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vi-VN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We </a:t>
            </a:r>
            <a:r>
              <a:rPr lang="en-US" altLang="vi-VN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decided that we are going to </a:t>
            </a:r>
            <a:r>
              <a:rPr lang="en-US" alt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 Park</a:t>
            </a:r>
            <a:r>
              <a:rPr lang="en-US" altLang="vi-VN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We can go there by </a:t>
            </a:r>
            <a:r>
              <a:rPr lang="en-US" alt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en-US" altLang="vi-VN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My friends and I are going to turn up at the school gate at </a:t>
            </a:r>
            <a:r>
              <a:rPr lang="en-US" alt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a.m</a:t>
            </a:r>
            <a:r>
              <a:rPr lang="en-US" altLang="vi-VN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vi-VN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will stick the notice on the board tomorrow.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vi-VN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afternoon, we can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visit the traditional painting village there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vi-VN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Finally</a:t>
            </a:r>
            <a:r>
              <a:rPr lang="en-US" altLang="vi-VN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we will take the </a:t>
            </a:r>
            <a:r>
              <a:rPr lang="en-US" alt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bus</a:t>
            </a:r>
            <a:r>
              <a:rPr lang="en-US" altLang="vi-VN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back to school at </a:t>
            </a:r>
            <a:r>
              <a:rPr lang="en-US" altLang="vi-VN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p.m</a:t>
            </a:r>
            <a:r>
              <a:rPr lang="en-US" altLang="vi-VN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That’s all. Thank you for listening.</a:t>
            </a:r>
            <a:endParaRPr lang="vi-VN" altLang="vi-VN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 guys. I’m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I’m 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excited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stand here to present our plan to you.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351338" y="6157913"/>
            <a:ext cx="3733800" cy="304800"/>
            <a:chOff x="0" y="0"/>
            <a:chExt cx="5760" cy="240"/>
          </a:xfrm>
        </p:grpSpPr>
        <p:pic>
          <p:nvPicPr>
            <p:cNvPr id="9" name="Picture 10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/>
          </p:cNvGrpSpPr>
          <p:nvPr/>
        </p:nvGrpSpPr>
        <p:grpSpPr bwMode="auto">
          <a:xfrm rot="5400000">
            <a:off x="6588125" y="3162300"/>
            <a:ext cx="4419600" cy="381000"/>
            <a:chOff x="0" y="0"/>
            <a:chExt cx="5760" cy="240"/>
          </a:xfrm>
        </p:grpSpPr>
        <p:pic>
          <p:nvPicPr>
            <p:cNvPr id="12" name="Picture 13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5"/>
          <p:cNvGrpSpPr>
            <a:grpSpLocks/>
          </p:cNvGrpSpPr>
          <p:nvPr/>
        </p:nvGrpSpPr>
        <p:grpSpPr bwMode="auto">
          <a:xfrm rot="5400000">
            <a:off x="-1989137" y="3314700"/>
            <a:ext cx="4572000" cy="381000"/>
            <a:chOff x="0" y="0"/>
            <a:chExt cx="5760" cy="240"/>
          </a:xfrm>
        </p:grpSpPr>
        <p:pic>
          <p:nvPicPr>
            <p:cNvPr id="15" name="Picture 16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838199" y="603289"/>
            <a:ext cx="776922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e. Hi guys. 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I’m </a:t>
            </a:r>
            <a:r>
              <a:rPr lang="en-US" altLang="vi-VN" b="1" dirty="0" err="1">
                <a:solidFill>
                  <a:srgbClr val="FF0000"/>
                </a:solidFill>
                <a:latin typeface="Arial Black" pitchFamily="34" charset="0"/>
              </a:rPr>
              <a:t>Vinh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. I’m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very excited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 to stand here to present our plan to you.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b. We 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decided that we are going to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Green Park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. We can go there by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bus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. My friends and I are going to turn up at the school gate at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8 a.m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.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Mai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 will stick the notice on the board tomorrow.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a. I 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think we should prepare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our own lunch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. And </a:t>
            </a:r>
            <a:r>
              <a:rPr lang="en-US" altLang="vi-VN" b="1" dirty="0" err="1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Nga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 will buy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drinks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 for everyone in the supermarket. 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What about the activities? In the morning, we are going to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play team-building games and quizzes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.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Nick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 will prepare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the games and </a:t>
            </a:r>
            <a:r>
              <a:rPr lang="en-US" altLang="vi-VN" b="1" dirty="0" err="1">
                <a:solidFill>
                  <a:srgbClr val="FF0000"/>
                </a:solidFill>
                <a:latin typeface="Arial Black" pitchFamily="34" charset="0"/>
              </a:rPr>
              <a:t>Thanh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 will prepare the quizzes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We will have lunch at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11.30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c. In 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the afternoon, we can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visit the traditional painting village there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 smtClean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d. Finally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, we will take the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bus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 back to school at </a:t>
            </a:r>
            <a:r>
              <a:rPr lang="en-US" altLang="vi-VN" b="1" dirty="0">
                <a:solidFill>
                  <a:srgbClr val="FF0000"/>
                </a:solidFill>
                <a:latin typeface="Arial Black" pitchFamily="34" charset="0"/>
              </a:rPr>
              <a:t>5 p.m</a:t>
            </a: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lang="en-US" altLang="vi-VN" b="1" dirty="0">
                <a:solidFill>
                  <a:schemeClr val="accent4">
                    <a:lumMod val="10000"/>
                  </a:schemeClr>
                </a:solidFill>
                <a:latin typeface="Arial Black" pitchFamily="34" charset="0"/>
              </a:rPr>
              <a:t>That’s all. Thank you for listening.</a:t>
            </a:r>
            <a:endParaRPr lang="vi-VN" altLang="vi-VN" b="1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20679"/>
              </p:ext>
            </p:extLst>
          </p:nvPr>
        </p:nvGraphicFramePr>
        <p:xfrm>
          <a:off x="68263" y="1128713"/>
          <a:ext cx="8991599" cy="5500687"/>
        </p:xfrm>
        <a:graphic>
          <a:graphicData uri="http://schemas.openxmlformats.org/drawingml/2006/table">
            <a:tbl>
              <a:tblPr/>
              <a:tblGrid>
                <a:gridCol w="2598760"/>
                <a:gridCol w="3657600"/>
                <a:gridCol w="2735239"/>
              </a:tblGrid>
              <a:tr h="41141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vi-VN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Details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vi-VN" sz="2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Who to prepare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31000"/>
                      </a:srgbClr>
                    </a:solidFill>
                  </a:tcPr>
                </a:tc>
              </a:tr>
              <a:tr h="593468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rgbClr val="7030A0"/>
                          </a:solidFill>
                          <a:effectLst/>
                        </a:rPr>
                        <a:t>Place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Means of transport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rgbClr val="FF0000"/>
                          </a:solidFill>
                          <a:effectLst/>
                        </a:rPr>
                        <a:t>Time to set off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rgbClr val="0070C0"/>
                          </a:solidFill>
                          <a:effectLst/>
                        </a:rPr>
                        <a:t>Food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Drinks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rgbClr val="FF6600"/>
                          </a:solidFill>
                          <a:effectLst/>
                        </a:rPr>
                        <a:t>Activities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vi-VN" sz="2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Time to come back</a:t>
                      </a: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2200" b="0" dirty="0" smtClean="0">
                          <a:solidFill>
                            <a:srgbClr val="FF0000"/>
                          </a:solidFill>
                          <a:effectLst/>
                        </a:rPr>
                        <a:t>Other(s)</a:t>
                      </a:r>
                      <a:r>
                        <a:rPr lang="en-US" sz="22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………..</a:t>
                      </a:r>
                      <a:endParaRPr lang="vi-VN" sz="2200" b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vi-VN" sz="2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114131" marR="114131" marT="38049" marB="38049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4376" name="Rectangle 1"/>
          <p:cNvSpPr>
            <a:spLocks noChangeArrowheads="1"/>
          </p:cNvSpPr>
          <p:nvPr/>
        </p:nvSpPr>
        <p:spPr bwMode="auto">
          <a:xfrm>
            <a:off x="49213" y="-17463"/>
            <a:ext cx="906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sz="2200" dirty="0">
                <a:solidFill>
                  <a:srgbClr val="002060"/>
                </a:solidFill>
              </a:rPr>
              <a:t>2. Imagine that your class is </a:t>
            </a:r>
            <a:r>
              <a:rPr lang="en-US" altLang="vi-VN" sz="2200" b="1" dirty="0">
                <a:solidFill>
                  <a:srgbClr val="002060"/>
                </a:solidFill>
              </a:rPr>
              <a:t>going to a place of interest in your area</a:t>
            </a:r>
            <a:r>
              <a:rPr lang="en-US" altLang="vi-VN" sz="2200" dirty="0">
                <a:solidFill>
                  <a:srgbClr val="002060"/>
                </a:solidFill>
              </a:rPr>
              <a:t>. Work in group to discuss the </a:t>
            </a:r>
            <a:r>
              <a:rPr lang="en-US" altLang="vi-VN" sz="2200" b="1" dirty="0">
                <a:solidFill>
                  <a:srgbClr val="002060"/>
                </a:solidFill>
              </a:rPr>
              <a:t>plan for this day out</a:t>
            </a:r>
            <a:r>
              <a:rPr lang="en-US" altLang="vi-VN" sz="2200" dirty="0">
                <a:solidFill>
                  <a:srgbClr val="002060"/>
                </a:solidFill>
              </a:rPr>
              <a:t>. Make notes in the table.</a:t>
            </a:r>
            <a:endParaRPr lang="vi-VN" altLang="vi-VN" sz="2200" dirty="0">
              <a:solidFill>
                <a:srgbClr val="002060"/>
              </a:solidFill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9213" y="704056"/>
            <a:ext cx="9067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vi-VN" sz="2200" dirty="0">
                <a:solidFill>
                  <a:srgbClr val="C00000"/>
                </a:solidFill>
              </a:rPr>
              <a:t>3. </a:t>
            </a:r>
            <a:r>
              <a:rPr lang="en-US" altLang="vi-VN" sz="2200" b="1" dirty="0">
                <a:solidFill>
                  <a:srgbClr val="C00000"/>
                </a:solidFill>
              </a:rPr>
              <a:t>Present your plan </a:t>
            </a:r>
            <a:r>
              <a:rPr lang="en-US" altLang="vi-VN" sz="2200" dirty="0">
                <a:solidFill>
                  <a:srgbClr val="C00000"/>
                </a:solidFill>
              </a:rPr>
              <a:t>to the class. Which group has the best plan?</a:t>
            </a:r>
            <a:endParaRPr lang="vi-VN" altLang="vi-VN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143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499100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86325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25003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0"/>
            <a:ext cx="23574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3262313" y="311150"/>
            <a:ext cx="3400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 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351338" y="6157913"/>
            <a:ext cx="3733800" cy="304800"/>
            <a:chOff x="0" y="0"/>
            <a:chExt cx="5760" cy="240"/>
          </a:xfrm>
        </p:grpSpPr>
        <p:pic>
          <p:nvPicPr>
            <p:cNvPr id="9" name="Picture 10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/>
          </p:cNvGrpSpPr>
          <p:nvPr/>
        </p:nvGrpSpPr>
        <p:grpSpPr bwMode="auto">
          <a:xfrm rot="5400000">
            <a:off x="6588125" y="3162300"/>
            <a:ext cx="4419600" cy="381000"/>
            <a:chOff x="0" y="0"/>
            <a:chExt cx="5760" cy="240"/>
          </a:xfrm>
        </p:grpSpPr>
        <p:pic>
          <p:nvPicPr>
            <p:cNvPr id="12" name="Picture 13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5"/>
          <p:cNvGrpSpPr>
            <a:grpSpLocks/>
          </p:cNvGrpSpPr>
          <p:nvPr/>
        </p:nvGrpSpPr>
        <p:grpSpPr bwMode="auto">
          <a:xfrm rot="5400000">
            <a:off x="-1989137" y="3314700"/>
            <a:ext cx="4572000" cy="381000"/>
            <a:chOff x="0" y="0"/>
            <a:chExt cx="5760" cy="240"/>
          </a:xfrm>
        </p:grpSpPr>
        <p:pic>
          <p:nvPicPr>
            <p:cNvPr id="15" name="Picture 16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3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990600" y="1939925"/>
            <a:ext cx="7269956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Write a passage telling your group’s plan for a day out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1</a:t>
            </a:r>
          </a:p>
        </p:txBody>
      </p:sp>
    </p:spTree>
    <p:extLst>
      <p:ext uri="{BB962C8B-B14F-4D97-AF65-F5344CB8AC3E}">
        <p14:creationId xmlns:p14="http://schemas.microsoft.com/office/powerpoint/2010/main" val="29403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695</Words>
  <Application>Microsoft Office PowerPoint</Application>
  <PresentationFormat>On-screen Show (4:3)</PresentationFormat>
  <Paragraphs>93</Paragraphs>
  <Slides>9</Slides>
  <Notes>2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70</cp:revision>
  <dcterms:created xsi:type="dcterms:W3CDTF">2020-07-30T08:55:59Z</dcterms:created>
  <dcterms:modified xsi:type="dcterms:W3CDTF">2021-09-13T02:02:10Z</dcterms:modified>
</cp:coreProperties>
</file>