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85" r:id="rId4"/>
    <p:sldId id="284" r:id="rId5"/>
    <p:sldId id="260" r:id="rId6"/>
    <p:sldId id="266" r:id="rId7"/>
    <p:sldId id="267" r:id="rId8"/>
    <p:sldId id="281" r:id="rId9"/>
    <p:sldId id="282" r:id="rId10"/>
    <p:sldId id="283" r:id="rId11"/>
    <p:sldId id="274" r:id="rId12"/>
    <p:sldId id="272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CC"/>
    <a:srgbClr val="1B0E52"/>
    <a:srgbClr val="FF000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18964F-74DC-4F0C-B9C7-E442CA244557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1E4E42-9B36-4281-AB67-832602B70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61D34B-E904-45EE-9E13-AC0654D19C58}" type="slidenum">
              <a:rPr lang="en-US" altLang="vi-VN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vi-VN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326B45-2E2E-44D5-A9C0-123468A0298A}" type="slidenum">
              <a:rPr lang="en-US" altLang="vi-VN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vi-VN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A2F15-2CEE-4D11-8566-00FEA5BB7F73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6FC51-EC6A-4172-B8E1-77DCBA24F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DBAD-9E8A-4F44-80C2-9EC5B328E00C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7155-3BE9-425A-A0E1-56C025E97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B38A9-1AEA-4151-AB22-4CCF984ECEBF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73E8-00DD-45DA-B3F5-5BEFEE7AB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C4BCD-ADEA-4364-B871-008A12D70BEE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ADF18-7A63-4B95-A44E-FCAC3EBB5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DEAEE-6B8C-46ED-B788-2E2C21C2773A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7A001-E170-461C-A236-C9E97EDAF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A89EE-17CE-497C-B517-10343C1525A7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9268C-BF2A-4B4F-81EF-6DB394B57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17A06-AD6C-48ED-9418-17924569F4F5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8AEA4-35A2-4796-AFF7-6DE8CEBFD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56C2-484A-47BD-A1B3-3F900A1CA14D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2A40-C346-40FE-902C-067C8BE0E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25BB-5B6E-4BE5-8D05-9397CE25008F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4487-6BFD-404C-802D-B46BB3F8F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ACA8D-5C94-4E95-88B6-1AA11062F1D7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D3D96-972C-4321-BDB5-9532DFAF8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5F78-394B-451D-A172-54EA2D062DF1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024FC-0744-4F17-9419-B6F3E833B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27E14B-1D8B-49AA-8FD6-E07313E79E55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3CB2DB-7A65-4E51-9A95-0D4A695A6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B&#7843;n%20EDM%20g&#226;y%20s&#7889;t%20Vi&#7879;t%20Nam%20-%20Axel%20Johansson%20-%20The%20River%20%5bLyrics%20Video%5d%20-%20&#10142;%20Welcome%20to%20Vietnam.mp4" TargetMode="Externa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29200"/>
            <a:ext cx="1447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029200"/>
            <a:ext cx="1752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953000"/>
            <a:ext cx="129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5029200"/>
            <a:ext cx="129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5029200"/>
            <a:ext cx="129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5029200"/>
            <a:ext cx="129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5029200"/>
            <a:ext cx="129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5029200"/>
            <a:ext cx="129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1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029200"/>
            <a:ext cx="129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WordArt 18"/>
          <p:cNvSpPr>
            <a:spLocks noChangeArrowheads="1" noChangeShapeType="1" noTextEdit="1"/>
          </p:cNvSpPr>
          <p:nvPr/>
        </p:nvSpPr>
        <p:spPr bwMode="auto">
          <a:xfrm>
            <a:off x="571500" y="457200"/>
            <a:ext cx="8001000" cy="27892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ENGLISH 9</a:t>
            </a:r>
          </a:p>
        </p:txBody>
      </p:sp>
      <p:sp>
        <p:nvSpPr>
          <p:cNvPr id="14347" name="Text Box 16"/>
          <p:cNvSpPr txBox="1">
            <a:spLocks noChangeArrowheads="1"/>
          </p:cNvSpPr>
          <p:nvPr/>
        </p:nvSpPr>
        <p:spPr bwMode="auto">
          <a:xfrm>
            <a:off x="2209800" y="3643313"/>
            <a:ext cx="53340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</a:rPr>
              <a:t>NGUYỄN THỊ MỸ LINH</a:t>
            </a:r>
          </a:p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hlink"/>
                </a:solidFill>
              </a:rPr>
              <a:t>Tan My Secondary School.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05" name="Group 53"/>
          <p:cNvGraphicFramePr>
            <a:graphicFrameLocks noGrp="1"/>
          </p:cNvGraphicFramePr>
          <p:nvPr/>
        </p:nvGraphicFramePr>
        <p:xfrm>
          <a:off x="68263" y="884238"/>
          <a:ext cx="8991600" cy="5683250"/>
        </p:xfrm>
        <a:graphic>
          <a:graphicData uri="http://schemas.openxmlformats.org/drawingml/2006/table">
            <a:tbl>
              <a:tblPr/>
              <a:tblGrid>
                <a:gridCol w="2598737"/>
                <a:gridCol w="3429000"/>
                <a:gridCol w="2963863"/>
              </a:tblGrid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A1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14131" marR="114131" marT="38049" marB="3804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A1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Details</a:t>
                      </a:r>
                    </a:p>
                  </a:txBody>
                  <a:tcPr marL="114131" marR="114131" marT="38049" marB="3804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A10"/>
                          </a:solidFill>
                          <a:effectLst/>
                          <a:latin typeface="Arial" charset="0"/>
                          <a:cs typeface="Arial" charset="0"/>
                        </a:rPr>
                        <a:t>Who to prepare</a:t>
                      </a:r>
                    </a:p>
                  </a:txBody>
                  <a:tcPr marL="114131" marR="114131" marT="38049" marB="3804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Place</a:t>
                      </a:r>
                    </a:p>
                  </a:txBody>
                  <a:tcPr marL="114131" marR="114131" marT="38049" marB="3804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A1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14131" marR="114131" marT="38049" marB="3804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A1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14131" marR="114131" marT="38049" marB="3804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Means of transport</a:t>
                      </a:r>
                    </a:p>
                  </a:txBody>
                  <a:tcPr marL="114131" marR="114131" marT="38049" marB="3804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A1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14131" marR="114131" marT="38049" marB="3804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A1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14131" marR="114131" marT="38049" marB="3804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Time to set off</a:t>
                      </a:r>
                    </a:p>
                  </a:txBody>
                  <a:tcPr marL="114131" marR="114131" marT="38049" marB="3804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A1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14131" marR="114131" marT="38049" marB="3804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A1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14131" marR="114131" marT="38049" marB="3804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Food</a:t>
                      </a:r>
                    </a:p>
                  </a:txBody>
                  <a:tcPr marL="114131" marR="114131" marT="38049" marB="3804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7625" marR="47625" marT="47625" marB="4762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A1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14131" marR="114131" marT="38049" marB="3804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Drinks</a:t>
                      </a:r>
                    </a:p>
                  </a:txBody>
                  <a:tcPr marL="114131" marR="114131" marT="38049" marB="3804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A1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14131" marR="114131" marT="38049" marB="3804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A1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14131" marR="114131" marT="38049" marB="3804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4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Activities</a:t>
                      </a:r>
                    </a:p>
                  </a:txBody>
                  <a:tcPr marL="114131" marR="114131" marT="38049" marB="3804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4131" marR="114131" marT="38049" marB="3804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A1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14131" marR="0" marT="38049" marB="3804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Time to come back</a:t>
                      </a:r>
                    </a:p>
                  </a:txBody>
                  <a:tcPr marL="114131" marR="114131" marT="38049" marB="3804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A1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14131" marR="114131" marT="38049" marB="3804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A1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14131" marR="114131" marT="38049" marB="38049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15" name="Rectangle 1"/>
          <p:cNvSpPr>
            <a:spLocks noChangeArrowheads="1"/>
          </p:cNvSpPr>
          <p:nvPr/>
        </p:nvSpPr>
        <p:spPr bwMode="auto">
          <a:xfrm>
            <a:off x="49213" y="-17463"/>
            <a:ext cx="9067800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vi-VN" sz="2200" b="1">
                <a:solidFill>
                  <a:srgbClr val="1B0E52"/>
                </a:solidFill>
                <a:latin typeface="Calibri" pitchFamily="34" charset="0"/>
              </a:rPr>
              <a:t>2. Imagine that your class is going to a place of interest in your area. Work in group to discuss the plan for this day out. Make notes in the table.</a:t>
            </a:r>
            <a:endParaRPr lang="vi-VN" altLang="vi-VN" sz="2200" b="1">
              <a:solidFill>
                <a:srgbClr val="1B0E52"/>
              </a:solidFill>
            </a:endParaRPr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2895600" y="1295400"/>
            <a:ext cx="19669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Thong Nhat park</a:t>
            </a:r>
            <a:r>
              <a:rPr lang="vi-VN">
                <a:solidFill>
                  <a:schemeClr val="accent4">
                    <a:lumMod val="10000"/>
                  </a:schemeClr>
                </a:solidFill>
                <a:latin typeface="+mn-lt"/>
                <a:cs typeface="Arial" pitchFamily="34" charset="0"/>
              </a:rPr>
              <a:t> </a:t>
            </a:r>
            <a:endParaRPr lang="vi-VN" dirty="0">
              <a:solidFill>
                <a:schemeClr val="accent4">
                  <a:lumMod val="1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22625" y="1676400"/>
            <a:ext cx="657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>
                <a:solidFill>
                  <a:srgbClr val="0D0A10"/>
                </a:solidFill>
              </a:rPr>
              <a:t>bike</a:t>
            </a:r>
            <a:endParaRPr lang="vi-VN" sz="2000">
              <a:solidFill>
                <a:srgbClr val="0D0A10"/>
              </a:solidFill>
            </a:endParaRPr>
          </a:p>
        </p:txBody>
      </p:sp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3846513" y="2133600"/>
            <a:ext cx="8255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a.m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916238" y="2601913"/>
            <a:ext cx="2686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t"/>
            <a:r>
              <a:rPr lang="vi-VN"/>
              <a:t>Bring lunch for everyone</a:t>
            </a:r>
          </a:p>
        </p:txBody>
      </p:sp>
      <p:sp>
        <p:nvSpPr>
          <p:cNvPr id="19" name="TextBox 18">
            <a:extLst>
              <a:ext uri="{FF2B5EF4-FFF2-40B4-BE49-F238E27FC236}"/>
            </a:extLst>
          </p:cNvPr>
          <p:cNvSpPr txBox="1"/>
          <p:nvPr/>
        </p:nvSpPr>
        <p:spPr>
          <a:xfrm>
            <a:off x="2981325" y="3124200"/>
            <a:ext cx="25558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vi-VN" dirty="0">
                <a:latin typeface="+mn-lt"/>
                <a:cs typeface="+mn-cs"/>
              </a:rPr>
              <a:t>Buy in the supermarket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667000" y="3581400"/>
            <a:ext cx="32242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+ Morning: pitch a tent</a:t>
            </a:r>
          </a:p>
          <a:p>
            <a:r>
              <a:rPr lang="en-US" sz="2000">
                <a:latin typeface="Calibri" pitchFamily="34" charset="0"/>
              </a:rPr>
              <a:t>+ Lunch:</a:t>
            </a:r>
          </a:p>
          <a:p>
            <a:r>
              <a:rPr lang="en-US" sz="2000">
                <a:latin typeface="Calibri" pitchFamily="34" charset="0"/>
              </a:rPr>
              <a:t>- have lunch</a:t>
            </a:r>
          </a:p>
          <a:p>
            <a:r>
              <a:rPr lang="en-US" sz="2000">
                <a:latin typeface="Calibri" pitchFamily="34" charset="0"/>
              </a:rPr>
              <a:t>- chat with each other</a:t>
            </a:r>
          </a:p>
          <a:p>
            <a:r>
              <a:rPr lang="en-US" sz="2000">
                <a:latin typeface="Calibri" pitchFamily="34" charset="0"/>
              </a:rPr>
              <a:t>- sing favorite songs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00388" y="5105400"/>
            <a:ext cx="29956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+ Afternoon:</a:t>
            </a:r>
          </a:p>
          <a:p>
            <a:r>
              <a:rPr lang="en-US" sz="2000">
                <a:latin typeface="Calibri" pitchFamily="34" charset="0"/>
              </a:rPr>
              <a:t>- wander around the park</a:t>
            </a:r>
          </a:p>
          <a:p>
            <a:r>
              <a:rPr lang="en-US" sz="2000">
                <a:latin typeface="Calibri" pitchFamily="34" charset="0"/>
              </a:rPr>
              <a:t>- enjoy the fresh air</a:t>
            </a:r>
          </a:p>
        </p:txBody>
      </p:sp>
      <p:sp>
        <p:nvSpPr>
          <p:cNvPr id="22" name="TextBox 21">
            <a:extLst>
              <a:ext uri="{FF2B5EF4-FFF2-40B4-BE49-F238E27FC236}"/>
            </a:extLst>
          </p:cNvPr>
          <p:cNvSpPr txBox="1"/>
          <p:nvPr/>
        </p:nvSpPr>
        <p:spPr>
          <a:xfrm>
            <a:off x="3233738" y="6172200"/>
            <a:ext cx="762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p.m</a:t>
            </a:r>
            <a:endParaRPr lang="vi-VN" dirty="0">
              <a:solidFill>
                <a:schemeClr val="accent4">
                  <a:lumMod val="1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145213" y="2533650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0D0A10"/>
                </a:solidFill>
              </a:rPr>
              <a:t>Ly and I prepare at home</a:t>
            </a:r>
            <a:endParaRPr lang="vi-VN">
              <a:solidFill>
                <a:srgbClr val="0D0A10"/>
              </a:solidFill>
            </a:endParaRPr>
          </a:p>
        </p:txBody>
      </p:sp>
      <p:sp>
        <p:nvSpPr>
          <p:cNvPr id="24" name="TextBox 23">
            <a:extLst>
              <a:ext uri="{FF2B5EF4-FFF2-40B4-BE49-F238E27FC236}"/>
            </a:extLst>
          </p:cNvPr>
          <p:cNvSpPr txBox="1"/>
          <p:nvPr/>
        </p:nvSpPr>
        <p:spPr>
          <a:xfrm>
            <a:off x="6629400" y="3079750"/>
            <a:ext cx="8636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Nhung</a:t>
            </a:r>
            <a:endParaRPr lang="vi-VN" dirty="0">
              <a:solidFill>
                <a:schemeClr val="accent4">
                  <a:lumMod val="1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/>
            </a:extLst>
          </p:cNvPr>
          <p:cNvSpPr txBox="1"/>
          <p:nvPr/>
        </p:nvSpPr>
        <p:spPr>
          <a:xfrm>
            <a:off x="6308725" y="4446588"/>
            <a:ext cx="11334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everyone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286500" y="3902075"/>
            <a:ext cx="1941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Thinh, Trang, Trinh</a:t>
            </a: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263" y="900113"/>
          <a:ext cx="8991600" cy="5500687"/>
        </p:xfrm>
        <a:graphic>
          <a:graphicData uri="http://schemas.openxmlformats.org/drawingml/2006/table">
            <a:tbl>
              <a:tblPr/>
              <a:tblGrid>
                <a:gridCol w="2598760">
                  <a:extLst>
                    <a:ext uri="{9D8B030D-6E8A-4147-A177-3AD203B41FA5}"/>
                  </a:extLst>
                </a:gridCol>
                <a:gridCol w="3657600">
                  <a:extLst>
                    <a:ext uri="{9D8B030D-6E8A-4147-A177-3AD203B41FA5}"/>
                  </a:extLst>
                </a:gridCol>
                <a:gridCol w="2735239">
                  <a:extLst>
                    <a:ext uri="{9D8B030D-6E8A-4147-A177-3AD203B41FA5}"/>
                  </a:extLst>
                </a:gridCol>
              </a:tblGrid>
              <a:tr h="41141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vi-VN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vi-VN" sz="22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Details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vi-VN" sz="22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Who to prepare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31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593468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200" b="0" dirty="0">
                          <a:solidFill>
                            <a:srgbClr val="7030A0"/>
                          </a:solidFill>
                          <a:effectLst/>
                        </a:rPr>
                        <a:t>Place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0960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2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Means of transport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/>
                </a:extLst>
              </a:tr>
              <a:tr h="53340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200" b="0" dirty="0">
                          <a:solidFill>
                            <a:srgbClr val="FF0000"/>
                          </a:solidFill>
                          <a:effectLst/>
                        </a:rPr>
                        <a:t>Time to set off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/>
                </a:extLst>
              </a:tr>
              <a:tr h="53340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200" b="0" dirty="0">
                          <a:solidFill>
                            <a:srgbClr val="0070C0"/>
                          </a:solidFill>
                          <a:effectLst/>
                        </a:rPr>
                        <a:t>Food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  <a:tr h="53340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Drinks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/>
                </a:extLst>
              </a:tr>
              <a:tr h="106680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200" b="0" dirty="0">
                          <a:solidFill>
                            <a:srgbClr val="FF6600"/>
                          </a:solidFill>
                          <a:effectLst/>
                        </a:rPr>
                        <a:t>Activities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0960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Time to come back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/>
                </a:extLst>
              </a:tr>
              <a:tr h="60960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200" b="0" dirty="0">
                          <a:solidFill>
                            <a:srgbClr val="FF0000"/>
                          </a:solidFill>
                          <a:effectLst/>
                        </a:rPr>
                        <a:t>Other(s)</a:t>
                      </a:r>
                      <a:r>
                        <a:rPr lang="en-US" sz="2200" b="0" baseline="0" dirty="0">
                          <a:solidFill>
                            <a:srgbClr val="FF0000"/>
                          </a:solidFill>
                          <a:effectLst/>
                        </a:rPr>
                        <a:t> ………..</a:t>
                      </a:r>
                      <a:endParaRPr lang="vi-VN" sz="2200" b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38100" y="228600"/>
            <a:ext cx="8343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vi-VN" sz="2400">
                <a:solidFill>
                  <a:srgbClr val="C00000"/>
                </a:solidFill>
                <a:latin typeface="Calibri" pitchFamily="34" charset="0"/>
              </a:rPr>
              <a:t>3. </a:t>
            </a:r>
            <a:r>
              <a:rPr lang="en-US" altLang="vi-VN" sz="2400" b="1">
                <a:solidFill>
                  <a:srgbClr val="C00000"/>
                </a:solidFill>
                <a:latin typeface="Calibri" pitchFamily="34" charset="0"/>
              </a:rPr>
              <a:t>Present your plan </a:t>
            </a:r>
            <a:r>
              <a:rPr lang="en-US" altLang="vi-VN" sz="2400">
                <a:solidFill>
                  <a:srgbClr val="C00000"/>
                </a:solidFill>
                <a:latin typeface="Calibri" pitchFamily="34" charset="0"/>
              </a:rPr>
              <a:t>to the class. Which group has the best plan?</a:t>
            </a:r>
            <a:endParaRPr lang="vi-VN" altLang="vi-VN" sz="24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Image result for áº£nh nen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 descr="Animation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438" y="5499100"/>
            <a:ext cx="24479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Animation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886325"/>
            <a:ext cx="24479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Animation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76200"/>
            <a:ext cx="250031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Animation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1838" y="0"/>
            <a:ext cx="235743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WordArt 7"/>
          <p:cNvSpPr>
            <a:spLocks noChangeArrowheads="1" noChangeShapeType="1" noTextEdit="1"/>
          </p:cNvSpPr>
          <p:nvPr/>
        </p:nvSpPr>
        <p:spPr bwMode="auto">
          <a:xfrm>
            <a:off x="3262313" y="311150"/>
            <a:ext cx="34004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HOMEWORK  </a:t>
            </a:r>
          </a:p>
        </p:txBody>
      </p:sp>
      <p:grpSp>
        <p:nvGrpSpPr>
          <p:cNvPr id="27655" name="Group 9"/>
          <p:cNvGrpSpPr>
            <a:grpSpLocks/>
          </p:cNvGrpSpPr>
          <p:nvPr/>
        </p:nvGrpSpPr>
        <p:grpSpPr bwMode="auto">
          <a:xfrm>
            <a:off x="4351338" y="6157913"/>
            <a:ext cx="3733800" cy="304800"/>
            <a:chOff x="0" y="0"/>
            <a:chExt cx="5760" cy="240"/>
          </a:xfrm>
        </p:grpSpPr>
        <p:pic>
          <p:nvPicPr>
            <p:cNvPr id="27663" name="Picture 10" descr="J009917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4" name="Picture 11" descr="J009917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6" name="Group 12"/>
          <p:cNvGrpSpPr>
            <a:grpSpLocks/>
          </p:cNvGrpSpPr>
          <p:nvPr/>
        </p:nvGrpSpPr>
        <p:grpSpPr bwMode="auto">
          <a:xfrm rot="5400000">
            <a:off x="6588125" y="3162300"/>
            <a:ext cx="4419600" cy="381000"/>
            <a:chOff x="0" y="0"/>
            <a:chExt cx="5760" cy="240"/>
          </a:xfrm>
        </p:grpSpPr>
        <p:pic>
          <p:nvPicPr>
            <p:cNvPr id="27661" name="Picture 13" descr="J009917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2" name="Picture 14" descr="J009917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7" name="Group 15"/>
          <p:cNvGrpSpPr>
            <a:grpSpLocks/>
          </p:cNvGrpSpPr>
          <p:nvPr/>
        </p:nvGrpSpPr>
        <p:grpSpPr bwMode="auto">
          <a:xfrm rot="5400000">
            <a:off x="-1989137" y="3314700"/>
            <a:ext cx="4572000" cy="381000"/>
            <a:chOff x="0" y="0"/>
            <a:chExt cx="5760" cy="240"/>
          </a:xfrm>
        </p:grpSpPr>
        <p:pic>
          <p:nvPicPr>
            <p:cNvPr id="27659" name="Picture 16" descr="J009917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0" name="Picture 17" descr="J009917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8" name="Rectangle 3">
            <a:hlinkClick r:id="rId5" action="ppaction://hlinkfile"/>
          </p:cNvPr>
          <p:cNvSpPr txBox="1">
            <a:spLocks noChangeArrowheads="1"/>
          </p:cNvSpPr>
          <p:nvPr/>
        </p:nvSpPr>
        <p:spPr bwMode="auto">
          <a:xfrm>
            <a:off x="990600" y="1939925"/>
            <a:ext cx="7269163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l"/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Learn new words by heart.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l"/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Prepare</a:t>
            </a:r>
            <a:r>
              <a:rPr lang="vi-VN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Skills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1536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903413" y="2133600"/>
            <a:ext cx="4573587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Things you should do to prepare for a class trip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Arrow Connector 8"/>
          <p:cNvCxnSpPr>
            <a:stCxn id="7" idx="7"/>
          </p:cNvCxnSpPr>
          <p:nvPr/>
        </p:nvCxnSpPr>
        <p:spPr>
          <a:xfrm flipV="1">
            <a:off x="5807075" y="1981200"/>
            <a:ext cx="898525" cy="454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H="1" flipV="1">
            <a:off x="1752600" y="1984375"/>
            <a:ext cx="820738" cy="454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</p:cNvCxnSpPr>
          <p:nvPr/>
        </p:nvCxnSpPr>
        <p:spPr>
          <a:xfrm flipH="1">
            <a:off x="1752600" y="3886200"/>
            <a:ext cx="820738" cy="454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</p:cNvCxnSpPr>
          <p:nvPr/>
        </p:nvCxnSpPr>
        <p:spPr>
          <a:xfrm>
            <a:off x="4191000" y="41910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807075" y="3889375"/>
            <a:ext cx="898525" cy="530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54088" y="1425575"/>
            <a:ext cx="839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Tent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81800" y="1600200"/>
            <a:ext cx="854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food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934200" y="4419600"/>
            <a:ext cx="925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drink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66800" y="4495800"/>
            <a:ext cx="1373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camera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3276600" y="4814888"/>
            <a:ext cx="216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smart phone</a:t>
            </a:r>
            <a:endParaRPr lang="vi-V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/>
      <p:bldP spid="10" grpId="0"/>
      <p:bldP spid="1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WordArt 18"/>
          <p:cNvSpPr>
            <a:spLocks noChangeArrowheads="1" noChangeShapeType="1" noTextEdit="1"/>
          </p:cNvSpPr>
          <p:nvPr/>
        </p:nvSpPr>
        <p:spPr bwMode="auto">
          <a:xfrm>
            <a:off x="571500" y="1173163"/>
            <a:ext cx="80010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UNIT 1. LOCAL ENVIRONMENT</a:t>
            </a:r>
          </a:p>
        </p:txBody>
      </p:sp>
      <p:pic>
        <p:nvPicPr>
          <p:cNvPr id="16386" name="Picture 6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5029200"/>
            <a:ext cx="129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4953000"/>
            <a:ext cx="129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953000"/>
            <a:ext cx="129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953000"/>
            <a:ext cx="129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4953000"/>
            <a:ext cx="129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953000"/>
            <a:ext cx="129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6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4953000"/>
            <a:ext cx="129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6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4953000"/>
            <a:ext cx="129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 Box 13"/>
          <p:cNvSpPr txBox="1">
            <a:spLocks noChangeArrowheads="1"/>
          </p:cNvSpPr>
          <p:nvPr/>
        </p:nvSpPr>
        <p:spPr bwMode="auto">
          <a:xfrm>
            <a:off x="152400" y="3106738"/>
            <a:ext cx="87630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</a:rPr>
              <a:t>Lesson 4: COMMUNICATION+ LOOKING BACK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</a:rPr>
              <a:t>                                            ( Communication)</a:t>
            </a:r>
          </a:p>
        </p:txBody>
      </p:sp>
      <p:sp>
        <p:nvSpPr>
          <p:cNvPr id="16395" name="Text Box 14"/>
          <p:cNvSpPr txBox="1">
            <a:spLocks noChangeArrowheads="1"/>
          </p:cNvSpPr>
          <p:nvPr/>
        </p:nvSpPr>
        <p:spPr bwMode="auto">
          <a:xfrm>
            <a:off x="1981200" y="152400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  <a:latin typeface="Times New Roman" pitchFamily="18" charset="0"/>
              </a:rPr>
              <a:t>Tuesday, September 14th,2021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228600" y="1219200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*.Vocabulary: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01600" y="1768475"/>
            <a:ext cx="38639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team-building (adj):  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505200" y="1762125"/>
            <a:ext cx="3471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xây dựng đội ngũ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52400" y="2524125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turn up (ph.v) : 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048000" y="2524125"/>
            <a:ext cx="350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xuất hiện, đến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82550" y="3181350"/>
            <a:ext cx="3422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set off  (ph.v)</a:t>
            </a:r>
            <a:r>
              <a:rPr lang="en-US" sz="28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2895600" y="3157538"/>
            <a:ext cx="2698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khởi hành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0"/>
            <a:ext cx="9098792" cy="1143000"/>
          </a:xfrm>
          <a:prstGeom prst="rect">
            <a:avLst/>
          </a:prstGeom>
          <a:solidFill>
            <a:sysClr val="window" lastClr="FFFFFF">
              <a:alpha val="90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 fontAlgn="auto">
              <a:spcAft>
                <a:spcPts val="0"/>
              </a:spcAft>
              <a:defRPr/>
            </a:pPr>
            <a:r>
              <a:rPr lang="en-US" sz="3200" b="1" kern="0" spc="150" dirty="0" smtClean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 1: LOCAL </a:t>
            </a:r>
            <a:r>
              <a:rPr lang="en-US" sz="3200" b="1" kern="0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kern="0" spc="150" dirty="0" smtClean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NVIRONMENT</a:t>
            </a:r>
            <a:r>
              <a:rPr lang="en-US" sz="3200" b="1" kern="0" spc="150" dirty="0" smtClean="0">
                <a:ln w="11430"/>
                <a:solidFill>
                  <a:srgbClr val="FF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kern="0" spc="150" dirty="0" smtClean="0">
                <a:ln w="11430"/>
                <a:solidFill>
                  <a:srgbClr val="FF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3200" b="1" kern="0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4: COMMUNICATION</a:t>
            </a:r>
            <a:endParaRPr lang="en-US" sz="3200" b="1" kern="0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52400" y="3962400"/>
            <a:ext cx="2698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first aid kit :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590800" y="39624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Bộ đồ sơ cứu</a:t>
            </a:r>
          </a:p>
        </p:txBody>
      </p:sp>
      <p:pic>
        <p:nvPicPr>
          <p:cNvPr id="17420" name="Picture 12" descr="0307_1j_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0"/>
            <a:ext cx="762000" cy="6858000"/>
          </a:xfrm>
          <a:prstGeom prst="rect">
            <a:avLst/>
          </a:prstGeom>
          <a:noFill/>
        </p:spPr>
      </p:pic>
      <p:pic>
        <p:nvPicPr>
          <p:cNvPr id="48135" name="Picture 7" descr="C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800600"/>
            <a:ext cx="243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2" grpId="0"/>
      <p:bldP spid="22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379413"/>
            <a:ext cx="875982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cap="all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+mn-lt"/>
                <a:cs typeface="+mn-cs"/>
              </a:rPr>
              <a:t>Complete the sentences using the given words/ phrases.</a:t>
            </a:r>
            <a:endParaRPr lang="en-US" sz="2800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304800" y="1512888"/>
            <a:ext cx="81534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1. If she doesn’t  .................... by 6.15, they will leave the party.</a:t>
            </a:r>
          </a:p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2. Do you know what time we will .................... tomorrow?</a:t>
            </a:r>
          </a:p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3. You should have  your ............................. in your backpack when you go on a trip.</a:t>
            </a:r>
          </a:p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4. We like playing……………………….games  such as:  tug of war, ten thousand mile shoe, sack jump.</a:t>
            </a:r>
          </a:p>
          <a:p>
            <a:endParaRPr lang="en-US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92375" y="2865438"/>
            <a:ext cx="21304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team-building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27313" y="1450975"/>
            <a:ext cx="1316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turn up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43350" y="2182813"/>
            <a:ext cx="1547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first aid kit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94263" y="1809750"/>
            <a:ext cx="11953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set off</a:t>
            </a:r>
          </a:p>
        </p:txBody>
      </p:sp>
      <p:pic>
        <p:nvPicPr>
          <p:cNvPr id="18442" name="Picture 9" descr="https://s.sachmem.vn/public/images/TA9T1SHS/U1-L4-1-3-fd7e6493d4c238efa10b5f8ca266b3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724400"/>
            <a:ext cx="216376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\Desktop\set off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724400"/>
            <a:ext cx="2209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Admin\Desktop\arriv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4724400"/>
            <a:ext cx="2092325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Admin\Desktop\first-aid-kit-la-gi-03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30725" y="4724400"/>
            <a:ext cx="21748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19400" y="4840288"/>
            <a:ext cx="129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arrive</a:t>
            </a:r>
          </a:p>
        </p:txBody>
      </p:sp>
      <p:sp>
        <p:nvSpPr>
          <p:cNvPr id="18447" name="TextBox 16"/>
          <p:cNvSpPr txBox="1">
            <a:spLocks noChangeArrowheads="1"/>
          </p:cNvSpPr>
          <p:nvPr/>
        </p:nvSpPr>
        <p:spPr bwMode="auto">
          <a:xfrm>
            <a:off x="1089025" y="942975"/>
            <a:ext cx="1314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FFCC"/>
                </a:solidFill>
                <a:latin typeface="Calibri" pitchFamily="34" charset="0"/>
              </a:rPr>
              <a:t>turn up</a:t>
            </a:r>
          </a:p>
        </p:txBody>
      </p:sp>
      <p:sp>
        <p:nvSpPr>
          <p:cNvPr id="18448" name="TextBox 17"/>
          <p:cNvSpPr txBox="1">
            <a:spLocks noChangeArrowheads="1"/>
          </p:cNvSpPr>
          <p:nvPr/>
        </p:nvSpPr>
        <p:spPr bwMode="auto">
          <a:xfrm>
            <a:off x="2355850" y="914400"/>
            <a:ext cx="1987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FFCC"/>
                </a:solidFill>
                <a:latin typeface="Calibri" pitchFamily="34" charset="0"/>
              </a:rPr>
              <a:t>team-building</a:t>
            </a:r>
          </a:p>
        </p:txBody>
      </p:sp>
      <p:sp>
        <p:nvSpPr>
          <p:cNvPr id="18449" name="TextBox 18"/>
          <p:cNvSpPr txBox="1">
            <a:spLocks noChangeArrowheads="1"/>
          </p:cNvSpPr>
          <p:nvPr/>
        </p:nvSpPr>
        <p:spPr bwMode="auto">
          <a:xfrm>
            <a:off x="4673600" y="892175"/>
            <a:ext cx="119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FFCC"/>
                </a:solidFill>
                <a:latin typeface="Calibri" pitchFamily="34" charset="0"/>
              </a:rPr>
              <a:t>set off</a:t>
            </a:r>
          </a:p>
        </p:txBody>
      </p:sp>
      <p:sp>
        <p:nvSpPr>
          <p:cNvPr id="18450" name="TextBox 19"/>
          <p:cNvSpPr txBox="1">
            <a:spLocks noChangeArrowheads="1"/>
          </p:cNvSpPr>
          <p:nvPr/>
        </p:nvSpPr>
        <p:spPr bwMode="auto">
          <a:xfrm>
            <a:off x="6223000" y="909638"/>
            <a:ext cx="1549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FFCC"/>
                </a:solidFill>
                <a:latin typeface="Calibri" pitchFamily="34" charset="0"/>
              </a:rPr>
              <a:t>first aid kit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.sachmem.vn/public/images/TA9T1SHS/U1-L4-1-1-2ebeff20b4c6236f2b4eab01e92f52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114800"/>
            <a:ext cx="2814638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s://s.sachmem.vn/public/images/TA9T1SHS/U1-L4-1-2-9c7034ff5927423391fb53959202cf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600200"/>
            <a:ext cx="327660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s://s.sachmem.vn/public/images/TA9T1SHS/U1-L4-1-3-fd7e6493d4c238efa10b5f8ca266b3d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1488" y="4114800"/>
            <a:ext cx="4329112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1938" y="157163"/>
            <a:ext cx="8620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1. Nick, Mi , Duong and Mai are planning a day out to a place of interest for their class. Listen to the conversation and complete their plan.</a:t>
            </a:r>
          </a:p>
        </p:txBody>
      </p:sp>
      <p:pic>
        <p:nvPicPr>
          <p:cNvPr id="4098" name="Picture 2" descr="C:\Users\Admin\Desktop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1938" y="1330325"/>
            <a:ext cx="46577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518150" y="6248400"/>
            <a:ext cx="1646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tug of war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85800" y="6262688"/>
            <a:ext cx="3448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ten thousand mile shoe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6407150" y="1066800"/>
            <a:ext cx="1633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sack jump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463" grpId="0"/>
      <p:bldP spid="19464" grpId="0"/>
      <p:bldP spid="194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 bwMode="auto">
          <a:xfrm>
            <a:off x="82550" y="623888"/>
            <a:ext cx="2127250" cy="585787"/>
          </a:xfrm>
          <a:prstGeom prst="snipRoundRect">
            <a:avLst>
              <a:gd name="adj1" fmla="val 50000"/>
              <a:gd name="adj2" fmla="val 50000"/>
            </a:avLst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tIns="0"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DAY OUT</a:t>
            </a:r>
          </a:p>
        </p:txBody>
      </p:sp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76200" y="-47625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vi-VN" sz="1600">
                <a:solidFill>
                  <a:srgbClr val="002060"/>
                </a:solidFill>
              </a:rPr>
              <a:t>1. Nick, Mi, Duong, and Mai are planning a day out to a place of interest for their class. Listen to their conversation and complete their plan by </a:t>
            </a:r>
            <a:r>
              <a:rPr lang="en-US" altLang="vi-VN" sz="1600" b="1" u="sng">
                <a:solidFill>
                  <a:srgbClr val="002060"/>
                </a:solidFill>
              </a:rPr>
              <a:t>filling each blank with no more than three words</a:t>
            </a:r>
            <a:r>
              <a:rPr lang="en-US" altLang="vi-VN" sz="1600">
                <a:solidFill>
                  <a:srgbClr val="002060"/>
                </a:solidFill>
              </a:rPr>
              <a:t>.</a:t>
            </a:r>
            <a:endParaRPr lang="vi-VN" altLang="vi-VN" sz="1600">
              <a:solidFill>
                <a:srgbClr val="002060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124200" y="1444625"/>
            <a:ext cx="28194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vi-VN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Green Park</a:t>
            </a:r>
            <a:endParaRPr lang="vi-VN" altLang="vi-VN" sz="2400" dirty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124200" y="1855788"/>
            <a:ext cx="281940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vi-VN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bus</a:t>
            </a:r>
            <a:endParaRPr lang="vi-VN" altLang="vi-VN" sz="2400" dirty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124200" y="2263775"/>
            <a:ext cx="28194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vi-VN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altLang="vi-VN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a.m</a:t>
            </a:r>
            <a:endParaRPr lang="vi-VN" altLang="vi-VN" sz="2400" dirty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756025" y="2671763"/>
            <a:ext cx="281940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vi-VN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own lunch</a:t>
            </a:r>
            <a:endParaRPr lang="vi-VN" altLang="vi-VN" sz="2400" dirty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748463" y="3422650"/>
            <a:ext cx="21336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vi-VN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supermarket</a:t>
            </a:r>
            <a:endParaRPr lang="vi-VN" altLang="vi-VN" sz="2400" dirty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916363" y="3989388"/>
            <a:ext cx="1925637" cy="8302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vi-VN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team-building</a:t>
            </a:r>
            <a:endParaRPr lang="vi-VN" altLang="vi-VN" sz="2400" dirty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8142288" y="4160838"/>
            <a:ext cx="1087437" cy="831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vi-VN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quizzes</a:t>
            </a:r>
            <a:endParaRPr lang="vi-VN" altLang="vi-VN" sz="2400" dirty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113088" y="5343525"/>
            <a:ext cx="28194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vi-VN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painting village</a:t>
            </a:r>
            <a:endParaRPr lang="vi-VN" altLang="vi-VN" sz="2400" dirty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101975" y="5664200"/>
            <a:ext cx="28194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vi-VN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make</a:t>
            </a:r>
            <a:endParaRPr lang="vi-VN" altLang="vi-VN" sz="2400" dirty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352800" y="6284913"/>
            <a:ext cx="281940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vi-VN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altLang="vi-VN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p.m</a:t>
            </a:r>
            <a:endParaRPr lang="vi-VN" altLang="vi-VN" sz="2400" dirty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101975" y="1482725"/>
            <a:ext cx="2330450" cy="46037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vi-VN" altLang="vi-VN" sz="2400" dirty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125788" y="1884363"/>
            <a:ext cx="1316037" cy="461962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vi-VN" altLang="vi-VN" sz="2400" dirty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113088" y="2311400"/>
            <a:ext cx="2330450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vi-VN" altLang="vi-VN" sz="2400" dirty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646488" y="2708275"/>
            <a:ext cx="2330450" cy="46037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vi-VN" altLang="vi-VN" sz="2400" dirty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6748463" y="3454400"/>
            <a:ext cx="1925637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vi-VN" altLang="vi-VN" sz="2400" dirty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919538" y="4038600"/>
            <a:ext cx="1590675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vi-VN" altLang="vi-VN" sz="2400" dirty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8164513" y="4216400"/>
            <a:ext cx="815975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vi-VN" altLang="vi-VN" sz="2400" dirty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101975" y="5375275"/>
            <a:ext cx="1592263" cy="46037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vi-VN" altLang="vi-VN" sz="2400" dirty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3048000" y="5791200"/>
            <a:ext cx="1316038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vi-VN" altLang="vi-VN" sz="2400" dirty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3201988" y="6324600"/>
            <a:ext cx="1316037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vi-VN" altLang="vi-VN" sz="2400" dirty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263" y="1035050"/>
          <a:ext cx="8991600" cy="5684838"/>
        </p:xfrm>
        <a:graphic>
          <a:graphicData uri="http://schemas.openxmlformats.org/drawingml/2006/table">
            <a:tbl>
              <a:tblPr/>
              <a:tblGrid>
                <a:gridCol w="2598760">
                  <a:extLst>
                    <a:ext uri="{9D8B030D-6E8A-4147-A177-3AD203B41FA5}"/>
                  </a:extLst>
                </a:gridCol>
                <a:gridCol w="3657600">
                  <a:extLst>
                    <a:ext uri="{9D8B030D-6E8A-4147-A177-3AD203B41FA5}"/>
                  </a:extLst>
                </a:gridCol>
                <a:gridCol w="2735239">
                  <a:extLst>
                    <a:ext uri="{9D8B030D-6E8A-4147-A177-3AD203B41FA5}"/>
                  </a:extLst>
                </a:gridCol>
              </a:tblGrid>
              <a:tr h="41141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vi-VN" sz="2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vi-VN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Details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vi-VN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Who to prepare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/>
                </a:extLst>
              </a:tr>
              <a:tr h="411419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000" b="1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Place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(1)_________________ 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11419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000" b="1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Means of transport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(2)__________________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11419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000" b="1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Time to set off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(3)__________________ 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Mai: stick a notice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11419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000" b="1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Food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(4) bring_____________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74674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000" b="1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Drinks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 everyone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Nga: buy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(5)_____________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23349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000" b="1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Activities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Morning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 (6)</a:t>
                      </a:r>
                      <a:r>
                        <a:rPr lang="vi-VN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________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___</a:t>
                      </a:r>
                      <a:r>
                        <a:rPr lang="vi-VN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__</a:t>
                      </a:r>
                      <a:r>
                        <a:rPr lang="en-US" sz="20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games and quizzes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Lunch: 11.30 </a:t>
                      </a:r>
                      <a:b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Afternoon: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go to</a:t>
                      </a:r>
                      <a:r>
                        <a:rPr lang="en-US" sz="20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traditional (8)</a:t>
                      </a:r>
                      <a:r>
                        <a:rPr lang="vi-VN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______________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___ at</a:t>
                      </a:r>
                      <a:r>
                        <a:rPr lang="en-US" sz="20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1.30;</a:t>
                      </a:r>
                      <a:r>
                        <a:rPr lang="en-US" sz="20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(9)</a:t>
                      </a:r>
                      <a:r>
                        <a:rPr lang="vi-VN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____________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their own paintings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Nick: prepare games </a:t>
                      </a:r>
                      <a:b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Thanh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prepare (7) _</a:t>
                      </a:r>
                      <a:r>
                        <a:rPr lang="vi-VN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______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14131" marR="0" marT="38049" marB="38049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57652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000" b="1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Time to come back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(10) _______________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71463" y="5343525"/>
            <a:ext cx="5889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1 COM 1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510334" y="1341120"/>
            <a:ext cx="391886" cy="5486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5" name="1 COM 1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105400" y="1813560"/>
            <a:ext cx="391886" cy="5486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6" name="1 COM 1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510334" y="2233930"/>
            <a:ext cx="391886" cy="5486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7" name="1 COM 1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105400" y="2613184"/>
            <a:ext cx="391886" cy="5486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8" name="1 COM 1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76431" y="3220563"/>
            <a:ext cx="391886" cy="5486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9" name="1 COM 1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948917" y="4211346"/>
            <a:ext cx="391886" cy="5486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0" name="1 COM 1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74831" y="4734612"/>
            <a:ext cx="391886" cy="5486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1" name="1 COM 1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831902" y="5100372"/>
            <a:ext cx="391886" cy="5486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2" name="1 COM 1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340428" y="5694654"/>
            <a:ext cx="391886" cy="5486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3" name="1 COM 1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625073" y="6243294"/>
            <a:ext cx="391886" cy="5486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6750" y="1382713"/>
            <a:ext cx="1628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0000"/>
                </a:solidFill>
              </a:rPr>
              <a:t>Green Park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322638" y="1820863"/>
            <a:ext cx="639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0000"/>
                </a:solidFill>
              </a:rPr>
              <a:t>bus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309938" y="2214563"/>
            <a:ext cx="8921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0000"/>
                </a:solidFill>
              </a:rPr>
              <a:t>8 a.m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783013" y="2613025"/>
            <a:ext cx="1457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0000"/>
                </a:solidFill>
              </a:rPr>
              <a:t>own lunch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737350" y="3370263"/>
            <a:ext cx="1755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0000"/>
                </a:solidFill>
              </a:rPr>
              <a:t>supermarket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202113" y="3822700"/>
            <a:ext cx="1879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0000"/>
                </a:solidFill>
              </a:rPr>
              <a:t>team-building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470650" y="4394200"/>
            <a:ext cx="11414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0000"/>
                </a:solidFill>
              </a:rPr>
              <a:t>quizzes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109913" y="5100638"/>
            <a:ext cx="20510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0000"/>
                </a:solidFill>
              </a:rPr>
              <a:t>painting village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935413" y="5448300"/>
            <a:ext cx="8763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0000"/>
                </a:solidFill>
              </a:rPr>
              <a:t>make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717925" y="6184900"/>
            <a:ext cx="8921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0000"/>
                </a:solidFill>
              </a:rPr>
              <a:t>5 p.m</a:t>
            </a:r>
          </a:p>
        </p:txBody>
      </p:sp>
      <p:pic>
        <p:nvPicPr>
          <p:cNvPr id="5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61963"/>
            <a:ext cx="52863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104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618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53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06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646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931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450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360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674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480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64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117785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6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9"/>
          <p:cNvGrpSpPr>
            <a:grpSpLocks/>
          </p:cNvGrpSpPr>
          <p:nvPr/>
        </p:nvGrpSpPr>
        <p:grpSpPr bwMode="auto">
          <a:xfrm>
            <a:off x="4351338" y="6157913"/>
            <a:ext cx="3733800" cy="304800"/>
            <a:chOff x="0" y="0"/>
            <a:chExt cx="5760" cy="240"/>
          </a:xfrm>
        </p:grpSpPr>
        <p:pic>
          <p:nvPicPr>
            <p:cNvPr id="22537" name="Picture 10" descr="J009917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Picture 11" descr="J009917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0" name="Group 12"/>
          <p:cNvGrpSpPr>
            <a:grpSpLocks/>
          </p:cNvGrpSpPr>
          <p:nvPr/>
        </p:nvGrpSpPr>
        <p:grpSpPr bwMode="auto">
          <a:xfrm rot="5400000">
            <a:off x="6588125" y="3162300"/>
            <a:ext cx="4419600" cy="381000"/>
            <a:chOff x="0" y="0"/>
            <a:chExt cx="5760" cy="240"/>
          </a:xfrm>
        </p:grpSpPr>
        <p:pic>
          <p:nvPicPr>
            <p:cNvPr id="22535" name="Picture 13" descr="J009917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Picture 14" descr="J009917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1" name="Group 15"/>
          <p:cNvGrpSpPr>
            <a:grpSpLocks/>
          </p:cNvGrpSpPr>
          <p:nvPr/>
        </p:nvGrpSpPr>
        <p:grpSpPr bwMode="auto">
          <a:xfrm rot="5400000">
            <a:off x="-1989137" y="3314700"/>
            <a:ext cx="4572000" cy="381000"/>
            <a:chOff x="0" y="0"/>
            <a:chExt cx="5760" cy="240"/>
          </a:xfrm>
        </p:grpSpPr>
        <p:pic>
          <p:nvPicPr>
            <p:cNvPr id="22533" name="Picture 16" descr="J009917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4" name="Picture 17" descr="J009917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762000" y="523875"/>
            <a:ext cx="7769225" cy="578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Aft>
                <a:spcPts val="1200"/>
              </a:spcAft>
              <a:defRPr/>
            </a:pP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a. I think we should prepare </a:t>
            </a:r>
            <a:r>
              <a:rPr lang="en-US" alt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our own lunch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And </a:t>
            </a:r>
            <a:r>
              <a:rPr lang="en-US" altLang="vi-VN" sz="20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will buy </a:t>
            </a:r>
            <a:r>
              <a:rPr lang="en-US" alt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drinks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for everyone in the supermarket. </a:t>
            </a:r>
          </a:p>
          <a:p>
            <a:pPr algn="just" fontAlgn="auto">
              <a:spcAft>
                <a:spcPts val="1200"/>
              </a:spcAft>
              <a:defRPr/>
            </a:pP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about the activities? In the morning, we are going to </a:t>
            </a:r>
            <a:r>
              <a:rPr lang="en-US" alt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play team-building games and quizzes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will prepare </a:t>
            </a:r>
            <a:r>
              <a:rPr lang="en-US" alt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games and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will prepare the quizzes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spcAft>
                <a:spcPts val="1200"/>
              </a:spcAft>
              <a:defRPr/>
            </a:pP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We will have lunch at </a:t>
            </a:r>
            <a:r>
              <a:rPr lang="en-US" alt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11.30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spcAft>
                <a:spcPts val="1200"/>
              </a:spcAft>
              <a:defRPr/>
            </a:pPr>
            <a:r>
              <a:rPr lang="en-US" altLang="vi-VN" sz="20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b. We decided that we are going to 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Green Park</a:t>
            </a:r>
            <a:r>
              <a:rPr lang="en-US" altLang="vi-VN" sz="20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We can go there by 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bus</a:t>
            </a:r>
            <a:r>
              <a:rPr lang="en-US" altLang="vi-VN" sz="20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My friends and I are going to turn up at the school gate at 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a.m</a:t>
            </a:r>
            <a:r>
              <a:rPr lang="en-US" altLang="vi-VN" sz="20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altLang="vi-VN" sz="20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will stick the notice on the board tomorrow.</a:t>
            </a:r>
          </a:p>
          <a:p>
            <a:pPr algn="just" fontAlgn="auto">
              <a:spcAft>
                <a:spcPts val="1200"/>
              </a:spcAft>
              <a:defRPr/>
            </a:pP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c. In the afternoon, we can </a:t>
            </a:r>
            <a:r>
              <a:rPr lang="en-US" alt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visit the traditional painting village there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spcAft>
                <a:spcPts val="1200"/>
              </a:spcAft>
              <a:defRPr/>
            </a:pPr>
            <a:r>
              <a:rPr lang="en-US" altLang="vi-VN" sz="20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d. Finally, we will take the 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bus</a:t>
            </a:r>
            <a:r>
              <a:rPr lang="en-US" altLang="vi-VN" sz="20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back to school at 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p.m</a:t>
            </a:r>
            <a:r>
              <a:rPr lang="en-US" altLang="vi-VN" sz="20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spcAft>
                <a:spcPts val="1200"/>
              </a:spcAft>
              <a:defRPr/>
            </a:pPr>
            <a:r>
              <a:rPr lang="en-US" altLang="vi-VN" sz="20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That’s all. Thank you for listening.</a:t>
            </a:r>
            <a:endParaRPr lang="vi-VN" altLang="vi-VN" sz="2000" b="1" i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e. Hi guys. I’m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I’m </a:t>
            </a:r>
            <a:r>
              <a:rPr lang="en-US" alt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very excited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stand here to present our plan to you.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9"/>
          <p:cNvGrpSpPr>
            <a:grpSpLocks/>
          </p:cNvGrpSpPr>
          <p:nvPr/>
        </p:nvGrpSpPr>
        <p:grpSpPr bwMode="auto">
          <a:xfrm>
            <a:off x="4351338" y="6157913"/>
            <a:ext cx="3733800" cy="304800"/>
            <a:chOff x="0" y="0"/>
            <a:chExt cx="5760" cy="240"/>
          </a:xfrm>
        </p:grpSpPr>
        <p:pic>
          <p:nvPicPr>
            <p:cNvPr id="23561" name="Picture 10" descr="J009917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2" name="Picture 11" descr="J009917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4" name="Group 12"/>
          <p:cNvGrpSpPr>
            <a:grpSpLocks/>
          </p:cNvGrpSpPr>
          <p:nvPr/>
        </p:nvGrpSpPr>
        <p:grpSpPr bwMode="auto">
          <a:xfrm rot="5400000">
            <a:off x="6588125" y="3162300"/>
            <a:ext cx="4419600" cy="381000"/>
            <a:chOff x="0" y="0"/>
            <a:chExt cx="5760" cy="240"/>
          </a:xfrm>
        </p:grpSpPr>
        <p:pic>
          <p:nvPicPr>
            <p:cNvPr id="23559" name="Picture 13" descr="J009917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0" name="Picture 14" descr="J009917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5" name="Group 15"/>
          <p:cNvGrpSpPr>
            <a:grpSpLocks/>
          </p:cNvGrpSpPr>
          <p:nvPr/>
        </p:nvGrpSpPr>
        <p:grpSpPr bwMode="auto">
          <a:xfrm rot="5400000">
            <a:off x="-1989137" y="3314700"/>
            <a:ext cx="4572000" cy="381000"/>
            <a:chOff x="0" y="0"/>
            <a:chExt cx="5760" cy="240"/>
          </a:xfrm>
        </p:grpSpPr>
        <p:pic>
          <p:nvPicPr>
            <p:cNvPr id="23557" name="Picture 16" descr="J009917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8" name="Picture 17" descr="J009917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838200" y="52388"/>
            <a:ext cx="7769225" cy="711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Aft>
                <a:spcPts val="1200"/>
              </a:spcAft>
              <a:defRPr/>
            </a:pP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+mn-cs"/>
              </a:rPr>
              <a:t>e. Hi guys. I’m </a:t>
            </a:r>
            <a:r>
              <a:rPr lang="en-US" altLang="vi-VN" sz="2000" b="1" dirty="0" err="1">
                <a:solidFill>
                  <a:srgbClr val="FF0000"/>
                </a:solidFill>
                <a:latin typeface="Arial Black" pitchFamily="34" charset="0"/>
                <a:cs typeface="+mn-cs"/>
              </a:rPr>
              <a:t>Vinh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+mn-cs"/>
              </a:rPr>
              <a:t>. I’m </a:t>
            </a:r>
            <a:r>
              <a:rPr lang="en-US" altLang="vi-VN" sz="2000" b="1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very excited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+mn-cs"/>
              </a:rPr>
              <a:t> to stand here to present our plan to you.</a:t>
            </a:r>
          </a:p>
          <a:p>
            <a:pPr algn="just" fontAlgn="auto">
              <a:spcAft>
                <a:spcPts val="1200"/>
              </a:spcAft>
              <a:defRPr/>
            </a:pP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+mn-cs"/>
              </a:rPr>
              <a:t>b. We decided that we are going to </a:t>
            </a:r>
            <a:r>
              <a:rPr lang="en-US" altLang="vi-VN" sz="2000" b="1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Green Park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+mn-cs"/>
              </a:rPr>
              <a:t>. We can go there by </a:t>
            </a:r>
            <a:r>
              <a:rPr lang="en-US" altLang="vi-VN" sz="2000" b="1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bus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+mn-cs"/>
              </a:rPr>
              <a:t>. My friends and I are going to turn up at the school gate at </a:t>
            </a:r>
            <a:r>
              <a:rPr lang="en-US" altLang="vi-VN" sz="2000" b="1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8 a.m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+mn-cs"/>
              </a:rPr>
              <a:t>. </a:t>
            </a:r>
            <a:r>
              <a:rPr lang="en-US" altLang="vi-VN" sz="2000" b="1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Mai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+mn-cs"/>
              </a:rPr>
              <a:t> will stick the notice on the board tomorrow.</a:t>
            </a:r>
          </a:p>
          <a:p>
            <a:pPr algn="just" fontAlgn="auto">
              <a:spcAft>
                <a:spcPts val="1200"/>
              </a:spcAft>
              <a:defRPr/>
            </a:pP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+mn-cs"/>
              </a:rPr>
              <a:t>a. I think we should prepare </a:t>
            </a:r>
            <a:r>
              <a:rPr lang="en-US" altLang="vi-VN" sz="2000" b="1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our own lunch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+mn-cs"/>
              </a:rPr>
              <a:t>. And </a:t>
            </a:r>
            <a:r>
              <a:rPr lang="en-US" altLang="vi-VN" sz="2000" b="1" dirty="0" err="1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+mn-cs"/>
              </a:rPr>
              <a:t>Nga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+mn-cs"/>
              </a:rPr>
              <a:t> will buy </a:t>
            </a:r>
            <a:r>
              <a:rPr lang="en-US" altLang="vi-VN" sz="2000" b="1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drinks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+mn-cs"/>
              </a:rPr>
              <a:t> for everyone in the supermarket. </a:t>
            </a:r>
          </a:p>
          <a:p>
            <a:pPr algn="just" fontAlgn="auto">
              <a:spcAft>
                <a:spcPts val="1200"/>
              </a:spcAft>
              <a:defRPr/>
            </a:pP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+mn-cs"/>
              </a:rPr>
              <a:t>What about the activities? In the morning, we are going to </a:t>
            </a:r>
            <a:r>
              <a:rPr lang="en-US" altLang="vi-VN" sz="2000" b="1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play team-building games and quizzes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+mn-cs"/>
              </a:rPr>
              <a:t>. </a:t>
            </a:r>
            <a:r>
              <a:rPr lang="en-US" altLang="vi-VN" sz="2000" b="1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Nick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+mn-cs"/>
              </a:rPr>
              <a:t> will prepare </a:t>
            </a:r>
            <a:r>
              <a:rPr lang="en-US" altLang="vi-VN" sz="2000" b="1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the games and </a:t>
            </a:r>
            <a:r>
              <a:rPr lang="en-US" altLang="vi-VN" sz="2000" b="1" dirty="0" err="1">
                <a:solidFill>
                  <a:srgbClr val="FF0000"/>
                </a:solidFill>
                <a:latin typeface="Arial Black" pitchFamily="34" charset="0"/>
                <a:cs typeface="+mn-cs"/>
              </a:rPr>
              <a:t>Thanh</a:t>
            </a:r>
            <a:r>
              <a:rPr lang="en-US" altLang="vi-VN" sz="2000" b="1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 will prepare the quizzes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+mn-cs"/>
              </a:rPr>
              <a:t>.</a:t>
            </a:r>
          </a:p>
          <a:p>
            <a:pPr algn="just" fontAlgn="auto">
              <a:spcAft>
                <a:spcPts val="1200"/>
              </a:spcAft>
              <a:defRPr/>
            </a:pP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+mn-cs"/>
              </a:rPr>
              <a:t>We will have lunch at </a:t>
            </a:r>
            <a:r>
              <a:rPr lang="en-US" altLang="vi-VN" sz="2000" b="1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11.30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+mn-cs"/>
              </a:rPr>
              <a:t>.</a:t>
            </a:r>
          </a:p>
          <a:p>
            <a:pPr algn="just" fontAlgn="auto">
              <a:spcAft>
                <a:spcPts val="1200"/>
              </a:spcAft>
              <a:defRPr/>
            </a:pP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+mn-cs"/>
              </a:rPr>
              <a:t>c. In the afternoon, we can </a:t>
            </a:r>
            <a:r>
              <a:rPr lang="en-US" altLang="vi-VN" sz="2000" b="1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visit the traditional painting village there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+mn-cs"/>
              </a:rPr>
              <a:t>.</a:t>
            </a:r>
          </a:p>
          <a:p>
            <a:pPr algn="just" fontAlgn="auto">
              <a:spcAft>
                <a:spcPts val="1200"/>
              </a:spcAft>
              <a:defRPr/>
            </a:pP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+mn-cs"/>
              </a:rPr>
              <a:t>d. Finally, we will take the </a:t>
            </a:r>
            <a:r>
              <a:rPr lang="en-US" altLang="vi-VN" sz="2000" b="1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bus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+mn-cs"/>
              </a:rPr>
              <a:t> back to school at </a:t>
            </a:r>
            <a:r>
              <a:rPr lang="en-US" altLang="vi-VN" sz="2000" b="1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5 p.m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+mn-cs"/>
              </a:rPr>
              <a:t>.</a:t>
            </a:r>
          </a:p>
          <a:p>
            <a:pPr algn="just" fontAlgn="auto">
              <a:spcAft>
                <a:spcPts val="1200"/>
              </a:spcAft>
              <a:defRPr/>
            </a:pP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+mn-cs"/>
              </a:rPr>
              <a:t>That’s all. Thank you for listening.</a:t>
            </a:r>
            <a:endParaRPr lang="vi-VN" altLang="vi-VN" sz="2000" b="1" dirty="0">
              <a:solidFill>
                <a:schemeClr val="accent4">
                  <a:lumMod val="1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724</Words>
  <Application>Microsoft Office PowerPoint</Application>
  <PresentationFormat>On-screen Show (4:3)</PresentationFormat>
  <Paragraphs>140</Paragraphs>
  <Slides>12</Slides>
  <Notes>2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Arial Black</vt:lpstr>
      <vt:lpstr>Wingdings</vt:lpstr>
      <vt:lpstr>Office Theme</vt:lpstr>
      <vt:lpstr>Slide 1</vt:lpstr>
      <vt:lpstr>Slide 2</vt:lpstr>
      <vt:lpstr>Slide 3</vt:lpstr>
      <vt:lpstr>Slide 4</vt:lpstr>
      <vt:lpstr>s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108</cp:revision>
  <dcterms:created xsi:type="dcterms:W3CDTF">2020-07-30T08:55:59Z</dcterms:created>
  <dcterms:modified xsi:type="dcterms:W3CDTF">2021-09-12T09:51:13Z</dcterms:modified>
</cp:coreProperties>
</file>