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08" r:id="rId2"/>
    <p:sldMasterId id="2147483833" r:id="rId3"/>
    <p:sldMasterId id="2147483846" r:id="rId4"/>
  </p:sldMasterIdLst>
  <p:notesMasterIdLst>
    <p:notesMasterId r:id="rId13"/>
  </p:notesMasterIdLst>
  <p:sldIdLst>
    <p:sldId id="289" r:id="rId5"/>
    <p:sldId id="280" r:id="rId6"/>
    <p:sldId id="287" r:id="rId7"/>
    <p:sldId id="283" r:id="rId8"/>
    <p:sldId id="284" r:id="rId9"/>
    <p:sldId id="285" r:id="rId10"/>
    <p:sldId id="286" r:id="rId11"/>
    <p:sldId id="274"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a:srgbClr val="0000CC"/>
    <a:srgbClr val="F9E4BF"/>
    <a:srgbClr val="FF0000"/>
    <a:srgbClr val="C20A4C"/>
    <a:srgbClr val="FFFFCC"/>
    <a:srgbClr val="2207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5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B97849-71DB-4EC5-8801-B93C2ABBC4AC}" type="datetimeFigureOut">
              <a:rPr lang="en-US"/>
              <a:pPr>
                <a:defRPr/>
              </a:pPr>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A6FF5A-D20A-4ABC-91D2-DEAADE8C37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717A8CC6-9295-401C-94AA-33847955760B}" type="datetimeFigureOut">
              <a:rPr lang="en-US"/>
              <a:pPr>
                <a:defRPr/>
              </a:pPr>
              <a:t>9/12/2021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4F0F4B0F-B788-4B54-9619-B834307F9B6C}"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CAB5641-B316-47EE-ABEB-C9563CF3B404}"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E17E6B3F-56FB-4FCF-9A47-FF5C8689DB98}" type="datetimeFigureOut">
              <a:rPr lang="en-US"/>
              <a:pPr>
                <a:defRPr/>
              </a:pPr>
              <a:t>9/12/2021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B08E67D-216B-4CC5-B559-2914708106B6}"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73D4BCDD-C47F-4A4E-A740-D6BDEC9E28AE}" type="datetimeFigureOut">
              <a:rPr lang="en-US"/>
              <a:pPr>
                <a:defRPr/>
              </a:pPr>
              <a:t>9/12/2021</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8764D529-BCEB-4F04-A5E0-29FBE9C45FE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29ED317C-E0DF-4AD8-A1D8-7407E89603EC}"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35D2003F-DC4A-4D4F-A993-A901D0A4450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5AFB5DCB-3585-419D-96BC-264DC8D07CDB}"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BD0F9DB9-6AF0-4CE2-ACD9-C971721A9987}"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69B19097-9370-4238-B760-909BBC24555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19F555BF-07A0-4B20-96FF-74FA709009F2}"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25625536-A725-425C-86C6-C88EC678C95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0CBADD3-D645-4309-9A54-43BE6921976F}"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3D5705EE-EE43-4C92-B58C-3AD8E7EE2566}" type="datetimeFigureOut">
              <a:rPr lang="en-US"/>
              <a:pPr>
                <a:defRPr/>
              </a:pPr>
              <a:t>9/12/2021</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C92ACCA1-764B-4849-879F-40843EEEF986}"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3FCD95E4-8167-446D-AF8F-39C4E0895099}"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346E91A2-AF0C-4C8E-9BF4-FC77A5793590}"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42BE1E-949A-43AC-9953-9053B6D2E1D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D89BD9-B99B-4057-8FE3-C01CB61D22C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8CD547-2B67-4671-85D8-C3F52FB5FA0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CC7A99-3C61-46EB-9160-2DD370CC77D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3EF671-547B-476F-9560-5FB82679BA2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67E284-9D79-46B2-92A6-081829ED90A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7A82A3-842C-45F3-9406-61A3B72434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BB8236A-1362-4CB9-9488-09F32389D398}"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11240A71-E436-498B-841C-CB5A78359E90}" type="datetimeFigureOut">
              <a:rPr lang="en-US"/>
              <a:pPr>
                <a:defRPr/>
              </a:pPr>
              <a:t>9/12/2021</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EBF8AB-7AC2-49FA-9DB3-9B8356F3034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29D9AD-1EB9-4F93-B2CA-137E1935800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340C17-9B8C-4867-B658-A4C62574AF7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028C31-51CE-4DD4-BC06-857199D300D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CCF723-EF39-4004-9E7C-DAAC7162876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105005-9054-4673-BF47-F2162F845EE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908AAF-9830-4C2D-B90E-B59703F4BA9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002656-179F-45CD-9F97-9FF6B67E3D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FD0E51-8488-4BAC-84CE-FAA16806349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36924A-0B9A-434B-836D-E9BA34203D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5F2D75C1-8B8E-472A-AFFD-F8759741227B}" type="slidenum">
              <a:rPr lang="en-US"/>
              <a:pPr>
                <a:defRPr/>
              </a:pPr>
              <a:t>‹#›</a:t>
            </a:fld>
            <a:endParaRPr lang="en-US"/>
          </a:p>
        </p:txBody>
      </p:sp>
      <p:sp>
        <p:nvSpPr>
          <p:cNvPr id="7" name="Date Placeholder 3"/>
          <p:cNvSpPr>
            <a:spLocks noGrp="1"/>
          </p:cNvSpPr>
          <p:nvPr>
            <p:ph type="dt" sz="half" idx="17"/>
          </p:nvPr>
        </p:nvSpPr>
        <p:spPr/>
        <p:txBody>
          <a:bodyPr/>
          <a:lstStyle>
            <a:lvl1pPr>
              <a:defRPr/>
            </a:lvl1pPr>
          </a:lstStyle>
          <a:p>
            <a:pPr>
              <a:defRPr/>
            </a:pPr>
            <a:fld id="{F895D3CE-3435-4E2D-A7C4-6AFBD2F62318}" type="datetimeFigureOut">
              <a:rPr lang="en-US"/>
              <a:pPr>
                <a:defRPr/>
              </a:pPr>
              <a:t>9/12/2021</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384247-D302-4F95-AF0D-7E6AE98A2AB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24A8FA7-FE79-4091-951C-95C39A0B6B0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2A7546-B19C-436C-A49B-0CC09CA99DC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35198E-3474-46C8-9E99-658EAB009A5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8DCF67A-F003-4C0D-A8AD-38A0D4DD2C6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2B6D9F-C27A-4B74-812C-D9514FAD6EF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6"/>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C9FDA7-FB23-4559-BACA-18DBFD186F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172B67A0-5633-43EE-B6A1-36B774C23158}" type="slidenum">
              <a:rPr lang="en-US"/>
              <a:pPr>
                <a:defRPr/>
              </a:pPr>
              <a:t>‹#›</a:t>
            </a:fld>
            <a:endParaRPr lang="en-US"/>
          </a:p>
        </p:txBody>
      </p:sp>
      <p:sp>
        <p:nvSpPr>
          <p:cNvPr id="9" name="Date Placeholder 3"/>
          <p:cNvSpPr>
            <a:spLocks noGrp="1"/>
          </p:cNvSpPr>
          <p:nvPr>
            <p:ph type="dt" sz="half" idx="17"/>
          </p:nvPr>
        </p:nvSpPr>
        <p:spPr/>
        <p:txBody>
          <a:bodyPr/>
          <a:lstStyle>
            <a:lvl1pPr>
              <a:defRPr/>
            </a:lvl1pPr>
          </a:lstStyle>
          <a:p>
            <a:pPr>
              <a:defRPr/>
            </a:pPr>
            <a:fld id="{403811FE-2C5E-4C0D-97A4-6423CC7CB2BE}" type="datetimeFigureOut">
              <a:rPr lang="en-US"/>
              <a:pPr>
                <a:defRPr/>
              </a:pPr>
              <a:t>9/12/2021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E735DC4-CA9B-4FA4-9702-0CE9B84F4909}"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D3803EED-3F2A-41F4-B30A-A3FBE5D3EDD5}" type="datetimeFigureOut">
              <a:rPr lang="en-US"/>
              <a:pPr>
                <a:defRPr/>
              </a:pPr>
              <a:t>9/12/2021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88913F72-C1EB-4DE7-B5C5-5AD6D80732FD}"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5424AA0F-9912-4638-BB2F-8FA387D54270}" type="datetimeFigureOut">
              <a:rPr lang="en-US"/>
              <a:pPr>
                <a:defRPr/>
              </a:pPr>
              <a:t>9/12/2021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2CC20BEB-5DD7-4607-94C8-1C6F8042A79C}" type="slidenum">
              <a:rPr lang="en-US"/>
              <a:pPr>
                <a:defRPr/>
              </a:pPr>
              <a:t>‹#›</a:t>
            </a:fld>
            <a:endParaRPr lang="en-US"/>
          </a:p>
        </p:txBody>
      </p:sp>
      <p:sp>
        <p:nvSpPr>
          <p:cNvPr id="7" name="Date Placeholder 3"/>
          <p:cNvSpPr>
            <a:spLocks noGrp="1"/>
          </p:cNvSpPr>
          <p:nvPr>
            <p:ph type="dt" sz="half" idx="16"/>
          </p:nvPr>
        </p:nvSpPr>
        <p:spPr/>
        <p:txBody>
          <a:bodyPr/>
          <a:lstStyle>
            <a:lvl1pPr>
              <a:defRPr/>
            </a:lvl1pPr>
          </a:lstStyle>
          <a:p>
            <a:pPr>
              <a:defRPr/>
            </a:pPr>
            <a:fld id="{8BC540E1-7405-4873-8367-67FE1736D8BE}" type="datetimeFigureOut">
              <a:rPr lang="en-US"/>
              <a:pPr>
                <a:defRPr/>
              </a:pPr>
              <a:t>9/12/2021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F89E882-5C46-428B-901B-1A70566BB15E}"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B7824DD3-9667-4F20-8887-38CB8139C5EA}" type="datetimeFigureOut">
              <a:rPr lang="en-US"/>
              <a:pPr>
                <a:defRPr/>
              </a:pPr>
              <a:t>9/12/2021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cs typeface="+mn-cs"/>
              </a:defRPr>
            </a:lvl1pPr>
          </a:lstStyle>
          <a:p>
            <a:pPr>
              <a:defRPr/>
            </a:pPr>
            <a:fld id="{41475DFB-0B24-4A48-99C9-40C235E53D6C}" type="slidenum">
              <a:rPr lang="en-US"/>
              <a:pPr>
                <a:defRPr/>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6581D2C0-FEF0-48C8-A4F5-84EA1A0A5327}" type="datetimeFigureOut">
              <a:rPr lang="en-US"/>
              <a:pPr>
                <a:defRPr/>
              </a:pPr>
              <a:t>9/12/2021</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2" r:id="rId2"/>
    <p:sldLayoutId id="2147483891" r:id="rId3"/>
    <p:sldLayoutId id="2147483890" r:id="rId4"/>
    <p:sldLayoutId id="2147483889" r:id="rId5"/>
    <p:sldLayoutId id="2147483888" r:id="rId6"/>
    <p:sldLayoutId id="2147483887" r:id="rId7"/>
    <p:sldLayoutId id="2147483886" r:id="rId8"/>
    <p:sldLayoutId id="2147483885" r:id="rId9"/>
    <p:sldLayoutId id="2147483884" r:id="rId10"/>
    <p:sldLayoutId id="21474838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Arial" panose="020B0604020202020204" pitchFamily="34" charset="0"/>
              </a:defRPr>
            </a:lvl1pPr>
          </a:lstStyle>
          <a:p>
            <a:pPr>
              <a:defRPr/>
            </a:pPr>
            <a:fld id="{F386D7F3-471E-4ECB-9AF4-BC03285DBF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6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BC46CFD-2EE7-46C4-9DB6-9DF008F03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A499F38-E91F-4344-BDF6-DEB2838A38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29.png"/>
          <p:cNvPicPr>
            <a:picLocks noChangeAspect="1"/>
          </p:cNvPicPr>
          <p:nvPr/>
        </p:nvPicPr>
        <p:blipFill>
          <a:blip r:embed="rId2"/>
          <a:srcRect/>
          <a:stretch>
            <a:fillRect/>
          </a:stretch>
        </p:blipFill>
        <p:spPr bwMode="auto">
          <a:xfrm>
            <a:off x="-228600" y="-381000"/>
            <a:ext cx="9099550" cy="7467600"/>
          </a:xfrm>
          <a:prstGeom prst="rect">
            <a:avLst/>
          </a:prstGeom>
          <a:noFill/>
          <a:ln w="9525">
            <a:noFill/>
            <a:miter lim="800000"/>
            <a:headEnd/>
            <a:tailEnd/>
          </a:ln>
        </p:spPr>
      </p:pic>
      <p:sp>
        <p:nvSpPr>
          <p:cNvPr id="53250" name="TextBox 1"/>
          <p:cNvSpPr txBox="1">
            <a:spLocks noChangeArrowheads="1"/>
          </p:cNvSpPr>
          <p:nvPr/>
        </p:nvSpPr>
        <p:spPr bwMode="auto">
          <a:xfrm>
            <a:off x="914400" y="3124200"/>
            <a:ext cx="5943600" cy="1066800"/>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Nguyễn Thị Mỹ Linh </a:t>
            </a:r>
          </a:p>
          <a:p>
            <a:pPr algn="ctr"/>
            <a:r>
              <a:rPr lang="en-US" sz="3200">
                <a:solidFill>
                  <a:srgbClr val="FF0000"/>
                </a:solidFill>
                <a:latin typeface="Times New Roman" pitchFamily="18" charset="0"/>
                <a:cs typeface="Times New Roman" pitchFamily="18" charset="0"/>
              </a:rPr>
              <a:t> Tan My  Secondary school</a:t>
            </a:r>
          </a:p>
        </p:txBody>
      </p:sp>
      <p:sp>
        <p:nvSpPr>
          <p:cNvPr id="53251" name="WordArt 8"/>
          <p:cNvSpPr>
            <a:spLocks noChangeArrowheads="1" noChangeShapeType="1" noTextEdit="1"/>
          </p:cNvSpPr>
          <p:nvPr/>
        </p:nvSpPr>
        <p:spPr bwMode="auto">
          <a:xfrm>
            <a:off x="990600" y="1219200"/>
            <a:ext cx="5943600" cy="167005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ENGLISH 9</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s://s.sachmem.vn/public/images/TA9T1SHS/U1-L8-1-5-8af171e0bdcfc288c8da4fdf7b7ffeb8.jpg"/>
          <p:cNvPicPr>
            <a:picLocks noChangeAspect="1" noChangeArrowheads="1"/>
          </p:cNvPicPr>
          <p:nvPr/>
        </p:nvPicPr>
        <p:blipFill>
          <a:blip r:embed="rId2"/>
          <a:srcRect/>
          <a:stretch>
            <a:fillRect/>
          </a:stretch>
        </p:blipFill>
        <p:spPr bwMode="auto">
          <a:xfrm>
            <a:off x="4144963" y="1447800"/>
            <a:ext cx="4419600" cy="2890838"/>
          </a:xfrm>
          <a:prstGeom prst="rect">
            <a:avLst/>
          </a:prstGeom>
          <a:noFill/>
          <a:ln w="9525">
            <a:noFill/>
            <a:miter lim="800000"/>
            <a:headEnd/>
            <a:tailEnd/>
          </a:ln>
        </p:spPr>
      </p:pic>
      <p:pic>
        <p:nvPicPr>
          <p:cNvPr id="54274" name="Picture 2" descr="https://s.sachmem.vn/public/images/TA9T1SHS/U1-L5-1-9e76bf4da634dadd24f5e4942c1e2b28.jpg"/>
          <p:cNvPicPr>
            <a:picLocks noChangeAspect="1" noChangeArrowheads="1"/>
          </p:cNvPicPr>
          <p:nvPr/>
        </p:nvPicPr>
        <p:blipFill>
          <a:blip r:embed="rId3"/>
          <a:srcRect/>
          <a:stretch>
            <a:fillRect/>
          </a:stretch>
        </p:blipFill>
        <p:spPr bwMode="auto">
          <a:xfrm>
            <a:off x="115888" y="1106488"/>
            <a:ext cx="3962400" cy="3263900"/>
          </a:xfrm>
          <a:prstGeom prst="rect">
            <a:avLst/>
          </a:prstGeom>
          <a:noFill/>
          <a:ln w="9525">
            <a:noFill/>
            <a:miter lim="800000"/>
            <a:headEnd/>
            <a:tailEnd/>
          </a:ln>
        </p:spPr>
      </p:pic>
      <p:sp>
        <p:nvSpPr>
          <p:cNvPr id="4" name="TextBox 3"/>
          <p:cNvSpPr txBox="1">
            <a:spLocks noChangeArrowheads="1"/>
          </p:cNvSpPr>
          <p:nvPr/>
        </p:nvSpPr>
        <p:spPr bwMode="auto">
          <a:xfrm>
            <a:off x="261938" y="157163"/>
            <a:ext cx="8620125" cy="1016000"/>
          </a:xfrm>
          <a:prstGeom prst="rect">
            <a:avLst/>
          </a:prstGeom>
          <a:noFill/>
          <a:ln w="9525">
            <a:noFill/>
            <a:miter lim="800000"/>
            <a:headEnd/>
            <a:tailEnd/>
          </a:ln>
        </p:spPr>
        <p:txBody>
          <a:bodyPr>
            <a:spAutoFit/>
          </a:bodyPr>
          <a:lstStyle/>
          <a:p>
            <a:r>
              <a:rPr lang="en-US" sz="2000" b="1">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p>
        </p:txBody>
      </p:sp>
      <p:sp>
        <p:nvSpPr>
          <p:cNvPr id="54279" name="Rectangle 7"/>
          <p:cNvSpPr>
            <a:spLocks noChangeArrowheads="1"/>
          </p:cNvSpPr>
          <p:nvPr/>
        </p:nvSpPr>
        <p:spPr bwMode="auto">
          <a:xfrm>
            <a:off x="304800" y="4419600"/>
            <a:ext cx="1682750" cy="366713"/>
          </a:xfrm>
          <a:prstGeom prst="rect">
            <a:avLst/>
          </a:prstGeom>
          <a:noFill/>
          <a:ln w="9525">
            <a:noFill/>
            <a:miter lim="800000"/>
            <a:headEnd/>
            <a:tailEnd/>
          </a:ln>
        </p:spPr>
        <p:txBody>
          <a:bodyPr wrap="none">
            <a:spAutoFit/>
          </a:bodyPr>
          <a:lstStyle/>
          <a:p>
            <a:r>
              <a:rPr lang="en-US" b="1">
                <a:solidFill>
                  <a:srgbClr val="FF0000"/>
                </a:solidFill>
              </a:rPr>
              <a:t>- Similarities:</a:t>
            </a:r>
            <a:r>
              <a:rPr lang="en-US"/>
              <a:t> </a:t>
            </a:r>
          </a:p>
        </p:txBody>
      </p:sp>
      <p:sp>
        <p:nvSpPr>
          <p:cNvPr id="54280" name="Rectangle 8"/>
          <p:cNvSpPr>
            <a:spLocks noChangeArrowheads="1"/>
          </p:cNvSpPr>
          <p:nvPr/>
        </p:nvSpPr>
        <p:spPr bwMode="auto">
          <a:xfrm>
            <a:off x="1905000" y="4419600"/>
            <a:ext cx="1504950" cy="366713"/>
          </a:xfrm>
          <a:prstGeom prst="rect">
            <a:avLst/>
          </a:prstGeom>
          <a:noFill/>
          <a:ln w="9525">
            <a:noFill/>
            <a:miter lim="800000"/>
            <a:headEnd/>
            <a:tailEnd/>
          </a:ln>
        </p:spPr>
        <p:txBody>
          <a:bodyPr wrap="none">
            <a:spAutoFit/>
          </a:bodyPr>
          <a:lstStyle/>
          <a:p>
            <a:r>
              <a:rPr lang="en-US" b="1">
                <a:solidFill>
                  <a:srgbClr val="4422A9"/>
                </a:solidFill>
              </a:rPr>
              <a:t>conical hat,</a:t>
            </a:r>
            <a:r>
              <a:rPr lang="en-US"/>
              <a:t> </a:t>
            </a:r>
          </a:p>
        </p:txBody>
      </p:sp>
      <p:sp>
        <p:nvSpPr>
          <p:cNvPr id="54281" name="Rectangle 9"/>
          <p:cNvSpPr>
            <a:spLocks noChangeArrowheads="1"/>
          </p:cNvSpPr>
          <p:nvPr/>
        </p:nvSpPr>
        <p:spPr bwMode="auto">
          <a:xfrm>
            <a:off x="3200400" y="4419600"/>
            <a:ext cx="882650" cy="366713"/>
          </a:xfrm>
          <a:prstGeom prst="rect">
            <a:avLst/>
          </a:prstGeom>
          <a:noFill/>
          <a:ln w="9525">
            <a:noFill/>
            <a:miter lim="800000"/>
            <a:headEnd/>
            <a:tailEnd/>
          </a:ln>
        </p:spPr>
        <p:txBody>
          <a:bodyPr wrap="none">
            <a:spAutoFit/>
          </a:bodyPr>
          <a:lstStyle/>
          <a:p>
            <a:r>
              <a:rPr lang="en-US" b="1">
                <a:solidFill>
                  <a:srgbClr val="4422A9"/>
                </a:solidFill>
              </a:rPr>
              <a:t>string.</a:t>
            </a:r>
          </a:p>
        </p:txBody>
      </p:sp>
      <p:sp>
        <p:nvSpPr>
          <p:cNvPr id="54282" name="Rectangle 10"/>
          <p:cNvSpPr>
            <a:spLocks noChangeArrowheads="1"/>
          </p:cNvSpPr>
          <p:nvPr/>
        </p:nvSpPr>
        <p:spPr bwMode="auto">
          <a:xfrm>
            <a:off x="336550" y="4921250"/>
            <a:ext cx="1644650" cy="641350"/>
          </a:xfrm>
          <a:prstGeom prst="rect">
            <a:avLst/>
          </a:prstGeom>
          <a:noFill/>
          <a:ln w="9525">
            <a:noFill/>
            <a:miter lim="800000"/>
            <a:headEnd/>
            <a:tailEnd/>
          </a:ln>
        </p:spPr>
        <p:txBody>
          <a:bodyPr>
            <a:spAutoFit/>
          </a:bodyPr>
          <a:lstStyle/>
          <a:p>
            <a:r>
              <a:rPr lang="en-US" b="1">
                <a:solidFill>
                  <a:srgbClr val="FF0000"/>
                </a:solidFill>
              </a:rPr>
              <a:t>- Differences:</a:t>
            </a:r>
            <a:br>
              <a:rPr lang="en-US" b="1">
                <a:solidFill>
                  <a:srgbClr val="FF0000"/>
                </a:solidFill>
              </a:rPr>
            </a:br>
            <a:endParaRPr lang="en-US" b="1">
              <a:solidFill>
                <a:srgbClr val="FF0000"/>
              </a:solidFill>
            </a:endParaRPr>
          </a:p>
        </p:txBody>
      </p:sp>
      <p:sp>
        <p:nvSpPr>
          <p:cNvPr id="54283" name="Rectangle 11"/>
          <p:cNvSpPr>
            <a:spLocks noChangeArrowheads="1"/>
          </p:cNvSpPr>
          <p:nvPr/>
        </p:nvSpPr>
        <p:spPr bwMode="auto">
          <a:xfrm>
            <a:off x="838200" y="5272088"/>
            <a:ext cx="1327150" cy="366712"/>
          </a:xfrm>
          <a:prstGeom prst="rect">
            <a:avLst/>
          </a:prstGeom>
          <a:noFill/>
          <a:ln w="9525">
            <a:noFill/>
            <a:miter lim="800000"/>
            <a:headEnd/>
            <a:tailEnd/>
          </a:ln>
        </p:spPr>
        <p:txBody>
          <a:bodyPr wrap="none">
            <a:spAutoFit/>
          </a:bodyPr>
          <a:lstStyle/>
          <a:p>
            <a:r>
              <a:rPr lang="en-US" b="1">
                <a:solidFill>
                  <a:srgbClr val="00B0F0"/>
                </a:solidFill>
              </a:rPr>
              <a:t>Picture A:</a:t>
            </a:r>
            <a:r>
              <a:rPr lang="en-US"/>
              <a:t> </a:t>
            </a:r>
          </a:p>
        </p:txBody>
      </p:sp>
      <p:sp>
        <p:nvSpPr>
          <p:cNvPr id="54284" name="Rectangle 12"/>
          <p:cNvSpPr>
            <a:spLocks noChangeArrowheads="1"/>
          </p:cNvSpPr>
          <p:nvPr/>
        </p:nvSpPr>
        <p:spPr bwMode="auto">
          <a:xfrm>
            <a:off x="2057400" y="5272088"/>
            <a:ext cx="1479550" cy="366712"/>
          </a:xfrm>
          <a:prstGeom prst="rect">
            <a:avLst/>
          </a:prstGeom>
          <a:noFill/>
          <a:ln w="9525">
            <a:noFill/>
            <a:miter lim="800000"/>
            <a:headEnd/>
            <a:tailEnd/>
          </a:ln>
        </p:spPr>
        <p:txBody>
          <a:bodyPr wrap="none">
            <a:spAutoFit/>
          </a:bodyPr>
          <a:lstStyle/>
          <a:p>
            <a:r>
              <a:rPr lang="en-US" b="1">
                <a:solidFill>
                  <a:srgbClr val="4422A9"/>
                </a:solidFill>
              </a:rPr>
              <a:t>light green,</a:t>
            </a:r>
            <a:r>
              <a:rPr lang="en-US"/>
              <a:t> </a:t>
            </a:r>
          </a:p>
        </p:txBody>
      </p:sp>
      <p:sp>
        <p:nvSpPr>
          <p:cNvPr id="54285" name="Rectangle 13"/>
          <p:cNvSpPr>
            <a:spLocks noChangeArrowheads="1"/>
          </p:cNvSpPr>
          <p:nvPr/>
        </p:nvSpPr>
        <p:spPr bwMode="auto">
          <a:xfrm>
            <a:off x="3346450" y="5272088"/>
            <a:ext cx="2901950" cy="366712"/>
          </a:xfrm>
          <a:prstGeom prst="rect">
            <a:avLst/>
          </a:prstGeom>
          <a:noFill/>
          <a:ln w="9525">
            <a:noFill/>
            <a:miter lim="800000"/>
            <a:headEnd/>
            <a:tailEnd/>
          </a:ln>
        </p:spPr>
        <p:txBody>
          <a:bodyPr wrap="none">
            <a:spAutoFit/>
          </a:bodyPr>
          <a:lstStyle/>
          <a:p>
            <a:r>
              <a:rPr lang="en-US" b="1">
                <a:solidFill>
                  <a:srgbClr val="4422A9"/>
                </a:solidFill>
              </a:rPr>
              <a:t>pictures between layers,</a:t>
            </a:r>
            <a:r>
              <a:rPr lang="en-US"/>
              <a:t> </a:t>
            </a:r>
          </a:p>
        </p:txBody>
      </p:sp>
      <p:sp>
        <p:nvSpPr>
          <p:cNvPr id="54286" name="Rectangle 14"/>
          <p:cNvSpPr>
            <a:spLocks noChangeArrowheads="1"/>
          </p:cNvSpPr>
          <p:nvPr/>
        </p:nvSpPr>
        <p:spPr bwMode="auto">
          <a:xfrm>
            <a:off x="6064250" y="5257800"/>
            <a:ext cx="1479550" cy="366713"/>
          </a:xfrm>
          <a:prstGeom prst="rect">
            <a:avLst/>
          </a:prstGeom>
          <a:noFill/>
          <a:ln w="9525">
            <a:noFill/>
            <a:miter lim="800000"/>
            <a:headEnd/>
            <a:tailEnd/>
          </a:ln>
        </p:spPr>
        <p:txBody>
          <a:bodyPr wrap="none">
            <a:spAutoFit/>
          </a:bodyPr>
          <a:lstStyle/>
          <a:p>
            <a:r>
              <a:rPr lang="en-US" b="1">
                <a:solidFill>
                  <a:srgbClr val="4422A9"/>
                </a:solidFill>
              </a:rPr>
              <a:t>blue string,</a:t>
            </a:r>
            <a:r>
              <a:rPr lang="en-US"/>
              <a:t> </a:t>
            </a:r>
          </a:p>
        </p:txBody>
      </p:sp>
      <p:sp>
        <p:nvSpPr>
          <p:cNvPr id="54287" name="Rectangle 15"/>
          <p:cNvSpPr>
            <a:spLocks noChangeArrowheads="1"/>
          </p:cNvSpPr>
          <p:nvPr/>
        </p:nvSpPr>
        <p:spPr bwMode="auto">
          <a:xfrm>
            <a:off x="7391400" y="5257800"/>
            <a:ext cx="1479550" cy="366713"/>
          </a:xfrm>
          <a:prstGeom prst="rect">
            <a:avLst/>
          </a:prstGeom>
          <a:noFill/>
          <a:ln w="9525">
            <a:noFill/>
            <a:miter lim="800000"/>
            <a:headEnd/>
            <a:tailEnd/>
          </a:ln>
        </p:spPr>
        <p:txBody>
          <a:bodyPr wrap="none">
            <a:spAutoFit/>
          </a:bodyPr>
          <a:lstStyle/>
          <a:p>
            <a:r>
              <a:rPr lang="en-US" b="1">
                <a:solidFill>
                  <a:srgbClr val="4422A9"/>
                </a:solidFill>
              </a:rPr>
              <a:t>look lighter.</a:t>
            </a:r>
          </a:p>
        </p:txBody>
      </p:sp>
      <p:sp>
        <p:nvSpPr>
          <p:cNvPr id="54288" name="Rectangle 16"/>
          <p:cNvSpPr>
            <a:spLocks noChangeArrowheads="1"/>
          </p:cNvSpPr>
          <p:nvPr/>
        </p:nvSpPr>
        <p:spPr bwMode="auto">
          <a:xfrm>
            <a:off x="2819400" y="5791200"/>
            <a:ext cx="1822450" cy="366713"/>
          </a:xfrm>
          <a:prstGeom prst="rect">
            <a:avLst/>
          </a:prstGeom>
          <a:noFill/>
          <a:ln w="9525">
            <a:noFill/>
            <a:miter lim="800000"/>
            <a:headEnd/>
            <a:tailEnd/>
          </a:ln>
        </p:spPr>
        <p:txBody>
          <a:bodyPr wrap="none">
            <a:spAutoFit/>
          </a:bodyPr>
          <a:lstStyle/>
          <a:p>
            <a:r>
              <a:rPr lang="en-US" b="1">
                <a:solidFill>
                  <a:srgbClr val="4422A9"/>
                </a:solidFill>
              </a:rPr>
              <a:t>no decoration,</a:t>
            </a:r>
            <a:r>
              <a:rPr lang="en-US"/>
              <a:t> </a:t>
            </a:r>
          </a:p>
        </p:txBody>
      </p:sp>
      <p:sp>
        <p:nvSpPr>
          <p:cNvPr id="54289" name="Rectangle 17"/>
          <p:cNvSpPr>
            <a:spLocks noChangeArrowheads="1"/>
          </p:cNvSpPr>
          <p:nvPr/>
        </p:nvSpPr>
        <p:spPr bwMode="auto">
          <a:xfrm>
            <a:off x="762000" y="5805488"/>
            <a:ext cx="1327150" cy="366712"/>
          </a:xfrm>
          <a:prstGeom prst="rect">
            <a:avLst/>
          </a:prstGeom>
          <a:noFill/>
          <a:ln w="9525">
            <a:noFill/>
            <a:miter lim="800000"/>
            <a:headEnd/>
            <a:tailEnd/>
          </a:ln>
        </p:spPr>
        <p:txBody>
          <a:bodyPr wrap="none">
            <a:spAutoFit/>
          </a:bodyPr>
          <a:lstStyle/>
          <a:p>
            <a:r>
              <a:rPr lang="en-US" b="1">
                <a:solidFill>
                  <a:srgbClr val="FF0000"/>
                </a:solidFill>
              </a:rPr>
              <a:t>Picture B:</a:t>
            </a:r>
            <a:r>
              <a:rPr lang="en-US"/>
              <a:t> </a:t>
            </a:r>
          </a:p>
        </p:txBody>
      </p:sp>
      <p:sp>
        <p:nvSpPr>
          <p:cNvPr id="54290" name="Rectangle 18"/>
          <p:cNvSpPr>
            <a:spLocks noChangeArrowheads="1"/>
          </p:cNvSpPr>
          <p:nvPr/>
        </p:nvSpPr>
        <p:spPr bwMode="auto">
          <a:xfrm>
            <a:off x="2139950" y="5805488"/>
            <a:ext cx="831850" cy="366712"/>
          </a:xfrm>
          <a:prstGeom prst="rect">
            <a:avLst/>
          </a:prstGeom>
          <a:noFill/>
          <a:ln w="9525">
            <a:noFill/>
            <a:miter lim="800000"/>
            <a:headEnd/>
            <a:tailEnd/>
          </a:ln>
        </p:spPr>
        <p:txBody>
          <a:bodyPr wrap="none">
            <a:spAutoFit/>
          </a:bodyPr>
          <a:lstStyle/>
          <a:p>
            <a:r>
              <a:rPr lang="en-US" b="1">
                <a:solidFill>
                  <a:srgbClr val="6600CC"/>
                </a:solidFill>
              </a:rPr>
              <a:t>white,</a:t>
            </a:r>
          </a:p>
        </p:txBody>
      </p:sp>
      <p:sp>
        <p:nvSpPr>
          <p:cNvPr id="54291" name="Rectangle 19"/>
          <p:cNvSpPr>
            <a:spLocks noChangeArrowheads="1"/>
          </p:cNvSpPr>
          <p:nvPr/>
        </p:nvSpPr>
        <p:spPr bwMode="auto">
          <a:xfrm>
            <a:off x="4464050" y="5805488"/>
            <a:ext cx="1479550" cy="366712"/>
          </a:xfrm>
          <a:prstGeom prst="rect">
            <a:avLst/>
          </a:prstGeom>
          <a:noFill/>
          <a:ln w="9525">
            <a:noFill/>
            <a:miter lim="800000"/>
            <a:headEnd/>
            <a:tailEnd/>
          </a:ln>
        </p:spPr>
        <p:txBody>
          <a:bodyPr wrap="none">
            <a:spAutoFit/>
          </a:bodyPr>
          <a:lstStyle/>
          <a:p>
            <a:r>
              <a:rPr lang="en-US" b="1">
                <a:solidFill>
                  <a:srgbClr val="4422A9"/>
                </a:solidFill>
              </a:rPr>
              <a:t>pink string,</a:t>
            </a:r>
            <a:r>
              <a:rPr lang="en-US"/>
              <a:t> </a:t>
            </a:r>
          </a:p>
        </p:txBody>
      </p:sp>
      <p:sp>
        <p:nvSpPr>
          <p:cNvPr id="54292" name="Rectangle 20"/>
          <p:cNvSpPr>
            <a:spLocks noChangeArrowheads="1"/>
          </p:cNvSpPr>
          <p:nvPr/>
        </p:nvSpPr>
        <p:spPr bwMode="auto">
          <a:xfrm>
            <a:off x="5721350" y="5805488"/>
            <a:ext cx="1581150" cy="366712"/>
          </a:xfrm>
          <a:prstGeom prst="rect">
            <a:avLst/>
          </a:prstGeom>
          <a:noFill/>
          <a:ln w="9525">
            <a:noFill/>
            <a:miter lim="800000"/>
            <a:headEnd/>
            <a:tailEnd/>
          </a:ln>
        </p:spPr>
        <p:txBody>
          <a:bodyPr wrap="none">
            <a:spAutoFit/>
          </a:bodyPr>
          <a:lstStyle/>
          <a:p>
            <a:r>
              <a:rPr lang="en-US" b="1">
                <a:solidFill>
                  <a:srgbClr val="4422A9"/>
                </a:solidFill>
              </a:rPr>
              <a:t>look heavier.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box(in)">
                                      <p:cBhvr>
                                        <p:cTn id="12" dur="500"/>
                                        <p:tgtEl>
                                          <p:spTgt spid="542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box(in)">
                                      <p:cBhvr>
                                        <p:cTn id="22" dur="500"/>
                                        <p:tgtEl>
                                          <p:spTgt spid="542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4282"/>
                                        </p:tgtEl>
                                        <p:attrNameLst>
                                          <p:attrName>style.visibility</p:attrName>
                                        </p:attrNameLst>
                                      </p:cBhvr>
                                      <p:to>
                                        <p:strVal val="visible"/>
                                      </p:to>
                                    </p:set>
                                    <p:animEffect transition="in" filter="box(in)">
                                      <p:cBhvr>
                                        <p:cTn id="27" dur="500"/>
                                        <p:tgtEl>
                                          <p:spTgt spid="542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283"/>
                                        </p:tgtEl>
                                        <p:attrNameLst>
                                          <p:attrName>style.visibility</p:attrName>
                                        </p:attrNameLst>
                                      </p:cBhvr>
                                      <p:to>
                                        <p:strVal val="visible"/>
                                      </p:to>
                                    </p:set>
                                    <p:animEffect transition="in" filter="blinds(horizontal)">
                                      <p:cBhvr>
                                        <p:cTn id="32" dur="500"/>
                                        <p:tgtEl>
                                          <p:spTgt spid="542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284"/>
                                        </p:tgtEl>
                                        <p:attrNameLst>
                                          <p:attrName>style.visibility</p:attrName>
                                        </p:attrNameLst>
                                      </p:cBhvr>
                                      <p:to>
                                        <p:strVal val="visible"/>
                                      </p:to>
                                    </p:set>
                                    <p:animEffect transition="in" filter="blinds(horizontal)">
                                      <p:cBhvr>
                                        <p:cTn id="37" dur="500"/>
                                        <p:tgtEl>
                                          <p:spTgt spid="5428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4285"/>
                                        </p:tgtEl>
                                        <p:attrNameLst>
                                          <p:attrName>style.visibility</p:attrName>
                                        </p:attrNameLst>
                                      </p:cBhvr>
                                      <p:to>
                                        <p:strVal val="visible"/>
                                      </p:to>
                                    </p:set>
                                    <p:animEffect transition="in" filter="blinds(horizontal)">
                                      <p:cBhvr>
                                        <p:cTn id="42" dur="500"/>
                                        <p:tgtEl>
                                          <p:spTgt spid="5428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4286"/>
                                        </p:tgtEl>
                                        <p:attrNameLst>
                                          <p:attrName>style.visibility</p:attrName>
                                        </p:attrNameLst>
                                      </p:cBhvr>
                                      <p:to>
                                        <p:strVal val="visible"/>
                                      </p:to>
                                    </p:set>
                                    <p:animEffect transition="in" filter="checkerboard(across)">
                                      <p:cBhvr>
                                        <p:cTn id="47" dur="500"/>
                                        <p:tgtEl>
                                          <p:spTgt spid="5428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4287"/>
                                        </p:tgtEl>
                                        <p:attrNameLst>
                                          <p:attrName>style.visibility</p:attrName>
                                        </p:attrNameLst>
                                      </p:cBhvr>
                                      <p:to>
                                        <p:strVal val="visible"/>
                                      </p:to>
                                    </p:set>
                                    <p:animEffect transition="in" filter="box(in)">
                                      <p:cBhvr>
                                        <p:cTn id="52" dur="500"/>
                                        <p:tgtEl>
                                          <p:spTgt spid="5428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4289"/>
                                        </p:tgtEl>
                                        <p:attrNameLst>
                                          <p:attrName>style.visibility</p:attrName>
                                        </p:attrNameLst>
                                      </p:cBhvr>
                                      <p:to>
                                        <p:strVal val="visible"/>
                                      </p:to>
                                    </p:set>
                                    <p:animEffect transition="in" filter="blinds(horizontal)">
                                      <p:cBhvr>
                                        <p:cTn id="57" dur="500"/>
                                        <p:tgtEl>
                                          <p:spTgt spid="5428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4290">
                                            <p:txEl>
                                              <p:pRg st="0" end="0"/>
                                            </p:txEl>
                                          </p:spTgt>
                                        </p:tgtEl>
                                        <p:attrNameLst>
                                          <p:attrName>style.visibility</p:attrName>
                                        </p:attrNameLst>
                                      </p:cBhvr>
                                      <p:to>
                                        <p:strVal val="visible"/>
                                      </p:to>
                                    </p:set>
                                    <p:animEffect transition="in" filter="blinds(horizontal)">
                                      <p:cBhvr>
                                        <p:cTn id="62" dur="500"/>
                                        <p:tgtEl>
                                          <p:spTgt spid="5429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4288"/>
                                        </p:tgtEl>
                                        <p:attrNameLst>
                                          <p:attrName>style.visibility</p:attrName>
                                        </p:attrNameLst>
                                      </p:cBhvr>
                                      <p:to>
                                        <p:strVal val="visible"/>
                                      </p:to>
                                    </p:set>
                                    <p:animEffect transition="in" filter="blinds(horizontal)">
                                      <p:cBhvr>
                                        <p:cTn id="67" dur="500"/>
                                        <p:tgtEl>
                                          <p:spTgt spid="5428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4291"/>
                                        </p:tgtEl>
                                        <p:attrNameLst>
                                          <p:attrName>style.visibility</p:attrName>
                                        </p:attrNameLst>
                                      </p:cBhvr>
                                      <p:to>
                                        <p:strVal val="visible"/>
                                      </p:to>
                                    </p:set>
                                    <p:animEffect transition="in" filter="blinds(horizontal)">
                                      <p:cBhvr>
                                        <p:cTn id="72" dur="500"/>
                                        <p:tgtEl>
                                          <p:spTgt spid="5429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4292"/>
                                        </p:tgtEl>
                                        <p:attrNameLst>
                                          <p:attrName>style.visibility</p:attrName>
                                        </p:attrNameLst>
                                      </p:cBhvr>
                                      <p:to>
                                        <p:strVal val="visible"/>
                                      </p:to>
                                    </p:set>
                                    <p:animEffect transition="in" filter="checkerboard(across)">
                                      <p:cBhvr>
                                        <p:cTn id="77" dur="5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279" grpId="0"/>
      <p:bldP spid="54280" grpId="0"/>
      <p:bldP spid="54281" grpId="0"/>
      <p:bldP spid="54282" grpId="0"/>
      <p:bldP spid="54283" grpId="0"/>
      <p:bldP spid="54284" grpId="0"/>
      <p:bldP spid="54285" grpId="0"/>
      <p:bldP spid="54286" grpId="0"/>
      <p:bldP spid="54287" grpId="0"/>
      <p:bldP spid="54288" grpId="0"/>
      <p:bldP spid="54289" grpId="0"/>
      <p:bldP spid="54291" grpId="0"/>
      <p:bldP spid="542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2" name="Text Box 8"/>
          <p:cNvSpPr txBox="1">
            <a:spLocks noChangeArrowheads="1"/>
          </p:cNvSpPr>
          <p:nvPr/>
        </p:nvSpPr>
        <p:spPr bwMode="auto">
          <a:xfrm>
            <a:off x="228600" y="1219200"/>
            <a:ext cx="2743200" cy="523875"/>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FF0000"/>
                </a:solidFill>
                <a:latin typeface="Times New Roman" pitchFamily="18" charset="0"/>
                <a:cs typeface="Times New Roman" pitchFamily="18" charset="0"/>
              </a:rPr>
              <a:t>*.Vocabulary:</a:t>
            </a:r>
          </a:p>
        </p:txBody>
      </p:sp>
      <p:sp>
        <p:nvSpPr>
          <p:cNvPr id="15" name="Text Box 10"/>
          <p:cNvSpPr txBox="1">
            <a:spLocks noChangeArrowheads="1"/>
          </p:cNvSpPr>
          <p:nvPr/>
        </p:nvSpPr>
        <p:spPr bwMode="auto">
          <a:xfrm>
            <a:off x="212725" y="1768475"/>
            <a:ext cx="3024188"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 authent</a:t>
            </a:r>
            <a:r>
              <a:rPr lang="en-US" sz="2800" b="1">
                <a:solidFill>
                  <a:srgbClr val="FF0000"/>
                </a:solidFill>
                <a:latin typeface="Times New Roman" pitchFamily="18" charset="0"/>
                <a:cs typeface="Times New Roman" pitchFamily="18" charset="0"/>
              </a:rPr>
              <a:t>i</a:t>
            </a:r>
            <a:r>
              <a:rPr lang="en-US" sz="2800" b="1">
                <a:solidFill>
                  <a:srgbClr val="0000FF"/>
                </a:solidFill>
                <a:latin typeface="Times New Roman" pitchFamily="18" charset="0"/>
                <a:cs typeface="Times New Roman" pitchFamily="18" charset="0"/>
              </a:rPr>
              <a:t>city (n):  </a:t>
            </a:r>
          </a:p>
        </p:txBody>
      </p:sp>
      <p:sp>
        <p:nvSpPr>
          <p:cNvPr id="16" name="Text Box 11"/>
          <p:cNvSpPr txBox="1">
            <a:spLocks noChangeArrowheads="1"/>
          </p:cNvSpPr>
          <p:nvPr/>
        </p:nvSpPr>
        <p:spPr bwMode="auto">
          <a:xfrm>
            <a:off x="3733800" y="1766888"/>
            <a:ext cx="3471863" cy="519112"/>
          </a:xfrm>
          <a:prstGeom prst="rect">
            <a:avLst/>
          </a:prstGeom>
          <a:noFill/>
          <a:ln w="9525">
            <a:noFill/>
            <a:miter lim="800000"/>
            <a:headEnd/>
            <a:tailEnd/>
          </a:ln>
        </p:spPr>
        <p:txBody>
          <a:bodyPr>
            <a:spAutoFit/>
          </a:bodyPr>
          <a:lstStyle/>
          <a:p>
            <a:pPr>
              <a:spcBef>
                <a:spcPct val="50000"/>
              </a:spcBef>
            </a:pPr>
            <a:r>
              <a:rPr lang="en-US" sz="2800" b="1">
                <a:solidFill>
                  <a:srgbClr val="333399"/>
                </a:solidFill>
                <a:latin typeface="Times New Roman" pitchFamily="18" charset="0"/>
                <a:cs typeface="Times New Roman" pitchFamily="18" charset="0"/>
              </a:rPr>
              <a:t>tính xác thực</a:t>
            </a:r>
          </a:p>
        </p:txBody>
      </p:sp>
      <p:sp>
        <p:nvSpPr>
          <p:cNvPr id="17" name="Text Box 12"/>
          <p:cNvSpPr txBox="1">
            <a:spLocks noChangeArrowheads="1"/>
          </p:cNvSpPr>
          <p:nvPr/>
        </p:nvSpPr>
        <p:spPr bwMode="auto">
          <a:xfrm>
            <a:off x="255588" y="2290763"/>
            <a:ext cx="29718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 layer (n)           : </a:t>
            </a:r>
          </a:p>
        </p:txBody>
      </p:sp>
      <p:sp>
        <p:nvSpPr>
          <p:cNvPr id="18" name="Text Box 14"/>
          <p:cNvSpPr txBox="1">
            <a:spLocks noChangeArrowheads="1"/>
          </p:cNvSpPr>
          <p:nvPr/>
        </p:nvSpPr>
        <p:spPr bwMode="auto">
          <a:xfrm>
            <a:off x="3352800" y="2320925"/>
            <a:ext cx="3508375"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a:t>
            </a:r>
            <a:r>
              <a:rPr lang="en-US" sz="2800" b="1">
                <a:solidFill>
                  <a:srgbClr val="333399"/>
                </a:solidFill>
                <a:latin typeface="Times New Roman" pitchFamily="18" charset="0"/>
                <a:cs typeface="Times New Roman" pitchFamily="18" charset="0"/>
              </a:rPr>
              <a:t>lớp ( lá )</a:t>
            </a:r>
          </a:p>
        </p:txBody>
      </p:sp>
      <p:sp>
        <p:nvSpPr>
          <p:cNvPr id="21" name="Text Box 11"/>
          <p:cNvSpPr txBox="1">
            <a:spLocks noChangeArrowheads="1"/>
          </p:cNvSpPr>
          <p:nvPr/>
        </p:nvSpPr>
        <p:spPr bwMode="auto">
          <a:xfrm>
            <a:off x="112713" y="2903538"/>
            <a:ext cx="3114675" cy="519112"/>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cs typeface="Times New Roman" pitchFamily="18" charset="0"/>
              </a:rPr>
              <a:t> - </a:t>
            </a:r>
            <a:r>
              <a:rPr lang="en-US" sz="2800" b="1">
                <a:solidFill>
                  <a:srgbClr val="0000FF"/>
                </a:solidFill>
                <a:latin typeface="Times New Roman" pitchFamily="18" charset="0"/>
                <a:cs typeface="Times New Roman" pitchFamily="18" charset="0"/>
              </a:rPr>
              <a:t>pres</a:t>
            </a:r>
            <a:r>
              <a:rPr lang="en-US" sz="2800" b="1">
                <a:solidFill>
                  <a:srgbClr val="FF0000"/>
                </a:solidFill>
                <a:latin typeface="Times New Roman" pitchFamily="18" charset="0"/>
                <a:cs typeface="Times New Roman" pitchFamily="18" charset="0"/>
              </a:rPr>
              <a:t>e</a:t>
            </a:r>
            <a:r>
              <a:rPr lang="en-US" sz="2800" b="1">
                <a:solidFill>
                  <a:srgbClr val="0000FF"/>
                </a:solidFill>
                <a:latin typeface="Times New Roman" pitchFamily="18" charset="0"/>
                <a:cs typeface="Times New Roman" pitchFamily="18" charset="0"/>
              </a:rPr>
              <a:t>rve (v)      </a:t>
            </a:r>
            <a:r>
              <a:rPr lang="en-US" sz="2800" b="1">
                <a:solidFill>
                  <a:srgbClr val="333399"/>
                </a:solidFill>
                <a:latin typeface="Times New Roman" pitchFamily="18" charset="0"/>
                <a:cs typeface="Times New Roman" pitchFamily="18" charset="0"/>
              </a:rPr>
              <a:t>: </a:t>
            </a:r>
            <a:r>
              <a:rPr lang="en-US" sz="2800" b="1">
                <a:solidFill>
                  <a:srgbClr val="000000"/>
                </a:solidFill>
                <a:latin typeface="Times New Roman" pitchFamily="18" charset="0"/>
                <a:cs typeface="Times New Roman" pitchFamily="18" charset="0"/>
              </a:rPr>
              <a:t> </a:t>
            </a:r>
          </a:p>
        </p:txBody>
      </p:sp>
      <p:sp>
        <p:nvSpPr>
          <p:cNvPr id="22" name="Text Box 15"/>
          <p:cNvSpPr txBox="1">
            <a:spLocks noChangeArrowheads="1"/>
          </p:cNvSpPr>
          <p:nvPr/>
        </p:nvSpPr>
        <p:spPr bwMode="auto">
          <a:xfrm>
            <a:off x="3200400" y="2965450"/>
            <a:ext cx="2698750" cy="519113"/>
          </a:xfrm>
          <a:prstGeom prst="rect">
            <a:avLst/>
          </a:prstGeom>
          <a:noFill/>
          <a:ln w="9525">
            <a:noFill/>
            <a:miter lim="800000"/>
            <a:headEnd/>
            <a:tailEnd/>
          </a:ln>
        </p:spPr>
        <p:txBody>
          <a:bodyPr>
            <a:spAutoFit/>
          </a:bodyPr>
          <a:lstStyle/>
          <a:p>
            <a:pPr>
              <a:spcBef>
                <a:spcPct val="50000"/>
              </a:spcBef>
            </a:pPr>
            <a:r>
              <a:rPr lang="en-US" sz="2800" b="1">
                <a:solidFill>
                  <a:srgbClr val="333399"/>
                </a:solidFill>
                <a:latin typeface="Times New Roman" pitchFamily="18" charset="0"/>
                <a:cs typeface="Times New Roman" pitchFamily="18" charset="0"/>
              </a:rPr>
              <a:t>bảo vệ, bảo tồn</a:t>
            </a:r>
          </a:p>
        </p:txBody>
      </p:sp>
      <p:sp>
        <p:nvSpPr>
          <p:cNvPr id="40" name="Title 1"/>
          <p:cNvSpPr txBox="1">
            <a:spLocks/>
          </p:cNvSpPr>
          <p:nvPr/>
        </p:nvSpPr>
        <p:spPr>
          <a:xfrm>
            <a:off x="0" y="578496"/>
            <a:ext cx="9098792" cy="786549"/>
          </a:xfrm>
          <a:prstGeom prst="rect">
            <a:avLst/>
          </a:prstGeom>
          <a:solidFill>
            <a:sysClr val="window" lastClr="FFFFFF">
              <a:alpha val="90000"/>
            </a:sysClr>
          </a:solidFill>
          <a:ln w="25400" cap="flat" cmpd="sng" algn="ctr">
            <a:noFill/>
            <a:prstDash val="solid"/>
          </a:ln>
          <a:effectLst/>
        </p:spPr>
        <p:txBody>
          <a:bodyPr anchor="ctr">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fontAlgn="auto">
              <a:spcAft>
                <a:spcPts val="0"/>
              </a:spcAft>
              <a:defRPr/>
            </a:pP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UNIT 1: LOCAL </a:t>
            </a:r>
            <a:r>
              <a:rPr lang="en-US" sz="3200" b="1" kern="0" spc="150" dirty="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E</a:t>
            </a: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NVIRONMENT</a:t>
            </a:r>
            <a: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t/>
            </a:r>
            <a:b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br>
            <a:r>
              <a:rPr lang="en-GB" sz="3200" b="1" kern="0" spc="150" dirty="0" smtClean="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rPr>
              <a:t>LESSON 5: SKILLS 1</a:t>
            </a:r>
            <a:endParaRPr lang="en-US" sz="3200" b="1" kern="0" spc="150" dirty="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2" name="TextBox 1"/>
          <p:cNvSpPr txBox="1">
            <a:spLocks noChangeArrowheads="1"/>
          </p:cNvSpPr>
          <p:nvPr/>
        </p:nvSpPr>
        <p:spPr bwMode="auto">
          <a:xfrm>
            <a:off x="228600" y="3578225"/>
            <a:ext cx="2998788" cy="519113"/>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 treat ( v)           :</a:t>
            </a:r>
          </a:p>
        </p:txBody>
      </p:sp>
      <p:sp>
        <p:nvSpPr>
          <p:cNvPr id="3" name="TextBox 2"/>
          <p:cNvSpPr txBox="1">
            <a:spLocks noChangeArrowheads="1"/>
          </p:cNvSpPr>
          <p:nvPr/>
        </p:nvSpPr>
        <p:spPr bwMode="auto">
          <a:xfrm>
            <a:off x="3124200" y="3519488"/>
            <a:ext cx="3252788" cy="519112"/>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xử lí (chất thải…)</a:t>
            </a:r>
          </a:p>
        </p:txBody>
      </p:sp>
      <p:sp>
        <p:nvSpPr>
          <p:cNvPr id="4" name="TextBox 3"/>
          <p:cNvSpPr txBox="1">
            <a:spLocks noChangeArrowheads="1"/>
          </p:cNvSpPr>
          <p:nvPr/>
        </p:nvSpPr>
        <p:spPr bwMode="auto">
          <a:xfrm>
            <a:off x="225425" y="4191000"/>
            <a:ext cx="2746375" cy="519113"/>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i</a:t>
            </a:r>
            <a:r>
              <a:rPr lang="en-US" sz="2800" b="1">
                <a:solidFill>
                  <a:srgbClr val="0000CC"/>
                </a:solidFill>
                <a:latin typeface="Times New Roman" pitchFamily="18" charset="0"/>
                <a:cs typeface="Times New Roman" pitchFamily="18" charset="0"/>
              </a:rPr>
              <a:t>ncome (n)       :  </a:t>
            </a:r>
          </a:p>
        </p:txBody>
      </p:sp>
      <p:sp>
        <p:nvSpPr>
          <p:cNvPr id="13" name="TextBox 12"/>
          <p:cNvSpPr txBox="1">
            <a:spLocks noChangeArrowheads="1"/>
          </p:cNvSpPr>
          <p:nvPr/>
        </p:nvSpPr>
        <p:spPr bwMode="auto">
          <a:xfrm>
            <a:off x="2971800" y="4191000"/>
            <a:ext cx="3965575" cy="519113"/>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doanh thu, thu nhập  </a:t>
            </a:r>
          </a:p>
        </p:txBody>
      </p:sp>
      <p:sp>
        <p:nvSpPr>
          <p:cNvPr id="55310" name="Text Box 14"/>
          <p:cNvSpPr txBox="1">
            <a:spLocks noChangeArrowheads="1"/>
          </p:cNvSpPr>
          <p:nvPr/>
        </p:nvSpPr>
        <p:spPr bwMode="auto">
          <a:xfrm>
            <a:off x="152400" y="4800600"/>
            <a:ext cx="40386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 take part in ( ph.v) :</a:t>
            </a:r>
          </a:p>
        </p:txBody>
      </p:sp>
      <p:sp>
        <p:nvSpPr>
          <p:cNvPr id="55311" name="Text Box 15"/>
          <p:cNvSpPr txBox="1">
            <a:spLocks noChangeArrowheads="1"/>
          </p:cNvSpPr>
          <p:nvPr/>
        </p:nvSpPr>
        <p:spPr bwMode="auto">
          <a:xfrm>
            <a:off x="3657600" y="4814888"/>
            <a:ext cx="22098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tham gia</a:t>
            </a:r>
          </a:p>
        </p:txBody>
      </p:sp>
      <p:sp>
        <p:nvSpPr>
          <p:cNvPr id="55312" name="Text Box 16"/>
          <p:cNvSpPr txBox="1">
            <a:spLocks noChangeArrowheads="1"/>
          </p:cNvSpPr>
          <p:nvPr/>
        </p:nvSpPr>
        <p:spPr bwMode="auto">
          <a:xfrm>
            <a:off x="228600" y="5424488"/>
            <a:ext cx="18288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 stage (n):</a:t>
            </a:r>
          </a:p>
        </p:txBody>
      </p:sp>
      <p:sp>
        <p:nvSpPr>
          <p:cNvPr id="55313" name="Text Box 17"/>
          <p:cNvSpPr txBox="1">
            <a:spLocks noChangeArrowheads="1"/>
          </p:cNvSpPr>
          <p:nvPr/>
        </p:nvSpPr>
        <p:spPr bwMode="auto">
          <a:xfrm>
            <a:off x="2895600" y="5410200"/>
            <a:ext cx="19812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giai đoạn</a:t>
            </a:r>
          </a:p>
        </p:txBody>
      </p:sp>
      <p:sp>
        <p:nvSpPr>
          <p:cNvPr id="55314" name="Text Box 18"/>
          <p:cNvSpPr txBox="1">
            <a:spLocks noChangeArrowheads="1"/>
          </p:cNvSpPr>
          <p:nvPr/>
        </p:nvSpPr>
        <p:spPr bwMode="auto">
          <a:xfrm>
            <a:off x="228600" y="6034088"/>
            <a:ext cx="19812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 frame (n):</a:t>
            </a:r>
          </a:p>
        </p:txBody>
      </p:sp>
      <p:sp>
        <p:nvSpPr>
          <p:cNvPr id="55315" name="Text Box 19"/>
          <p:cNvSpPr txBox="1">
            <a:spLocks noChangeArrowheads="1"/>
          </p:cNvSpPr>
          <p:nvPr/>
        </p:nvSpPr>
        <p:spPr bwMode="auto">
          <a:xfrm>
            <a:off x="2514600" y="6034088"/>
            <a:ext cx="1219200" cy="519112"/>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rPr>
              <a:t>khung</a:t>
            </a:r>
          </a:p>
        </p:txBody>
      </p:sp>
      <p:sp>
        <p:nvSpPr>
          <p:cNvPr id="5" name="Text Box 20"/>
          <p:cNvSpPr txBox="1">
            <a:spLocks noChangeArrowheads="1"/>
          </p:cNvSpPr>
          <p:nvPr/>
        </p:nvSpPr>
        <p:spPr bwMode="auto">
          <a:xfrm>
            <a:off x="1752600" y="90488"/>
            <a:ext cx="57150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Saturday, September 18th,2021</a:t>
            </a:r>
          </a:p>
        </p:txBody>
      </p:sp>
      <p:pic>
        <p:nvPicPr>
          <p:cNvPr id="55328" name="Picture 14" descr="865451nww5bmdb10"/>
          <p:cNvPicPr>
            <a:picLocks noChangeAspect="1" noChangeArrowheads="1" noCrop="1"/>
          </p:cNvPicPr>
          <p:nvPr/>
        </p:nvPicPr>
        <p:blipFill>
          <a:blip r:embed="rId2"/>
          <a:srcRect/>
          <a:stretch>
            <a:fillRect/>
          </a:stretch>
        </p:blipFill>
        <p:spPr bwMode="auto">
          <a:xfrm>
            <a:off x="7581900" y="76200"/>
            <a:ext cx="1333500" cy="2133600"/>
          </a:xfrm>
          <a:prstGeom prst="rect">
            <a:avLst/>
          </a:prstGeom>
          <a:noFill/>
          <a:ln w="9525">
            <a:noFill/>
            <a:miter lim="800000"/>
            <a:headEnd/>
            <a:tailEnd/>
          </a:ln>
        </p:spPr>
      </p:pic>
      <p:pic>
        <p:nvPicPr>
          <p:cNvPr id="55329" name="Picture 4" descr="724608s7aonrbepf"/>
          <p:cNvPicPr>
            <a:picLocks noChangeAspect="1" noChangeArrowheads="1" noCrop="1"/>
          </p:cNvPicPr>
          <p:nvPr/>
        </p:nvPicPr>
        <p:blipFill>
          <a:blip r:embed="rId3"/>
          <a:srcRect/>
          <a:stretch>
            <a:fillRect/>
          </a:stretch>
        </p:blipFill>
        <p:spPr bwMode="auto">
          <a:xfrm>
            <a:off x="7772400" y="4953000"/>
            <a:ext cx="762000" cy="16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box(in)">
                                      <p:cBhvr>
                                        <p:cTn id="7" dur="5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amond(in)">
                                      <p:cBhvr>
                                        <p:cTn id="12" dur="5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diamond(in)">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diamond(in)">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diamond(in)">
                                      <p:cBhvr>
                                        <p:cTn id="33" dur="5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5310"/>
                                        </p:tgtEl>
                                        <p:attrNameLst>
                                          <p:attrName>style.visibility</p:attrName>
                                        </p:attrNameLst>
                                      </p:cBhvr>
                                      <p:to>
                                        <p:strVal val="visible"/>
                                      </p:to>
                                    </p:set>
                                    <p:animEffect transition="in" filter="blinds(horizontal)">
                                      <p:cBhvr>
                                        <p:cTn id="67" dur="500"/>
                                        <p:tgtEl>
                                          <p:spTgt spid="55310"/>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5311"/>
                                        </p:tgtEl>
                                        <p:attrNameLst>
                                          <p:attrName>style.visibility</p:attrName>
                                        </p:attrNameLst>
                                      </p:cBhvr>
                                      <p:to>
                                        <p:strVal val="visible"/>
                                      </p:to>
                                    </p:set>
                                    <p:animEffect transition="in" filter="box(in)">
                                      <p:cBhvr>
                                        <p:cTn id="72" dur="500"/>
                                        <p:tgtEl>
                                          <p:spTgt spid="5531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5312"/>
                                        </p:tgtEl>
                                        <p:attrNameLst>
                                          <p:attrName>style.visibility</p:attrName>
                                        </p:attrNameLst>
                                      </p:cBhvr>
                                      <p:to>
                                        <p:strVal val="visible"/>
                                      </p:to>
                                    </p:set>
                                    <p:animEffect transition="in" filter="blinds(horizontal)">
                                      <p:cBhvr>
                                        <p:cTn id="77" dur="500"/>
                                        <p:tgtEl>
                                          <p:spTgt spid="5531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5313"/>
                                        </p:tgtEl>
                                        <p:attrNameLst>
                                          <p:attrName>style.visibility</p:attrName>
                                        </p:attrNameLst>
                                      </p:cBhvr>
                                      <p:to>
                                        <p:strVal val="visible"/>
                                      </p:to>
                                    </p:set>
                                    <p:animEffect transition="in" filter="box(in)">
                                      <p:cBhvr>
                                        <p:cTn id="82" dur="500"/>
                                        <p:tgtEl>
                                          <p:spTgt spid="55313"/>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55314"/>
                                        </p:tgtEl>
                                        <p:attrNameLst>
                                          <p:attrName>style.visibility</p:attrName>
                                        </p:attrNameLst>
                                      </p:cBhvr>
                                      <p:to>
                                        <p:strVal val="visible"/>
                                      </p:to>
                                    </p:set>
                                    <p:animEffect transition="in" filter="box(in)">
                                      <p:cBhvr>
                                        <p:cTn id="87" dur="500"/>
                                        <p:tgtEl>
                                          <p:spTgt spid="55314"/>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5315"/>
                                        </p:tgtEl>
                                        <p:attrNameLst>
                                          <p:attrName>style.visibility</p:attrName>
                                        </p:attrNameLst>
                                      </p:cBhvr>
                                      <p:to>
                                        <p:strVal val="visible"/>
                                      </p:to>
                                    </p:set>
                                    <p:anim calcmode="lin" valueType="num">
                                      <p:cBhvr additive="base">
                                        <p:cTn id="92" dur="500" fill="hold"/>
                                        <p:tgtEl>
                                          <p:spTgt spid="55315"/>
                                        </p:tgtEl>
                                        <p:attrNameLst>
                                          <p:attrName>ppt_x</p:attrName>
                                        </p:attrNameLst>
                                      </p:cBhvr>
                                      <p:tavLst>
                                        <p:tav tm="0">
                                          <p:val>
                                            <p:strVal val="#ppt_x"/>
                                          </p:val>
                                        </p:tav>
                                        <p:tav tm="100000">
                                          <p:val>
                                            <p:strVal val="#ppt_x"/>
                                          </p:val>
                                        </p:tav>
                                      </p:tavLst>
                                    </p:anim>
                                    <p:anim calcmode="lin" valueType="num">
                                      <p:cBhvr additive="base">
                                        <p:cTn id="93" dur="500" fill="hold"/>
                                        <p:tgtEl>
                                          <p:spTgt spid="55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p:bldP spid="22" grpId="0"/>
      <p:bldP spid="2" grpId="0"/>
      <p:bldP spid="3" grpId="0"/>
      <p:bldP spid="4" grpId="0"/>
      <p:bldP spid="13" grpId="0"/>
      <p:bldP spid="55310" grpId="0"/>
      <p:bldP spid="55311" grpId="0"/>
      <p:bldP spid="55312" grpId="0"/>
      <p:bldP spid="55313" grpId="0"/>
      <p:bldP spid="55314" grpId="0"/>
      <p:bldP spid="553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1938" y="157163"/>
            <a:ext cx="8620125" cy="1016000"/>
          </a:xfrm>
          <a:prstGeom prst="rect">
            <a:avLst/>
          </a:prstGeom>
          <a:noFill/>
          <a:ln w="9525">
            <a:noFill/>
            <a:miter lim="800000"/>
            <a:headEnd/>
            <a:tailEnd/>
          </a:ln>
        </p:spPr>
        <p:txBody>
          <a:bodyPr>
            <a:spAutoFit/>
          </a:bodyPr>
          <a:lstStyle/>
          <a:p>
            <a:r>
              <a:rPr lang="en-US" sz="2000" b="1">
                <a:solidFill>
                  <a:srgbClr val="FF0000"/>
                </a:solidFill>
                <a:latin typeface="Times New Roman" pitchFamily="18" charset="0"/>
                <a:cs typeface="Times New Roman" pitchFamily="18" charset="0"/>
              </a:rPr>
              <a:t>2. Mi visited Tay Ho village in Hue last month. She has decided to present what she knows about this place to the class. Read what she has prepared and match the titles with the paragraphs</a:t>
            </a:r>
          </a:p>
        </p:txBody>
      </p:sp>
      <p:pic>
        <p:nvPicPr>
          <p:cNvPr id="4" name="Picture 2" descr="https://s.sachmem.vn/public/images/TA9T1SHS/U1-L5-2-1-b68117904184ca132d5d3590a83e9636.jpg"/>
          <p:cNvPicPr>
            <a:picLocks noChangeAspect="1" noChangeArrowheads="1"/>
          </p:cNvPicPr>
          <p:nvPr/>
        </p:nvPicPr>
        <p:blipFill>
          <a:blip r:embed="rId2"/>
          <a:srcRect/>
          <a:stretch>
            <a:fillRect/>
          </a:stretch>
        </p:blipFill>
        <p:spPr bwMode="auto">
          <a:xfrm>
            <a:off x="4267200" y="1660525"/>
            <a:ext cx="4783138" cy="3771900"/>
          </a:xfrm>
          <a:prstGeom prst="rect">
            <a:avLst/>
          </a:prstGeom>
          <a:noFill/>
          <a:ln w="9525">
            <a:noFill/>
            <a:miter lim="800000"/>
            <a:headEnd/>
            <a:tailEnd/>
          </a:ln>
        </p:spPr>
      </p:pic>
      <p:sp>
        <p:nvSpPr>
          <p:cNvPr id="5" name="Rectangle 4"/>
          <p:cNvSpPr>
            <a:spLocks noChangeArrowheads="1"/>
          </p:cNvSpPr>
          <p:nvPr/>
        </p:nvSpPr>
        <p:spPr bwMode="auto">
          <a:xfrm>
            <a:off x="3621088" y="1489075"/>
            <a:ext cx="3854450" cy="461963"/>
          </a:xfrm>
          <a:prstGeom prst="rect">
            <a:avLst/>
          </a:prstGeom>
          <a:noFill/>
          <a:ln w="9525">
            <a:noFill/>
            <a:miter lim="800000"/>
            <a:headEnd/>
            <a:tailEnd/>
          </a:ln>
        </p:spPr>
        <p:txBody>
          <a:bodyPr wrap="none">
            <a:spAutoFit/>
          </a:bodyPr>
          <a:lstStyle/>
          <a:p>
            <a:r>
              <a:rPr lang="en-US" sz="2400" b="1">
                <a:solidFill>
                  <a:srgbClr val="0000CC"/>
                </a:solidFill>
                <a:latin typeface="Times New Roman" pitchFamily="18" charset="0"/>
                <a:cs typeface="Times New Roman" pitchFamily="18" charset="0"/>
              </a:rPr>
              <a:t>1. Present status of the craft</a:t>
            </a:r>
          </a:p>
        </p:txBody>
      </p:sp>
      <p:sp>
        <p:nvSpPr>
          <p:cNvPr id="6" name="Rectangle 5"/>
          <p:cNvSpPr>
            <a:spLocks noChangeArrowheads="1"/>
          </p:cNvSpPr>
          <p:nvPr/>
        </p:nvSpPr>
        <p:spPr bwMode="auto">
          <a:xfrm>
            <a:off x="3598863" y="2484438"/>
            <a:ext cx="5638800" cy="830262"/>
          </a:xfrm>
          <a:prstGeom prst="rect">
            <a:avLst/>
          </a:prstGeom>
          <a:noFill/>
          <a:ln w="9525">
            <a:noFill/>
            <a:miter lim="800000"/>
            <a:headEnd/>
            <a:tailEnd/>
          </a:ln>
        </p:spPr>
        <p:txBody>
          <a:bodyPr>
            <a:spAutoFit/>
          </a:bodyPr>
          <a:lstStyle/>
          <a:p>
            <a:r>
              <a:rPr lang="en-US" sz="2400" b="1">
                <a:solidFill>
                  <a:srgbClr val="0000CC"/>
                </a:solidFill>
                <a:latin typeface="Times New Roman" pitchFamily="18" charset="0"/>
                <a:cs typeface="Times New Roman" pitchFamily="18" charset="0"/>
              </a:rPr>
              <a:t>2. Location and history of conical hat making village</a:t>
            </a:r>
          </a:p>
        </p:txBody>
      </p:sp>
      <p:sp>
        <p:nvSpPr>
          <p:cNvPr id="7" name="Rectangle 6"/>
          <p:cNvSpPr>
            <a:spLocks noChangeArrowheads="1"/>
          </p:cNvSpPr>
          <p:nvPr/>
        </p:nvSpPr>
        <p:spPr bwMode="auto">
          <a:xfrm>
            <a:off x="3694113" y="3609975"/>
            <a:ext cx="4176712" cy="461963"/>
          </a:xfrm>
          <a:prstGeom prst="rect">
            <a:avLst/>
          </a:prstGeom>
          <a:noFill/>
          <a:ln w="9525">
            <a:noFill/>
            <a:miter lim="800000"/>
            <a:headEnd/>
            <a:tailEnd/>
          </a:ln>
        </p:spPr>
        <p:txBody>
          <a:bodyPr wrap="none">
            <a:spAutoFit/>
          </a:bodyPr>
          <a:lstStyle/>
          <a:p>
            <a:r>
              <a:rPr lang="en-US" sz="2400" b="1">
                <a:solidFill>
                  <a:srgbClr val="0000CC"/>
                </a:solidFill>
                <a:latin typeface="Times New Roman" pitchFamily="18" charset="0"/>
                <a:cs typeface="Times New Roman" pitchFamily="18" charset="0"/>
              </a:rPr>
              <a:t>3. How the conical hat is made</a:t>
            </a:r>
          </a:p>
        </p:txBody>
      </p:sp>
      <p:sp>
        <p:nvSpPr>
          <p:cNvPr id="8" name="TextBox 7"/>
          <p:cNvSpPr txBox="1">
            <a:spLocks noChangeArrowheads="1"/>
          </p:cNvSpPr>
          <p:nvPr/>
        </p:nvSpPr>
        <p:spPr bwMode="auto">
          <a:xfrm>
            <a:off x="381000" y="1295400"/>
            <a:ext cx="32766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Paragraph A:</a:t>
            </a:r>
          </a:p>
        </p:txBody>
      </p:sp>
      <p:sp>
        <p:nvSpPr>
          <p:cNvPr id="9" name="TextBox 8"/>
          <p:cNvSpPr txBox="1">
            <a:spLocks noChangeArrowheads="1"/>
          </p:cNvSpPr>
          <p:nvPr/>
        </p:nvSpPr>
        <p:spPr bwMode="auto">
          <a:xfrm>
            <a:off x="325438" y="3609975"/>
            <a:ext cx="32766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Paragraph C:</a:t>
            </a:r>
          </a:p>
        </p:txBody>
      </p:sp>
      <p:sp>
        <p:nvSpPr>
          <p:cNvPr id="10" name="TextBox 9"/>
          <p:cNvSpPr txBox="1">
            <a:spLocks noChangeArrowheads="1"/>
          </p:cNvSpPr>
          <p:nvPr/>
        </p:nvSpPr>
        <p:spPr bwMode="auto">
          <a:xfrm>
            <a:off x="376238" y="2587625"/>
            <a:ext cx="32766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Paragraph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04861 -4.17206E-6 L -0.38524 -0.10037 " pathEditMode="relative" rAng="0" ptsTypes="AA">
                                      <p:cBhvr>
                                        <p:cTn id="49" dur="2000" fill="hold"/>
                                        <p:tgtEl>
                                          <p:spTgt spid="6"/>
                                        </p:tgtEl>
                                        <p:attrNameLst>
                                          <p:attrName>ppt_x</p:attrName>
                                          <p:attrName>ppt_y</p:attrName>
                                        </p:attrNameLst>
                                      </p:cBhvr>
                                      <p:rCtr x="-21701" y="-501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125 4.29232E-6 L -0.39479 -0.071 " pathEditMode="relative" rAng="0" ptsTypes="AA">
                                      <p:cBhvr>
                                        <p:cTn id="53" dur="2000" fill="hold"/>
                                        <p:tgtEl>
                                          <p:spTgt spid="7"/>
                                        </p:tgtEl>
                                        <p:attrNameLst>
                                          <p:attrName>ppt_x</p:attrName>
                                          <p:attrName>ppt_y</p:attrName>
                                        </p:attrNameLst>
                                      </p:cBhvr>
                                      <p:rCtr x="-20365" y="-3562"/>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1111 -2.53469E-6 L -0.38733 0.38229 " pathEditMode="relative" rAng="0" ptsTypes="AA">
                                      <p:cBhvr>
                                        <p:cTn id="57" dur="2000" fill="hold"/>
                                        <p:tgtEl>
                                          <p:spTgt spid="5"/>
                                        </p:tgtEl>
                                        <p:attrNameLst>
                                          <p:attrName>ppt_x</p:attrName>
                                          <p:attrName>ppt_y</p:attrName>
                                        </p:attrNameLst>
                                      </p:cBhvr>
                                      <p:rCtr x="-19931" y="191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7" grpId="1"/>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61938" y="157163"/>
            <a:ext cx="86201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3. Read the text again and answer the questions</a:t>
            </a:r>
          </a:p>
        </p:txBody>
      </p:sp>
      <p:sp>
        <p:nvSpPr>
          <p:cNvPr id="3" name="TextBox 2"/>
          <p:cNvSpPr txBox="1"/>
          <p:nvPr/>
        </p:nvSpPr>
        <p:spPr>
          <a:xfrm>
            <a:off x="261938" y="762000"/>
            <a:ext cx="8620125" cy="5262563"/>
          </a:xfrm>
          <a:prstGeom prst="rect">
            <a:avLst/>
          </a:prstGeom>
          <a:noFill/>
        </p:spPr>
        <p:txBody>
          <a:bodyPr>
            <a:spAutoFit/>
          </a:bodyPr>
          <a:lstStyle/>
          <a:p>
            <a:pPr marL="342900" indent="-342900" fontAlgn="auto">
              <a:spcBef>
                <a:spcPts val="0"/>
              </a:spcBef>
              <a:spcAft>
                <a:spcPts val="0"/>
              </a:spcAft>
              <a:buFontTx/>
              <a:buAutoNum type="arabicPeriod"/>
              <a:defRPr/>
            </a:pPr>
            <a:r>
              <a:rPr lang="en-US" sz="2400" b="1" dirty="0">
                <a:solidFill>
                  <a:srgbClr val="0000CC"/>
                </a:solidFill>
                <a:latin typeface="Times New Roman" pitchFamily="18" charset="0"/>
                <a:cs typeface="Times New Roman" pitchFamily="18" charset="0"/>
              </a:rPr>
              <a:t>Why 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village?</a:t>
            </a:r>
          </a:p>
          <a:p>
            <a:pP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2. How 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p>
          <a:p>
            <a:pP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3. What is the first stage of conical hat making?</a:t>
            </a:r>
          </a:p>
          <a:p>
            <a:pP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4. What is special about the hat layers?</a:t>
            </a:r>
          </a:p>
          <a:p>
            <a:pP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5. What 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p>
          <a:p>
            <a:pP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6. Who can make conical hats?</a:t>
            </a:r>
          </a:p>
          <a:p>
            <a:pPr fontAlgn="auto">
              <a:spcBef>
                <a:spcPts val="0"/>
              </a:spcBef>
              <a:spcAft>
                <a:spcPts val="0"/>
              </a:spcAft>
              <a:defRPr/>
            </a:pPr>
            <a:r>
              <a:rPr lang="en-US" sz="2400" b="1" dirty="0">
                <a:solidFill>
                  <a:srgbClr val="0000CC"/>
                </a:solidFill>
                <a:latin typeface="Times New Roman" pitchFamily="18" charset="0"/>
                <a:cs typeface="Times New Roman" pitchFamily="18" charset="0"/>
              </a:rPr>
              <a:t/>
            </a:r>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4" name="TextBox 3"/>
          <p:cNvSpPr txBox="1">
            <a:spLocks noChangeArrowheads="1"/>
          </p:cNvSpPr>
          <p:nvPr/>
        </p:nvSpPr>
        <p:spPr bwMode="auto">
          <a:xfrm>
            <a:off x="588963" y="2224088"/>
            <a:ext cx="3886200" cy="461962"/>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It’s 12 km from Hue City.</a:t>
            </a:r>
            <a:endParaRPr lang="en-US" sz="2400" b="1">
              <a:latin typeface="Times New Roman" pitchFamily="18" charset="0"/>
              <a:cs typeface="Times New Roman" pitchFamily="18" charset="0"/>
            </a:endParaRPr>
          </a:p>
        </p:txBody>
      </p:sp>
      <p:sp>
        <p:nvSpPr>
          <p:cNvPr id="5" name="TextBox 4"/>
          <p:cNvSpPr txBox="1">
            <a:spLocks noChangeArrowheads="1"/>
          </p:cNvSpPr>
          <p:nvPr/>
        </p:nvSpPr>
        <p:spPr bwMode="auto">
          <a:xfrm>
            <a:off x="533400" y="2932113"/>
            <a:ext cx="5581650" cy="461962"/>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It’s going to the forest to collect leaves.</a:t>
            </a:r>
            <a:endParaRPr lang="en-US" sz="2400" b="1">
              <a:latin typeface="Times New Roman" pitchFamily="18" charset="0"/>
              <a:cs typeface="Times New Roman" pitchFamily="18" charset="0"/>
            </a:endParaRPr>
          </a:p>
        </p:txBody>
      </p:sp>
      <p:sp>
        <p:nvSpPr>
          <p:cNvPr id="6" name="TextBox 5"/>
          <p:cNvSpPr txBox="1">
            <a:spLocks noChangeArrowheads="1"/>
          </p:cNvSpPr>
          <p:nvPr/>
        </p:nvSpPr>
        <p:spPr bwMode="auto">
          <a:xfrm>
            <a:off x="542925" y="1487488"/>
            <a:ext cx="7010400" cy="461962"/>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Because it is the birthplace of the conical hat in Hue.</a:t>
            </a:r>
            <a:endParaRPr lang="en-US" sz="2400" b="1">
              <a:latin typeface="Times New Roman" pitchFamily="18" charset="0"/>
              <a:cs typeface="Times New Roman" pitchFamily="18" charset="0"/>
            </a:endParaRPr>
          </a:p>
        </p:txBody>
      </p:sp>
      <p:sp>
        <p:nvSpPr>
          <p:cNvPr id="7" name="TextBox 6"/>
          <p:cNvSpPr txBox="1">
            <a:spLocks noChangeArrowheads="1"/>
          </p:cNvSpPr>
          <p:nvPr/>
        </p:nvSpPr>
        <p:spPr bwMode="auto">
          <a:xfrm>
            <a:off x="582613" y="3749675"/>
            <a:ext cx="3886200" cy="460375"/>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They’re very thin.</a:t>
            </a:r>
            <a:endParaRPr lang="en-US" sz="2400" b="1">
              <a:latin typeface="Times New Roman" pitchFamily="18" charset="0"/>
              <a:cs typeface="Times New Roman" pitchFamily="18" charset="0"/>
            </a:endParaRPr>
          </a:p>
        </p:txBody>
      </p:sp>
      <p:sp>
        <p:nvSpPr>
          <p:cNvPr id="8" name="TextBox 7"/>
          <p:cNvSpPr txBox="1">
            <a:spLocks noChangeArrowheads="1"/>
          </p:cNvSpPr>
          <p:nvPr/>
        </p:nvSpPr>
        <p:spPr bwMode="auto">
          <a:xfrm>
            <a:off x="588963" y="4435475"/>
            <a:ext cx="8064500" cy="460375"/>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It has poems and paintings of Hue between the two layers.</a:t>
            </a:r>
            <a:endParaRPr lang="en-US" sz="2400" b="1">
              <a:latin typeface="Times New Roman" pitchFamily="18" charset="0"/>
              <a:cs typeface="Times New Roman" pitchFamily="18" charset="0"/>
            </a:endParaRPr>
          </a:p>
        </p:txBody>
      </p:sp>
      <p:sp>
        <p:nvSpPr>
          <p:cNvPr id="9" name="TextBox 8"/>
          <p:cNvSpPr txBox="1">
            <a:spLocks noChangeArrowheads="1"/>
          </p:cNvSpPr>
          <p:nvPr/>
        </p:nvSpPr>
        <p:spPr bwMode="auto">
          <a:xfrm>
            <a:off x="552450" y="5287963"/>
            <a:ext cx="5029200" cy="461962"/>
          </a:xfrm>
          <a:prstGeom prst="rect">
            <a:avLst/>
          </a:prstGeom>
          <a:noFill/>
          <a:ln w="9525">
            <a:noFill/>
            <a:miter lim="800000"/>
            <a:headEnd/>
            <a:tailEnd/>
          </a:ln>
        </p:spPr>
        <p:txBody>
          <a:bodyPr>
            <a:spAutoFit/>
          </a:bodyPr>
          <a:lstStyle/>
          <a:p>
            <a:r>
              <a:rPr lang="en-US" sz="2400" b="1">
                <a:solidFill>
                  <a:srgbClr val="008000"/>
                </a:solidFill>
                <a:latin typeface="Times New Roman" pitchFamily="18" charset="0"/>
                <a:cs typeface="Times New Roman" pitchFamily="18" charset="0"/>
              </a:rPr>
              <a:t>Everybody can, young or old.</a:t>
            </a:r>
            <a:endParaRPr lang="en-US" sz="2400" b="1">
              <a:latin typeface="Times New Roman" pitchFamily="18" charset="0"/>
              <a:cs typeface="Times New Roman" pitchFamily="18" charset="0"/>
            </a:endParaRPr>
          </a:p>
        </p:txBody>
      </p:sp>
      <p:pic>
        <p:nvPicPr>
          <p:cNvPr id="57355" name="Picture 22" descr="2067166a35x1e8i0t"/>
          <p:cNvPicPr>
            <a:picLocks noChangeAspect="1" noChangeArrowheads="1" noCrop="1"/>
          </p:cNvPicPr>
          <p:nvPr/>
        </p:nvPicPr>
        <p:blipFill>
          <a:blip r:embed="rId2"/>
          <a:srcRect/>
          <a:stretch>
            <a:fillRect/>
          </a:stretch>
        </p:blipFill>
        <p:spPr bwMode="auto">
          <a:xfrm>
            <a:off x="7391400" y="4905375"/>
            <a:ext cx="1257300" cy="1647825"/>
          </a:xfrm>
          <a:prstGeom prst="rect">
            <a:avLst/>
          </a:prstGeom>
          <a:noFill/>
          <a:ln w="9525">
            <a:noFill/>
            <a:miter lim="800000"/>
            <a:headEnd/>
            <a:tailEnd/>
          </a:ln>
        </p:spPr>
      </p:pic>
      <p:pic>
        <p:nvPicPr>
          <p:cNvPr id="57357" name="Picture 5" descr="Hoa 0004"/>
          <p:cNvPicPr>
            <a:picLocks noChangeAspect="1" noChangeArrowheads="1" noCrop="1"/>
          </p:cNvPicPr>
          <p:nvPr/>
        </p:nvPicPr>
        <p:blipFill>
          <a:blip r:embed="rId3">
            <a:clrChange>
              <a:clrFrom>
                <a:srgbClr val="FEFEFE"/>
              </a:clrFrom>
              <a:clrTo>
                <a:srgbClr val="FEFEFE">
                  <a:alpha val="0"/>
                </a:srgbClr>
              </a:clrTo>
            </a:clrChange>
          </a:blip>
          <a:srcRect/>
          <a:stretch>
            <a:fillRect/>
          </a:stretch>
        </p:blipFill>
        <p:spPr bwMode="auto">
          <a:xfrm rot="10800000">
            <a:off x="209550" y="6248400"/>
            <a:ext cx="2990850" cy="476250"/>
          </a:xfrm>
          <a:prstGeom prst="rect">
            <a:avLst/>
          </a:prstGeom>
          <a:noFill/>
          <a:ln w="9525">
            <a:noFill/>
            <a:miter lim="800000"/>
            <a:headEnd/>
            <a:tailEnd/>
          </a:ln>
        </p:spPr>
      </p:pic>
      <p:pic>
        <p:nvPicPr>
          <p:cNvPr id="57358" name="Picture 5" descr="Hoa 0004"/>
          <p:cNvPicPr>
            <a:picLocks noChangeAspect="1" noChangeArrowheads="1" noCrop="1"/>
          </p:cNvPicPr>
          <p:nvPr/>
        </p:nvPicPr>
        <p:blipFill>
          <a:blip r:embed="rId3">
            <a:clrChange>
              <a:clrFrom>
                <a:srgbClr val="FEFEFE"/>
              </a:clrFrom>
              <a:clrTo>
                <a:srgbClr val="FEFEFE">
                  <a:alpha val="0"/>
                </a:srgbClr>
              </a:clrTo>
            </a:clrChange>
          </a:blip>
          <a:srcRect/>
          <a:stretch>
            <a:fillRect/>
          </a:stretch>
        </p:blipFill>
        <p:spPr bwMode="auto">
          <a:xfrm rot="10800000">
            <a:off x="3714750" y="6229350"/>
            <a:ext cx="2990850" cy="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261938" y="157163"/>
            <a:ext cx="8620125" cy="120015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SPEAKING</a:t>
            </a:r>
          </a:p>
          <a:p>
            <a:r>
              <a:rPr lang="en-US" sz="2400" b="1">
                <a:solidFill>
                  <a:srgbClr val="FF0000"/>
                </a:solidFill>
                <a:latin typeface="Times New Roman" pitchFamily="18" charset="0"/>
                <a:cs typeface="Times New Roman" pitchFamily="18" charset="0"/>
              </a:rPr>
              <a:t>4. Read the following ideas. Are they about benefits of traditinal crafts (B) or challenges that artisans may face (C). Write B or C</a:t>
            </a:r>
          </a:p>
        </p:txBody>
      </p:sp>
      <p:graphicFrame>
        <p:nvGraphicFramePr>
          <p:cNvPr id="4" name="Table 3"/>
          <p:cNvGraphicFramePr>
            <a:graphicFrameLocks noGrp="1"/>
          </p:cNvGraphicFramePr>
          <p:nvPr/>
        </p:nvGraphicFramePr>
        <p:xfrm>
          <a:off x="1066800" y="1524000"/>
          <a:ext cx="7010400" cy="4230688"/>
        </p:xfrm>
        <a:graphic>
          <a:graphicData uri="http://schemas.openxmlformats.org/drawingml/2006/table">
            <a:tbl>
              <a:tblPr/>
              <a:tblGrid>
                <a:gridCol w="4413956"/>
                <a:gridCol w="2596444"/>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27418">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tr>
            </a:tbl>
          </a:graphicData>
        </a:graphic>
      </p:graphicFrame>
      <p:sp>
        <p:nvSpPr>
          <p:cNvPr id="5" name="TextBox 4"/>
          <p:cNvSpPr txBox="1">
            <a:spLocks noChangeArrowheads="1"/>
          </p:cNvSpPr>
          <p:nvPr/>
        </p:nvSpPr>
        <p:spPr bwMode="auto">
          <a:xfrm>
            <a:off x="6254750" y="1517650"/>
            <a:ext cx="1066800" cy="522288"/>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B</a:t>
            </a:r>
          </a:p>
        </p:txBody>
      </p:sp>
      <p:sp>
        <p:nvSpPr>
          <p:cNvPr id="6" name="TextBox 5"/>
          <p:cNvSpPr txBox="1">
            <a:spLocks noChangeArrowheads="1"/>
          </p:cNvSpPr>
          <p:nvPr/>
        </p:nvSpPr>
        <p:spPr bwMode="auto">
          <a:xfrm>
            <a:off x="6267450" y="2024063"/>
            <a:ext cx="1295400" cy="522287"/>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C</a:t>
            </a:r>
          </a:p>
        </p:txBody>
      </p:sp>
      <p:sp>
        <p:nvSpPr>
          <p:cNvPr id="7" name="TextBox 6"/>
          <p:cNvSpPr txBox="1">
            <a:spLocks noChangeArrowheads="1"/>
          </p:cNvSpPr>
          <p:nvPr/>
        </p:nvSpPr>
        <p:spPr bwMode="auto">
          <a:xfrm>
            <a:off x="6315075" y="2614613"/>
            <a:ext cx="1023938"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B</a:t>
            </a:r>
          </a:p>
        </p:txBody>
      </p:sp>
      <p:sp>
        <p:nvSpPr>
          <p:cNvPr id="8" name="TextBox 7"/>
          <p:cNvSpPr txBox="1">
            <a:spLocks noChangeArrowheads="1"/>
          </p:cNvSpPr>
          <p:nvPr/>
        </p:nvSpPr>
        <p:spPr bwMode="auto">
          <a:xfrm>
            <a:off x="6330950" y="3508375"/>
            <a:ext cx="1023938"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C</a:t>
            </a:r>
          </a:p>
        </p:txBody>
      </p:sp>
      <p:sp>
        <p:nvSpPr>
          <p:cNvPr id="9" name="TextBox 8"/>
          <p:cNvSpPr txBox="1">
            <a:spLocks noChangeArrowheads="1"/>
          </p:cNvSpPr>
          <p:nvPr/>
        </p:nvSpPr>
        <p:spPr bwMode="auto">
          <a:xfrm>
            <a:off x="6380163" y="4246563"/>
            <a:ext cx="1023937" cy="522287"/>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C</a:t>
            </a:r>
          </a:p>
        </p:txBody>
      </p:sp>
      <p:sp>
        <p:nvSpPr>
          <p:cNvPr id="10" name="TextBox 9"/>
          <p:cNvSpPr txBox="1">
            <a:spLocks noChangeArrowheads="1"/>
          </p:cNvSpPr>
          <p:nvPr/>
        </p:nvSpPr>
        <p:spPr bwMode="auto">
          <a:xfrm>
            <a:off x="6427788" y="5095875"/>
            <a:ext cx="1023937"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B</a:t>
            </a:r>
          </a:p>
        </p:txBody>
      </p:sp>
      <p:sp>
        <p:nvSpPr>
          <p:cNvPr id="58400" name="TextBox 10"/>
          <p:cNvSpPr txBox="1">
            <a:spLocks noChangeArrowheads="1"/>
          </p:cNvSpPr>
          <p:nvPr/>
        </p:nvSpPr>
        <p:spPr bwMode="auto">
          <a:xfrm>
            <a:off x="238125" y="5791200"/>
            <a:ext cx="8618538"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Can you add some more benefits and challenges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241300" y="457200"/>
            <a:ext cx="8618538" cy="120015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5. Imagine that your group is responsible for promoting traditional crafts in your area. Propose an action plan to deal with the challenges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7467600" cy="2133600"/>
          </a:xfrm>
        </p:spPr>
        <p:txBody>
          <a:bodyPr/>
          <a:lstStyle/>
          <a:p>
            <a:pPr eaLnBrk="1" fontAlgn="auto" hangingPunct="1">
              <a:spcAft>
                <a:spcPts val="0"/>
              </a:spcAft>
              <a:defRPr/>
            </a:pPr>
            <a:r>
              <a:rPr lang="en-US" sz="4000" dirty="0" smtClean="0">
                <a:solidFill>
                  <a:srgbClr val="00B050"/>
                </a:solidFill>
                <a:latin typeface="Times New Roman" pitchFamily="18" charset="0"/>
                <a:cs typeface="Times New Roman" pitchFamily="18" charset="0"/>
              </a:rPr>
              <a:t>- Learn by heart the new words</a:t>
            </a:r>
            <a:br>
              <a:rPr lang="en-US" sz="4000" dirty="0" smtClean="0">
                <a:solidFill>
                  <a:srgbClr val="00B050"/>
                </a:solidFill>
                <a:latin typeface="Times New Roman" pitchFamily="18" charset="0"/>
                <a:cs typeface="Times New Roman" pitchFamily="18" charset="0"/>
              </a:rPr>
            </a:br>
            <a:r>
              <a:rPr lang="en-US" sz="4000" dirty="0" smtClean="0">
                <a:solidFill>
                  <a:srgbClr val="00B050"/>
                </a:solidFill>
                <a:latin typeface="Times New Roman" pitchFamily="18" charset="0"/>
                <a:cs typeface="Times New Roman" pitchFamily="18" charset="0"/>
              </a:rPr>
              <a:t>- Prepare for the next lesson</a:t>
            </a:r>
            <a:br>
              <a:rPr lang="en-US" sz="4000" dirty="0" smtClean="0">
                <a:solidFill>
                  <a:srgbClr val="00B050"/>
                </a:solidFill>
                <a:latin typeface="Times New Roman" pitchFamily="18" charset="0"/>
                <a:cs typeface="Times New Roman" pitchFamily="18" charset="0"/>
              </a:rPr>
            </a:br>
            <a:r>
              <a:rPr lang="en-US" sz="4000" dirty="0" smtClean="0">
                <a:solidFill>
                  <a:srgbClr val="00B050"/>
                </a:solidFill>
                <a:latin typeface="Times New Roman" pitchFamily="18" charset="0"/>
                <a:cs typeface="Times New Roman" pitchFamily="18" charset="0"/>
              </a:rPr>
              <a:t> ( Skills 2)</a:t>
            </a:r>
            <a:endParaRPr lang="en-US" sz="40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5867400" y="0"/>
            <a:ext cx="3276600" cy="1219200"/>
          </a:xfrm>
          <a:solidFill>
            <a:srgbClr val="92D050"/>
          </a:solidFill>
        </p:spPr>
        <p:txBody>
          <a:bodyPr rtlCol="0">
            <a:normAutofit fontScale="92500"/>
          </a:bodyPr>
          <a:lstStyle/>
          <a:p>
            <a:pPr eaLnBrk="1" fontAlgn="auto" hangingPunct="1">
              <a:spcAft>
                <a:spcPts val="0"/>
              </a:spcAft>
              <a:buFont typeface="Arial" pitchFamily="34" charset="0"/>
              <a:buChar char="»"/>
              <a:defRPr/>
            </a:pPr>
            <a:r>
              <a:rPr lang="en-US" sz="4800" b="1" dirty="0" smtClean="0">
                <a:latin typeface="Times New Roman" pitchFamily="18" charset="0"/>
                <a:cs typeface="Times New Roman" pitchFamily="18" charset="0"/>
              </a:rPr>
              <a:t>Homework</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513</TotalTime>
  <Words>367</Words>
  <Application>Microsoft Office PowerPoint</Application>
  <PresentationFormat>On-screen Show (4:3)</PresentationFormat>
  <Paragraphs>78</Paragraphs>
  <Slides>8</Slides>
  <Notes>0</Notes>
  <HiddenSlides>0</HiddenSlides>
  <MMClips>0</MMClips>
  <ScaleCrop>false</ScaleCrop>
  <HeadingPairs>
    <vt:vector size="6" baseType="variant">
      <vt:variant>
        <vt:lpstr>Fonts Used</vt:lpstr>
      </vt:variant>
      <vt:variant>
        <vt:i4>3</vt:i4>
      </vt:variant>
      <vt:variant>
        <vt:lpstr>Design Template</vt:lpstr>
      </vt:variant>
      <vt:variant>
        <vt:i4>40</vt:i4>
      </vt:variant>
      <vt:variant>
        <vt:lpstr>Slide Titles</vt:lpstr>
      </vt:variant>
      <vt:variant>
        <vt:i4>8</vt:i4>
      </vt:variant>
    </vt:vector>
  </HeadingPairs>
  <TitlesOfParts>
    <vt:vector size="51" baseType="lpstr">
      <vt:lpstr>Arial</vt:lpstr>
      <vt:lpstr>Calibri</vt:lpstr>
      <vt:lpstr>Times New Roman</vt:lpstr>
      <vt:lpstr>Thermal</vt:lpstr>
      <vt:lpstr>Office Theme</vt:lpstr>
      <vt:lpstr>Default Design</vt:lpstr>
      <vt:lpstr>2_Default Design</vt:lpstr>
      <vt:lpstr>Thermal</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Administrator</cp:lastModifiedBy>
  <cp:revision>67</cp:revision>
  <dcterms:created xsi:type="dcterms:W3CDTF">2016-09-22T13:07:14Z</dcterms:created>
  <dcterms:modified xsi:type="dcterms:W3CDTF">2021-09-12T10:02:18Z</dcterms:modified>
</cp:coreProperties>
</file>