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1" r:id="rId1"/>
  </p:sldMasterIdLst>
  <p:notesMasterIdLst>
    <p:notesMasterId r:id="rId12"/>
  </p:notesMasterIdLst>
  <p:sldIdLst>
    <p:sldId id="294" r:id="rId2"/>
    <p:sldId id="305" r:id="rId3"/>
    <p:sldId id="296" r:id="rId4"/>
    <p:sldId id="304" r:id="rId5"/>
    <p:sldId id="297" r:id="rId6"/>
    <p:sldId id="298" r:id="rId7"/>
    <p:sldId id="299" r:id="rId8"/>
    <p:sldId id="300" r:id="rId9"/>
    <p:sldId id="301" r:id="rId10"/>
    <p:sldId id="302"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DCC5ED"/>
    <a:srgbClr val="FF3399"/>
    <a:srgbClr val="F95DEE"/>
    <a:srgbClr val="FFD961"/>
    <a:srgbClr val="FFCD2D"/>
    <a:srgbClr val="FFFF00"/>
    <a:srgbClr val="000099"/>
    <a:srgbClr val="CE164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37" autoAdjust="0"/>
  </p:normalViewPr>
  <p:slideViewPr>
    <p:cSldViewPr>
      <p:cViewPr varScale="1">
        <p:scale>
          <a:sx n="75" d="100"/>
          <a:sy n="75" d="100"/>
        </p:scale>
        <p:origin x="-28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50BC9FE-8094-434A-A951-8FF5DC9483B3}" type="datetimeFigureOut">
              <a:rPr lang="en-GB"/>
              <a:pPr>
                <a:defRPr/>
              </a:pPr>
              <a:t>15/09/2021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B6E5F04-401B-4E53-AA1F-EB793626EB5C}"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09138C-BC2C-4952-B7DD-5DA6C4B71033}" type="slidenum">
              <a:rPr lang="en-GB">
                <a:cs typeface="Arial" charset="0"/>
              </a:rPr>
              <a:pPr fontAlgn="base">
                <a:spcBef>
                  <a:spcPct val="0"/>
                </a:spcBef>
                <a:spcAft>
                  <a:spcPct val="0"/>
                </a:spcAft>
                <a:defRPr/>
              </a:pPr>
              <a:t>8</a:t>
            </a:fld>
            <a:endParaRPr lang="en-GB">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E7CD13-420C-41DB-A419-48900D251DE0}" type="datetime1">
              <a:rPr lang="en-GB"/>
              <a:pPr>
                <a:defRPr/>
              </a:pPr>
              <a:t>15/09/2021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B93D429-41DF-4411-A8B0-C2943F05C137}" type="slidenum">
              <a:rPr lang="en-GB"/>
              <a:pPr>
                <a:defRPr/>
              </a:pPr>
              <a:t>‹#›</a:t>
            </a:fld>
            <a:endParaRPr lang="en-GB"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72DA8B-27D7-411D-9283-8EB5DEAD020E}" type="datetime1">
              <a:rPr lang="en-GB"/>
              <a:pPr>
                <a:defRPr/>
              </a:pPr>
              <a:t>15/09/2021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291AF6-13B4-46E5-A4F4-6B413F0D4AC2}" type="slidenum">
              <a:rPr lang="en-GB"/>
              <a:pPr>
                <a:defRPr/>
              </a:pPr>
              <a:t>‹#›</a:t>
            </a:fld>
            <a:endParaRPr lang="en-GB"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9F5291A-9D8E-42BE-BE25-A4FDD372C157}" type="datetime1">
              <a:rPr lang="en-GB"/>
              <a:pPr>
                <a:defRPr/>
              </a:pPr>
              <a:t>15/09/2021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1DAF3C-F782-444F-A85D-FCC494D74057}" type="slidenum">
              <a:rPr lang="en-GB"/>
              <a:pPr>
                <a:defRPr/>
              </a:pPr>
              <a:t>‹#›</a:t>
            </a:fld>
            <a:endParaRPr lang="en-GB"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3D14CD-2895-424D-8674-ED2D7A09D40A}" type="datetime1">
              <a:rPr lang="en-GB"/>
              <a:pPr>
                <a:defRPr/>
              </a:pPr>
              <a:t>15/09/2021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1008944-5D9C-443F-A232-09683BBFEDEC}" type="slidenum">
              <a:rPr lang="en-GB"/>
              <a:pPr>
                <a:defRPr/>
              </a:pPr>
              <a:t>‹#›</a:t>
            </a:fld>
            <a:endParaRPr lang="en-GB"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885BF35-5008-4DA8-B123-E59FA1C7E439}" type="datetime1">
              <a:rPr lang="en-GB"/>
              <a:pPr>
                <a:defRPr/>
              </a:pPr>
              <a:t>15/09/2021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32FB461-87BD-4C7E-9E94-BB97FB25C18F}" type="slidenum">
              <a:rPr lang="en-GB"/>
              <a:pPr>
                <a:defRPr/>
              </a:pPr>
              <a:t>‹#›</a:t>
            </a:fld>
            <a:endParaRPr lang="en-GB" dirty="0"/>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A75C93-82A9-4BBD-AFED-8E231E222D85}" type="datetime1">
              <a:rPr lang="en-GB"/>
              <a:pPr>
                <a:defRPr/>
              </a:pPr>
              <a:t>15/09/2021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C7D010B-A033-4111-8A08-9DA4437E02D1}" type="slidenum">
              <a:rPr lang="en-GB"/>
              <a:pPr>
                <a:defRPr/>
              </a:pPr>
              <a:t>‹#›</a:t>
            </a:fld>
            <a:endParaRPr lang="en-GB"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DAF8ED5-CEC8-4741-AD5E-AF8571DC8A9D}" type="datetime1">
              <a:rPr lang="en-GB"/>
              <a:pPr>
                <a:defRPr/>
              </a:pPr>
              <a:t>15/09/2021</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846C401-9511-4F12-A73F-A48749EDC30A}" type="slidenum">
              <a:rPr lang="en-GB"/>
              <a:pPr>
                <a:defRPr/>
              </a:pPr>
              <a:t>‹#›</a:t>
            </a:fld>
            <a:endParaRPr lang="en-GB" dirty="0"/>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D674682-B46D-4BB0-926A-17CD8FDD2F6F}" type="datetime1">
              <a:rPr lang="en-GB"/>
              <a:pPr>
                <a:defRPr/>
              </a:pPr>
              <a:t>15/09/2021</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C11C24A0-D162-4551-B8A1-D8CBB0AF24FC}" type="slidenum">
              <a:rPr lang="en-GB"/>
              <a:pPr>
                <a:defRPr/>
              </a:pPr>
              <a:t>‹#›</a:t>
            </a:fld>
            <a:endParaRPr lang="en-GB"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344B47-8121-4ED3-935A-D2F1D3FD9C90}" type="datetime1">
              <a:rPr lang="en-GB"/>
              <a:pPr>
                <a:defRPr/>
              </a:pPr>
              <a:t>15/09/2021</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A28CB1F-5441-4933-9803-6920894DA9C1}" type="slidenum">
              <a:rPr lang="en-GB"/>
              <a:pPr>
                <a:defRPr/>
              </a:pPr>
              <a:t>‹#›</a:t>
            </a:fld>
            <a:endParaRPr lang="en-GB"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F962AB-3786-48BB-A217-9A1D17DB5DA1}" type="datetime1">
              <a:rPr lang="en-GB"/>
              <a:pPr>
                <a:defRPr/>
              </a:pPr>
              <a:t>15/09/2021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3FA530B-A7EF-4D2E-96E7-5BB347A0F164}" type="slidenum">
              <a:rPr lang="en-GB"/>
              <a:pPr>
                <a:defRPr/>
              </a:pPr>
              <a:t>‹#›</a:t>
            </a:fld>
            <a:endParaRPr lang="en-GB" dirty="0"/>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76E7C7-C394-48FE-BEB3-3FF3A57132B6}" type="datetime1">
              <a:rPr lang="en-GB"/>
              <a:pPr>
                <a:defRPr/>
              </a:pPr>
              <a:t>15/09/2021</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AD5C600-F372-4824-9144-2B9BD168478E}" type="slidenum">
              <a:rPr lang="en-GB"/>
              <a:pPr>
                <a:defRPr/>
              </a:pPr>
              <a:t>‹#›</a:t>
            </a:fld>
            <a:endParaRPr lang="en-GB"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CBE5C248-F316-4D73-891B-2AFCF350DAAB}" type="datetime1">
              <a:rPr lang="en-GB"/>
              <a:pPr>
                <a:defRPr/>
              </a:pPr>
              <a:t>15/09/2021</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DE02274F-0305-4E77-8BA4-4239DB6BBFF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spd="slow">
    <p:cover/>
  </p:transition>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8"/>
          <p:cNvPicPr>
            <a:picLocks noChangeAspect="1"/>
          </p:cNvPicPr>
          <p:nvPr/>
        </p:nvPicPr>
        <p:blipFill>
          <a:blip r:embed="rId2"/>
          <a:srcRect/>
          <a:stretch>
            <a:fillRect/>
          </a:stretch>
        </p:blipFill>
        <p:spPr bwMode="auto">
          <a:xfrm>
            <a:off x="-454025" y="0"/>
            <a:ext cx="9750425" cy="68516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FFE9A82A-6A6E-4A3C-A411-63B98FFCF9E2}" type="slidenum">
              <a:rPr lang="en-GB"/>
              <a:pPr>
                <a:defRPr/>
              </a:pPr>
              <a:t>0</a:t>
            </a:fld>
            <a:endParaRPr lang="en-GB" dirty="0"/>
          </a:p>
        </p:txBody>
      </p:sp>
      <p:sp>
        <p:nvSpPr>
          <p:cNvPr id="14339" name="WordArt 4"/>
          <p:cNvSpPr>
            <a:spLocks noChangeArrowheads="1" noChangeShapeType="1" noTextEdit="1"/>
          </p:cNvSpPr>
          <p:nvPr/>
        </p:nvSpPr>
        <p:spPr bwMode="auto">
          <a:xfrm rot="-125821">
            <a:off x="1063625" y="962025"/>
            <a:ext cx="5567363" cy="1143000"/>
          </a:xfrm>
          <a:prstGeom prst="rect">
            <a:avLst/>
          </a:prstGeom>
        </p:spPr>
        <p:txBody>
          <a:bodyPr wrap="none" fromWordArt="1">
            <a:prstTxWarp prst="textFadeRight">
              <a:avLst>
                <a:gd name="adj" fmla="val 34181"/>
              </a:avLst>
            </a:prstTxWarp>
            <a:scene3d>
              <a:camera prst="legacyPerspectiveTopLeft"/>
              <a:lightRig rig="legacyNormal3" dir="r"/>
            </a:scene3d>
            <a:sp3d extrusionH="201600" prstMaterial="legacyMetal">
              <a:extrusionClr>
                <a:srgbClr val="FFFFFF"/>
              </a:extrusionClr>
            </a:sp3d>
          </a:bodyPr>
          <a:lstStyle/>
          <a:p>
            <a:pPr algn="ctr"/>
            <a:endParaRPr lang="vi-VN" sz="3600" b="1" kern="10">
              <a:ln w="9525">
                <a:round/>
                <a:headEnd/>
                <a:tailEnd/>
              </a:ln>
              <a:solidFill>
                <a:srgbClr val="FF0000"/>
              </a:solidFill>
              <a:latin typeface="Times New Roman"/>
              <a:cs typeface="Times New Roman"/>
            </a:endParaRPr>
          </a:p>
        </p:txBody>
      </p:sp>
      <p:sp>
        <p:nvSpPr>
          <p:cNvPr id="14340" name="WordArt 9"/>
          <p:cNvSpPr>
            <a:spLocks noChangeArrowheads="1" noChangeShapeType="1" noTextEdit="1"/>
          </p:cNvSpPr>
          <p:nvPr/>
        </p:nvSpPr>
        <p:spPr bwMode="auto">
          <a:xfrm>
            <a:off x="3810000" y="2790825"/>
            <a:ext cx="4257675" cy="3581400"/>
          </a:xfrm>
          <a:prstGeom prst="rect">
            <a:avLst/>
          </a:prstGeom>
        </p:spPr>
        <p:txBody>
          <a:bodyPr wrap="none" fromWordArt="1">
            <a:prstTxWarp prst="textArchDownPour">
              <a:avLst>
                <a:gd name="adj1" fmla="val 337320"/>
                <a:gd name="adj2" fmla="val 52065"/>
              </a:avLst>
            </a:prstTxWarp>
          </a:bodyPr>
          <a:lstStyle/>
          <a:p>
            <a:pPr algn="ctr"/>
            <a:endPar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4341" name="WordArt 7"/>
          <p:cNvSpPr>
            <a:spLocks noChangeArrowheads="1" noChangeShapeType="1" noTextEdit="1"/>
          </p:cNvSpPr>
          <p:nvPr/>
        </p:nvSpPr>
        <p:spPr bwMode="auto">
          <a:xfrm>
            <a:off x="1295400" y="1752600"/>
            <a:ext cx="5638800" cy="1546225"/>
          </a:xfrm>
          <a:prstGeom prst="rect">
            <a:avLst/>
          </a:prstGeom>
        </p:spPr>
        <p:txBody>
          <a:bodyPr wrap="none" fromWordArt="1">
            <a:prstTxWarp prst="textPlain">
              <a:avLst>
                <a:gd name="adj" fmla="val 50000"/>
              </a:avLst>
            </a:prstTxWarp>
          </a:bodyPr>
          <a:lstStyle/>
          <a:p>
            <a:pPr algn="ctr"/>
            <a:r>
              <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ENGLISH 9</a:t>
            </a:r>
          </a:p>
        </p:txBody>
      </p:sp>
      <p:sp>
        <p:nvSpPr>
          <p:cNvPr id="14342" name="Text Box 8"/>
          <p:cNvSpPr txBox="1">
            <a:spLocks noChangeArrowheads="1"/>
          </p:cNvSpPr>
          <p:nvPr/>
        </p:nvSpPr>
        <p:spPr bwMode="auto">
          <a:xfrm>
            <a:off x="1981200" y="3733800"/>
            <a:ext cx="5257800" cy="1160463"/>
          </a:xfrm>
          <a:prstGeom prst="rect">
            <a:avLst/>
          </a:prstGeom>
          <a:noFill/>
          <a:ln w="9525">
            <a:noFill/>
            <a:miter lim="800000"/>
            <a:headEnd/>
            <a:tailEnd/>
          </a:ln>
        </p:spPr>
        <p:txBody>
          <a:bodyPr>
            <a:spAutoFit/>
          </a:bodyPr>
          <a:lstStyle/>
          <a:p>
            <a:pPr>
              <a:spcBef>
                <a:spcPct val="50000"/>
              </a:spcBef>
            </a:pPr>
            <a:r>
              <a:rPr lang="en-US" sz="2800" b="1" i="1">
                <a:solidFill>
                  <a:srgbClr val="000099"/>
                </a:solidFill>
                <a:latin typeface="Times New Roman" pitchFamily="18" charset="0"/>
              </a:rPr>
              <a:t>NGUYỄN THỊ MỸ LINH</a:t>
            </a:r>
          </a:p>
          <a:p>
            <a:pPr>
              <a:spcBef>
                <a:spcPct val="50000"/>
              </a:spcBef>
            </a:pPr>
            <a:r>
              <a:rPr lang="en-US" sz="2800" b="1">
                <a:solidFill>
                  <a:srgbClr val="000099"/>
                </a:solidFill>
                <a:latin typeface="Times New Roman" pitchFamily="18" charset="0"/>
              </a:rPr>
              <a:t>Tan My Secondary School</a:t>
            </a: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5A28EAC-5359-4360-BFA1-AABD34491ADE}" type="slidenum">
              <a:rPr lang="en-GB"/>
              <a:pPr>
                <a:defRPr/>
              </a:pPr>
              <a:t>9</a:t>
            </a:fld>
            <a:endParaRPr lang="en-GB" dirty="0"/>
          </a:p>
        </p:txBody>
      </p:sp>
      <p:sp>
        <p:nvSpPr>
          <p:cNvPr id="24578" name="WordArt 7"/>
          <p:cNvSpPr>
            <a:spLocks noChangeArrowheads="1" noChangeShapeType="1" noTextEdit="1"/>
          </p:cNvSpPr>
          <p:nvPr/>
        </p:nvSpPr>
        <p:spPr bwMode="auto">
          <a:xfrm>
            <a:off x="3014663" y="106680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headEnd/>
                  <a:tailEnd/>
                </a:ln>
                <a:latin typeface="Times New Roman"/>
                <a:cs typeface="Times New Roman"/>
              </a:rPr>
              <a:t>HOMEWORK  </a:t>
            </a:r>
          </a:p>
        </p:txBody>
      </p:sp>
      <p:sp>
        <p:nvSpPr>
          <p:cNvPr id="24579" name="Rectangle 3"/>
          <p:cNvSpPr txBox="1">
            <a:spLocks noChangeArrowheads="1"/>
          </p:cNvSpPr>
          <p:nvPr/>
        </p:nvSpPr>
        <p:spPr bwMode="auto">
          <a:xfrm>
            <a:off x="1676400" y="2971800"/>
            <a:ext cx="6076950" cy="2555875"/>
          </a:xfrm>
          <a:prstGeom prst="rect">
            <a:avLst/>
          </a:prstGeom>
          <a:noFill/>
          <a:ln w="9525">
            <a:noFill/>
            <a:miter lim="800000"/>
            <a:headEnd/>
            <a:tailEnd/>
          </a:ln>
        </p:spPr>
        <p:txBody>
          <a:bodyPr/>
          <a:lstStyle/>
          <a:p>
            <a:pPr>
              <a:buClr>
                <a:schemeClr val="accent1"/>
              </a:buClr>
              <a:buFont typeface="Wingdings" pitchFamily="2" charset="2"/>
              <a:buNone/>
            </a:pPr>
            <a:r>
              <a:rPr lang="en-US" sz="3200" b="1">
                <a:latin typeface="Times New Roman" pitchFamily="18" charset="0"/>
                <a:cs typeface="Times New Roman" pitchFamily="18" charset="0"/>
              </a:rPr>
              <a:t>- Learn by heart vocabulary </a:t>
            </a:r>
          </a:p>
          <a:p>
            <a:pPr marL="0" lvl="1">
              <a:buClr>
                <a:schemeClr val="accent1"/>
              </a:buClr>
              <a:buFont typeface="Wingdings" pitchFamily="2" charset="2"/>
              <a:buNone/>
            </a:pPr>
            <a:r>
              <a:rPr lang="en-US" sz="2700" b="1">
                <a:latin typeface="Times New Roman" pitchFamily="18" charset="0"/>
                <a:cs typeface="Times New Roman" pitchFamily="18" charset="0"/>
              </a:rPr>
              <a:t>- Prepare</a:t>
            </a:r>
            <a:r>
              <a:rPr lang="vi-VN" sz="2700" b="1">
                <a:latin typeface="Times New Roman" pitchFamily="18" charset="0"/>
                <a:cs typeface="Times New Roman" pitchFamily="18" charset="0"/>
              </a:rPr>
              <a:t>:</a:t>
            </a:r>
            <a:r>
              <a:rPr lang="en-US" sz="2700" b="1">
                <a:latin typeface="Times New Roman" pitchFamily="18" charset="0"/>
                <a:cs typeface="Times New Roman" pitchFamily="18" charset="0"/>
              </a:rPr>
              <a:t> Project</a:t>
            </a:r>
          </a:p>
          <a:p>
            <a:pPr marL="0" lvl="1">
              <a:buClr>
                <a:schemeClr val="accent1"/>
              </a:buClr>
              <a:buFont typeface="Wingdings" pitchFamily="2" charset="2"/>
              <a:buNone/>
            </a:pPr>
            <a:r>
              <a:rPr lang="en-US" sz="2700" b="1">
                <a:latin typeface="Times New Roman" pitchFamily="18" charset="0"/>
                <a:cs typeface="Times New Roman" pitchFamily="18" charset="0"/>
              </a:rPr>
              <a:t>- Review phrasal verbs.</a:t>
            </a:r>
          </a:p>
          <a:p>
            <a:pPr>
              <a:buClr>
                <a:schemeClr val="accent1"/>
              </a:buClr>
              <a:buFont typeface="Wingdings" pitchFamily="2" charset="2"/>
              <a:buNone/>
            </a:pPr>
            <a:endParaRPr lang="en-US" sz="3200" b="1">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p:cNvPicPr>
            <a:picLocks noChangeAspect="1"/>
          </p:cNvPicPr>
          <p:nvPr/>
        </p:nvPicPr>
        <p:blipFill>
          <a:blip r:embed="rId2"/>
          <a:srcRect/>
          <a:stretch>
            <a:fillRect/>
          </a:stretch>
        </p:blipFill>
        <p:spPr bwMode="auto">
          <a:xfrm>
            <a:off x="0" y="1501775"/>
            <a:ext cx="9144000" cy="5356225"/>
          </a:xfrm>
          <a:prstGeom prst="rect">
            <a:avLst/>
          </a:prstGeom>
          <a:noFill/>
          <a:ln w="9525">
            <a:noFill/>
            <a:miter lim="800000"/>
            <a:headEnd/>
            <a:tailEnd/>
          </a:ln>
        </p:spPr>
      </p:pic>
      <p:sp>
        <p:nvSpPr>
          <p:cNvPr id="11" name="Freeform 10"/>
          <p:cNvSpPr/>
          <p:nvPr/>
        </p:nvSpPr>
        <p:spPr>
          <a:xfrm>
            <a:off x="4800600" y="76200"/>
            <a:ext cx="3810000" cy="701675"/>
          </a:xfrm>
          <a:custGeom>
            <a:avLst/>
            <a:gdLst>
              <a:gd name="connsiteX0" fmla="*/ 0 w 8229600"/>
              <a:gd name="connsiteY0" fmla="*/ 147910 h 887445"/>
              <a:gd name="connsiteX1" fmla="*/ 147910 w 8229600"/>
              <a:gd name="connsiteY1" fmla="*/ 0 h 887445"/>
              <a:gd name="connsiteX2" fmla="*/ 8081690 w 8229600"/>
              <a:gd name="connsiteY2" fmla="*/ 0 h 887445"/>
              <a:gd name="connsiteX3" fmla="*/ 8229600 w 8229600"/>
              <a:gd name="connsiteY3" fmla="*/ 147910 h 887445"/>
              <a:gd name="connsiteX4" fmla="*/ 8229600 w 8229600"/>
              <a:gd name="connsiteY4" fmla="*/ 739535 h 887445"/>
              <a:gd name="connsiteX5" fmla="*/ 8081690 w 8229600"/>
              <a:gd name="connsiteY5" fmla="*/ 887445 h 887445"/>
              <a:gd name="connsiteX6" fmla="*/ 147910 w 8229600"/>
              <a:gd name="connsiteY6" fmla="*/ 887445 h 887445"/>
              <a:gd name="connsiteX7" fmla="*/ 0 w 8229600"/>
              <a:gd name="connsiteY7" fmla="*/ 739535 h 887445"/>
              <a:gd name="connsiteX8" fmla="*/ 0 w 82296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87445">
                <a:moveTo>
                  <a:pt x="0" y="147910"/>
                </a:moveTo>
                <a:cubicBezTo>
                  <a:pt x="0" y="66222"/>
                  <a:pt x="66222" y="0"/>
                  <a:pt x="147910" y="0"/>
                </a:cubicBezTo>
                <a:lnTo>
                  <a:pt x="8081690" y="0"/>
                </a:lnTo>
                <a:cubicBezTo>
                  <a:pt x="8163378" y="0"/>
                  <a:pt x="8229600" y="66222"/>
                  <a:pt x="8229600" y="147910"/>
                </a:cubicBezTo>
                <a:lnTo>
                  <a:pt x="8229600" y="739535"/>
                </a:lnTo>
                <a:cubicBezTo>
                  <a:pt x="8229600" y="821223"/>
                  <a:pt x="8163378" y="887445"/>
                  <a:pt x="8081690" y="887445"/>
                </a:cubicBezTo>
                <a:lnTo>
                  <a:pt x="147910" y="887445"/>
                </a:lnTo>
                <a:cubicBezTo>
                  <a:pt x="66222" y="887445"/>
                  <a:pt x="0" y="821223"/>
                  <a:pt x="0" y="739535"/>
                </a:cubicBezTo>
                <a:lnTo>
                  <a:pt x="0" y="14791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291" tIns="184291" rIns="184291" bIns="184291" anchor="ctr"/>
          <a:lstStyle/>
          <a:p>
            <a:pPr defTabSz="1644650">
              <a:lnSpc>
                <a:spcPct val="90000"/>
              </a:lnSpc>
              <a:spcAft>
                <a:spcPct val="35000"/>
              </a:spcAft>
              <a:defRPr/>
            </a:pPr>
            <a:r>
              <a:rPr lang="en-GB" sz="2000" b="1">
                <a:solidFill>
                  <a:schemeClr val="tx1"/>
                </a:solidFill>
                <a:latin typeface="Times New Roman" pitchFamily="18" charset="0"/>
                <a:cs typeface="Times New Roman" pitchFamily="18" charset="0"/>
              </a:rPr>
              <a:t> </a:t>
            </a:r>
            <a:r>
              <a:rPr lang="en-GB" sz="2400" b="1">
                <a:solidFill>
                  <a:srgbClr val="FF0000"/>
                </a:solidFill>
                <a:latin typeface="Times New Roman" pitchFamily="18" charset="0"/>
                <a:cs typeface="Times New Roman" pitchFamily="18" charset="0"/>
              </a:rPr>
              <a:t>Ha Noi Botanical Garden</a:t>
            </a:r>
            <a:r>
              <a:rPr lang="en-GB" sz="2400" b="1">
                <a:solidFill>
                  <a:schemeClr val="tx1"/>
                </a:solidFill>
                <a:latin typeface="Times New Roman" pitchFamily="18" charset="0"/>
                <a:cs typeface="Times New Roman" pitchFamily="18" charset="0"/>
              </a:rPr>
              <a:t> </a:t>
            </a:r>
          </a:p>
        </p:txBody>
      </p:sp>
      <p:sp>
        <p:nvSpPr>
          <p:cNvPr id="13" name="Freeform 12"/>
          <p:cNvSpPr/>
          <p:nvPr/>
        </p:nvSpPr>
        <p:spPr>
          <a:xfrm>
            <a:off x="381000" y="146050"/>
            <a:ext cx="3810000" cy="615950"/>
          </a:xfrm>
          <a:custGeom>
            <a:avLst/>
            <a:gdLst>
              <a:gd name="connsiteX0" fmla="*/ 0 w 8229600"/>
              <a:gd name="connsiteY0" fmla="*/ 147910 h 887445"/>
              <a:gd name="connsiteX1" fmla="*/ 147910 w 8229600"/>
              <a:gd name="connsiteY1" fmla="*/ 0 h 887445"/>
              <a:gd name="connsiteX2" fmla="*/ 8081690 w 8229600"/>
              <a:gd name="connsiteY2" fmla="*/ 0 h 887445"/>
              <a:gd name="connsiteX3" fmla="*/ 8229600 w 8229600"/>
              <a:gd name="connsiteY3" fmla="*/ 147910 h 887445"/>
              <a:gd name="connsiteX4" fmla="*/ 8229600 w 8229600"/>
              <a:gd name="connsiteY4" fmla="*/ 739535 h 887445"/>
              <a:gd name="connsiteX5" fmla="*/ 8081690 w 8229600"/>
              <a:gd name="connsiteY5" fmla="*/ 887445 h 887445"/>
              <a:gd name="connsiteX6" fmla="*/ 147910 w 8229600"/>
              <a:gd name="connsiteY6" fmla="*/ 887445 h 887445"/>
              <a:gd name="connsiteX7" fmla="*/ 0 w 8229600"/>
              <a:gd name="connsiteY7" fmla="*/ 739535 h 887445"/>
              <a:gd name="connsiteX8" fmla="*/ 0 w 82296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87445">
                <a:moveTo>
                  <a:pt x="0" y="147910"/>
                </a:moveTo>
                <a:cubicBezTo>
                  <a:pt x="0" y="66222"/>
                  <a:pt x="66222" y="0"/>
                  <a:pt x="147910" y="0"/>
                </a:cubicBezTo>
                <a:lnTo>
                  <a:pt x="8081690" y="0"/>
                </a:lnTo>
                <a:cubicBezTo>
                  <a:pt x="8163378" y="0"/>
                  <a:pt x="8229600" y="66222"/>
                  <a:pt x="8229600" y="147910"/>
                </a:cubicBezTo>
                <a:lnTo>
                  <a:pt x="8229600" y="739535"/>
                </a:lnTo>
                <a:cubicBezTo>
                  <a:pt x="8229600" y="821223"/>
                  <a:pt x="8163378" y="887445"/>
                  <a:pt x="8081690" y="887445"/>
                </a:cubicBezTo>
                <a:lnTo>
                  <a:pt x="147910" y="887445"/>
                </a:lnTo>
                <a:cubicBezTo>
                  <a:pt x="66222" y="887445"/>
                  <a:pt x="0" y="821223"/>
                  <a:pt x="0" y="739535"/>
                </a:cubicBezTo>
                <a:lnTo>
                  <a:pt x="0" y="14791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291" tIns="184291" rIns="184291" bIns="184291" anchor="ctr"/>
          <a:lstStyle/>
          <a:p>
            <a:pPr defTabSz="1644650">
              <a:lnSpc>
                <a:spcPct val="90000"/>
              </a:lnSpc>
              <a:spcAft>
                <a:spcPct val="35000"/>
              </a:spcAft>
              <a:defRPr/>
            </a:pPr>
            <a:r>
              <a:rPr lang="en-GB" sz="2000" b="1">
                <a:solidFill>
                  <a:schemeClr val="tx1"/>
                </a:solidFill>
                <a:latin typeface="Times New Roman" pitchFamily="18" charset="0"/>
                <a:cs typeface="Times New Roman" pitchFamily="18" charset="0"/>
              </a:rPr>
              <a:t> </a:t>
            </a:r>
            <a:r>
              <a:rPr lang="en-GB" sz="2400" b="1">
                <a:solidFill>
                  <a:srgbClr val="FF0000"/>
                </a:solidFill>
                <a:latin typeface="Times New Roman" pitchFamily="18" charset="0"/>
                <a:cs typeface="Times New Roman" pitchFamily="18" charset="0"/>
              </a:rPr>
              <a:t>Bat Trang pottery village </a:t>
            </a:r>
          </a:p>
        </p:txBody>
      </p:sp>
      <p:sp>
        <p:nvSpPr>
          <p:cNvPr id="12" name="Freeform 11"/>
          <p:cNvSpPr/>
          <p:nvPr/>
        </p:nvSpPr>
        <p:spPr>
          <a:xfrm>
            <a:off x="76200" y="762000"/>
            <a:ext cx="5715000" cy="768350"/>
          </a:xfrm>
          <a:custGeom>
            <a:avLst/>
            <a:gdLst>
              <a:gd name="connsiteX0" fmla="*/ 0 w 8229600"/>
              <a:gd name="connsiteY0" fmla="*/ 147910 h 887445"/>
              <a:gd name="connsiteX1" fmla="*/ 147910 w 8229600"/>
              <a:gd name="connsiteY1" fmla="*/ 0 h 887445"/>
              <a:gd name="connsiteX2" fmla="*/ 8081690 w 8229600"/>
              <a:gd name="connsiteY2" fmla="*/ 0 h 887445"/>
              <a:gd name="connsiteX3" fmla="*/ 8229600 w 8229600"/>
              <a:gd name="connsiteY3" fmla="*/ 147910 h 887445"/>
              <a:gd name="connsiteX4" fmla="*/ 8229600 w 8229600"/>
              <a:gd name="connsiteY4" fmla="*/ 739535 h 887445"/>
              <a:gd name="connsiteX5" fmla="*/ 8081690 w 8229600"/>
              <a:gd name="connsiteY5" fmla="*/ 887445 h 887445"/>
              <a:gd name="connsiteX6" fmla="*/ 147910 w 8229600"/>
              <a:gd name="connsiteY6" fmla="*/ 887445 h 887445"/>
              <a:gd name="connsiteX7" fmla="*/ 0 w 8229600"/>
              <a:gd name="connsiteY7" fmla="*/ 739535 h 887445"/>
              <a:gd name="connsiteX8" fmla="*/ 0 w 82296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87445">
                <a:moveTo>
                  <a:pt x="0" y="147910"/>
                </a:moveTo>
                <a:cubicBezTo>
                  <a:pt x="0" y="66222"/>
                  <a:pt x="66222" y="0"/>
                  <a:pt x="147910" y="0"/>
                </a:cubicBezTo>
                <a:lnTo>
                  <a:pt x="8081690" y="0"/>
                </a:lnTo>
                <a:cubicBezTo>
                  <a:pt x="8163378" y="0"/>
                  <a:pt x="8229600" y="66222"/>
                  <a:pt x="8229600" y="147910"/>
                </a:cubicBezTo>
                <a:lnTo>
                  <a:pt x="8229600" y="739535"/>
                </a:lnTo>
                <a:cubicBezTo>
                  <a:pt x="8229600" y="821223"/>
                  <a:pt x="8163378" y="887445"/>
                  <a:pt x="8081690" y="887445"/>
                </a:cubicBezTo>
                <a:lnTo>
                  <a:pt x="147910" y="887445"/>
                </a:lnTo>
                <a:cubicBezTo>
                  <a:pt x="66222" y="887445"/>
                  <a:pt x="0" y="821223"/>
                  <a:pt x="0" y="739535"/>
                </a:cubicBezTo>
                <a:lnTo>
                  <a:pt x="0" y="14791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291" tIns="184291" rIns="184291" bIns="184291" anchor="ctr"/>
          <a:lstStyle/>
          <a:p>
            <a:pPr defTabSz="1644650">
              <a:lnSpc>
                <a:spcPct val="90000"/>
              </a:lnSpc>
              <a:spcAft>
                <a:spcPct val="35000"/>
              </a:spcAft>
              <a:defRPr/>
            </a:pPr>
            <a:r>
              <a:rPr lang="en-GB" sz="2400" b="1">
                <a:solidFill>
                  <a:srgbClr val="FF0000"/>
                </a:solidFill>
                <a:latin typeface="Times New Roman" pitchFamily="18" charset="0"/>
                <a:cs typeface="Times New Roman" pitchFamily="18" charset="0"/>
              </a:rPr>
              <a:t>Viet Nam National Museum of History</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11666 -0.00671 L -0.53333 0.17091 " pathEditMode="relative" rAng="0" ptsTypes="AA">
                                      <p:cBhvr>
                                        <p:cTn id="6" dur="2000" fill="hold"/>
                                        <p:tgtEl>
                                          <p:spTgt spid="11"/>
                                        </p:tgtEl>
                                        <p:attrNameLst>
                                          <p:attrName>ppt_x</p:attrName>
                                          <p:attrName>ppt_y</p:attrName>
                                        </p:attrNameLst>
                                      </p:cBhvr>
                                      <p:rCtr x="-208" y="89"/>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15833 0.00046 L 0.525 0.10037 " pathEditMode="relative" rAng="0" ptsTypes="AA">
                                      <p:cBhvr>
                                        <p:cTn id="10" dur="2000" fill="hold"/>
                                        <p:tgtEl>
                                          <p:spTgt spid="13"/>
                                        </p:tgtEl>
                                        <p:attrNameLst>
                                          <p:attrName>ppt_x</p:attrName>
                                          <p:attrName>ppt_y</p:attrName>
                                        </p:attrNameLst>
                                      </p:cBhvr>
                                      <p:rCtr x="183" y="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4.97687E-6 L 0.34584 0.78769 " pathEditMode="relative" rAng="0" ptsTypes="AA">
                                      <p:cBhvr>
                                        <p:cTn id="14" dur="2000" fill="hold"/>
                                        <p:tgtEl>
                                          <p:spTgt spid="12"/>
                                        </p:tgtEl>
                                        <p:attrNameLst>
                                          <p:attrName>ppt_x</p:attrName>
                                          <p:attrName>ppt_y</p:attrName>
                                        </p:attrNameLst>
                                      </p:cBhvr>
                                      <p:rCtr x="173" y="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3A2E6AE-0D3F-4191-A81B-A8EE90E6436D}" type="slidenum">
              <a:rPr lang="en-GB" sz="2000" b="1">
                <a:latin typeface="Times New Roman" panose="02020603050405020304" pitchFamily="18" charset="0"/>
                <a:cs typeface="Times New Roman" panose="02020603050405020304" pitchFamily="18" charset="0"/>
              </a:rPr>
              <a:pPr>
                <a:defRPr/>
              </a:pPr>
              <a:t>2</a:t>
            </a:fld>
            <a:endParaRPr lang="en-GB" sz="2000" b="1" dirty="0">
              <a:latin typeface="Times New Roman" panose="02020603050405020304" pitchFamily="18" charset="0"/>
              <a:cs typeface="Times New Roman" panose="02020603050405020304" pitchFamily="18" charset="0"/>
            </a:endParaRPr>
          </a:p>
        </p:txBody>
      </p:sp>
      <p:sp>
        <p:nvSpPr>
          <p:cNvPr id="16386" name="Text Placeholder 2"/>
          <p:cNvSpPr txBox="1">
            <a:spLocks/>
          </p:cNvSpPr>
          <p:nvPr/>
        </p:nvSpPr>
        <p:spPr bwMode="auto">
          <a:xfrm>
            <a:off x="233363" y="457200"/>
            <a:ext cx="8677275" cy="58674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US" sz="2000" b="1">
                <a:solidFill>
                  <a:srgbClr val="FF0000"/>
                </a:solidFill>
                <a:latin typeface="Times New Roman" pitchFamily="18" charset="0"/>
                <a:cs typeface="Times New Roman" pitchFamily="18" charset="0"/>
              </a:rPr>
              <a:t>4Teen radio is asking different students about their places of interest.</a:t>
            </a:r>
          </a:p>
          <a:p>
            <a:pPr defTabSz="685800">
              <a:lnSpc>
                <a:spcPct val="90000"/>
              </a:lnSpc>
              <a:spcBef>
                <a:spcPts val="750"/>
              </a:spcBef>
              <a:buFont typeface="Arial" charset="0"/>
              <a:buNone/>
            </a:pPr>
            <a:r>
              <a:rPr lang="en-US" sz="2000" b="1">
                <a:solidFill>
                  <a:srgbClr val="0070C0"/>
                </a:solidFill>
                <a:latin typeface="Times New Roman" pitchFamily="18" charset="0"/>
                <a:cs typeface="Times New Roman" pitchFamily="18" charset="0"/>
              </a:rPr>
              <a:t>1.  Describe what you see in each picture. Do you know what places they are? </a:t>
            </a:r>
          </a:p>
          <a:p>
            <a:pPr defTabSz="685800">
              <a:lnSpc>
                <a:spcPct val="90000"/>
              </a:lnSpc>
              <a:spcBef>
                <a:spcPts val="750"/>
              </a:spcBef>
              <a:buFont typeface="Arial" charset="0"/>
              <a:buNone/>
            </a:pPr>
            <a:endParaRPr lang="en-US" sz="2000" b="1">
              <a:solidFill>
                <a:srgbClr val="0070C0"/>
              </a:solidFill>
              <a:latin typeface="Times New Roman" pitchFamily="18" charset="0"/>
              <a:cs typeface="Times New Roman" pitchFamily="18" charset="0"/>
            </a:endParaRPr>
          </a:p>
          <a:p>
            <a:pPr defTabSz="685800">
              <a:lnSpc>
                <a:spcPct val="90000"/>
              </a:lnSpc>
              <a:spcBef>
                <a:spcPts val="750"/>
              </a:spcBef>
              <a:buFont typeface="Arial" charset="0"/>
              <a:buNone/>
            </a:pPr>
            <a:endParaRPr lang="en-US" sz="2000" b="1">
              <a:latin typeface="Times New Roman" pitchFamily="18" charset="0"/>
              <a:cs typeface="Times New Roman" pitchFamily="18" charset="0"/>
            </a:endParaRPr>
          </a:p>
          <a:p>
            <a:pPr defTabSz="685800">
              <a:lnSpc>
                <a:spcPct val="90000"/>
              </a:lnSpc>
              <a:spcBef>
                <a:spcPts val="750"/>
              </a:spcBef>
              <a:buFont typeface="Arial" charset="0"/>
              <a:buNone/>
            </a:pPr>
            <a:endParaRPr lang="en-US" sz="2000" b="1">
              <a:latin typeface="Times New Roman" pitchFamily="18" charset="0"/>
              <a:cs typeface="Times New Roman" pitchFamily="18" charset="0"/>
            </a:endParaRPr>
          </a:p>
          <a:p>
            <a:pPr defTabSz="685800">
              <a:lnSpc>
                <a:spcPct val="90000"/>
              </a:lnSpc>
              <a:spcBef>
                <a:spcPts val="750"/>
              </a:spcBef>
              <a:buFont typeface="Arial" charset="0"/>
              <a:buNone/>
            </a:pPr>
            <a:endParaRPr lang="en-US" sz="2000" b="1">
              <a:latin typeface="Times New Roman" pitchFamily="18" charset="0"/>
              <a:cs typeface="Times New Roman" pitchFamily="18" charset="0"/>
            </a:endParaRPr>
          </a:p>
          <a:p>
            <a:pPr defTabSz="685800">
              <a:lnSpc>
                <a:spcPct val="90000"/>
              </a:lnSpc>
              <a:spcBef>
                <a:spcPts val="750"/>
              </a:spcBef>
              <a:buFont typeface="Arial" charset="0"/>
              <a:buNone/>
            </a:pPr>
            <a:endParaRPr lang="en-US" sz="2000" b="1">
              <a:latin typeface="Times New Roman" pitchFamily="18" charset="0"/>
              <a:cs typeface="Times New Roman" pitchFamily="18" charset="0"/>
            </a:endParaRPr>
          </a:p>
          <a:p>
            <a:pPr defTabSz="685800">
              <a:lnSpc>
                <a:spcPct val="90000"/>
              </a:lnSpc>
              <a:spcBef>
                <a:spcPts val="750"/>
              </a:spcBef>
              <a:buFont typeface="Arial" charset="0"/>
              <a:buNone/>
            </a:pPr>
            <a:endParaRPr lang="en-US" sz="2000" b="1">
              <a:latin typeface="Times New Roman" pitchFamily="18" charset="0"/>
              <a:cs typeface="Times New Roman" pitchFamily="18" charset="0"/>
            </a:endParaRPr>
          </a:p>
          <a:p>
            <a:pPr defTabSz="685800">
              <a:lnSpc>
                <a:spcPct val="90000"/>
              </a:lnSpc>
              <a:spcBef>
                <a:spcPts val="750"/>
              </a:spcBef>
              <a:buFont typeface="Arial" charset="0"/>
              <a:buNone/>
            </a:pPr>
            <a:endParaRPr lang="en-US" sz="2000" b="1">
              <a:latin typeface="Times New Roman" pitchFamily="18" charset="0"/>
              <a:cs typeface="Times New Roman" pitchFamily="18" charset="0"/>
            </a:endParaRPr>
          </a:p>
          <a:p>
            <a:pPr defTabSz="685800">
              <a:lnSpc>
                <a:spcPct val="90000"/>
              </a:lnSpc>
              <a:spcBef>
                <a:spcPts val="750"/>
              </a:spcBef>
              <a:buFont typeface="Arial" charset="0"/>
              <a:buNone/>
            </a:pPr>
            <a:endParaRPr lang="en-US" sz="2000" b="1">
              <a:latin typeface="Times New Roman" pitchFamily="18" charset="0"/>
              <a:cs typeface="Times New Roman" pitchFamily="18" charset="0"/>
            </a:endParaRPr>
          </a:p>
        </p:txBody>
      </p:sp>
      <p:sp>
        <p:nvSpPr>
          <p:cNvPr id="16387" name="Slide Number Placeholder 3"/>
          <p:cNvSpPr txBox="1">
            <a:spLocks/>
          </p:cNvSpPr>
          <p:nvPr/>
        </p:nvSpPr>
        <p:spPr bwMode="auto">
          <a:xfrm>
            <a:off x="6457950" y="6356350"/>
            <a:ext cx="2057400" cy="365125"/>
          </a:xfrm>
          <a:prstGeom prst="rect">
            <a:avLst/>
          </a:prstGeom>
          <a:noFill/>
          <a:ln w="9525">
            <a:noFill/>
            <a:miter lim="800000"/>
            <a:headEnd/>
            <a:tailEnd/>
          </a:ln>
        </p:spPr>
        <p:txBody>
          <a:bodyPr anchor="ctr"/>
          <a:lstStyle/>
          <a:p>
            <a:pPr algn="r"/>
            <a:fld id="{C1F66223-7B3D-43CC-9420-BC650E3E4428}" type="slidenum">
              <a:rPr lang="en-GB" sz="2000" b="1">
                <a:solidFill>
                  <a:srgbClr val="898989"/>
                </a:solidFill>
                <a:latin typeface="Times New Roman" pitchFamily="18" charset="0"/>
                <a:cs typeface="Times New Roman" pitchFamily="18" charset="0"/>
              </a:rPr>
              <a:pPr algn="r"/>
              <a:t>2</a:t>
            </a:fld>
            <a:endParaRPr lang="en-GB" sz="2000" b="1">
              <a:solidFill>
                <a:srgbClr val="898989"/>
              </a:solidFill>
              <a:latin typeface="Times New Roman" pitchFamily="18" charset="0"/>
              <a:cs typeface="Times New Roman" pitchFamily="18" charset="0"/>
            </a:endParaRPr>
          </a:p>
        </p:txBody>
      </p:sp>
      <p:pic>
        <p:nvPicPr>
          <p:cNvPr id="16388" name="Picture 2"/>
          <p:cNvPicPr>
            <a:picLocks noChangeAspect="1" noChangeArrowheads="1"/>
          </p:cNvPicPr>
          <p:nvPr/>
        </p:nvPicPr>
        <p:blipFill>
          <a:blip r:embed="rId2"/>
          <a:srcRect/>
          <a:stretch>
            <a:fillRect/>
          </a:stretch>
        </p:blipFill>
        <p:spPr bwMode="auto">
          <a:xfrm>
            <a:off x="109538" y="-12700"/>
            <a:ext cx="549275" cy="554038"/>
          </a:xfrm>
          <a:prstGeom prst="rect">
            <a:avLst/>
          </a:prstGeom>
          <a:noFill/>
          <a:ln w="9525">
            <a:noFill/>
            <a:miter lim="800000"/>
            <a:headEnd/>
            <a:tailEnd/>
          </a:ln>
        </p:spPr>
      </p:pic>
      <p:pic>
        <p:nvPicPr>
          <p:cNvPr id="16389" name="Picture 8"/>
          <p:cNvPicPr>
            <a:picLocks noChangeAspect="1"/>
          </p:cNvPicPr>
          <p:nvPr/>
        </p:nvPicPr>
        <p:blipFill>
          <a:blip r:embed="rId3"/>
          <a:srcRect/>
          <a:stretch>
            <a:fillRect/>
          </a:stretch>
        </p:blipFill>
        <p:spPr bwMode="auto">
          <a:xfrm>
            <a:off x="0" y="1501775"/>
            <a:ext cx="9144000" cy="5356225"/>
          </a:xfrm>
          <a:prstGeom prst="rect">
            <a:avLst/>
          </a:prstGeom>
          <a:noFill/>
          <a:ln w="9525">
            <a:noFill/>
            <a:miter lim="800000"/>
            <a:headEnd/>
            <a:tailEnd/>
          </a:ln>
        </p:spPr>
      </p:pic>
      <p:sp>
        <p:nvSpPr>
          <p:cNvPr id="16390" name="Rectangle 9"/>
          <p:cNvSpPr>
            <a:spLocks noChangeArrowheads="1"/>
          </p:cNvSpPr>
          <p:nvPr/>
        </p:nvSpPr>
        <p:spPr bwMode="auto">
          <a:xfrm>
            <a:off x="762000" y="-50800"/>
            <a:ext cx="1262063" cy="396875"/>
          </a:xfrm>
          <a:prstGeom prst="rect">
            <a:avLst/>
          </a:prstGeom>
          <a:noFill/>
          <a:ln w="9525">
            <a:noFill/>
            <a:miter lim="800000"/>
            <a:headEnd/>
            <a:tailEnd/>
          </a:ln>
        </p:spPr>
        <p:txBody>
          <a:bodyPr wrap="none">
            <a:spAutoFit/>
          </a:bodyPr>
          <a:lstStyle/>
          <a:p>
            <a:r>
              <a:rPr lang="en-US" sz="2000" b="1">
                <a:solidFill>
                  <a:srgbClr val="FF0000"/>
                </a:solidFill>
                <a:latin typeface="Times New Roman" pitchFamily="18" charset="0"/>
                <a:cs typeface="Times New Roman" pitchFamily="18" charset="0"/>
              </a:rPr>
              <a:t> Listening</a:t>
            </a:r>
          </a:p>
        </p:txBody>
      </p:sp>
      <p:sp>
        <p:nvSpPr>
          <p:cNvPr id="11" name="Freeform 10"/>
          <p:cNvSpPr/>
          <p:nvPr/>
        </p:nvSpPr>
        <p:spPr>
          <a:xfrm>
            <a:off x="-4763" y="1408113"/>
            <a:ext cx="4119563" cy="701675"/>
          </a:xfrm>
          <a:custGeom>
            <a:avLst/>
            <a:gdLst>
              <a:gd name="connsiteX0" fmla="*/ 0 w 8229600"/>
              <a:gd name="connsiteY0" fmla="*/ 147910 h 887445"/>
              <a:gd name="connsiteX1" fmla="*/ 147910 w 8229600"/>
              <a:gd name="connsiteY1" fmla="*/ 0 h 887445"/>
              <a:gd name="connsiteX2" fmla="*/ 8081690 w 8229600"/>
              <a:gd name="connsiteY2" fmla="*/ 0 h 887445"/>
              <a:gd name="connsiteX3" fmla="*/ 8229600 w 8229600"/>
              <a:gd name="connsiteY3" fmla="*/ 147910 h 887445"/>
              <a:gd name="connsiteX4" fmla="*/ 8229600 w 8229600"/>
              <a:gd name="connsiteY4" fmla="*/ 739535 h 887445"/>
              <a:gd name="connsiteX5" fmla="*/ 8081690 w 8229600"/>
              <a:gd name="connsiteY5" fmla="*/ 887445 h 887445"/>
              <a:gd name="connsiteX6" fmla="*/ 147910 w 8229600"/>
              <a:gd name="connsiteY6" fmla="*/ 887445 h 887445"/>
              <a:gd name="connsiteX7" fmla="*/ 0 w 8229600"/>
              <a:gd name="connsiteY7" fmla="*/ 739535 h 887445"/>
              <a:gd name="connsiteX8" fmla="*/ 0 w 82296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87445">
                <a:moveTo>
                  <a:pt x="0" y="147910"/>
                </a:moveTo>
                <a:cubicBezTo>
                  <a:pt x="0" y="66222"/>
                  <a:pt x="66222" y="0"/>
                  <a:pt x="147910" y="0"/>
                </a:cubicBezTo>
                <a:lnTo>
                  <a:pt x="8081690" y="0"/>
                </a:lnTo>
                <a:cubicBezTo>
                  <a:pt x="8163378" y="0"/>
                  <a:pt x="8229600" y="66222"/>
                  <a:pt x="8229600" y="147910"/>
                </a:cubicBezTo>
                <a:lnTo>
                  <a:pt x="8229600" y="739535"/>
                </a:lnTo>
                <a:cubicBezTo>
                  <a:pt x="8229600" y="821223"/>
                  <a:pt x="8163378" y="887445"/>
                  <a:pt x="8081690" y="887445"/>
                </a:cubicBezTo>
                <a:lnTo>
                  <a:pt x="147910" y="887445"/>
                </a:lnTo>
                <a:cubicBezTo>
                  <a:pt x="66222" y="887445"/>
                  <a:pt x="0" y="821223"/>
                  <a:pt x="0" y="739535"/>
                </a:cubicBezTo>
                <a:lnTo>
                  <a:pt x="0" y="14791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291" tIns="184291" rIns="184291" bIns="184291" anchor="ctr"/>
          <a:lstStyle/>
          <a:p>
            <a:pPr defTabSz="1644650">
              <a:lnSpc>
                <a:spcPct val="90000"/>
              </a:lnSpc>
              <a:spcAft>
                <a:spcPct val="35000"/>
              </a:spcAft>
              <a:defRPr/>
            </a:pPr>
            <a:r>
              <a:rPr lang="en-GB" sz="2000" b="1">
                <a:solidFill>
                  <a:srgbClr val="CE164F"/>
                </a:solidFill>
                <a:latin typeface="Times New Roman" pitchFamily="18" charset="0"/>
                <a:cs typeface="Times New Roman" pitchFamily="18" charset="0"/>
              </a:rPr>
              <a:t>A. </a:t>
            </a:r>
            <a:r>
              <a:rPr lang="en-GB" sz="2400" b="1">
                <a:solidFill>
                  <a:srgbClr val="CE164F"/>
                </a:solidFill>
                <a:latin typeface="Times New Roman" pitchFamily="18" charset="0"/>
                <a:cs typeface="Times New Roman" pitchFamily="18" charset="0"/>
              </a:rPr>
              <a:t>Ha Noi Botanical Garden </a:t>
            </a:r>
          </a:p>
        </p:txBody>
      </p:sp>
      <p:sp>
        <p:nvSpPr>
          <p:cNvPr id="12" name="Freeform 11"/>
          <p:cNvSpPr/>
          <p:nvPr/>
        </p:nvSpPr>
        <p:spPr>
          <a:xfrm>
            <a:off x="3048000" y="6470650"/>
            <a:ext cx="6096000" cy="387350"/>
          </a:xfrm>
          <a:custGeom>
            <a:avLst/>
            <a:gdLst>
              <a:gd name="connsiteX0" fmla="*/ 0 w 8229600"/>
              <a:gd name="connsiteY0" fmla="*/ 147910 h 887445"/>
              <a:gd name="connsiteX1" fmla="*/ 147910 w 8229600"/>
              <a:gd name="connsiteY1" fmla="*/ 0 h 887445"/>
              <a:gd name="connsiteX2" fmla="*/ 8081690 w 8229600"/>
              <a:gd name="connsiteY2" fmla="*/ 0 h 887445"/>
              <a:gd name="connsiteX3" fmla="*/ 8229600 w 8229600"/>
              <a:gd name="connsiteY3" fmla="*/ 147910 h 887445"/>
              <a:gd name="connsiteX4" fmla="*/ 8229600 w 8229600"/>
              <a:gd name="connsiteY4" fmla="*/ 739535 h 887445"/>
              <a:gd name="connsiteX5" fmla="*/ 8081690 w 8229600"/>
              <a:gd name="connsiteY5" fmla="*/ 887445 h 887445"/>
              <a:gd name="connsiteX6" fmla="*/ 147910 w 8229600"/>
              <a:gd name="connsiteY6" fmla="*/ 887445 h 887445"/>
              <a:gd name="connsiteX7" fmla="*/ 0 w 8229600"/>
              <a:gd name="connsiteY7" fmla="*/ 739535 h 887445"/>
              <a:gd name="connsiteX8" fmla="*/ 0 w 82296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87445">
                <a:moveTo>
                  <a:pt x="0" y="147910"/>
                </a:moveTo>
                <a:cubicBezTo>
                  <a:pt x="0" y="66222"/>
                  <a:pt x="66222" y="0"/>
                  <a:pt x="147910" y="0"/>
                </a:cubicBezTo>
                <a:lnTo>
                  <a:pt x="8081690" y="0"/>
                </a:lnTo>
                <a:cubicBezTo>
                  <a:pt x="8163378" y="0"/>
                  <a:pt x="8229600" y="66222"/>
                  <a:pt x="8229600" y="147910"/>
                </a:cubicBezTo>
                <a:lnTo>
                  <a:pt x="8229600" y="739535"/>
                </a:lnTo>
                <a:cubicBezTo>
                  <a:pt x="8229600" y="821223"/>
                  <a:pt x="8163378" y="887445"/>
                  <a:pt x="8081690" y="887445"/>
                </a:cubicBezTo>
                <a:lnTo>
                  <a:pt x="147910" y="887445"/>
                </a:lnTo>
                <a:cubicBezTo>
                  <a:pt x="66222" y="887445"/>
                  <a:pt x="0" y="821223"/>
                  <a:pt x="0" y="739535"/>
                </a:cubicBezTo>
                <a:lnTo>
                  <a:pt x="0" y="14791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291" tIns="184291" rIns="184291" bIns="184291" anchor="ctr"/>
          <a:lstStyle/>
          <a:p>
            <a:pPr defTabSz="1644650">
              <a:lnSpc>
                <a:spcPct val="90000"/>
              </a:lnSpc>
              <a:spcAft>
                <a:spcPct val="35000"/>
              </a:spcAft>
              <a:defRPr/>
            </a:pPr>
            <a:r>
              <a:rPr lang="en-GB" sz="2000" b="1">
                <a:solidFill>
                  <a:srgbClr val="CE164F"/>
                </a:solidFill>
                <a:latin typeface="Times New Roman" pitchFamily="18" charset="0"/>
                <a:cs typeface="Times New Roman" pitchFamily="18" charset="0"/>
              </a:rPr>
              <a:t>C. </a:t>
            </a:r>
            <a:r>
              <a:rPr lang="en-GB" sz="2400" b="1">
                <a:solidFill>
                  <a:srgbClr val="CE164F"/>
                </a:solidFill>
                <a:latin typeface="Times New Roman" pitchFamily="18" charset="0"/>
                <a:cs typeface="Times New Roman" pitchFamily="18" charset="0"/>
              </a:rPr>
              <a:t>Viet Nam National Museum of History</a:t>
            </a:r>
          </a:p>
        </p:txBody>
      </p:sp>
      <p:sp>
        <p:nvSpPr>
          <p:cNvPr id="13" name="Freeform 12"/>
          <p:cNvSpPr/>
          <p:nvPr/>
        </p:nvSpPr>
        <p:spPr>
          <a:xfrm>
            <a:off x="4419600" y="1143000"/>
            <a:ext cx="4343400" cy="615950"/>
          </a:xfrm>
          <a:custGeom>
            <a:avLst/>
            <a:gdLst>
              <a:gd name="connsiteX0" fmla="*/ 0 w 8229600"/>
              <a:gd name="connsiteY0" fmla="*/ 147910 h 887445"/>
              <a:gd name="connsiteX1" fmla="*/ 147910 w 8229600"/>
              <a:gd name="connsiteY1" fmla="*/ 0 h 887445"/>
              <a:gd name="connsiteX2" fmla="*/ 8081690 w 8229600"/>
              <a:gd name="connsiteY2" fmla="*/ 0 h 887445"/>
              <a:gd name="connsiteX3" fmla="*/ 8229600 w 8229600"/>
              <a:gd name="connsiteY3" fmla="*/ 147910 h 887445"/>
              <a:gd name="connsiteX4" fmla="*/ 8229600 w 8229600"/>
              <a:gd name="connsiteY4" fmla="*/ 739535 h 887445"/>
              <a:gd name="connsiteX5" fmla="*/ 8081690 w 8229600"/>
              <a:gd name="connsiteY5" fmla="*/ 887445 h 887445"/>
              <a:gd name="connsiteX6" fmla="*/ 147910 w 8229600"/>
              <a:gd name="connsiteY6" fmla="*/ 887445 h 887445"/>
              <a:gd name="connsiteX7" fmla="*/ 0 w 8229600"/>
              <a:gd name="connsiteY7" fmla="*/ 739535 h 887445"/>
              <a:gd name="connsiteX8" fmla="*/ 0 w 8229600"/>
              <a:gd name="connsiteY8" fmla="*/ 147910 h 88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887445">
                <a:moveTo>
                  <a:pt x="0" y="147910"/>
                </a:moveTo>
                <a:cubicBezTo>
                  <a:pt x="0" y="66222"/>
                  <a:pt x="66222" y="0"/>
                  <a:pt x="147910" y="0"/>
                </a:cubicBezTo>
                <a:lnTo>
                  <a:pt x="8081690" y="0"/>
                </a:lnTo>
                <a:cubicBezTo>
                  <a:pt x="8163378" y="0"/>
                  <a:pt x="8229600" y="66222"/>
                  <a:pt x="8229600" y="147910"/>
                </a:cubicBezTo>
                <a:lnTo>
                  <a:pt x="8229600" y="739535"/>
                </a:lnTo>
                <a:cubicBezTo>
                  <a:pt x="8229600" y="821223"/>
                  <a:pt x="8163378" y="887445"/>
                  <a:pt x="8081690" y="887445"/>
                </a:cubicBezTo>
                <a:lnTo>
                  <a:pt x="147910" y="887445"/>
                </a:lnTo>
                <a:cubicBezTo>
                  <a:pt x="66222" y="887445"/>
                  <a:pt x="0" y="821223"/>
                  <a:pt x="0" y="739535"/>
                </a:cubicBezTo>
                <a:lnTo>
                  <a:pt x="0" y="14791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84291" tIns="184291" rIns="184291" bIns="184291" anchor="ctr"/>
          <a:lstStyle/>
          <a:p>
            <a:pPr defTabSz="1644650">
              <a:lnSpc>
                <a:spcPct val="90000"/>
              </a:lnSpc>
              <a:spcAft>
                <a:spcPct val="35000"/>
              </a:spcAft>
              <a:defRPr/>
            </a:pPr>
            <a:r>
              <a:rPr lang="en-GB" sz="2400" b="1">
                <a:solidFill>
                  <a:srgbClr val="CE164F"/>
                </a:solidFill>
                <a:latin typeface="Times New Roman" pitchFamily="18" charset="0"/>
                <a:cs typeface="Times New Roman" pitchFamily="18" charset="0"/>
              </a:rPr>
              <a:t>B. Bat Trang pottery village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B8"/>
          <p:cNvPicPr>
            <a:picLocks noChangeAspect="1" noChangeArrowheads="1"/>
          </p:cNvPicPr>
          <p:nvPr/>
        </p:nvPicPr>
        <p:blipFill>
          <a:blip r:embed="rId2"/>
          <a:srcRect/>
          <a:stretch>
            <a:fillRect/>
          </a:stretch>
        </p:blipFill>
        <p:spPr bwMode="auto">
          <a:xfrm>
            <a:off x="0" y="152400"/>
            <a:ext cx="9144000" cy="6858000"/>
          </a:xfrm>
          <a:prstGeom prst="rect">
            <a:avLst/>
          </a:prstGeom>
          <a:noFill/>
          <a:ln w="9525">
            <a:noFill/>
            <a:miter lim="800000"/>
            <a:headEnd/>
            <a:tailEnd/>
          </a:ln>
        </p:spPr>
      </p:pic>
      <p:sp>
        <p:nvSpPr>
          <p:cNvPr id="6" name="Rectangle 5"/>
          <p:cNvSpPr/>
          <p:nvPr/>
        </p:nvSpPr>
        <p:spPr>
          <a:xfrm>
            <a:off x="533400" y="1219200"/>
            <a:ext cx="8001000"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a:solidFill>
                  <a:srgbClr val="C00000"/>
                </a:solidFill>
                <a:latin typeface="Times New Roman" pitchFamily="18" charset="0"/>
                <a:cs typeface="Times New Roman" pitchFamily="18" charset="0"/>
              </a:rPr>
              <a:t>UNIT 1: LOCAL ENVIRONMENT</a:t>
            </a:r>
          </a:p>
          <a:p>
            <a:pPr algn="ctr">
              <a:defRPr/>
            </a:pPr>
            <a:r>
              <a:rPr lang="en-US" sz="3600" b="1">
                <a:solidFill>
                  <a:srgbClr val="C00000"/>
                </a:solidFill>
                <a:latin typeface="Times New Roman" pitchFamily="18" charset="0"/>
                <a:cs typeface="Times New Roman" pitchFamily="18" charset="0"/>
              </a:rPr>
              <a:t>Lesson 6:Skills 2 </a:t>
            </a:r>
          </a:p>
        </p:txBody>
      </p:sp>
      <p:sp>
        <p:nvSpPr>
          <p:cNvPr id="17411" name="Text Box 6"/>
          <p:cNvSpPr txBox="1">
            <a:spLocks noChangeArrowheads="1"/>
          </p:cNvSpPr>
          <p:nvPr/>
        </p:nvSpPr>
        <p:spPr bwMode="auto">
          <a:xfrm>
            <a:off x="2057400" y="700088"/>
            <a:ext cx="6172200" cy="519112"/>
          </a:xfrm>
          <a:prstGeom prst="rect">
            <a:avLst/>
          </a:prstGeom>
          <a:noFill/>
          <a:ln w="9525">
            <a:noFill/>
            <a:miter lim="800000"/>
            <a:headEnd/>
            <a:tailEnd/>
          </a:ln>
        </p:spPr>
        <p:txBody>
          <a:bodyPr>
            <a:spAutoFit/>
          </a:bodyPr>
          <a:lstStyle/>
          <a:p>
            <a:pPr>
              <a:spcBef>
                <a:spcPct val="50000"/>
              </a:spcBef>
            </a:pPr>
            <a:r>
              <a:rPr lang="en-US" sz="2800" b="1">
                <a:solidFill>
                  <a:srgbClr val="000099"/>
                </a:solidFill>
                <a:latin typeface="Times New Roman" pitchFamily="18" charset="0"/>
              </a:rPr>
              <a:t>Saturday, September 18th, 2021</a:t>
            </a:r>
          </a:p>
        </p:txBody>
      </p:sp>
      <p:sp>
        <p:nvSpPr>
          <p:cNvPr id="25607" name="Text Box 8"/>
          <p:cNvSpPr txBox="1">
            <a:spLocks noChangeArrowheads="1"/>
          </p:cNvSpPr>
          <p:nvPr/>
        </p:nvSpPr>
        <p:spPr bwMode="auto">
          <a:xfrm>
            <a:off x="533400" y="2590800"/>
            <a:ext cx="2743200" cy="519113"/>
          </a:xfrm>
          <a:prstGeom prst="rect">
            <a:avLst/>
          </a:prstGeom>
          <a:noFill/>
          <a:ln w="9525">
            <a:noFill/>
            <a:miter lim="800000"/>
            <a:headEnd/>
            <a:tailEnd/>
          </a:ln>
        </p:spPr>
        <p:txBody>
          <a:bodyPr>
            <a:spAutoFit/>
          </a:bodyPr>
          <a:lstStyle/>
          <a:p>
            <a:pPr eaLnBrk="0" hangingPunct="0">
              <a:spcBef>
                <a:spcPct val="50000"/>
              </a:spcBef>
            </a:pPr>
            <a:r>
              <a:rPr lang="en-US" sz="2800" b="1" u="sng">
                <a:solidFill>
                  <a:srgbClr val="FF0000"/>
                </a:solidFill>
                <a:latin typeface="Times New Roman" pitchFamily="18" charset="0"/>
                <a:cs typeface="Times New Roman" pitchFamily="18" charset="0"/>
              </a:rPr>
              <a:t>I.Vocabulary:</a:t>
            </a:r>
          </a:p>
        </p:txBody>
      </p:sp>
      <p:pic>
        <p:nvPicPr>
          <p:cNvPr id="25608" name="Picture 16" descr="Image result for Äá» chÆ¡i tá»± táº¡o"/>
          <p:cNvPicPr>
            <a:picLocks noChangeAspect="1" noChangeArrowheads="1"/>
          </p:cNvPicPr>
          <p:nvPr/>
        </p:nvPicPr>
        <p:blipFill>
          <a:blip r:embed="rId3"/>
          <a:srcRect/>
          <a:stretch>
            <a:fillRect/>
          </a:stretch>
        </p:blipFill>
        <p:spPr bwMode="auto">
          <a:xfrm>
            <a:off x="6400800" y="2667000"/>
            <a:ext cx="2590800" cy="1828800"/>
          </a:xfrm>
          <a:prstGeom prst="rect">
            <a:avLst/>
          </a:prstGeom>
          <a:noFill/>
          <a:ln w="9525">
            <a:noFill/>
            <a:miter lim="800000"/>
            <a:headEnd/>
            <a:tailEnd/>
          </a:ln>
        </p:spPr>
      </p:pic>
      <p:sp>
        <p:nvSpPr>
          <p:cNvPr id="25609" name="Text Box 10"/>
          <p:cNvSpPr txBox="1">
            <a:spLocks noChangeArrowheads="1"/>
          </p:cNvSpPr>
          <p:nvPr/>
        </p:nvSpPr>
        <p:spPr bwMode="auto">
          <a:xfrm>
            <a:off x="457200" y="3200400"/>
            <a:ext cx="2286000"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a:t>
            </a:r>
            <a:r>
              <a:rPr lang="en-US" sz="2800" b="1">
                <a:solidFill>
                  <a:srgbClr val="FF0000"/>
                </a:solidFill>
                <a:latin typeface="Times New Roman" pitchFamily="18" charset="0"/>
                <a:cs typeface="Times New Roman" pitchFamily="18" charset="0"/>
              </a:rPr>
              <a:t>a</a:t>
            </a:r>
            <a:r>
              <a:rPr lang="en-US" sz="2800" b="1">
                <a:solidFill>
                  <a:srgbClr val="0000FF"/>
                </a:solidFill>
                <a:latin typeface="Times New Roman" pitchFamily="18" charset="0"/>
                <a:cs typeface="Times New Roman" pitchFamily="18" charset="0"/>
              </a:rPr>
              <a:t>rtefact (n):  </a:t>
            </a:r>
          </a:p>
        </p:txBody>
      </p:sp>
      <p:sp>
        <p:nvSpPr>
          <p:cNvPr id="25610" name="Text Box 11"/>
          <p:cNvSpPr txBox="1">
            <a:spLocks noChangeArrowheads="1"/>
          </p:cNvSpPr>
          <p:nvPr/>
        </p:nvSpPr>
        <p:spPr bwMode="auto">
          <a:xfrm>
            <a:off x="2438400" y="3276600"/>
            <a:ext cx="4419600" cy="457200"/>
          </a:xfrm>
          <a:prstGeom prst="rect">
            <a:avLst/>
          </a:prstGeom>
          <a:noFill/>
          <a:ln w="9525">
            <a:noFill/>
            <a:miter lim="800000"/>
            <a:headEnd/>
            <a:tailEnd/>
          </a:ln>
        </p:spPr>
        <p:txBody>
          <a:bodyPr>
            <a:spAutoFit/>
          </a:bodyPr>
          <a:lstStyle/>
          <a:p>
            <a:pPr>
              <a:spcBef>
                <a:spcPct val="50000"/>
              </a:spcBef>
            </a:pPr>
            <a:r>
              <a:rPr lang="en-US" sz="2400" b="1">
                <a:solidFill>
                  <a:srgbClr val="333399"/>
                </a:solidFill>
                <a:latin typeface="Times New Roman" pitchFamily="18" charset="0"/>
                <a:cs typeface="Times New Roman" pitchFamily="18" charset="0"/>
              </a:rPr>
              <a:t>đồ vật do con người tự tạo</a:t>
            </a:r>
          </a:p>
        </p:txBody>
      </p:sp>
      <p:pic>
        <p:nvPicPr>
          <p:cNvPr id="25611" name="Picture 14" descr="https://minhlong1.net/wp-content/uploads/2018/03/quy-trinh-san-xuat-gom-su.jpg"/>
          <p:cNvPicPr>
            <a:picLocks noChangeAspect="1" noChangeArrowheads="1"/>
          </p:cNvPicPr>
          <p:nvPr/>
        </p:nvPicPr>
        <p:blipFill>
          <a:blip r:embed="rId4"/>
          <a:srcRect/>
          <a:stretch>
            <a:fillRect/>
          </a:stretch>
        </p:blipFill>
        <p:spPr bwMode="auto">
          <a:xfrm>
            <a:off x="6400800" y="2667000"/>
            <a:ext cx="2590800" cy="1828800"/>
          </a:xfrm>
          <a:prstGeom prst="rect">
            <a:avLst/>
          </a:prstGeom>
          <a:noFill/>
          <a:ln w="9525">
            <a:noFill/>
            <a:miter lim="800000"/>
            <a:headEnd/>
            <a:tailEnd/>
          </a:ln>
        </p:spPr>
      </p:pic>
      <p:sp>
        <p:nvSpPr>
          <p:cNvPr id="25612" name="Text Box 12"/>
          <p:cNvSpPr txBox="1">
            <a:spLocks noChangeArrowheads="1"/>
          </p:cNvSpPr>
          <p:nvPr/>
        </p:nvSpPr>
        <p:spPr bwMode="auto">
          <a:xfrm>
            <a:off x="457200" y="3810000"/>
            <a:ext cx="2792413" cy="519113"/>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cs typeface="Times New Roman" pitchFamily="18" charset="0"/>
              </a:rPr>
              <a:t>-cer</a:t>
            </a:r>
            <a:r>
              <a:rPr lang="en-US" sz="2800" b="1">
                <a:solidFill>
                  <a:srgbClr val="FF0000"/>
                </a:solidFill>
                <a:latin typeface="Times New Roman" pitchFamily="18" charset="0"/>
                <a:cs typeface="Times New Roman" pitchFamily="18" charset="0"/>
              </a:rPr>
              <a:t>a</a:t>
            </a:r>
            <a:r>
              <a:rPr lang="en-US" sz="2800" b="1">
                <a:solidFill>
                  <a:srgbClr val="0000FF"/>
                </a:solidFill>
                <a:latin typeface="Times New Roman" pitchFamily="18" charset="0"/>
                <a:cs typeface="Times New Roman" pitchFamily="18" charset="0"/>
              </a:rPr>
              <a:t>mic (adj): </a:t>
            </a:r>
          </a:p>
        </p:txBody>
      </p:sp>
      <p:sp>
        <p:nvSpPr>
          <p:cNvPr id="25613" name="Text Box 14"/>
          <p:cNvSpPr txBox="1">
            <a:spLocks noChangeArrowheads="1"/>
          </p:cNvSpPr>
          <p:nvPr/>
        </p:nvSpPr>
        <p:spPr bwMode="auto">
          <a:xfrm>
            <a:off x="2662238" y="3810000"/>
            <a:ext cx="4881562" cy="519113"/>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(thuộc) nghề làm đồ </a:t>
            </a:r>
            <a:r>
              <a:rPr lang="en-US" sz="2800" b="1">
                <a:solidFill>
                  <a:srgbClr val="333399"/>
                </a:solidFill>
                <a:latin typeface="Times New Roman" pitchFamily="18" charset="0"/>
                <a:cs typeface="Times New Roman" pitchFamily="18" charset="0"/>
              </a:rPr>
              <a:t>gốm</a:t>
            </a:r>
          </a:p>
        </p:txBody>
      </p:sp>
      <p:pic>
        <p:nvPicPr>
          <p:cNvPr id="25614" name="Picture 15" descr="Image result for chim bÃ´ cÃ¢u"/>
          <p:cNvPicPr>
            <a:picLocks noChangeAspect="1" noChangeArrowheads="1"/>
          </p:cNvPicPr>
          <p:nvPr/>
        </p:nvPicPr>
        <p:blipFill>
          <a:blip r:embed="rId5"/>
          <a:srcRect/>
          <a:stretch>
            <a:fillRect/>
          </a:stretch>
        </p:blipFill>
        <p:spPr bwMode="auto">
          <a:xfrm>
            <a:off x="6400800" y="2667000"/>
            <a:ext cx="2590800" cy="1828800"/>
          </a:xfrm>
          <a:prstGeom prst="rect">
            <a:avLst/>
          </a:prstGeom>
          <a:noFill/>
          <a:ln w="9525">
            <a:noFill/>
            <a:miter lim="800000"/>
            <a:headEnd/>
            <a:tailEnd/>
          </a:ln>
        </p:spPr>
      </p:pic>
      <p:sp>
        <p:nvSpPr>
          <p:cNvPr id="25615" name="Text Box 11"/>
          <p:cNvSpPr txBox="1">
            <a:spLocks noChangeArrowheads="1"/>
          </p:cNvSpPr>
          <p:nvPr/>
        </p:nvSpPr>
        <p:spPr bwMode="auto">
          <a:xfrm>
            <a:off x="381000" y="4419600"/>
            <a:ext cx="2528888" cy="519113"/>
          </a:xfrm>
          <a:prstGeom prst="rect">
            <a:avLst/>
          </a:prstGeom>
          <a:noFill/>
          <a:ln w="9525">
            <a:noFill/>
            <a:miter lim="800000"/>
            <a:headEnd/>
            <a:tailEnd/>
          </a:ln>
        </p:spPr>
        <p:txBody>
          <a:bodyPr>
            <a:spAutoFit/>
          </a:bodyPr>
          <a:lstStyle/>
          <a:p>
            <a:pPr>
              <a:spcBef>
                <a:spcPct val="50000"/>
              </a:spcBef>
            </a:pPr>
            <a:r>
              <a:rPr lang="en-US" sz="2800" b="1">
                <a:solidFill>
                  <a:srgbClr val="000000"/>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p</a:t>
            </a:r>
            <a:r>
              <a:rPr lang="en-US" sz="2800" b="1">
                <a:solidFill>
                  <a:srgbClr val="FF0000"/>
                </a:solidFill>
                <a:latin typeface="Times New Roman" pitchFamily="18" charset="0"/>
                <a:cs typeface="Times New Roman" pitchFamily="18" charset="0"/>
              </a:rPr>
              <a:t>i</a:t>
            </a:r>
            <a:r>
              <a:rPr lang="en-US" sz="2800" b="1">
                <a:solidFill>
                  <a:srgbClr val="0000FF"/>
                </a:solidFill>
                <a:latin typeface="Times New Roman" pitchFamily="18" charset="0"/>
                <a:cs typeface="Times New Roman" pitchFamily="18" charset="0"/>
              </a:rPr>
              <a:t>geon(n)</a:t>
            </a:r>
            <a:r>
              <a:rPr lang="en-US" sz="2800" b="1">
                <a:solidFill>
                  <a:srgbClr val="333399"/>
                </a:solidFill>
                <a:latin typeface="Times New Roman" pitchFamily="18" charset="0"/>
                <a:cs typeface="Times New Roman" pitchFamily="18" charset="0"/>
              </a:rPr>
              <a:t>: </a:t>
            </a:r>
            <a:r>
              <a:rPr lang="en-US" sz="2800" b="1">
                <a:solidFill>
                  <a:srgbClr val="000000"/>
                </a:solidFill>
                <a:latin typeface="Times New Roman" pitchFamily="18" charset="0"/>
                <a:cs typeface="Times New Roman" pitchFamily="18" charset="0"/>
              </a:rPr>
              <a:t> </a:t>
            </a:r>
          </a:p>
        </p:txBody>
      </p:sp>
      <p:sp>
        <p:nvSpPr>
          <p:cNvPr id="25616" name="Text Box 15"/>
          <p:cNvSpPr txBox="1">
            <a:spLocks noChangeArrowheads="1"/>
          </p:cNvSpPr>
          <p:nvPr/>
        </p:nvSpPr>
        <p:spPr bwMode="auto">
          <a:xfrm>
            <a:off x="2286000" y="4419600"/>
            <a:ext cx="2133600" cy="519113"/>
          </a:xfrm>
          <a:prstGeom prst="rect">
            <a:avLst/>
          </a:prstGeom>
          <a:noFill/>
          <a:ln w="9525">
            <a:noFill/>
            <a:miter lim="800000"/>
            <a:headEnd/>
            <a:tailEnd/>
          </a:ln>
        </p:spPr>
        <p:txBody>
          <a:bodyPr>
            <a:spAutoFit/>
          </a:bodyPr>
          <a:lstStyle/>
          <a:p>
            <a:pPr>
              <a:spcBef>
                <a:spcPct val="50000"/>
              </a:spcBef>
            </a:pPr>
            <a:r>
              <a:rPr lang="en-US" sz="2800" b="1">
                <a:solidFill>
                  <a:srgbClr val="333399"/>
                </a:solidFill>
                <a:latin typeface="Times New Roman" pitchFamily="18" charset="0"/>
                <a:cs typeface="Times New Roman" pitchFamily="18" charset="0"/>
              </a:rPr>
              <a:t>chim bồ câu</a:t>
            </a:r>
          </a:p>
        </p:txBody>
      </p:sp>
      <p:sp>
        <p:nvSpPr>
          <p:cNvPr id="25617" name="TextBox 12"/>
          <p:cNvSpPr txBox="1">
            <a:spLocks noChangeArrowheads="1"/>
          </p:cNvSpPr>
          <p:nvPr/>
        </p:nvSpPr>
        <p:spPr bwMode="auto">
          <a:xfrm>
            <a:off x="457200" y="5029200"/>
            <a:ext cx="2592388" cy="519113"/>
          </a:xfrm>
          <a:prstGeom prst="rect">
            <a:avLst/>
          </a:prstGeom>
          <a:noFill/>
          <a:ln w="9525">
            <a:noFill/>
            <a:miter lim="800000"/>
            <a:headEnd/>
            <a:tailEnd/>
          </a:ln>
        </p:spPr>
        <p:txBody>
          <a:bodyPr>
            <a:spAutoFit/>
          </a:bodyPr>
          <a:lstStyle/>
          <a:p>
            <a:r>
              <a:rPr lang="en-US" sz="2800" b="1">
                <a:solidFill>
                  <a:srgbClr val="0000CC"/>
                </a:solidFill>
                <a:latin typeface="Times New Roman" pitchFamily="18" charset="0"/>
                <a:cs typeface="Times New Roman" pitchFamily="18" charset="0"/>
              </a:rPr>
              <a:t>-v</a:t>
            </a:r>
            <a:r>
              <a:rPr lang="en-US" sz="2800" b="1">
                <a:solidFill>
                  <a:srgbClr val="FF0000"/>
                </a:solidFill>
                <a:latin typeface="Times New Roman" pitchFamily="18" charset="0"/>
                <a:cs typeface="Times New Roman" pitchFamily="18" charset="0"/>
              </a:rPr>
              <a:t>a</a:t>
            </a:r>
            <a:r>
              <a:rPr lang="en-US" sz="2800" b="1">
                <a:solidFill>
                  <a:srgbClr val="0000CC"/>
                </a:solidFill>
                <a:latin typeface="Times New Roman" pitchFamily="18" charset="0"/>
                <a:cs typeface="Times New Roman" pitchFamily="18" charset="0"/>
              </a:rPr>
              <a:t>rious ( adj) :</a:t>
            </a:r>
          </a:p>
        </p:txBody>
      </p:sp>
      <p:sp>
        <p:nvSpPr>
          <p:cNvPr id="25618" name="TextBox 13"/>
          <p:cNvSpPr txBox="1">
            <a:spLocks noChangeArrowheads="1"/>
          </p:cNvSpPr>
          <p:nvPr/>
        </p:nvSpPr>
        <p:spPr bwMode="auto">
          <a:xfrm>
            <a:off x="2857500" y="5043488"/>
            <a:ext cx="2324100" cy="519112"/>
          </a:xfrm>
          <a:prstGeom prst="rect">
            <a:avLst/>
          </a:prstGeom>
          <a:noFill/>
          <a:ln w="9525">
            <a:noFill/>
            <a:miter lim="800000"/>
            <a:headEnd/>
            <a:tailEnd/>
          </a:ln>
        </p:spPr>
        <p:txBody>
          <a:bodyPr>
            <a:spAutoFit/>
          </a:bodyPr>
          <a:lstStyle/>
          <a:p>
            <a:r>
              <a:rPr lang="en-US" sz="2800" b="1">
                <a:solidFill>
                  <a:srgbClr val="0000CC"/>
                </a:solidFill>
                <a:latin typeface="Times New Roman" pitchFamily="18" charset="0"/>
                <a:cs typeface="Times New Roman" pitchFamily="18" charset="0"/>
              </a:rPr>
              <a:t>khác nhau</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linds(horizontal)">
                                      <p:cBhvr>
                                        <p:cTn id="7" dur="500"/>
                                        <p:tgtEl>
                                          <p:spTgt spid="2560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box(in)">
                                      <p:cBhvr>
                                        <p:cTn id="12" dur="500"/>
                                        <p:tgtEl>
                                          <p:spTgt spid="2560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animEffect transition="in" filter="box(in)">
                                      <p:cBhvr>
                                        <p:cTn id="17" dur="500"/>
                                        <p:tgtEl>
                                          <p:spTgt spid="2560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610"/>
                                        </p:tgtEl>
                                        <p:attrNameLst>
                                          <p:attrName>style.visibility</p:attrName>
                                        </p:attrNameLst>
                                      </p:cBhvr>
                                      <p:to>
                                        <p:strVal val="visible"/>
                                      </p:to>
                                    </p:set>
                                    <p:animEffect transition="in" filter="box(in)">
                                      <p:cBhvr>
                                        <p:cTn id="22" dur="500"/>
                                        <p:tgtEl>
                                          <p:spTgt spid="256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25608"/>
                                        </p:tgtEl>
                                        <p:attrNameLst>
                                          <p:attrName>ppt_x</p:attrName>
                                        </p:attrNameLst>
                                      </p:cBhvr>
                                      <p:tavLst>
                                        <p:tav tm="0">
                                          <p:val>
                                            <p:strVal val="ppt_x"/>
                                          </p:val>
                                        </p:tav>
                                        <p:tav tm="100000">
                                          <p:val>
                                            <p:strVal val="ppt_x"/>
                                          </p:val>
                                        </p:tav>
                                      </p:tavLst>
                                    </p:anim>
                                    <p:anim calcmode="lin" valueType="num">
                                      <p:cBhvr additive="base">
                                        <p:cTn id="27" dur="500"/>
                                        <p:tgtEl>
                                          <p:spTgt spid="25608"/>
                                        </p:tgtEl>
                                        <p:attrNameLst>
                                          <p:attrName>ppt_y</p:attrName>
                                        </p:attrNameLst>
                                      </p:cBhvr>
                                      <p:tavLst>
                                        <p:tav tm="0">
                                          <p:val>
                                            <p:strVal val="ppt_y"/>
                                          </p:val>
                                        </p:tav>
                                        <p:tav tm="100000">
                                          <p:val>
                                            <p:strVal val="1+ppt_h/2"/>
                                          </p:val>
                                        </p:tav>
                                      </p:tavLst>
                                    </p:anim>
                                    <p:set>
                                      <p:cBhvr>
                                        <p:cTn id="28" dur="1" fill="hold">
                                          <p:stCondLst>
                                            <p:cond delay="499"/>
                                          </p:stCondLst>
                                        </p:cTn>
                                        <p:tgtEl>
                                          <p:spTgt spid="2560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5611"/>
                                        </p:tgtEl>
                                        <p:attrNameLst>
                                          <p:attrName>style.visibility</p:attrName>
                                        </p:attrNameLst>
                                      </p:cBhvr>
                                      <p:to>
                                        <p:strVal val="visible"/>
                                      </p:to>
                                    </p:set>
                                    <p:animEffect transition="in" filter="blinds(horizontal)">
                                      <p:cBhvr>
                                        <p:cTn id="33" dur="500"/>
                                        <p:tgtEl>
                                          <p:spTgt spid="2561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5612"/>
                                        </p:tgtEl>
                                        <p:attrNameLst>
                                          <p:attrName>style.visibility</p:attrName>
                                        </p:attrNameLst>
                                      </p:cBhvr>
                                      <p:to>
                                        <p:strVal val="visible"/>
                                      </p:to>
                                    </p:set>
                                    <p:animEffect transition="in" filter="blinds(horizontal)">
                                      <p:cBhvr>
                                        <p:cTn id="38" dur="500"/>
                                        <p:tgtEl>
                                          <p:spTgt spid="256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5613"/>
                                        </p:tgtEl>
                                        <p:attrNameLst>
                                          <p:attrName>style.visibility</p:attrName>
                                        </p:attrNameLst>
                                      </p:cBhvr>
                                      <p:to>
                                        <p:strVal val="visible"/>
                                      </p:to>
                                    </p:set>
                                    <p:animEffect transition="in" filter="blinds(horizontal)">
                                      <p:cBhvr>
                                        <p:cTn id="43" dur="500"/>
                                        <p:tgtEl>
                                          <p:spTgt spid="2561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25611"/>
                                        </p:tgtEl>
                                        <p:attrNameLst>
                                          <p:attrName>ppt_x</p:attrName>
                                        </p:attrNameLst>
                                      </p:cBhvr>
                                      <p:tavLst>
                                        <p:tav tm="0">
                                          <p:val>
                                            <p:strVal val="ppt_x"/>
                                          </p:val>
                                        </p:tav>
                                        <p:tav tm="100000">
                                          <p:val>
                                            <p:strVal val="ppt_x"/>
                                          </p:val>
                                        </p:tav>
                                      </p:tavLst>
                                    </p:anim>
                                    <p:anim calcmode="lin" valueType="num">
                                      <p:cBhvr additive="base">
                                        <p:cTn id="48" dur="500"/>
                                        <p:tgtEl>
                                          <p:spTgt spid="25611"/>
                                        </p:tgtEl>
                                        <p:attrNameLst>
                                          <p:attrName>ppt_y</p:attrName>
                                        </p:attrNameLst>
                                      </p:cBhvr>
                                      <p:tavLst>
                                        <p:tav tm="0">
                                          <p:val>
                                            <p:strVal val="ppt_y"/>
                                          </p:val>
                                        </p:tav>
                                        <p:tav tm="100000">
                                          <p:val>
                                            <p:strVal val="1+ppt_h/2"/>
                                          </p:val>
                                        </p:tav>
                                      </p:tavLst>
                                    </p:anim>
                                    <p:set>
                                      <p:cBhvr>
                                        <p:cTn id="49" dur="1" fill="hold">
                                          <p:stCondLst>
                                            <p:cond delay="499"/>
                                          </p:stCondLst>
                                        </p:cTn>
                                        <p:tgtEl>
                                          <p:spTgt spid="256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5614"/>
                                        </p:tgtEl>
                                        <p:attrNameLst>
                                          <p:attrName>style.visibility</p:attrName>
                                        </p:attrNameLst>
                                      </p:cBhvr>
                                      <p:to>
                                        <p:strVal val="visible"/>
                                      </p:to>
                                    </p:set>
                                    <p:animEffect transition="in" filter="blinds(horizontal)">
                                      <p:cBhvr>
                                        <p:cTn id="54" dur="500"/>
                                        <p:tgtEl>
                                          <p:spTgt spid="256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5615"/>
                                        </p:tgtEl>
                                        <p:attrNameLst>
                                          <p:attrName>style.visibility</p:attrName>
                                        </p:attrNameLst>
                                      </p:cBhvr>
                                      <p:to>
                                        <p:strVal val="visible"/>
                                      </p:to>
                                    </p:set>
                                    <p:animEffect transition="in" filter="blinds(horizontal)">
                                      <p:cBhvr>
                                        <p:cTn id="59" dur="500"/>
                                        <p:tgtEl>
                                          <p:spTgt spid="25615"/>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5616"/>
                                        </p:tgtEl>
                                        <p:attrNameLst>
                                          <p:attrName>style.visibility</p:attrName>
                                        </p:attrNameLst>
                                      </p:cBhvr>
                                      <p:to>
                                        <p:strVal val="visible"/>
                                      </p:to>
                                    </p:set>
                                    <p:anim calcmode="lin" valueType="num">
                                      <p:cBhvr additive="base">
                                        <p:cTn id="64" dur="500" fill="hold"/>
                                        <p:tgtEl>
                                          <p:spTgt spid="25616"/>
                                        </p:tgtEl>
                                        <p:attrNameLst>
                                          <p:attrName>ppt_x</p:attrName>
                                        </p:attrNameLst>
                                      </p:cBhvr>
                                      <p:tavLst>
                                        <p:tav tm="0">
                                          <p:val>
                                            <p:strVal val="#ppt_x"/>
                                          </p:val>
                                        </p:tav>
                                        <p:tav tm="100000">
                                          <p:val>
                                            <p:strVal val="#ppt_x"/>
                                          </p:val>
                                        </p:tav>
                                      </p:tavLst>
                                    </p:anim>
                                    <p:anim calcmode="lin" valueType="num">
                                      <p:cBhvr additive="base">
                                        <p:cTn id="65" dur="500" fill="hold"/>
                                        <p:tgtEl>
                                          <p:spTgt spid="256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nodeType="clickEffect">
                                  <p:stCondLst>
                                    <p:cond delay="0"/>
                                  </p:stCondLst>
                                  <p:childTnLst>
                                    <p:animEffect transition="out" filter="blinds(horizontal)">
                                      <p:cBhvr>
                                        <p:cTn id="69" dur="500"/>
                                        <p:tgtEl>
                                          <p:spTgt spid="25614"/>
                                        </p:tgtEl>
                                      </p:cBhvr>
                                    </p:animEffect>
                                    <p:set>
                                      <p:cBhvr>
                                        <p:cTn id="70" dur="1" fill="hold">
                                          <p:stCondLst>
                                            <p:cond delay="499"/>
                                          </p:stCondLst>
                                        </p:cTn>
                                        <p:tgtEl>
                                          <p:spTgt spid="256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25617"/>
                                        </p:tgtEl>
                                        <p:attrNameLst>
                                          <p:attrName>style.visibility</p:attrName>
                                        </p:attrNameLst>
                                      </p:cBhvr>
                                      <p:to>
                                        <p:strVal val="visible"/>
                                      </p:to>
                                    </p:set>
                                    <p:animEffect transition="in" filter="blinds(horizontal)">
                                      <p:cBhvr>
                                        <p:cTn id="75" dur="500"/>
                                        <p:tgtEl>
                                          <p:spTgt spid="2561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25618"/>
                                        </p:tgtEl>
                                        <p:attrNameLst>
                                          <p:attrName>style.visibility</p:attrName>
                                        </p:attrNameLst>
                                      </p:cBhvr>
                                      <p:to>
                                        <p:strVal val="visible"/>
                                      </p:to>
                                    </p:set>
                                    <p:animEffect transition="in" filter="blinds(horizontal)">
                                      <p:cBhvr>
                                        <p:cTn id="80" dur="500"/>
                                        <p:tgtEl>
                                          <p:spTgt spid="25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9" grpId="0"/>
      <p:bldP spid="25610" grpId="0"/>
      <p:bldP spid="25612" grpId="0"/>
      <p:bldP spid="25613" grpId="0"/>
      <p:bldP spid="25615" grpId="0"/>
      <p:bldP spid="25616" grpId="0"/>
      <p:bldP spid="25617" grpId="0"/>
      <p:bldP spid="256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0" y="685800"/>
            <a:ext cx="8839200" cy="5410200"/>
          </a:xfrm>
          <a:prstGeom prst="rect">
            <a:avLst/>
          </a:prstGeom>
        </p:spPr>
        <p:txBody>
          <a:bodyPr>
            <a:normAutofit/>
          </a:bodyPr>
          <a:lstStyle/>
          <a:p>
            <a:pPr defTabSz="685800">
              <a:lnSpc>
                <a:spcPct val="90000"/>
              </a:lnSpc>
              <a:spcBef>
                <a:spcPts val="600"/>
              </a:spcBef>
              <a:spcAft>
                <a:spcPts val="600"/>
              </a:spcAft>
              <a:buFont typeface="Arial" charset="0"/>
              <a:buNone/>
            </a:pPr>
            <a:r>
              <a:rPr lang="en-US" sz="2400" b="1">
                <a:solidFill>
                  <a:srgbClr val="C00000"/>
                </a:solidFill>
                <a:latin typeface="Times New Roman" pitchFamily="18" charset="0"/>
                <a:cs typeface="Times New Roman" pitchFamily="18" charset="0"/>
              </a:rPr>
              <a:t>2. </a:t>
            </a:r>
            <a:r>
              <a:rPr lang="en-US" sz="2400" b="1">
                <a:solidFill>
                  <a:srgbClr val="FF0000"/>
                </a:solidFill>
                <a:latin typeface="Times New Roman" pitchFamily="18" charset="0"/>
                <a:cs typeface="Times New Roman" pitchFamily="18" charset="0"/>
              </a:rPr>
              <a:t>Listen to what these students say and decide if the statements are true (T) or false (F).</a:t>
            </a:r>
          </a:p>
          <a:p>
            <a:pPr defTabSz="685800">
              <a:lnSpc>
                <a:spcPct val="90000"/>
              </a:lnSpc>
              <a:spcBef>
                <a:spcPts val="600"/>
              </a:spcBef>
              <a:spcAft>
                <a:spcPts val="600"/>
              </a:spcAft>
              <a:buFont typeface="Arial" charset="0"/>
              <a:buAutoNum type="arabicPeriod"/>
            </a:pPr>
            <a:r>
              <a:rPr lang="en-US" sz="2400">
                <a:solidFill>
                  <a:srgbClr val="000000"/>
                </a:solidFill>
                <a:latin typeface="Times New Roman" pitchFamily="18" charset="0"/>
                <a:cs typeface="Times New Roman" pitchFamily="18" charset="0"/>
              </a:rPr>
              <a:t>Tra is interested in history.</a:t>
            </a:r>
          </a:p>
          <a:p>
            <a:pPr defTabSz="685800">
              <a:lnSpc>
                <a:spcPct val="90000"/>
              </a:lnSpc>
              <a:spcBef>
                <a:spcPts val="600"/>
              </a:spcBef>
              <a:spcAft>
                <a:spcPts val="600"/>
              </a:spcAft>
              <a:buFont typeface="Arial" charset="0"/>
              <a:buNone/>
            </a:pPr>
            <a:endParaRPr lang="en-US" sz="2400">
              <a:solidFill>
                <a:srgbClr val="000000"/>
              </a:solidFill>
              <a:latin typeface="Times New Roman" pitchFamily="18" charset="0"/>
              <a:cs typeface="Times New Roman" pitchFamily="18" charset="0"/>
            </a:endParaRPr>
          </a:p>
          <a:p>
            <a:pPr defTabSz="685800">
              <a:lnSpc>
                <a:spcPct val="90000"/>
              </a:lnSpc>
              <a:spcBef>
                <a:spcPts val="600"/>
              </a:spcBef>
              <a:spcAft>
                <a:spcPts val="600"/>
              </a:spcAft>
              <a:buFont typeface="Arial" charset="0"/>
              <a:buAutoNum type="arabicPeriod" startAt="2"/>
            </a:pPr>
            <a:r>
              <a:rPr lang="en-US" sz="2400">
                <a:solidFill>
                  <a:srgbClr val="000000"/>
                </a:solidFill>
                <a:latin typeface="Times New Roman" pitchFamily="18" charset="0"/>
                <a:cs typeface="Times New Roman" pitchFamily="18" charset="0"/>
              </a:rPr>
              <a:t>Nam likes making things with his hands.</a:t>
            </a:r>
          </a:p>
          <a:p>
            <a:pPr defTabSz="685800">
              <a:lnSpc>
                <a:spcPct val="90000"/>
              </a:lnSpc>
              <a:spcBef>
                <a:spcPts val="600"/>
              </a:spcBef>
              <a:spcAft>
                <a:spcPts val="600"/>
              </a:spcAft>
              <a:buFont typeface="Arial" charset="0"/>
              <a:buAutoNum type="arabicPeriod" startAt="2"/>
            </a:pPr>
            <a:endParaRPr lang="en-US" sz="2400">
              <a:solidFill>
                <a:srgbClr val="000000"/>
              </a:solidFill>
              <a:latin typeface="Times New Roman" pitchFamily="18" charset="0"/>
              <a:cs typeface="Times New Roman" pitchFamily="18" charset="0"/>
            </a:endParaRPr>
          </a:p>
          <a:p>
            <a:pPr defTabSz="685800">
              <a:lnSpc>
                <a:spcPct val="90000"/>
              </a:lnSpc>
              <a:spcBef>
                <a:spcPts val="600"/>
              </a:spcBef>
              <a:spcAft>
                <a:spcPts val="600"/>
              </a:spcAft>
              <a:buFont typeface="Arial" charset="0"/>
              <a:buAutoNum type="arabicPeriod" startAt="3"/>
            </a:pPr>
            <a:r>
              <a:rPr lang="en-US" sz="2400">
                <a:solidFill>
                  <a:srgbClr val="000000"/>
                </a:solidFill>
                <a:latin typeface="Times New Roman" pitchFamily="18" charset="0"/>
                <a:cs typeface="Times New Roman" pitchFamily="18" charset="0"/>
              </a:rPr>
              <a:t>Nam’s family owns a workshop in Bat Trang.</a:t>
            </a:r>
          </a:p>
          <a:p>
            <a:pPr defTabSz="685800">
              <a:lnSpc>
                <a:spcPct val="90000"/>
              </a:lnSpc>
              <a:spcBef>
                <a:spcPts val="600"/>
              </a:spcBef>
              <a:spcAft>
                <a:spcPts val="600"/>
              </a:spcAft>
              <a:buFont typeface="Arial" charset="0"/>
              <a:buNone/>
            </a:pPr>
            <a:endParaRPr lang="en-US" sz="2400">
              <a:solidFill>
                <a:srgbClr val="000000"/>
              </a:solidFill>
              <a:latin typeface="Times New Roman" pitchFamily="18" charset="0"/>
              <a:cs typeface="Times New Roman" pitchFamily="18" charset="0"/>
            </a:endParaRPr>
          </a:p>
          <a:p>
            <a:pPr defTabSz="685800">
              <a:lnSpc>
                <a:spcPct val="90000"/>
              </a:lnSpc>
              <a:spcBef>
                <a:spcPts val="600"/>
              </a:spcBef>
              <a:spcAft>
                <a:spcPts val="600"/>
              </a:spcAft>
              <a:buFont typeface="Arial" charset="0"/>
              <a:buAutoNum type="arabicPeriod" startAt="4"/>
            </a:pPr>
            <a:r>
              <a:rPr lang="en-US" sz="2400">
                <a:solidFill>
                  <a:srgbClr val="000000"/>
                </a:solidFill>
                <a:latin typeface="Times New Roman" pitchFamily="18" charset="0"/>
                <a:cs typeface="Times New Roman" pitchFamily="18" charset="0"/>
              </a:rPr>
              <a:t>The trees in the garden only come from provinces </a:t>
            </a:r>
            <a:r>
              <a:rPr lang="en-GB" sz="2400">
                <a:solidFill>
                  <a:srgbClr val="000000"/>
                </a:solidFill>
                <a:latin typeface="Times New Roman" pitchFamily="18" charset="0"/>
                <a:cs typeface="Times New Roman" pitchFamily="18" charset="0"/>
              </a:rPr>
              <a:t>of Viet Nam.</a:t>
            </a:r>
          </a:p>
          <a:p>
            <a:pPr defTabSz="685800">
              <a:lnSpc>
                <a:spcPct val="90000"/>
              </a:lnSpc>
              <a:spcBef>
                <a:spcPts val="600"/>
              </a:spcBef>
              <a:spcAft>
                <a:spcPts val="600"/>
              </a:spcAft>
              <a:buFont typeface="Arial" charset="0"/>
              <a:buNone/>
            </a:pPr>
            <a:endParaRPr lang="en-GB" sz="2400">
              <a:solidFill>
                <a:srgbClr val="000000"/>
              </a:solidFill>
              <a:latin typeface="Times New Roman" pitchFamily="18" charset="0"/>
              <a:cs typeface="Times New Roman" pitchFamily="18" charset="0"/>
            </a:endParaRPr>
          </a:p>
          <a:p>
            <a:pPr defTabSz="685800">
              <a:lnSpc>
                <a:spcPct val="90000"/>
              </a:lnSpc>
              <a:spcBef>
                <a:spcPts val="600"/>
              </a:spcBef>
              <a:spcAft>
                <a:spcPts val="600"/>
              </a:spcAft>
              <a:buFont typeface="Arial" charset="0"/>
              <a:buNone/>
            </a:pPr>
            <a:r>
              <a:rPr lang="en-US" sz="2400">
                <a:latin typeface="Times New Roman" pitchFamily="18" charset="0"/>
                <a:cs typeface="Times New Roman" pitchFamily="18" charset="0"/>
              </a:rPr>
              <a:t>5. </a:t>
            </a:r>
            <a:r>
              <a:rPr lang="en-US" sz="2400" b="1">
                <a:solidFill>
                  <a:srgbClr val="FF66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Hoa loves nature and quietness.</a:t>
            </a:r>
          </a:p>
        </p:txBody>
      </p:sp>
      <p:sp>
        <p:nvSpPr>
          <p:cNvPr id="6" name="Rectangle 5"/>
          <p:cNvSpPr>
            <a:spLocks noChangeAspect="1"/>
          </p:cNvSpPr>
          <p:nvPr/>
        </p:nvSpPr>
        <p:spPr>
          <a:xfrm>
            <a:off x="8462963" y="5181600"/>
            <a:ext cx="457200" cy="457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T</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a:spLocks noChangeAspect="1"/>
          </p:cNvSpPr>
          <p:nvPr/>
        </p:nvSpPr>
        <p:spPr>
          <a:xfrm>
            <a:off x="8459788" y="2286000"/>
            <a:ext cx="457200" cy="457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T</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spect="1"/>
          </p:cNvSpPr>
          <p:nvPr/>
        </p:nvSpPr>
        <p:spPr>
          <a:xfrm>
            <a:off x="8447088" y="1219200"/>
            <a:ext cx="457200" cy="457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T</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spect="1"/>
          </p:cNvSpPr>
          <p:nvPr/>
        </p:nvSpPr>
        <p:spPr>
          <a:xfrm>
            <a:off x="8447088" y="3276600"/>
            <a:ext cx="457200" cy="457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F</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a:spLocks noChangeAspect="1"/>
          </p:cNvSpPr>
          <p:nvPr/>
        </p:nvSpPr>
        <p:spPr>
          <a:xfrm>
            <a:off x="8447088" y="4343400"/>
            <a:ext cx="457200" cy="4572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rgbClr val="FF0000"/>
                </a:solidFill>
                <a:latin typeface="Times New Roman" panose="02020603050405020304" pitchFamily="18" charset="0"/>
                <a:cs typeface="Times New Roman" panose="02020603050405020304" pitchFamily="18" charset="0"/>
              </a:rPr>
              <a:t>F</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304800" y="3733800"/>
            <a:ext cx="3251200" cy="457200"/>
          </a:xfrm>
          <a:prstGeom prst="rect">
            <a:avLst/>
          </a:prstGeom>
          <a:noFill/>
          <a:ln w="9525">
            <a:noFill/>
            <a:miter lim="800000"/>
            <a:headEnd/>
            <a:tailEnd/>
          </a:ln>
        </p:spPr>
        <p:txBody>
          <a:bodyPr>
            <a:spAutoFit/>
          </a:bodyPr>
          <a:lstStyle/>
          <a:p>
            <a:r>
              <a:rPr lang="en-US" sz="2400" b="1">
                <a:solidFill>
                  <a:srgbClr val="0000CC"/>
                </a:solidFill>
                <a:latin typeface="Times New Roman" pitchFamily="18" charset="0"/>
                <a:cs typeface="Times New Roman" pitchFamily="18" charset="0"/>
              </a:rPr>
              <a:t>His friend’s relative</a:t>
            </a:r>
          </a:p>
        </p:txBody>
      </p:sp>
      <p:sp>
        <p:nvSpPr>
          <p:cNvPr id="12" name="TextBox 11"/>
          <p:cNvSpPr txBox="1">
            <a:spLocks noChangeArrowheads="1"/>
          </p:cNvSpPr>
          <p:nvPr/>
        </p:nvSpPr>
        <p:spPr bwMode="auto">
          <a:xfrm>
            <a:off x="5287963" y="4876800"/>
            <a:ext cx="3252787" cy="457200"/>
          </a:xfrm>
          <a:prstGeom prst="rect">
            <a:avLst/>
          </a:prstGeom>
          <a:noFill/>
          <a:ln w="9525">
            <a:noFill/>
            <a:miter lim="800000"/>
            <a:headEnd/>
            <a:tailEnd/>
          </a:ln>
        </p:spPr>
        <p:txBody>
          <a:bodyPr>
            <a:spAutoFit/>
          </a:bodyPr>
          <a:lstStyle/>
          <a:p>
            <a:r>
              <a:rPr lang="en-US" sz="2400" b="1">
                <a:solidFill>
                  <a:srgbClr val="0000CC"/>
                </a:solidFill>
                <a:latin typeface="Times New Roman" pitchFamily="18" charset="0"/>
                <a:cs typeface="Times New Roman" pitchFamily="18" charset="0"/>
              </a:rPr>
              <a:t>Different countries</a:t>
            </a:r>
          </a:p>
        </p:txBody>
      </p:sp>
      <p:sp>
        <p:nvSpPr>
          <p:cNvPr id="13" name="TextBox 12"/>
          <p:cNvSpPr txBox="1">
            <a:spLocks noChangeArrowheads="1"/>
          </p:cNvSpPr>
          <p:nvPr/>
        </p:nvSpPr>
        <p:spPr bwMode="auto">
          <a:xfrm>
            <a:off x="3048000" y="4800600"/>
            <a:ext cx="1057275" cy="457200"/>
          </a:xfrm>
          <a:prstGeom prst="rect">
            <a:avLst/>
          </a:prstGeom>
          <a:noFill/>
          <a:ln w="9525">
            <a:noFill/>
            <a:miter lim="800000"/>
            <a:headEnd/>
            <a:tailEnd/>
          </a:ln>
        </p:spPr>
        <p:txBody>
          <a:bodyPr>
            <a:spAutoFit/>
          </a:bodyPr>
          <a:lstStyle/>
          <a:p>
            <a:r>
              <a:rPr lang="en-US" sz="2400" b="1">
                <a:solidFill>
                  <a:srgbClr val="0000CC"/>
                </a:solidFill>
                <a:latin typeface="Times New Roman" pitchFamily="18" charset="0"/>
                <a:cs typeface="Times New Roman" pitchFamily="18" charset="0"/>
              </a:rPr>
              <a:t>also</a:t>
            </a:r>
          </a:p>
        </p:txBody>
      </p:sp>
      <p:cxnSp>
        <p:nvCxnSpPr>
          <p:cNvPr id="14" name="Straight Connector 13"/>
          <p:cNvCxnSpPr/>
          <p:nvPr/>
        </p:nvCxnSpPr>
        <p:spPr>
          <a:xfrm>
            <a:off x="1149350" y="3810000"/>
            <a:ext cx="136525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00400" y="4800600"/>
            <a:ext cx="457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4800600"/>
            <a:ext cx="23526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446" name="Text Box 14"/>
          <p:cNvSpPr txBox="1">
            <a:spLocks noChangeArrowheads="1"/>
          </p:cNvSpPr>
          <p:nvPr/>
        </p:nvSpPr>
        <p:spPr bwMode="auto">
          <a:xfrm>
            <a:off x="152400" y="76200"/>
            <a:ext cx="2133600" cy="457200"/>
          </a:xfrm>
          <a:prstGeom prst="rect">
            <a:avLst/>
          </a:prstGeom>
          <a:noFill/>
          <a:ln w="9525">
            <a:noFill/>
            <a:miter lim="800000"/>
            <a:headEnd/>
            <a:tailEnd/>
          </a:ln>
          <a:effectLst/>
        </p:spPr>
        <p:txBody>
          <a:bodyPr>
            <a:spAutoFit/>
          </a:bodyPr>
          <a:lstStyle/>
          <a:p>
            <a:pPr>
              <a:spcBef>
                <a:spcPct val="50000"/>
              </a:spcBef>
            </a:pPr>
            <a:r>
              <a:rPr lang="en-US" sz="2400" b="1" u="sng">
                <a:solidFill>
                  <a:srgbClr val="CE164F"/>
                </a:solidFill>
              </a:rPr>
              <a:t>II. Listening:</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wipe(down)">
                                      <p:cBhvr>
                                        <p:cTn id="13" dur="500"/>
                                        <p:tgtEl>
                                          <p:spTgt spid="4">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wipe(down)">
                                      <p:cBhvr>
                                        <p:cTn id="16" dur="500"/>
                                        <p:tgtEl>
                                          <p:spTgt spid="4">
                                            <p:txEl>
                                              <p:pRg st="5" end="5"/>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wipe(down)">
                                      <p:cBhvr>
                                        <p:cTn id="19" dur="500"/>
                                        <p:tgtEl>
                                          <p:spTgt spid="4">
                                            <p:txEl>
                                              <p:pRg st="7" end="7"/>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wipe(down)">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ircle(in)">
                                      <p:cBhvr>
                                        <p:cTn id="57" dur="2000"/>
                                        <p:tgtEl>
                                          <p:spTgt spid="15"/>
                                        </p:tgtEl>
                                      </p:cBhvr>
                                    </p:animEffect>
                                  </p:childTnLst>
                                </p:cTn>
                              </p:par>
                              <p:par>
                                <p:cTn id="58" presetID="6" presetClass="entr" presetSubtype="16"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ircle(in)">
                                      <p:cBhvr>
                                        <p:cTn id="60" dur="20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circle(in)">
                                      <p:cBhvr>
                                        <p:cTn id="65" dur="2000"/>
                                        <p:tgtEl>
                                          <p:spTgt spid="13"/>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ircle(in)">
                                      <p:cBhvr>
                                        <p:cTn id="68" dur="20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circle(in)">
                                      <p:cBhvr>
                                        <p:cTn id="7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P spid="8" grpId="0" animBg="1"/>
      <p:bldP spid="9" grpId="0" animBg="1"/>
      <p:bldP spid="10" grpId="0" animBg="1"/>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B9C9A9-4634-4CAF-953A-B3E0F85A2E11}" type="slidenum">
              <a:rPr lang="en-GB"/>
              <a:pPr>
                <a:defRPr/>
              </a:pPr>
              <a:t>5</a:t>
            </a:fld>
            <a:endParaRPr lang="en-GB" dirty="0"/>
          </a:p>
        </p:txBody>
      </p:sp>
      <p:graphicFrame>
        <p:nvGraphicFramePr>
          <p:cNvPr id="4" name="Table 3"/>
          <p:cNvGraphicFramePr>
            <a:graphicFrameLocks noGrp="1"/>
          </p:cNvGraphicFramePr>
          <p:nvPr/>
        </p:nvGraphicFramePr>
        <p:xfrm>
          <a:off x="152400" y="1219200"/>
          <a:ext cx="8610600" cy="5335588"/>
        </p:xfrm>
        <a:graphic>
          <a:graphicData uri="http://schemas.openxmlformats.org/drawingml/2006/table">
            <a:tbl>
              <a:tblPr/>
              <a:tblGrid>
                <a:gridCol w="1905000"/>
                <a:gridCol w="2490788"/>
                <a:gridCol w="4214812"/>
              </a:tblGrid>
              <a:tr h="658813">
                <a:tc>
                  <a:txBody>
                    <a:bodyPr/>
                    <a:lstStyle/>
                    <a:p>
                      <a:pPr marL="101600" marR="0" lvl="0" indent="0" algn="ctr" defTabSz="914400" rtl="0" eaLnBrk="0" fontAlgn="base" latinLnBrk="0" hangingPunct="0">
                        <a:lnSpc>
                          <a:spcPct val="100000"/>
                        </a:lnSpc>
                        <a:spcBef>
                          <a:spcPts val="238"/>
                        </a:spcBef>
                        <a:spcAft>
                          <a:spcPct val="0"/>
                        </a:spcAft>
                        <a:buClrTx/>
                        <a:buSzTx/>
                        <a:buFontTx/>
                        <a:buNone/>
                        <a:tabLst/>
                      </a:pPr>
                      <a:r>
                        <a:rPr kumimoji="0" lang="en-GB" sz="22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rPr>
                        <a:t>Student</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w="12700" cap="flat" cmpd="sng" algn="ctr">
                      <a:solidFill>
                        <a:srgbClr val="F7941D"/>
                      </a:solidFill>
                      <a:prstDash val="solid"/>
                      <a:round/>
                      <a:headEnd type="none" w="med" len="med"/>
                      <a:tailEnd type="none" w="med" len="med"/>
                    </a:lnB>
                    <a:lnTlToBr>
                      <a:noFill/>
                    </a:lnTlToBr>
                    <a:lnBlToTr>
                      <a:noFill/>
                    </a:lnBlToTr>
                    <a:solidFill>
                      <a:srgbClr val="F7941D"/>
                    </a:solidFill>
                  </a:tcPr>
                </a:tc>
                <a:tc>
                  <a:txBody>
                    <a:bodyPr/>
                    <a:lstStyle/>
                    <a:p>
                      <a:pPr marL="52388" marR="0" lvl="0" indent="0" algn="ctr" defTabSz="914400" rtl="0" eaLnBrk="0" fontAlgn="base" latinLnBrk="0" hangingPunct="0">
                        <a:lnSpc>
                          <a:spcPct val="100000"/>
                        </a:lnSpc>
                        <a:spcBef>
                          <a:spcPts val="238"/>
                        </a:spcBef>
                        <a:spcAft>
                          <a:spcPct val="0"/>
                        </a:spcAft>
                        <a:buClrTx/>
                        <a:buSzTx/>
                        <a:buFontTx/>
                        <a:buNone/>
                        <a:tabLst/>
                      </a:pPr>
                      <a:r>
                        <a:rPr kumimoji="0" lang="en-GB" sz="22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rPr>
                        <a:t>Place of interest</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w="12700" cap="flat" cmpd="sng" algn="ctr">
                      <a:solidFill>
                        <a:srgbClr val="F7941D"/>
                      </a:solidFill>
                      <a:prstDash val="solid"/>
                      <a:round/>
                      <a:headEnd type="none" w="med" len="med"/>
                      <a:tailEnd type="none" w="med" len="med"/>
                    </a:lnB>
                    <a:lnTlToBr>
                      <a:noFill/>
                    </a:lnTlToBr>
                    <a:lnBlToTr>
                      <a:noFill/>
                    </a:lnBlToTr>
                    <a:solidFill>
                      <a:srgbClr val="F7941D"/>
                    </a:solidFill>
                  </a:tcPr>
                </a:tc>
                <a:tc>
                  <a:txBody>
                    <a:bodyPr/>
                    <a:lstStyle/>
                    <a:p>
                      <a:pPr marL="0" marR="0" lvl="0" indent="0" algn="ctr" defTabSz="914400" rtl="0" eaLnBrk="0" fontAlgn="base" latinLnBrk="0" hangingPunct="0">
                        <a:lnSpc>
                          <a:spcPct val="100000"/>
                        </a:lnSpc>
                        <a:spcBef>
                          <a:spcPts val="238"/>
                        </a:spcBef>
                        <a:spcAft>
                          <a:spcPct val="0"/>
                        </a:spcAft>
                        <a:buClrTx/>
                        <a:buSzTx/>
                        <a:buFontTx/>
                        <a:buNone/>
                        <a:tabLst/>
                      </a:pPr>
                      <a:r>
                        <a:rPr kumimoji="0" lang="en-GB" sz="2200" b="1" i="0" u="none" strike="noStrike" cap="none" normalizeH="0" baseline="0" smtClean="0">
                          <a:ln>
                            <a:noFill/>
                          </a:ln>
                          <a:solidFill>
                            <a:srgbClr val="FFFFFF"/>
                          </a:solidFill>
                          <a:effectLst/>
                          <a:latin typeface="Times New Roman" pitchFamily="18" charset="0"/>
                          <a:ea typeface="Calibri" pitchFamily="34" charset="0"/>
                          <a:cs typeface="Times New Roman" pitchFamily="18" charset="0"/>
                        </a:rPr>
                        <a:t>Activities</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w="12700" cap="flat" cmpd="sng" algn="ctr">
                      <a:solidFill>
                        <a:srgbClr val="F7941D"/>
                      </a:solidFill>
                      <a:prstDash val="solid"/>
                      <a:round/>
                      <a:headEnd type="none" w="med" len="med"/>
                      <a:tailEnd type="none" w="med" len="med"/>
                    </a:lnB>
                    <a:lnTlToBr>
                      <a:noFill/>
                    </a:lnTlToBr>
                    <a:lnBlToTr>
                      <a:noFill/>
                    </a:lnBlToTr>
                    <a:solidFill>
                      <a:srgbClr val="F7941D"/>
                    </a:solidFill>
                  </a:tcPr>
                </a:tc>
              </a:tr>
              <a:tr h="1435100">
                <a:tc>
                  <a:txBody>
                    <a:bodyPr/>
                    <a:lstStyle/>
                    <a:p>
                      <a:pPr marL="0" marR="0" lvl="0" indent="0" algn="r" defTabSz="914400" rtl="0" eaLnBrk="0" fontAlgn="base" latinLnBrk="0" hangingPunct="0">
                        <a:lnSpc>
                          <a:spcPts val="700"/>
                        </a:lnSpc>
                        <a:spcBef>
                          <a:spcPts val="13"/>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cs typeface="Arial"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15A22"/>
                          </a:solidFill>
                          <a:effectLst/>
                          <a:latin typeface="Arial" charset="0"/>
                          <a:cs typeface="Arial" charset="0"/>
                        </a:rPr>
                        <a:t>Tra</a:t>
                      </a:r>
                      <a:r>
                        <a:rPr kumimoji="0" lang="vi-VN" sz="2200" b="1" i="0" u="none" strike="noStrike" cap="none" normalizeH="0" baseline="0" smtClean="0">
                          <a:ln>
                            <a:noFill/>
                          </a:ln>
                          <a:solidFill>
                            <a:srgbClr val="F15A22"/>
                          </a:solidFill>
                          <a:effectLst/>
                          <a:latin typeface="Arial" charset="0"/>
                          <a:cs typeface="Arial" charset="0"/>
                        </a:rPr>
                        <a:t> </a:t>
                      </a:r>
                      <a:endParaRPr kumimoji="0" lang="en-GB" sz="22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l" defTabSz="914400" rtl="0" eaLnBrk="0" fontAlgn="base" latinLnBrk="0" hangingPunct="0">
                        <a:lnSpc>
                          <a:spcPct val="104000"/>
                        </a:lnSpc>
                        <a:spcBef>
                          <a:spcPts val="313"/>
                        </a:spcBef>
                        <a:spcAft>
                          <a:spcPct val="0"/>
                        </a:spcAft>
                        <a:buClrTx/>
                        <a:buSzTx/>
                        <a:buFontTx/>
                        <a:buNone/>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Viet Nam National Museum of History</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c>
                  <a:txBody>
                    <a:bodyPr/>
                    <a:lstStyle/>
                    <a:p>
                      <a:pPr marL="342900" marR="0" lvl="0" indent="-279400" algn="l" defTabSz="914400" rtl="0" eaLnBrk="0" fontAlgn="base" latinLnBrk="0" hangingPunct="0">
                        <a:lnSpc>
                          <a:spcPct val="100000"/>
                        </a:lnSpc>
                        <a:spcBef>
                          <a:spcPts val="313"/>
                        </a:spcBef>
                        <a:spcAft>
                          <a:spcPct val="0"/>
                        </a:spcAft>
                        <a:buClr>
                          <a:srgbClr val="231F20"/>
                        </a:buClr>
                        <a:buSzPts val="1000"/>
                        <a:buFont typeface="Symbol" pitchFamily="18" charset="2"/>
                        <a:buChar char="-"/>
                        <a:tabLst>
                          <a:tab pos="165100" algn="l"/>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Seeing various (1) </a:t>
                      </a:r>
                      <a:r>
                        <a:rPr kumimoji="0" lang="en-GB" sz="2200" b="0" i="0" u="none" strike="noStrike" cap="none" normalizeH="0" baseline="0" smtClean="0">
                          <a:ln>
                            <a:noFill/>
                          </a:ln>
                          <a:solidFill>
                            <a:srgbClr val="BFBFBF"/>
                          </a:solidFill>
                          <a:effectLst/>
                          <a:latin typeface="Times New Roman" pitchFamily="18" charset="0"/>
                          <a:ea typeface="Calibri" pitchFamily="34" charset="0"/>
                          <a:cs typeface="Times New Roman" pitchFamily="18" charset="0"/>
                        </a:rPr>
                        <a:t>_________</a:t>
                      </a:r>
                    </a:p>
                    <a:p>
                      <a:pPr marL="342900" marR="0" lvl="0" indent="-279400" algn="l" defTabSz="914400" rtl="0" eaLnBrk="0" fontAlgn="base" latinLnBrk="0" hangingPunct="0">
                        <a:lnSpc>
                          <a:spcPct val="100000"/>
                        </a:lnSpc>
                        <a:spcBef>
                          <a:spcPts val="50"/>
                        </a:spcBef>
                        <a:spcAft>
                          <a:spcPct val="0"/>
                        </a:spcAft>
                        <a:buClr>
                          <a:srgbClr val="231F20"/>
                        </a:buClr>
                        <a:buSzPts val="1000"/>
                        <a:buFont typeface="Symbol" pitchFamily="18" charset="2"/>
                        <a:buChar char="-"/>
                        <a:tabLst>
                          <a:tab pos="165100" algn="l"/>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Looking round and (2) </a:t>
                      </a:r>
                      <a:r>
                        <a:rPr kumimoji="0" lang="en-GB" sz="2200" b="0" i="0" u="none" strike="noStrike" cap="none" normalizeH="0" baseline="0" smtClean="0">
                          <a:ln>
                            <a:noFill/>
                          </a:ln>
                          <a:solidFill>
                            <a:srgbClr val="BFBFBF"/>
                          </a:solidFill>
                          <a:effectLst/>
                          <a:latin typeface="Arial" charset="0"/>
                          <a:ea typeface="Calibri" pitchFamily="34" charset="0"/>
                          <a:cs typeface="Times New Roman" pitchFamily="18" charset="0"/>
                        </a:rPr>
                        <a:t>_________</a:t>
                      </a:r>
                      <a:endParaRPr kumimoji="0" lang="en-GB" sz="2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0" marR="0" marT="0" marB="0"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r>
              <a:tr h="1435100">
                <a:tc>
                  <a:txBody>
                    <a:bodyPr/>
                    <a:lstStyle/>
                    <a:p>
                      <a:pPr marL="0" marR="0" lvl="0" indent="0" algn="r" defTabSz="914400" rtl="0" eaLnBrk="0" fontAlgn="base" latinLnBrk="0" hangingPunct="0">
                        <a:lnSpc>
                          <a:spcPts val="700"/>
                        </a:lnSpc>
                        <a:spcBef>
                          <a:spcPts val="13"/>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cs typeface="Arial"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15A22"/>
                          </a:solidFill>
                          <a:effectLst/>
                          <a:latin typeface="Arial" charset="0"/>
                          <a:cs typeface="Arial" charset="0"/>
                        </a:rPr>
                        <a:t>Nam</a:t>
                      </a:r>
                      <a:endParaRPr kumimoji="0" lang="en-GB" sz="22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l" defTabSz="914400" rtl="0" eaLnBrk="0" fontAlgn="base" latinLnBrk="0" hangingPunct="0">
                        <a:lnSpc>
                          <a:spcPct val="104000"/>
                        </a:lnSpc>
                        <a:spcBef>
                          <a:spcPts val="313"/>
                        </a:spcBef>
                        <a:spcAft>
                          <a:spcPct val="0"/>
                        </a:spcAft>
                        <a:buClrTx/>
                        <a:buSzTx/>
                        <a:buFontTx/>
                        <a:buNone/>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Bat Trang pottery village</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c>
                  <a:txBody>
                    <a:bodyPr/>
                    <a:lstStyle/>
                    <a:p>
                      <a:pPr marL="346075" marR="0" lvl="0" indent="-276225" algn="l" defTabSz="914400" rtl="0" eaLnBrk="0" fontAlgn="base" latinLnBrk="0" hangingPunct="0">
                        <a:lnSpc>
                          <a:spcPct val="100000"/>
                        </a:lnSpc>
                        <a:spcBef>
                          <a:spcPts val="313"/>
                        </a:spcBef>
                        <a:spcAft>
                          <a:spcPct val="0"/>
                        </a:spcAft>
                        <a:buClrTx/>
                        <a:buSzTx/>
                        <a:buFontTx/>
                        <a:buNone/>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  Learning to (3) </a:t>
                      </a:r>
                      <a:r>
                        <a:rPr kumimoji="0" lang="en-GB" sz="2200" b="0" i="0" u="none" strike="noStrike" cap="none" normalizeH="0" baseline="0" smtClean="0">
                          <a:ln>
                            <a:noFill/>
                          </a:ln>
                          <a:solidFill>
                            <a:srgbClr val="BFBFBF"/>
                          </a:solidFill>
                          <a:effectLst/>
                          <a:latin typeface="Times New Roman" pitchFamily="18" charset="0"/>
                          <a:ea typeface="Calibri" pitchFamily="34" charset="0"/>
                          <a:cs typeface="Times New Roman" pitchFamily="18" charset="0"/>
                        </a:rPr>
                        <a:t>_________ </a:t>
                      </a: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              and (4) </a:t>
                      </a:r>
                      <a:r>
                        <a:rPr kumimoji="0" lang="en-GB" sz="2200" b="0" i="0" u="none" strike="noStrike" cap="none" normalizeH="0" baseline="0" smtClean="0">
                          <a:ln>
                            <a:noFill/>
                          </a:ln>
                          <a:solidFill>
                            <a:srgbClr val="BFBFBF"/>
                          </a:solidFill>
                          <a:effectLst/>
                          <a:latin typeface="Times New Roman" pitchFamily="18" charset="0"/>
                          <a:ea typeface="Calibri" pitchFamily="34" charset="0"/>
                          <a:cs typeface="Times New Roman" pitchFamily="18" charset="0"/>
                        </a:rPr>
                        <a:t>_________</a:t>
                      </a:r>
                      <a:r>
                        <a:rPr kumimoji="0" lang="en-GB" sz="2200" b="0" i="0" u="sng" strike="noStrike" cap="none" normalizeH="0" baseline="0" smtClean="0">
                          <a:ln>
                            <a:noFill/>
                          </a:ln>
                          <a:solidFill>
                            <a:srgbClr val="231F20"/>
                          </a:solidFill>
                          <a:effectLst/>
                          <a:latin typeface="Times New Roman" pitchFamily="18" charset="0"/>
                          <a:ea typeface="Calibri" pitchFamily="34" charset="0"/>
                          <a:cs typeface="Times New Roman" pitchFamily="18" charset="0"/>
                        </a:rPr>
                        <a:t>          </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r>
              <a:tr h="1806575">
                <a:tc>
                  <a:txBody>
                    <a:bodyPr/>
                    <a:lstStyle/>
                    <a:p>
                      <a:pPr marL="0" marR="0" lvl="0" indent="0" algn="r" defTabSz="914400" rtl="0" eaLnBrk="0" fontAlgn="base" latinLnBrk="0" hangingPunct="0">
                        <a:lnSpc>
                          <a:spcPts val="900"/>
                        </a:lnSpc>
                        <a:spcBef>
                          <a:spcPts val="13"/>
                        </a:spcBef>
                        <a:spcAft>
                          <a:spcPct val="0"/>
                        </a:spcAft>
                        <a:buClrTx/>
                        <a:buSzTx/>
                        <a:buFontTx/>
                        <a:buNone/>
                        <a:tabLst/>
                      </a:pPr>
                      <a:r>
                        <a:rPr kumimoji="0" lang="en-GB" sz="2200" b="0" i="0" u="none" strike="noStrike" cap="none" normalizeH="0" baseline="0" smtClean="0">
                          <a:ln>
                            <a:noFill/>
                          </a:ln>
                          <a:solidFill>
                            <a:schemeClr val="tx1"/>
                          </a:solidFill>
                          <a:effectLst/>
                          <a:latin typeface="Arial" charset="0"/>
                          <a:cs typeface="Arial"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15A22"/>
                          </a:solidFill>
                          <a:effectLst/>
                          <a:latin typeface="Arial" charset="0"/>
                          <a:cs typeface="Arial" charset="0"/>
                        </a:rPr>
                        <a:t>Hoa</a:t>
                      </a:r>
                      <a:endParaRPr kumimoji="0" lang="en-GB" sz="2200" b="0" i="0" u="none" strike="noStrike" cap="none" normalizeH="0" baseline="0" smtClean="0">
                        <a:ln>
                          <a:noFill/>
                        </a:ln>
                        <a:solidFill>
                          <a:schemeClr val="tx1"/>
                        </a:solidFill>
                        <a:effectLst/>
                        <a:latin typeface="Arial" charset="0"/>
                        <a:cs typeface="Arial" charset="0"/>
                      </a:endParaRPr>
                    </a:p>
                  </a:txBody>
                  <a:tcPr marL="0" marR="0" marT="0" marB="0" anchor="b"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c>
                  <a:txBody>
                    <a:bodyPr/>
                    <a:lstStyle/>
                    <a:p>
                      <a:pPr marL="69850" marR="0" lvl="0" indent="0" algn="l" defTabSz="914400" rtl="0" eaLnBrk="0" fontAlgn="base" latinLnBrk="0" hangingPunct="0">
                        <a:lnSpc>
                          <a:spcPct val="104000"/>
                        </a:lnSpc>
                        <a:spcBef>
                          <a:spcPts val="313"/>
                        </a:spcBef>
                        <a:spcAft>
                          <a:spcPct val="0"/>
                        </a:spcAft>
                        <a:buClrTx/>
                        <a:buSzTx/>
                        <a:buFontTx/>
                        <a:buNone/>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Ha  Noi  Botanical Garden</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c>
                  <a:txBody>
                    <a:bodyPr/>
                    <a:lstStyle/>
                    <a:p>
                      <a:pPr marL="342900" marR="0" lvl="0" indent="-279400" algn="l" defTabSz="914400" rtl="0" eaLnBrk="0" fontAlgn="base" latinLnBrk="0" hangingPunct="0">
                        <a:lnSpc>
                          <a:spcPct val="100000"/>
                        </a:lnSpc>
                        <a:spcBef>
                          <a:spcPts val="313"/>
                        </a:spcBef>
                        <a:spcAft>
                          <a:spcPct val="0"/>
                        </a:spcAft>
                        <a:buClr>
                          <a:srgbClr val="231F20"/>
                        </a:buClr>
                        <a:buSzPts val="1000"/>
                        <a:buFont typeface="Symbol" pitchFamily="18" charset="2"/>
                        <a:buChar char="-"/>
                        <a:tabLst>
                          <a:tab pos="165100" algn="l"/>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Climbing up (5) </a:t>
                      </a:r>
                      <a:r>
                        <a:rPr kumimoji="0" lang="en-GB" sz="2200" b="0" i="0" u="none" strike="noStrike" cap="none" normalizeH="0" baseline="0" smtClean="0">
                          <a:ln>
                            <a:noFill/>
                          </a:ln>
                          <a:solidFill>
                            <a:srgbClr val="BFBFBF"/>
                          </a:solidFill>
                          <a:effectLst/>
                          <a:latin typeface="Times New Roman" pitchFamily="18" charset="0"/>
                          <a:ea typeface="Calibri" pitchFamily="34" charset="0"/>
                          <a:cs typeface="Times New Roman" pitchFamily="18" charset="0"/>
                        </a:rPr>
                        <a:t>_________</a:t>
                      </a:r>
                      <a:r>
                        <a:rPr kumimoji="0" lang="en-GB" sz="2200" b="0" i="0" u="sng" strike="noStrike" cap="none" normalizeH="0" baseline="0" smtClean="0">
                          <a:ln>
                            <a:noFill/>
                          </a:ln>
                          <a:solidFill>
                            <a:srgbClr val="231F20"/>
                          </a:solidFill>
                          <a:effectLst/>
                          <a:latin typeface="Times New Roman" pitchFamily="18" charset="0"/>
                          <a:ea typeface="Calibri" pitchFamily="34" charset="0"/>
                          <a:cs typeface="Times New Roman" pitchFamily="18" charset="0"/>
                        </a:rPr>
                        <a:t>          </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279400" algn="l" defTabSz="914400" rtl="0" eaLnBrk="0" fontAlgn="base" latinLnBrk="0" hangingPunct="0">
                        <a:lnSpc>
                          <a:spcPct val="100000"/>
                        </a:lnSpc>
                        <a:spcBef>
                          <a:spcPts val="50"/>
                        </a:spcBef>
                        <a:spcAft>
                          <a:spcPct val="0"/>
                        </a:spcAft>
                        <a:buClr>
                          <a:srgbClr val="231F20"/>
                        </a:buClr>
                        <a:buSzPts val="1000"/>
                        <a:buFont typeface="Symbol" pitchFamily="18" charset="2"/>
                        <a:buChar char="-"/>
                        <a:tabLst>
                          <a:tab pos="165100" algn="l"/>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Reading (6) </a:t>
                      </a:r>
                      <a:r>
                        <a:rPr kumimoji="0" lang="en-GB" sz="2200" b="0" i="0" u="none" strike="noStrike" cap="none" normalizeH="0" baseline="0" smtClean="0">
                          <a:ln>
                            <a:noFill/>
                          </a:ln>
                          <a:solidFill>
                            <a:srgbClr val="BFBFBF"/>
                          </a:solidFill>
                          <a:effectLst/>
                          <a:latin typeface="Times New Roman" pitchFamily="18" charset="0"/>
                          <a:ea typeface="Calibri" pitchFamily="34" charset="0"/>
                          <a:cs typeface="Times New Roman" pitchFamily="18" charset="0"/>
                        </a:rPr>
                        <a:t>_________</a:t>
                      </a:r>
                      <a:r>
                        <a:rPr kumimoji="0" lang="en-GB" sz="2200" b="0" i="0" u="sng" strike="noStrike" cap="none" normalizeH="0" baseline="0" smtClean="0">
                          <a:ln>
                            <a:noFill/>
                          </a:ln>
                          <a:solidFill>
                            <a:srgbClr val="231F20"/>
                          </a:solidFill>
                          <a:effectLst/>
                          <a:latin typeface="Times New Roman" pitchFamily="18" charset="0"/>
                          <a:ea typeface="Calibri" pitchFamily="34" charset="0"/>
                          <a:cs typeface="Times New Roman" pitchFamily="18" charset="0"/>
                        </a:rPr>
                        <a:t>          </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279400" algn="l" defTabSz="914400" rtl="0" eaLnBrk="0" fontAlgn="base" latinLnBrk="0" hangingPunct="0">
                        <a:lnSpc>
                          <a:spcPct val="100000"/>
                        </a:lnSpc>
                        <a:spcBef>
                          <a:spcPts val="50"/>
                        </a:spcBef>
                        <a:spcAft>
                          <a:spcPct val="0"/>
                        </a:spcAft>
                        <a:buClr>
                          <a:srgbClr val="231F20"/>
                        </a:buClr>
                        <a:buSzPts val="1000"/>
                        <a:buFont typeface="Symbol" pitchFamily="18" charset="2"/>
                        <a:buChar char="-"/>
                        <a:tabLst>
                          <a:tab pos="165100" algn="l"/>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Feeding (7) </a:t>
                      </a:r>
                      <a:r>
                        <a:rPr kumimoji="0" lang="en-GB" sz="2200" b="0" i="0" u="none" strike="noStrike" cap="none" normalizeH="0" baseline="0" smtClean="0">
                          <a:ln>
                            <a:noFill/>
                          </a:ln>
                          <a:solidFill>
                            <a:srgbClr val="BFBFBF"/>
                          </a:solidFill>
                          <a:effectLst/>
                          <a:latin typeface="Times New Roman" pitchFamily="18" charset="0"/>
                          <a:ea typeface="Calibri" pitchFamily="34" charset="0"/>
                          <a:cs typeface="Times New Roman" pitchFamily="18" charset="0"/>
                        </a:rPr>
                        <a:t>_________</a:t>
                      </a:r>
                      <a:r>
                        <a:rPr kumimoji="0" lang="en-GB" sz="2200" b="0" i="0" u="sng" strike="noStrike" cap="none" normalizeH="0" baseline="0" smtClean="0">
                          <a:ln>
                            <a:noFill/>
                          </a:ln>
                          <a:solidFill>
                            <a:srgbClr val="231F20"/>
                          </a:solidFill>
                          <a:effectLst/>
                          <a:latin typeface="Times New Roman" pitchFamily="18" charset="0"/>
                          <a:ea typeface="Calibri" pitchFamily="34" charset="0"/>
                          <a:cs typeface="Times New Roman" pitchFamily="18" charset="0"/>
                        </a:rPr>
                        <a:t>          </a:t>
                      </a: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342900" marR="0" lvl="0" indent="-279400" algn="l" defTabSz="914400" rtl="0" eaLnBrk="0" fontAlgn="base" latinLnBrk="0" hangingPunct="0">
                        <a:lnSpc>
                          <a:spcPct val="100000"/>
                        </a:lnSpc>
                        <a:spcBef>
                          <a:spcPts val="50"/>
                        </a:spcBef>
                        <a:spcAft>
                          <a:spcPct val="0"/>
                        </a:spcAft>
                        <a:buClr>
                          <a:srgbClr val="231F20"/>
                        </a:buClr>
                        <a:buSzPts val="1000"/>
                        <a:buFont typeface="Symbol" pitchFamily="18" charset="2"/>
                        <a:buChar char="-"/>
                        <a:tabLst>
                          <a:tab pos="165100" algn="l"/>
                        </a:tabLst>
                      </a:pP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(8) </a:t>
                      </a:r>
                      <a:r>
                        <a:rPr kumimoji="0" lang="en-GB" sz="2200" b="0" i="0" u="none" strike="noStrike" cap="none" normalizeH="0" baseline="0" smtClean="0">
                          <a:ln>
                            <a:noFill/>
                          </a:ln>
                          <a:solidFill>
                            <a:srgbClr val="BFBFBF"/>
                          </a:solidFill>
                          <a:effectLst/>
                          <a:latin typeface="Times New Roman" pitchFamily="18" charset="0"/>
                          <a:ea typeface="Calibri" pitchFamily="34" charset="0"/>
                          <a:cs typeface="Times New Roman" pitchFamily="18" charset="0"/>
                        </a:rPr>
                        <a:t>_________ </a:t>
                      </a:r>
                      <a:r>
                        <a:rPr kumimoji="0" lang="en-GB" sz="2200" b="0" i="0" u="none" strike="noStrike" cap="none" normalizeH="0" baseline="0" smtClean="0">
                          <a:ln>
                            <a:noFill/>
                          </a:ln>
                          <a:solidFill>
                            <a:srgbClr val="231F20"/>
                          </a:solidFill>
                          <a:effectLst/>
                          <a:latin typeface="Times New Roman" pitchFamily="18" charset="0"/>
                          <a:ea typeface="Calibri" pitchFamily="34" charset="0"/>
                          <a:cs typeface="Times New Roman" pitchFamily="18" charset="0"/>
                        </a:rPr>
                        <a:t>people</a:t>
                      </a:r>
                    </a:p>
                    <a:p>
                      <a:pPr marL="342900" marR="0" lvl="0" indent="-279400" algn="l" defTabSz="914400" rtl="0" eaLnBrk="0" fontAlgn="base" latinLnBrk="0" hangingPunct="0">
                        <a:lnSpc>
                          <a:spcPct val="100000"/>
                        </a:lnSpc>
                        <a:spcBef>
                          <a:spcPts val="50"/>
                        </a:spcBef>
                        <a:spcAft>
                          <a:spcPct val="0"/>
                        </a:spcAft>
                        <a:buClr>
                          <a:srgbClr val="231F20"/>
                        </a:buClr>
                        <a:buSzPts val="1000"/>
                        <a:buFont typeface="Symbol" pitchFamily="18" charset="2"/>
                        <a:buChar char="-"/>
                        <a:tabLst>
                          <a:tab pos="165100" algn="l"/>
                        </a:tabLst>
                      </a:pPr>
                      <a:endParaRPr kumimoji="0" lang="en-GB"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rgbClr val="F7941D"/>
                      </a:solidFill>
                      <a:prstDash val="solid"/>
                      <a:round/>
                      <a:headEnd type="none" w="med" len="med"/>
                      <a:tailEnd type="none" w="med" len="med"/>
                    </a:lnL>
                    <a:lnR w="12700" cap="flat" cmpd="sng" algn="ctr">
                      <a:solidFill>
                        <a:srgbClr val="F7941D"/>
                      </a:solidFill>
                      <a:prstDash val="solid"/>
                      <a:round/>
                      <a:headEnd type="none" w="med" len="med"/>
                      <a:tailEnd type="none" w="med" len="med"/>
                    </a:lnR>
                    <a:lnT w="12700" cap="flat" cmpd="sng" algn="ctr">
                      <a:solidFill>
                        <a:srgbClr val="F7941D"/>
                      </a:solidFill>
                      <a:prstDash val="solid"/>
                      <a:round/>
                      <a:headEnd type="none" w="med" len="med"/>
                      <a:tailEnd type="none" w="med" len="med"/>
                    </a:lnT>
                    <a:lnB w="12700" cap="flat" cmpd="sng" algn="ctr">
                      <a:solidFill>
                        <a:srgbClr val="F7941D"/>
                      </a:solidFill>
                      <a:prstDash val="solid"/>
                      <a:round/>
                      <a:headEnd type="none" w="med" len="med"/>
                      <a:tailEnd type="none" w="med" len="med"/>
                    </a:lnB>
                    <a:lnTlToBr>
                      <a:noFill/>
                    </a:lnTlToBr>
                    <a:lnBlToTr>
                      <a:noFill/>
                    </a:lnBlToTr>
                    <a:solidFill>
                      <a:schemeClr val="bg1"/>
                    </a:solidFill>
                  </a:tcPr>
                </a:tc>
              </a:tr>
            </a:tbl>
          </a:graphicData>
        </a:graphic>
      </p:graphicFrame>
      <p:sp>
        <p:nvSpPr>
          <p:cNvPr id="5" name="Text Placeholder 2"/>
          <p:cNvSpPr txBox="1">
            <a:spLocks/>
          </p:cNvSpPr>
          <p:nvPr/>
        </p:nvSpPr>
        <p:spPr bwMode="auto">
          <a:xfrm>
            <a:off x="228600" y="228600"/>
            <a:ext cx="8763000" cy="64008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US" sz="2400" b="1">
                <a:solidFill>
                  <a:srgbClr val="DA0000"/>
                </a:solidFill>
                <a:latin typeface="Times New Roman" pitchFamily="18" charset="0"/>
                <a:cs typeface="Times New Roman" pitchFamily="18" charset="0"/>
              </a:rPr>
              <a:t>3 </a:t>
            </a:r>
            <a:r>
              <a:rPr lang="en-US" sz="2400" b="1">
                <a:solidFill>
                  <a:srgbClr val="000000"/>
                </a:solidFill>
                <a:latin typeface="Times New Roman" pitchFamily="18" charset="0"/>
                <a:cs typeface="Times New Roman" pitchFamily="18" charset="0"/>
              </a:rPr>
              <a:t>Listen again and complete the table. Use no more than three words for each blank.</a:t>
            </a:r>
            <a:endParaRPr lang="en-GB" sz="2400" b="1">
              <a:solidFill>
                <a:srgbClr val="000000"/>
              </a:solidFill>
              <a:latin typeface="Times New Roman" pitchFamily="18" charset="0"/>
              <a:cs typeface="Times New Roman" pitchFamily="18" charset="0"/>
            </a:endParaRPr>
          </a:p>
          <a:p>
            <a:pPr defTabSz="685800">
              <a:lnSpc>
                <a:spcPct val="90000"/>
              </a:lnSpc>
              <a:spcBef>
                <a:spcPts val="750"/>
              </a:spcBef>
              <a:buFont typeface="Arial" charset="0"/>
              <a:buNone/>
            </a:pPr>
            <a:endParaRPr lang="en-GB" sz="2100">
              <a:latin typeface="Times New Roman" pitchFamily="18" charset="0"/>
              <a:cs typeface="Times New Roman" pitchFamily="18" charset="0"/>
            </a:endParaRPr>
          </a:p>
        </p:txBody>
      </p:sp>
      <p:sp>
        <p:nvSpPr>
          <p:cNvPr id="19480" name="Slide Number Placeholder 3"/>
          <p:cNvSpPr txBox="1">
            <a:spLocks/>
          </p:cNvSpPr>
          <p:nvPr/>
        </p:nvSpPr>
        <p:spPr bwMode="auto">
          <a:xfrm>
            <a:off x="6457950" y="6356350"/>
            <a:ext cx="2057400" cy="365125"/>
          </a:xfrm>
          <a:prstGeom prst="rect">
            <a:avLst/>
          </a:prstGeom>
          <a:noFill/>
          <a:ln w="9525">
            <a:noFill/>
            <a:miter lim="800000"/>
            <a:headEnd/>
            <a:tailEnd/>
          </a:ln>
        </p:spPr>
        <p:txBody>
          <a:bodyPr anchor="ctr"/>
          <a:lstStyle/>
          <a:p>
            <a:pPr algn="r"/>
            <a:fld id="{1D5D0536-88C3-42CC-8C0E-9441DAE8956B}" type="slidenum">
              <a:rPr lang="en-GB" sz="900">
                <a:solidFill>
                  <a:srgbClr val="898989"/>
                </a:solidFill>
                <a:latin typeface="Times New Roman" pitchFamily="18" charset="0"/>
                <a:cs typeface="Times New Roman" pitchFamily="18" charset="0"/>
              </a:rPr>
              <a:pPr algn="r"/>
              <a:t>5</a:t>
            </a:fld>
            <a:endParaRPr lang="en-GB" sz="900">
              <a:solidFill>
                <a:srgbClr val="898989"/>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extLst>
              <a:ext uri="{28A0092B-C50C-407E-A947-70E740481C1C}"/>
            </a:extLst>
          </a:blip>
          <a:srcRect/>
          <a:stretch>
            <a:fillRect/>
          </a:stretch>
        </p:blipFill>
        <p:spPr bwMode="auto">
          <a:xfrm>
            <a:off x="304800" y="1902716"/>
            <a:ext cx="1113564" cy="1280160"/>
          </a:xfrm>
          <a:prstGeom prst="ellipse">
            <a:avLst/>
          </a:prstGeom>
          <a:noFill/>
          <a:ln>
            <a:noFill/>
          </a:ln>
          <a:effectLst/>
          <a:extLst>
            <a:ext uri="{909E8E84-426E-40DD-AFC4-6F175D3DCCD1}"/>
            <a:ext uri="{91240B29-F687-4F45-9708-019B960494DF}"/>
            <a:ext uri="{AF507438-7753-43E0-B8FC-AC1667EBCBE1}"/>
          </a:extLst>
        </p:spPr>
      </p:pic>
      <p:pic>
        <p:nvPicPr>
          <p:cNvPr id="8" name="Picture 3"/>
          <p:cNvPicPr>
            <a:picLocks noChangeAspect="1" noChangeArrowheads="1"/>
          </p:cNvPicPr>
          <p:nvPr/>
        </p:nvPicPr>
        <p:blipFill>
          <a:blip r:embed="rId4">
            <a:extLst>
              <a:ext uri="{28A0092B-C50C-407E-A947-70E740481C1C}"/>
            </a:extLst>
          </a:blip>
          <a:srcRect/>
          <a:stretch>
            <a:fillRect/>
          </a:stretch>
        </p:blipFill>
        <p:spPr bwMode="auto">
          <a:xfrm>
            <a:off x="304800" y="3258204"/>
            <a:ext cx="1113564" cy="1280160"/>
          </a:xfrm>
          <a:prstGeom prst="ellipse">
            <a:avLst/>
          </a:prstGeom>
          <a:noFill/>
          <a:ln>
            <a:noFill/>
          </a:ln>
          <a:effectLst/>
          <a:extLst>
            <a:ext uri="{909E8E84-426E-40DD-AFC4-6F175D3DCCD1}"/>
            <a:ext uri="{91240B29-F687-4F45-9708-019B960494DF}"/>
            <a:ext uri="{AF507438-7753-43E0-B8FC-AC1667EBCBE1}"/>
          </a:extLst>
        </p:spPr>
      </p:pic>
      <p:pic>
        <p:nvPicPr>
          <p:cNvPr id="9" name="Picture 4"/>
          <p:cNvPicPr>
            <a:picLocks noChangeAspect="1" noChangeArrowheads="1"/>
          </p:cNvPicPr>
          <p:nvPr/>
        </p:nvPicPr>
        <p:blipFill>
          <a:blip r:embed="rId5">
            <a:extLst>
              <a:ext uri="{28A0092B-C50C-407E-A947-70E740481C1C}"/>
            </a:extLst>
          </a:blip>
          <a:srcRect/>
          <a:stretch>
            <a:fillRect/>
          </a:stretch>
        </p:blipFill>
        <p:spPr bwMode="auto">
          <a:xfrm>
            <a:off x="304800" y="4812728"/>
            <a:ext cx="1113564" cy="1280160"/>
          </a:xfrm>
          <a:prstGeom prst="ellipse">
            <a:avLst/>
          </a:prstGeom>
          <a:noFill/>
          <a:ln>
            <a:noFill/>
          </a:ln>
          <a:effectLst/>
          <a:extLst>
            <a:ext uri="{909E8E84-426E-40DD-AFC4-6F175D3DCCD1}"/>
            <a:ext uri="{91240B29-F687-4F45-9708-019B960494DF}"/>
            <a:ext uri="{AF507438-7753-43E0-B8FC-AC1667EBCBE1}"/>
          </a:extLst>
        </p:spPr>
      </p:pic>
      <p:sp>
        <p:nvSpPr>
          <p:cNvPr id="10" name="Freeform 9"/>
          <p:cNvSpPr/>
          <p:nvPr/>
        </p:nvSpPr>
        <p:spPr>
          <a:xfrm>
            <a:off x="7099300" y="1806575"/>
            <a:ext cx="1395413" cy="503238"/>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artefacts </a:t>
            </a:r>
            <a:endParaRPr lang="en-GB" sz="2200" dirty="0">
              <a:solidFill>
                <a:srgbClr val="FF0000"/>
              </a:solidFill>
              <a:latin typeface="Times New Roman" panose="02020603050405020304" pitchFamily="18" charset="0"/>
              <a:cs typeface="Times New Roman" panose="02020603050405020304" pitchFamily="18" charset="0"/>
            </a:endParaRPr>
          </a:p>
        </p:txBody>
      </p:sp>
      <p:sp>
        <p:nvSpPr>
          <p:cNvPr id="11" name="Freeform 10"/>
          <p:cNvSpPr/>
          <p:nvPr/>
        </p:nvSpPr>
        <p:spPr>
          <a:xfrm>
            <a:off x="4724400" y="2387600"/>
            <a:ext cx="4038600" cy="669925"/>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exploring Vietnamese culture </a:t>
            </a:r>
            <a:endParaRPr lang="en-GB" sz="2200" dirty="0">
              <a:solidFill>
                <a:srgbClr val="FF0000"/>
              </a:solidFill>
              <a:latin typeface="Times New Roman" panose="02020603050405020304" pitchFamily="18" charset="0"/>
              <a:cs typeface="Times New Roman" panose="02020603050405020304" pitchFamily="18" charset="0"/>
            </a:endParaRPr>
          </a:p>
        </p:txBody>
      </p:sp>
      <p:sp>
        <p:nvSpPr>
          <p:cNvPr id="12" name="Freeform 11"/>
          <p:cNvSpPr/>
          <p:nvPr/>
        </p:nvSpPr>
        <p:spPr>
          <a:xfrm>
            <a:off x="6665913" y="3613150"/>
            <a:ext cx="1828800" cy="504825"/>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make things </a:t>
            </a:r>
            <a:endParaRPr lang="en-GB" sz="2200" dirty="0">
              <a:solidFill>
                <a:srgbClr val="FF0000"/>
              </a:solidFill>
              <a:latin typeface="Times New Roman" panose="02020603050405020304" pitchFamily="18" charset="0"/>
              <a:cs typeface="Times New Roman" panose="02020603050405020304" pitchFamily="18" charset="0"/>
            </a:endParaRPr>
          </a:p>
        </p:txBody>
      </p:sp>
      <p:sp>
        <p:nvSpPr>
          <p:cNvPr id="13" name="Freeform 12"/>
          <p:cNvSpPr/>
          <p:nvPr/>
        </p:nvSpPr>
        <p:spPr>
          <a:xfrm>
            <a:off x="5648325" y="3949700"/>
            <a:ext cx="2459038" cy="503238"/>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paint on ceramics</a:t>
            </a:r>
            <a:endParaRPr lang="en-GB" sz="2200" dirty="0">
              <a:solidFill>
                <a:srgbClr val="FF0000"/>
              </a:solidFill>
              <a:latin typeface="Times New Roman" panose="02020603050405020304" pitchFamily="18" charset="0"/>
              <a:cs typeface="Times New Roman" panose="02020603050405020304" pitchFamily="18" charset="0"/>
            </a:endParaRPr>
          </a:p>
        </p:txBody>
      </p:sp>
      <p:sp>
        <p:nvSpPr>
          <p:cNvPr id="14" name="Freeform 13"/>
          <p:cNvSpPr/>
          <p:nvPr/>
        </p:nvSpPr>
        <p:spPr>
          <a:xfrm>
            <a:off x="6902450" y="4689475"/>
            <a:ext cx="1395413" cy="503238"/>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the hill </a:t>
            </a:r>
            <a:endParaRPr lang="en-GB" sz="2200" dirty="0">
              <a:solidFill>
                <a:srgbClr val="FF0000"/>
              </a:solidFill>
              <a:latin typeface="Times New Roman" panose="02020603050405020304" pitchFamily="18" charset="0"/>
              <a:cs typeface="Times New Roman" panose="02020603050405020304" pitchFamily="18" charset="0"/>
            </a:endParaRPr>
          </a:p>
        </p:txBody>
      </p:sp>
      <p:sp>
        <p:nvSpPr>
          <p:cNvPr id="15" name="Freeform 14"/>
          <p:cNvSpPr/>
          <p:nvPr/>
        </p:nvSpPr>
        <p:spPr>
          <a:xfrm>
            <a:off x="6372225" y="5043488"/>
            <a:ext cx="1395413" cy="503237"/>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books </a:t>
            </a:r>
            <a:endParaRPr lang="en-GB" sz="2200" dirty="0">
              <a:solidFill>
                <a:srgbClr val="FF0000"/>
              </a:solidFill>
              <a:latin typeface="Times New Roman" panose="02020603050405020304" pitchFamily="18" charset="0"/>
              <a:cs typeface="Times New Roman" panose="02020603050405020304" pitchFamily="18" charset="0"/>
            </a:endParaRPr>
          </a:p>
        </p:txBody>
      </p:sp>
      <p:sp>
        <p:nvSpPr>
          <p:cNvPr id="16" name="Freeform 15"/>
          <p:cNvSpPr/>
          <p:nvPr/>
        </p:nvSpPr>
        <p:spPr>
          <a:xfrm>
            <a:off x="6300788" y="5364163"/>
            <a:ext cx="1395412" cy="503237"/>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pigeons </a:t>
            </a:r>
            <a:endParaRPr lang="en-GB" sz="2200" dirty="0">
              <a:solidFill>
                <a:srgbClr val="FF0000"/>
              </a:solidFill>
              <a:latin typeface="Times New Roman" panose="02020603050405020304" pitchFamily="18" charset="0"/>
              <a:cs typeface="Times New Roman" panose="02020603050405020304" pitchFamily="18" charset="0"/>
            </a:endParaRPr>
          </a:p>
        </p:txBody>
      </p:sp>
      <p:sp>
        <p:nvSpPr>
          <p:cNvPr id="17" name="Freeform 16"/>
          <p:cNvSpPr/>
          <p:nvPr/>
        </p:nvSpPr>
        <p:spPr>
          <a:xfrm>
            <a:off x="5327650" y="5700713"/>
            <a:ext cx="1395413" cy="503237"/>
          </a:xfrm>
          <a:custGeom>
            <a:avLst/>
            <a:gdLst>
              <a:gd name="connsiteX0" fmla="*/ 0 w 8229600"/>
              <a:gd name="connsiteY0" fmla="*/ 83949 h 503685"/>
              <a:gd name="connsiteX1" fmla="*/ 83949 w 8229600"/>
              <a:gd name="connsiteY1" fmla="*/ 0 h 503685"/>
              <a:gd name="connsiteX2" fmla="*/ 8145651 w 8229600"/>
              <a:gd name="connsiteY2" fmla="*/ 0 h 503685"/>
              <a:gd name="connsiteX3" fmla="*/ 8229600 w 8229600"/>
              <a:gd name="connsiteY3" fmla="*/ 83949 h 503685"/>
              <a:gd name="connsiteX4" fmla="*/ 8229600 w 8229600"/>
              <a:gd name="connsiteY4" fmla="*/ 419736 h 503685"/>
              <a:gd name="connsiteX5" fmla="*/ 8145651 w 8229600"/>
              <a:gd name="connsiteY5" fmla="*/ 503685 h 503685"/>
              <a:gd name="connsiteX6" fmla="*/ 83949 w 8229600"/>
              <a:gd name="connsiteY6" fmla="*/ 503685 h 503685"/>
              <a:gd name="connsiteX7" fmla="*/ 0 w 8229600"/>
              <a:gd name="connsiteY7" fmla="*/ 419736 h 503685"/>
              <a:gd name="connsiteX8" fmla="*/ 0 w 8229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0" h="503685">
                <a:moveTo>
                  <a:pt x="0" y="83949"/>
                </a:moveTo>
                <a:cubicBezTo>
                  <a:pt x="0" y="37585"/>
                  <a:pt x="37585" y="0"/>
                  <a:pt x="83949" y="0"/>
                </a:cubicBezTo>
                <a:lnTo>
                  <a:pt x="8145651" y="0"/>
                </a:lnTo>
                <a:cubicBezTo>
                  <a:pt x="8192015" y="0"/>
                  <a:pt x="8229600" y="37585"/>
                  <a:pt x="8229600" y="83949"/>
                </a:cubicBezTo>
                <a:lnTo>
                  <a:pt x="8229600" y="419736"/>
                </a:lnTo>
                <a:cubicBezTo>
                  <a:pt x="8229600" y="466100"/>
                  <a:pt x="8192015" y="503685"/>
                  <a:pt x="8145651" y="503685"/>
                </a:cubicBezTo>
                <a:lnTo>
                  <a:pt x="83949" y="503685"/>
                </a:lnTo>
                <a:cubicBezTo>
                  <a:pt x="37585" y="503685"/>
                  <a:pt x="0" y="466100"/>
                  <a:pt x="0" y="419736"/>
                </a:cubicBezTo>
                <a:lnTo>
                  <a:pt x="0" y="8394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4598" tIns="104598" rIns="104598" bIns="104598" spcCol="1270" anchor="ctr"/>
          <a:lstStyle/>
          <a:p>
            <a:pPr defTabSz="933450" fontAlgn="auto">
              <a:lnSpc>
                <a:spcPct val="90000"/>
              </a:lnSpc>
              <a:spcAft>
                <a:spcPct val="35000"/>
              </a:spcAft>
              <a:defRPr/>
            </a:pPr>
            <a:r>
              <a:rPr lang="en-US" sz="2200" dirty="0">
                <a:solidFill>
                  <a:srgbClr val="FF0000"/>
                </a:solidFill>
                <a:latin typeface="Times New Roman" panose="02020603050405020304" pitchFamily="18" charset="0"/>
                <a:cs typeface="Times New Roman" panose="02020603050405020304" pitchFamily="18" charset="0"/>
              </a:rPr>
              <a:t>watching</a:t>
            </a:r>
            <a:endParaRPr lang="en-GB" sz="2200" dirty="0">
              <a:solidFill>
                <a:srgbClr val="FF0000"/>
              </a:solidFill>
              <a:latin typeface="Times New Roman" panose="02020603050405020304" pitchFamily="18" charset="0"/>
              <a:cs typeface="Times New Roman" panose="02020603050405020304" pitchFamily="18" charset="0"/>
            </a:endParaRPr>
          </a:p>
        </p:txBody>
      </p:sp>
      <p:pic>
        <p:nvPicPr>
          <p:cNvPr id="18" name="Shape">
            <a:hlinkClick r:id="" action="ppaction://media"/>
          </p:cNvPr>
          <p:cNvPicPr>
            <a:picLocks noRot="1" noChangeAspect="1"/>
          </p:cNvPicPr>
          <p:nvPr>
            <a:audioFile r:link="rId1"/>
          </p:nvPr>
        </p:nvPicPr>
        <p:blipFill>
          <a:blip r:embed="rId6"/>
          <a:srcRect/>
          <a:stretch>
            <a:fillRect/>
          </a:stretch>
        </p:blipFill>
        <p:spPr bwMode="auto">
          <a:xfrm>
            <a:off x="6715125" y="609600"/>
            <a:ext cx="609600" cy="609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07638" fill="hold"/>
                                        <p:tgtEl>
                                          <p:spTgt spid="18"/>
                                        </p:tgtEl>
                                      </p:cBhvr>
                                    </p:cmd>
                                  </p:childTnLst>
                                </p:cTn>
                              </p:par>
                            </p:childTnLst>
                          </p:cTn>
                        </p:par>
                      </p:childTnLst>
                    </p:cTn>
                  </p:par>
                </p:childTnLst>
              </p:cTn>
              <p:nextCondLst>
                <p:cond evt="onClick" delay="0">
                  <p:tgtEl>
                    <p:spTgt spid="18"/>
                  </p:tgtEl>
                </p:cond>
              </p:nextCondLst>
            </p:seq>
            <p:audio>
              <p:cMediaNode vol="80000">
                <p:cTn id="65" fill="hold" display="0">
                  <p:stCondLst>
                    <p:cond delay="indefinite"/>
                  </p:stCondLst>
                  <p:endCondLst>
                    <p:cond evt="onStopAudio" delay="0">
                      <p:tgtEl>
                        <p:sldTgt/>
                      </p:tgtEl>
                    </p:cond>
                  </p:endCondLst>
                </p:cTn>
                <p:tgtEl>
                  <p:spTgt spid="18"/>
                </p:tgtEl>
              </p:cMediaNode>
            </p:audio>
          </p:childTnLst>
        </p:cTn>
      </p:par>
    </p:tnLst>
    <p:bldLst>
      <p:bldP spid="5" grpId="0" build="p"/>
      <p:bldP spid="10" grpId="0"/>
      <p:bldP spid="11" grpId="0"/>
      <p:bldP spid="12" grpId="0"/>
      <p:bldP spid="13"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FB9906-6F39-4933-B561-92EBFF259120}" type="slidenum">
              <a:rPr lang="en-GB"/>
              <a:pPr>
                <a:defRPr/>
              </a:pPr>
              <a:t>6</a:t>
            </a:fld>
            <a:endParaRPr lang="en-GB" dirty="0"/>
          </a:p>
        </p:txBody>
      </p:sp>
      <p:sp>
        <p:nvSpPr>
          <p:cNvPr id="4" name="Title 1"/>
          <p:cNvSpPr txBox="1">
            <a:spLocks/>
          </p:cNvSpPr>
          <p:nvPr/>
        </p:nvSpPr>
        <p:spPr bwMode="auto">
          <a:xfrm>
            <a:off x="152400" y="136525"/>
            <a:ext cx="8229600" cy="822325"/>
          </a:xfrm>
          <a:prstGeom prst="rect">
            <a:avLst/>
          </a:prstGeom>
          <a:noFill/>
          <a:ln w="9525">
            <a:noFill/>
            <a:miter lim="800000"/>
            <a:headEnd/>
            <a:tailEnd/>
          </a:ln>
        </p:spPr>
        <p:txBody>
          <a:bodyPr/>
          <a:lstStyle/>
          <a:p>
            <a:pPr defTabSz="685800">
              <a:lnSpc>
                <a:spcPct val="90000"/>
              </a:lnSpc>
            </a:pPr>
            <a:r>
              <a:rPr lang="en-US" sz="3300" b="1">
                <a:solidFill>
                  <a:srgbClr val="FF0000"/>
                </a:solidFill>
                <a:latin typeface="Times New Roman" pitchFamily="18" charset="0"/>
                <a:cs typeface="Times New Roman" pitchFamily="18" charset="0"/>
              </a:rPr>
              <a:t>III. Writing</a:t>
            </a:r>
            <a:endParaRPr lang="en-GB" sz="3300" b="1">
              <a:solidFill>
                <a:srgbClr val="FF0000"/>
              </a:solidFill>
              <a:latin typeface="Times New Roman" pitchFamily="18" charset="0"/>
              <a:cs typeface="Times New Roman" pitchFamily="18" charset="0"/>
            </a:endParaRPr>
          </a:p>
        </p:txBody>
      </p:sp>
      <p:sp>
        <p:nvSpPr>
          <p:cNvPr id="5" name="Text Placeholder 2"/>
          <p:cNvSpPr txBox="1">
            <a:spLocks/>
          </p:cNvSpPr>
          <p:nvPr/>
        </p:nvSpPr>
        <p:spPr bwMode="auto">
          <a:xfrm>
            <a:off x="457200" y="990600"/>
            <a:ext cx="8229600" cy="5135563"/>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vi-VN" sz="2400" b="1">
                <a:solidFill>
                  <a:srgbClr val="C00000"/>
                </a:solidFill>
                <a:latin typeface="Times New Roman" pitchFamily="18" charset="0"/>
                <a:cs typeface="Times New Roman" pitchFamily="18" charset="0"/>
              </a:rPr>
              <a:t>4.</a:t>
            </a:r>
            <a:r>
              <a:rPr lang="en-US" sz="2400" b="1">
                <a:solidFill>
                  <a:srgbClr val="C00000"/>
                </a:solidFill>
                <a:latin typeface="Times New Roman" pitchFamily="18" charset="0"/>
                <a:cs typeface="Times New Roman" pitchFamily="18" charset="0"/>
              </a:rPr>
              <a:t> </a:t>
            </a:r>
            <a:r>
              <a:rPr lang="en-US" sz="2000" b="1">
                <a:solidFill>
                  <a:srgbClr val="C00000"/>
                </a:solidFill>
                <a:latin typeface="Times New Roman" pitchFamily="18" charset="0"/>
                <a:cs typeface="Times New Roman" pitchFamily="18" charset="0"/>
              </a:rPr>
              <a:t>If a visitor has a day to spend in your hometown/city, where will you advise him/her to go? What can they do there? Work in pairs, discuss and take notes of your ideas.</a:t>
            </a:r>
            <a:endParaRPr lang="en-US" sz="2400" b="1">
              <a:solidFill>
                <a:srgbClr val="C00000"/>
              </a:solidFill>
              <a:latin typeface="Times New Roman" pitchFamily="18" charset="0"/>
              <a:cs typeface="Times New Roman" pitchFamily="18" charset="0"/>
            </a:endParaRPr>
          </a:p>
        </p:txBody>
      </p:sp>
      <p:sp>
        <p:nvSpPr>
          <p:cNvPr id="20484" name="Slide Number Placeholder 3"/>
          <p:cNvSpPr txBox="1">
            <a:spLocks/>
          </p:cNvSpPr>
          <p:nvPr/>
        </p:nvSpPr>
        <p:spPr bwMode="auto">
          <a:xfrm>
            <a:off x="6457950" y="6356350"/>
            <a:ext cx="2057400" cy="365125"/>
          </a:xfrm>
          <a:prstGeom prst="rect">
            <a:avLst/>
          </a:prstGeom>
          <a:noFill/>
          <a:ln w="9525">
            <a:noFill/>
            <a:miter lim="800000"/>
            <a:headEnd/>
            <a:tailEnd/>
          </a:ln>
        </p:spPr>
        <p:txBody>
          <a:bodyPr anchor="ctr"/>
          <a:lstStyle/>
          <a:p>
            <a:pPr algn="r"/>
            <a:fld id="{D99DBBF3-1A79-4072-A66D-D269D1A7B3A0}" type="slidenum">
              <a:rPr lang="en-GB" sz="900">
                <a:solidFill>
                  <a:srgbClr val="898989"/>
                </a:solidFill>
                <a:latin typeface="Times New Roman" pitchFamily="18" charset="0"/>
                <a:cs typeface="Times New Roman" pitchFamily="18" charset="0"/>
              </a:rPr>
              <a:pPr algn="r"/>
              <a:t>6</a:t>
            </a:fld>
            <a:endParaRPr lang="en-GB" sz="900">
              <a:solidFill>
                <a:srgbClr val="898989"/>
              </a:solidFill>
              <a:latin typeface="Times New Roman" pitchFamily="18" charset="0"/>
              <a:cs typeface="Times New Roman" pitchFamily="18" charset="0"/>
            </a:endParaRPr>
          </a:p>
        </p:txBody>
      </p:sp>
      <p:graphicFrame>
        <p:nvGraphicFramePr>
          <p:cNvPr id="19483" name="Group 27"/>
          <p:cNvGraphicFramePr>
            <a:graphicFrameLocks noGrp="1"/>
          </p:cNvGraphicFramePr>
          <p:nvPr/>
        </p:nvGraphicFramePr>
        <p:xfrm>
          <a:off x="304800" y="2667000"/>
          <a:ext cx="8534400" cy="3289300"/>
        </p:xfrm>
        <a:graphic>
          <a:graphicData uri="http://schemas.openxmlformats.org/drawingml/2006/table">
            <a:tbl>
              <a:tblPr/>
              <a:tblGrid>
                <a:gridCol w="4267200"/>
                <a:gridCol w="4267200"/>
              </a:tblGrid>
              <a:tr h="82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Times New Roman" pitchFamily="18" charset="0"/>
                          <a:cs typeface="Times New Roman" pitchFamily="18" charset="0"/>
                        </a:rPr>
                        <a:t>Places</a:t>
                      </a:r>
                      <a:endParaRPr kumimoji="0" lang="en-GB" sz="2400" b="1" i="0" u="none" strike="noStrike" cap="none" normalizeH="0" baseline="0" smtClean="0">
                        <a:ln>
                          <a:noFill/>
                        </a:ln>
                        <a:solidFill>
                          <a:srgbClr val="FF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C5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smtClean="0">
                          <a:ln>
                            <a:noFill/>
                          </a:ln>
                          <a:solidFill>
                            <a:srgbClr val="FF0000"/>
                          </a:solidFill>
                          <a:effectLst/>
                          <a:latin typeface="Times New Roman" pitchFamily="18" charset="0"/>
                          <a:cs typeface="Times New Roman" pitchFamily="18" charset="0"/>
                        </a:rPr>
                        <a:t>Activities</a:t>
                      </a:r>
                      <a:endParaRPr kumimoji="0" lang="en-GB" sz="2400" b="1" i="0" u="none" strike="noStrike" cap="none" normalizeH="0" baseline="0" smtClean="0">
                        <a:ln>
                          <a:noFill/>
                        </a:ln>
                        <a:solidFill>
                          <a:srgbClr val="FF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CC5ED"/>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cs typeface="Times New Roman" pitchFamily="18" charset="0"/>
                        </a:rPr>
                        <a:t>Place 1: Ben Thanh Market</a:t>
                      </a:r>
                      <a:endParaRPr kumimoji="0" lang="en-GB" sz="24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cs typeface="Times New Roman" pitchFamily="18" charset="0"/>
                        </a:rPr>
                        <a:t>shopping, eating</a:t>
                      </a:r>
                      <a:endParaRPr kumimoji="0" lang="en-GB" sz="24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cs typeface="Times New Roman" pitchFamily="18" charset="0"/>
                        </a:rPr>
                        <a:t>Place 2: Duc Ba Church</a:t>
                      </a:r>
                      <a:endParaRPr kumimoji="0" lang="en-GB" sz="24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cs typeface="Times New Roman" pitchFamily="18" charset="0"/>
                        </a:rPr>
                        <a:t>Pray for luck and health</a:t>
                      </a:r>
                      <a:endParaRPr kumimoji="0" lang="en-GB" sz="24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smtClean="0">
                          <a:ln>
                            <a:noFill/>
                          </a:ln>
                          <a:solidFill>
                            <a:srgbClr val="000000"/>
                          </a:solidFill>
                          <a:effectLst/>
                          <a:latin typeface="Times New Roman" pitchFamily="18" charset="0"/>
                          <a:cs typeface="Times New Roman" pitchFamily="18" charset="0"/>
                        </a:rPr>
                        <a:t>Place 3: Independent Palace</a:t>
                      </a:r>
                      <a:endParaRPr kumimoji="0" lang="en-GB" sz="24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Times New Roman" pitchFamily="18" charset="0"/>
                          <a:cs typeface="Times New Roman" pitchFamily="18" charset="0"/>
                        </a:rPr>
                        <a:t>Explore Viet Namese culture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8" name="Picture 2"/>
          <p:cNvPicPr>
            <a:picLocks noChangeAspect="1" noChangeArrowheads="1"/>
          </p:cNvPicPr>
          <p:nvPr/>
        </p:nvPicPr>
        <p:blipFill>
          <a:blip r:embed="rId2"/>
          <a:srcRect/>
          <a:stretch>
            <a:fillRect/>
          </a:stretch>
        </p:blipFill>
        <p:spPr bwMode="auto">
          <a:xfrm>
            <a:off x="2667000" y="150813"/>
            <a:ext cx="549275" cy="5492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arn(inVertical)">
                                      <p:cBhvr>
                                        <p:cTn id="15" dur="500"/>
                                        <p:tgtEl>
                                          <p:spTgt spid="5">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9483"/>
                                        </p:tgtEl>
                                        <p:attrNameLst>
                                          <p:attrName>style.visibility</p:attrName>
                                        </p:attrNameLst>
                                      </p:cBhvr>
                                      <p:to>
                                        <p:strVal val="visible"/>
                                      </p:to>
                                    </p:set>
                                    <p:animEffect transition="in" filter="barn(inVertical)">
                                      <p:cBhvr>
                                        <p:cTn id="18" dur="500"/>
                                        <p:tgtEl>
                                          <p:spTgt spid="19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2"/>
          <p:cNvSpPr txBox="1">
            <a:spLocks/>
          </p:cNvSpPr>
          <p:nvPr/>
        </p:nvSpPr>
        <p:spPr bwMode="auto">
          <a:xfrm>
            <a:off x="136525" y="31750"/>
            <a:ext cx="8458200" cy="6324600"/>
          </a:xfrm>
          <a:prstGeom prst="rect">
            <a:avLst/>
          </a:prstGeom>
          <a:noFill/>
          <a:ln w="9525">
            <a:noFill/>
            <a:miter lim="800000"/>
            <a:headEnd/>
            <a:tailEnd/>
          </a:ln>
        </p:spPr>
        <p:txBody>
          <a:bodyPr/>
          <a:lstStyle/>
          <a:p>
            <a:pPr defTabSz="685800">
              <a:lnSpc>
                <a:spcPct val="90000"/>
              </a:lnSpc>
              <a:spcBef>
                <a:spcPts val="750"/>
              </a:spcBef>
              <a:buFont typeface="Arial" charset="0"/>
              <a:buNone/>
            </a:pPr>
            <a:r>
              <a:rPr lang="en-US" sz="2000" b="1">
                <a:solidFill>
                  <a:srgbClr val="C00000"/>
                </a:solidFill>
                <a:latin typeface="Times New Roman" pitchFamily="18" charset="0"/>
                <a:cs typeface="Times New Roman" pitchFamily="18" charset="0"/>
              </a:rPr>
              <a:t>5: Imagine that your Australian pen friend is coming to Viet Nam and will spend a day in your hometown/city. He/She has asked for your advice on the places of interest they should go to and the things they can do there. Write an email to give him/her some information.</a:t>
            </a:r>
            <a:endParaRPr lang="en-GB" sz="2000" b="1">
              <a:solidFill>
                <a:srgbClr val="C0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F6DA01BD-318C-4EA3-B5C4-151F2A6BECE2}" type="slidenum">
              <a:rPr lang="en-GB"/>
              <a:pPr>
                <a:defRPr/>
              </a:pPr>
              <a:t>7</a:t>
            </a:fld>
            <a:endParaRPr lang="en-GB" dirty="0"/>
          </a:p>
        </p:txBody>
      </p:sp>
      <p:sp>
        <p:nvSpPr>
          <p:cNvPr id="21507" name="Slide Number Placeholder 3"/>
          <p:cNvSpPr txBox="1">
            <a:spLocks/>
          </p:cNvSpPr>
          <p:nvPr/>
        </p:nvSpPr>
        <p:spPr bwMode="auto">
          <a:xfrm>
            <a:off x="6457950" y="6356350"/>
            <a:ext cx="2057400" cy="365125"/>
          </a:xfrm>
          <a:prstGeom prst="rect">
            <a:avLst/>
          </a:prstGeom>
          <a:noFill/>
          <a:ln w="9525">
            <a:noFill/>
            <a:miter lim="800000"/>
            <a:headEnd/>
            <a:tailEnd/>
          </a:ln>
        </p:spPr>
        <p:txBody>
          <a:bodyPr anchor="ctr"/>
          <a:lstStyle/>
          <a:p>
            <a:pPr algn="r"/>
            <a:fld id="{1075E276-5464-46E8-8839-66B5C8BCC6D3}" type="slidenum">
              <a:rPr lang="en-GB" sz="900">
                <a:solidFill>
                  <a:srgbClr val="898989"/>
                </a:solidFill>
                <a:latin typeface="Calibri" pitchFamily="34" charset="0"/>
              </a:rPr>
              <a:pPr algn="r"/>
              <a:t>7</a:t>
            </a:fld>
            <a:endParaRPr lang="en-GB" sz="900">
              <a:solidFill>
                <a:srgbClr val="898989"/>
              </a:solidFill>
              <a:latin typeface="Calibri" pitchFamily="34" charset="0"/>
            </a:endParaRPr>
          </a:p>
        </p:txBody>
      </p:sp>
      <p:sp>
        <p:nvSpPr>
          <p:cNvPr id="6" name="Rectangle 5"/>
          <p:cNvSpPr/>
          <p:nvPr/>
        </p:nvSpPr>
        <p:spPr>
          <a:xfrm>
            <a:off x="133350" y="1450975"/>
            <a:ext cx="8382000" cy="5632450"/>
          </a:xfrm>
          <a:prstGeom prst="rect">
            <a:avLst/>
          </a:prstGeom>
          <a:solidFill>
            <a:schemeClr val="bg1"/>
          </a:solidFill>
          <a:ln w="38100">
            <a:solidFill>
              <a:schemeClr val="accent6">
                <a:lumMod val="75000"/>
              </a:schemeClr>
            </a:solidFill>
            <a:prstDash val="sysDot"/>
          </a:ln>
        </p:spPr>
        <p:txBody>
          <a:bodyPr>
            <a:spAutoFit/>
          </a:bodyPr>
          <a:lstStyle/>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GB" sz="2000" dirty="0">
                <a:latin typeface="Times New Roman" panose="02020603050405020304" pitchFamily="18" charset="0"/>
                <a:cs typeface="Times New Roman" panose="02020603050405020304" pitchFamily="18" charset="0"/>
              </a:rPr>
              <a:t>From:</a:t>
            </a:r>
          </a:p>
          <a:p>
            <a:pPr fontAlgn="auto">
              <a:spcBef>
                <a:spcPts val="0"/>
              </a:spcBef>
              <a:spcAft>
                <a:spcPts val="0"/>
              </a:spcAft>
              <a:defRPr/>
            </a:pPr>
            <a:endParaRPr lang="en-GB"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GB" sz="2000" dirty="0">
                <a:latin typeface="Times New Roman" panose="02020603050405020304" pitchFamily="18" charset="0"/>
                <a:cs typeface="Times New Roman" panose="02020603050405020304" pitchFamily="18" charset="0"/>
              </a:rPr>
              <a:t>To:</a:t>
            </a:r>
          </a:p>
          <a:p>
            <a:pPr fontAlgn="auto">
              <a:spcBef>
                <a:spcPts val="0"/>
              </a:spcBef>
              <a:spcAft>
                <a:spcPts val="0"/>
              </a:spcAft>
              <a:defRPr/>
            </a:pPr>
            <a:r>
              <a:rPr lang="en-US" sz="2000" dirty="0">
                <a:latin typeface="Times New Roman" panose="02020603050405020304" pitchFamily="18" charset="0"/>
                <a:cs typeface="Times New Roman" panose="02020603050405020304" pitchFamily="18" charset="0"/>
              </a:rPr>
              <a:t>Subject:   Places of interest in my hometown/city</a:t>
            </a: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vi-VN" sz="2000"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000" dirty="0">
              <a:latin typeface="Times New Roman" panose="02020603050405020304" pitchFamily="18" charset="0"/>
              <a:cs typeface="Times New Roman" panose="02020603050405020304" pitchFamily="18" charset="0"/>
            </a:endParaRPr>
          </a:p>
        </p:txBody>
      </p:sp>
      <p:sp>
        <p:nvSpPr>
          <p:cNvPr id="7" name="Rectangle 6"/>
          <p:cNvSpPr>
            <a:spLocks noChangeAspect="1"/>
          </p:cNvSpPr>
          <p:nvPr/>
        </p:nvSpPr>
        <p:spPr>
          <a:xfrm>
            <a:off x="6019800" y="1412181"/>
            <a:ext cx="2275840" cy="1828800"/>
          </a:xfrm>
          <a:prstGeom prst="rect">
            <a:avLst/>
          </a:prstGeom>
          <a:blipFill>
            <a:blip r:embed="rId2">
              <a:extLst>
                <a:ext uri="{28A0092B-C50C-407E-A947-70E740481C1C}"/>
              </a:extLst>
            </a:blip>
            <a:srcRect/>
            <a:stretch>
              <a:fillRect l="-1000" r="-1000"/>
            </a:stretch>
          </a:blipFill>
          <a:ln>
            <a:solidFill>
              <a:schemeClr val="bg1">
                <a:lumMod val="75000"/>
              </a:schemeClr>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tangle 9">
            <a:extLst>
              <a:ext uri="{FF2B5EF4-FFF2-40B4-BE49-F238E27FC236}"/>
            </a:extLst>
          </p:cNvPr>
          <p:cNvSpPr/>
          <p:nvPr/>
        </p:nvSpPr>
        <p:spPr>
          <a:xfrm>
            <a:off x="393700" y="3279775"/>
            <a:ext cx="6705600" cy="38036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vi-VN" dirty="0"/>
          </a:p>
          <a:p>
            <a:pPr algn="ctr" fontAlgn="auto">
              <a:spcBef>
                <a:spcPts val="0"/>
              </a:spcBef>
              <a:spcAft>
                <a:spcPts val="0"/>
              </a:spcAft>
              <a:defRPr/>
            </a:pPr>
            <a:endParaRPr lang="en-US" dirty="0"/>
          </a:p>
        </p:txBody>
      </p:sp>
      <p:sp>
        <p:nvSpPr>
          <p:cNvPr id="8" name="Rectangle 7"/>
          <p:cNvSpPr>
            <a:spLocks noChangeAspect="1"/>
          </p:cNvSpPr>
          <p:nvPr/>
        </p:nvSpPr>
        <p:spPr>
          <a:xfrm>
            <a:off x="6254750" y="5017769"/>
            <a:ext cx="2275840" cy="1828800"/>
          </a:xfrm>
          <a:prstGeom prst="rect">
            <a:avLst/>
          </a:prstGeom>
          <a:blipFill>
            <a:blip r:embed="rId3">
              <a:extLst>
                <a:ext uri="{28A0092B-C50C-407E-A947-70E740481C1C}"/>
              </a:extLst>
            </a:blip>
            <a:srcRect/>
            <a:stretch>
              <a:fillRect l="-3000" r="-3000"/>
            </a:stretch>
          </a:blipFill>
          <a:ln>
            <a:solidFill>
              <a:schemeClr val="bg1">
                <a:lumMod val="75000"/>
              </a:schemeClr>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1516" name="Title 10"/>
          <p:cNvSpPr>
            <a:spLocks noGrp="1"/>
          </p:cNvSpPr>
          <p:nvPr>
            <p:ph type="title"/>
          </p:nvPr>
        </p:nvSpPr>
        <p:spPr>
          <a:xfrm>
            <a:off x="522288" y="2959100"/>
            <a:ext cx="6297612" cy="4445000"/>
          </a:xfrm>
        </p:spPr>
        <p:txBody>
          <a:bodyPr/>
          <a:lstStyle/>
          <a:p>
            <a:pPr eaLnBrk="1" hangingPunct="1"/>
            <a:r>
              <a:rPr lang="vi-VN" sz="2000" smtClean="0"/>
              <a:t>Dear___________</a:t>
            </a:r>
            <a:br>
              <a:rPr lang="vi-VN" sz="2000" smtClean="0"/>
            </a:br>
            <a:r>
              <a:rPr lang="vi-VN" sz="2000" smtClean="0"/>
              <a:t>______________________________________</a:t>
            </a:r>
            <a:br>
              <a:rPr lang="vi-VN" sz="2000" smtClean="0"/>
            </a:br>
            <a:r>
              <a:rPr lang="vi-VN" sz="2000" smtClean="0"/>
              <a:t>______________________________________</a:t>
            </a:r>
            <a:br>
              <a:rPr lang="vi-VN" sz="2000" smtClean="0"/>
            </a:br>
            <a:r>
              <a:rPr lang="vi-VN" sz="2000" smtClean="0"/>
              <a:t>______________________________________</a:t>
            </a:r>
            <a:br>
              <a:rPr lang="vi-VN" sz="2000" smtClean="0"/>
            </a:br>
            <a:r>
              <a:rPr lang="vi-VN" sz="2000" smtClean="0"/>
              <a:t>______________________________________</a:t>
            </a:r>
            <a:br>
              <a:rPr lang="vi-VN" sz="2000" smtClean="0"/>
            </a:br>
            <a:r>
              <a:rPr lang="vi-VN" sz="2000" smtClean="0"/>
              <a:t>______________________________________</a:t>
            </a:r>
            <a:br>
              <a:rPr lang="vi-VN" sz="2000" smtClean="0"/>
            </a:br>
            <a:r>
              <a:rPr lang="vi-VN" sz="2000" smtClean="0"/>
              <a:t>______________________________________</a:t>
            </a:r>
            <a:br>
              <a:rPr lang="vi-VN" sz="2000" smtClean="0"/>
            </a:br>
            <a:r>
              <a:rPr lang="vi-VN" sz="2000" smtClean="0"/>
              <a:t>______________________________________</a:t>
            </a:r>
            <a:br>
              <a:rPr lang="vi-VN" sz="2000" smtClean="0"/>
            </a:br>
            <a:r>
              <a:rPr lang="vi-VN" sz="2000" smtClean="0"/>
              <a:t>______________________________________</a:t>
            </a:r>
            <a:br>
              <a:rPr lang="vi-VN" sz="2000" smtClean="0"/>
            </a:br>
            <a:r>
              <a:rPr lang="vi-VN" sz="2000" smtClean="0"/>
              <a:t/>
            </a:r>
            <a:br>
              <a:rPr lang="vi-VN" sz="2000" smtClean="0"/>
            </a:br>
            <a:r>
              <a:rPr lang="vi-VN" sz="2000" smtClean="0"/>
              <a:t>Look forward to seeing you soon!</a:t>
            </a:r>
            <a:br>
              <a:rPr lang="vi-VN" sz="2000" smtClean="0"/>
            </a:br>
            <a:r>
              <a:rPr lang="vi-VN" sz="2000" smtClean="0"/>
              <a:t>Best wishes,</a:t>
            </a:r>
            <a:br>
              <a:rPr lang="vi-VN" sz="2000" smtClean="0"/>
            </a:br>
            <a:r>
              <a:rPr lang="vi-VN" sz="2000" smtClean="0"/>
              <a:t>__________</a:t>
            </a:r>
            <a:endParaRPr lang="en-US" sz="2000" smtClean="0"/>
          </a:p>
        </p:txBody>
      </p:sp>
      <p:sp>
        <p:nvSpPr>
          <p:cNvPr id="17" name="Arc 16">
            <a:extLst>
              <a:ext uri="{FF2B5EF4-FFF2-40B4-BE49-F238E27FC236}"/>
            </a:extLst>
          </p:cNvPr>
          <p:cNvSpPr/>
          <p:nvPr/>
        </p:nvSpPr>
        <p:spPr>
          <a:xfrm>
            <a:off x="7924800" y="3124200"/>
            <a:ext cx="304800" cy="1893888"/>
          </a:xfrm>
          <a:prstGeom prst="arc">
            <a:avLst>
              <a:gd name="adj1" fmla="val 16200000"/>
              <a:gd name="adj2" fmla="val 5414641"/>
            </a:avLst>
          </a:prstGeom>
          <a:ln w="19050">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21518" name="Graphic 12" descr="Airplane"/>
          <p:cNvPicPr>
            <a:picLocks noChangeAspect="1"/>
          </p:cNvPicPr>
          <p:nvPr/>
        </p:nvPicPr>
        <p:blipFill>
          <a:blip r:embed="rId4"/>
          <a:srcRect/>
          <a:stretch>
            <a:fillRect/>
          </a:stretch>
        </p:blipFill>
        <p:spPr bwMode="auto">
          <a:xfrm rot="325255">
            <a:off x="7815263" y="4206875"/>
            <a:ext cx="744537" cy="7461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398BDF7-E814-4858-90EB-1D248A5558C8}" type="slidenum">
              <a:rPr lang="en-GB" sz="2000"/>
              <a:pPr>
                <a:defRPr/>
              </a:pPr>
              <a:t>8</a:t>
            </a:fld>
            <a:endParaRPr lang="en-GB" sz="2000" dirty="0"/>
          </a:p>
        </p:txBody>
      </p:sp>
      <p:sp>
        <p:nvSpPr>
          <p:cNvPr id="22530" name="Rectangle 4"/>
          <p:cNvSpPr>
            <a:spLocks noChangeArrowheads="1"/>
          </p:cNvSpPr>
          <p:nvPr/>
        </p:nvSpPr>
        <p:spPr bwMode="auto">
          <a:xfrm>
            <a:off x="-76200" y="228600"/>
            <a:ext cx="1616075" cy="320675"/>
          </a:xfrm>
          <a:prstGeom prst="rect">
            <a:avLst/>
          </a:prstGeom>
          <a:noFill/>
          <a:ln w="9525">
            <a:noFill/>
            <a:miter lim="800000"/>
            <a:headEnd/>
            <a:tailEnd/>
          </a:ln>
        </p:spPr>
        <p:txBody>
          <a:bodyPr wrap="none">
            <a:spAutoFit/>
          </a:bodyPr>
          <a:lstStyle/>
          <a:p>
            <a:pPr marL="26988" algn="just">
              <a:lnSpc>
                <a:spcPts val="1800"/>
              </a:lnSpc>
            </a:pPr>
            <a:r>
              <a:rPr lang="en-US" sz="2400">
                <a:solidFill>
                  <a:srgbClr val="000099"/>
                </a:solidFill>
                <a:latin typeface="Times New Roman" pitchFamily="18" charset="0"/>
                <a:cs typeface="Times New Roman" pitchFamily="18" charset="0"/>
              </a:rPr>
              <a:t>Dear Mary,</a:t>
            </a:r>
          </a:p>
        </p:txBody>
      </p:sp>
      <p:sp>
        <p:nvSpPr>
          <p:cNvPr id="22531" name="Rectangle 3"/>
          <p:cNvSpPr>
            <a:spLocks noChangeArrowheads="1"/>
          </p:cNvSpPr>
          <p:nvPr/>
        </p:nvSpPr>
        <p:spPr bwMode="auto">
          <a:xfrm>
            <a:off x="71438" y="998538"/>
            <a:ext cx="8763000" cy="3013075"/>
          </a:xfrm>
          <a:prstGeom prst="rect">
            <a:avLst/>
          </a:prstGeom>
          <a:noFill/>
          <a:ln w="9525">
            <a:noFill/>
            <a:miter lim="800000"/>
            <a:headEnd/>
            <a:tailEnd/>
          </a:ln>
        </p:spPr>
        <p:txBody>
          <a:bodyPr anchor="ctr">
            <a:spAutoFit/>
          </a:bodyPr>
          <a:lstStyle/>
          <a:p>
            <a:pPr algn="just" eaLnBrk="0" hangingPunct="0"/>
            <a:r>
              <a:rPr lang="en-US" sz="2000">
                <a:solidFill>
                  <a:srgbClr val="000000"/>
                </a:solidFill>
                <a:cs typeface="Times New Roman" pitchFamily="18" charset="0"/>
              </a:rPr>
              <a:t>   </a:t>
            </a:r>
            <a:r>
              <a:rPr lang="en-US" sz="2400">
                <a:solidFill>
                  <a:srgbClr val="000099"/>
                </a:solidFill>
                <a:latin typeface="Times New Roman" pitchFamily="18" charset="0"/>
                <a:cs typeface="Times New Roman" pitchFamily="18" charset="0"/>
              </a:rPr>
              <a:t>It's great to know that you're coming to Viet Nam. I hope you’ll have a good time spending one day in HCM City.</a:t>
            </a:r>
          </a:p>
          <a:p>
            <a:pPr algn="just" eaLnBrk="0" hangingPunct="0"/>
            <a:r>
              <a:rPr lang="en-US" sz="2400">
                <a:solidFill>
                  <a:srgbClr val="000099"/>
                </a:solidFill>
                <a:latin typeface="Times New Roman" pitchFamily="18" charset="0"/>
                <a:cs typeface="Times New Roman" pitchFamily="18" charset="0"/>
              </a:rPr>
              <a:t>   There are many interesting places in the city, but I think within one day you are able to visit three places. The first place I suggest is Ben Thanh Market. You can buy anything. The second place is Duc Ba Church.You can pray for luck and health.The third place is Independent Palace.You can also wander around and explore Vietnamese culture. </a:t>
            </a:r>
          </a:p>
        </p:txBody>
      </p:sp>
      <p:sp>
        <p:nvSpPr>
          <p:cNvPr id="22532" name="Rectangle 8"/>
          <p:cNvSpPr>
            <a:spLocks noChangeArrowheads="1"/>
          </p:cNvSpPr>
          <p:nvPr/>
        </p:nvSpPr>
        <p:spPr bwMode="auto">
          <a:xfrm>
            <a:off x="139700" y="4384675"/>
            <a:ext cx="9004300" cy="320675"/>
          </a:xfrm>
          <a:prstGeom prst="rect">
            <a:avLst/>
          </a:prstGeom>
          <a:noFill/>
          <a:ln w="9525">
            <a:noFill/>
            <a:miter lim="800000"/>
            <a:headEnd/>
            <a:tailEnd/>
          </a:ln>
        </p:spPr>
        <p:txBody>
          <a:bodyPr>
            <a:spAutoFit/>
          </a:bodyPr>
          <a:lstStyle/>
          <a:p>
            <a:pPr marL="26988" algn="just">
              <a:lnSpc>
                <a:spcPts val="1800"/>
              </a:lnSpc>
            </a:pPr>
            <a:r>
              <a:rPr lang="en-US" sz="2400">
                <a:solidFill>
                  <a:srgbClr val="000099"/>
                </a:solidFill>
                <a:latin typeface="Times New Roman" pitchFamily="18" charset="0"/>
                <a:cs typeface="Times New Roman" pitchFamily="18" charset="0"/>
              </a:rPr>
              <a:t>Tell me when you're coming, so I can show you around these places.</a:t>
            </a:r>
          </a:p>
        </p:txBody>
      </p:sp>
      <p:sp>
        <p:nvSpPr>
          <p:cNvPr id="22533" name="Rectangle 9"/>
          <p:cNvSpPr>
            <a:spLocks noChangeArrowheads="1"/>
          </p:cNvSpPr>
          <p:nvPr/>
        </p:nvSpPr>
        <p:spPr bwMode="auto">
          <a:xfrm>
            <a:off x="147638" y="5156200"/>
            <a:ext cx="4572000" cy="1625600"/>
          </a:xfrm>
          <a:prstGeom prst="rect">
            <a:avLst/>
          </a:prstGeom>
          <a:noFill/>
          <a:ln w="9525">
            <a:noFill/>
            <a:miter lim="800000"/>
            <a:headEnd/>
            <a:tailEnd/>
          </a:ln>
        </p:spPr>
        <p:txBody>
          <a:bodyPr>
            <a:spAutoFit/>
          </a:bodyPr>
          <a:lstStyle/>
          <a:p>
            <a:pPr marL="26988" algn="just">
              <a:lnSpc>
                <a:spcPts val="1800"/>
              </a:lnSpc>
            </a:pPr>
            <a:r>
              <a:rPr lang="en-US" sz="2400">
                <a:solidFill>
                  <a:srgbClr val="000099"/>
                </a:solidFill>
                <a:latin typeface="Times New Roman" pitchFamily="18" charset="0"/>
                <a:cs typeface="Times New Roman" pitchFamily="18" charset="0"/>
              </a:rPr>
              <a:t>Look forward to seeing you soon!</a:t>
            </a:r>
          </a:p>
          <a:p>
            <a:pPr marL="26988" algn="just">
              <a:lnSpc>
                <a:spcPts val="1800"/>
              </a:lnSpc>
            </a:pPr>
            <a:endParaRPr lang="en-US" sz="2400">
              <a:solidFill>
                <a:srgbClr val="000099"/>
              </a:solidFill>
              <a:latin typeface="Times New Roman" pitchFamily="18" charset="0"/>
              <a:cs typeface="Times New Roman" pitchFamily="18" charset="0"/>
            </a:endParaRPr>
          </a:p>
          <a:p>
            <a:pPr marL="26988" algn="just">
              <a:lnSpc>
                <a:spcPts val="1800"/>
              </a:lnSpc>
            </a:pPr>
            <a:r>
              <a:rPr lang="en-US" sz="2400">
                <a:solidFill>
                  <a:srgbClr val="000099"/>
                </a:solidFill>
                <a:latin typeface="Times New Roman" pitchFamily="18" charset="0"/>
                <a:cs typeface="Times New Roman" pitchFamily="18" charset="0"/>
              </a:rPr>
              <a:t>   Best wishes,</a:t>
            </a:r>
          </a:p>
          <a:p>
            <a:pPr marL="26988" algn="just">
              <a:lnSpc>
                <a:spcPts val="1800"/>
              </a:lnSpc>
            </a:pPr>
            <a:endParaRPr lang="en-US" sz="2400">
              <a:solidFill>
                <a:srgbClr val="000099"/>
              </a:solidFill>
              <a:latin typeface="Times New Roman" pitchFamily="18" charset="0"/>
              <a:cs typeface="Times New Roman" pitchFamily="18" charset="0"/>
            </a:endParaRPr>
          </a:p>
          <a:p>
            <a:pPr marL="26988" algn="just">
              <a:lnSpc>
                <a:spcPts val="1800"/>
              </a:lnSpc>
            </a:pPr>
            <a:r>
              <a:rPr lang="en-US" sz="2400">
                <a:solidFill>
                  <a:srgbClr val="000099"/>
                </a:solidFill>
                <a:latin typeface="Times New Roman" pitchFamily="18" charset="0"/>
                <a:cs typeface="Times New Roman" pitchFamily="18" charset="0"/>
              </a:rPr>
              <a:t>   ..................</a:t>
            </a:r>
          </a:p>
          <a:p>
            <a:pPr marL="26988">
              <a:lnSpc>
                <a:spcPct val="107000"/>
              </a:lnSpc>
              <a:spcAft>
                <a:spcPts val="800"/>
              </a:spcAft>
            </a:pPr>
            <a:r>
              <a:rPr lang="en-US" sz="2400">
                <a:solidFill>
                  <a:srgbClr val="000099"/>
                </a:solidFill>
                <a:latin typeface="Calibri" pitchFamily="34" charset="0"/>
                <a:ea typeface="Calibri" pitchFamily="34" charset="0"/>
                <a:cs typeface="Times New Roman" pitchFamily="18" charset="0"/>
              </a:rPr>
              <a:t> </a:t>
            </a:r>
          </a:p>
        </p:txBody>
      </p:sp>
      <p:sp>
        <p:nvSpPr>
          <p:cNvPr id="22534" name="AutoShape 8"/>
          <p:cNvSpPr>
            <a:spLocks noChangeArrowheads="1"/>
          </p:cNvSpPr>
          <p:nvPr/>
        </p:nvSpPr>
        <p:spPr bwMode="auto">
          <a:xfrm rot="-685271">
            <a:off x="5105400" y="5748338"/>
            <a:ext cx="1828800" cy="957262"/>
          </a:xfrm>
          <a:prstGeom prst="irregularSeal1">
            <a:avLst/>
          </a:prstGeom>
          <a:gradFill rotWithShape="1">
            <a:gsLst>
              <a:gs pos="0">
                <a:srgbClr val="FF0000"/>
              </a:gs>
              <a:gs pos="100000">
                <a:schemeClr val="bg1"/>
              </a:gs>
            </a:gsLst>
            <a:path path="shape">
              <a:fillToRect l="50000" t="50000" r="50000" b="50000"/>
            </a:path>
          </a:gradFill>
          <a:ln w="9525">
            <a:noFill/>
            <a:miter lim="800000"/>
            <a:headEnd/>
            <a:tailEnd/>
          </a:ln>
        </p:spPr>
        <p:txBody>
          <a:bodyPr wrap="none" anchor="ctr"/>
          <a:lstStyle/>
          <a:p>
            <a:pPr algn="ctr"/>
            <a:endParaRPr lang="vi-VN">
              <a:latin typeface=".VnTime" pitchFamily="34" charset="0"/>
            </a:endParaRPr>
          </a:p>
        </p:txBody>
      </p:sp>
      <p:sp>
        <p:nvSpPr>
          <p:cNvPr id="22535" name="AutoShape 6"/>
          <p:cNvSpPr>
            <a:spLocks noChangeArrowheads="1"/>
          </p:cNvSpPr>
          <p:nvPr/>
        </p:nvSpPr>
        <p:spPr bwMode="auto">
          <a:xfrm rot="10800000">
            <a:off x="3048000" y="5627688"/>
            <a:ext cx="1636713" cy="1154112"/>
          </a:xfrm>
          <a:prstGeom prst="irregularSeal1">
            <a:avLst/>
          </a:prstGeom>
          <a:gradFill rotWithShape="1">
            <a:gsLst>
              <a:gs pos="0">
                <a:srgbClr val="00FF00"/>
              </a:gs>
              <a:gs pos="100000">
                <a:schemeClr val="bg1"/>
              </a:gs>
            </a:gsLst>
            <a:path path="shape">
              <a:fillToRect l="50000" t="50000" r="50000" b="50000"/>
            </a:path>
          </a:gradFill>
          <a:ln w="9525">
            <a:noFill/>
            <a:miter lim="800000"/>
            <a:headEnd/>
            <a:tailEnd/>
          </a:ln>
        </p:spPr>
        <p:txBody>
          <a:bodyPr rot="10800000" wrap="none" anchor="ctr"/>
          <a:lstStyle/>
          <a:p>
            <a:endParaRPr lang="vi-VN"/>
          </a:p>
        </p:txBody>
      </p:sp>
      <p:sp>
        <p:nvSpPr>
          <p:cNvPr id="22536" name="AutoShape 4"/>
          <p:cNvSpPr>
            <a:spLocks noChangeArrowheads="1"/>
          </p:cNvSpPr>
          <p:nvPr/>
        </p:nvSpPr>
        <p:spPr bwMode="auto">
          <a:xfrm>
            <a:off x="7543800" y="5029200"/>
            <a:ext cx="1371600" cy="1103313"/>
          </a:xfrm>
          <a:prstGeom prst="irregularSeal2">
            <a:avLst/>
          </a:prstGeom>
          <a:gradFill rotWithShape="1">
            <a:gsLst>
              <a:gs pos="0">
                <a:srgbClr val="0000FF"/>
              </a:gs>
              <a:gs pos="100000">
                <a:schemeClr val="bg1"/>
              </a:gs>
            </a:gsLst>
            <a:path path="shape">
              <a:fillToRect l="50000" t="50000" r="50000" b="50000"/>
            </a:path>
          </a:gradFill>
          <a:ln w="9525">
            <a:noFill/>
            <a:miter lim="800000"/>
            <a:headEnd/>
            <a:tailEnd/>
          </a:ln>
        </p:spPr>
        <p:txBody>
          <a:bodyPr wrap="none" anchor="ctr"/>
          <a:lstStyle/>
          <a:p>
            <a:endParaRPr lang="vi-VN"/>
          </a:p>
        </p:txBody>
      </p:sp>
      <p:pic>
        <p:nvPicPr>
          <p:cNvPr id="22537" name="Picture 11" descr="Rose-03-june"/>
          <p:cNvPicPr>
            <a:picLocks noChangeAspect="1" noChangeArrowheads="1" noCrop="1"/>
          </p:cNvPicPr>
          <p:nvPr/>
        </p:nvPicPr>
        <p:blipFill>
          <a:blip r:embed="rId3"/>
          <a:srcRect/>
          <a:stretch>
            <a:fillRect/>
          </a:stretch>
        </p:blipFill>
        <p:spPr bwMode="auto">
          <a:xfrm>
            <a:off x="7924800" y="95250"/>
            <a:ext cx="1028700" cy="819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3002</TotalTime>
  <Words>502</Words>
  <Application>Microsoft Office PowerPoint</Application>
  <PresentationFormat>On-screen Show (4:3)</PresentationFormat>
  <Paragraphs>129</Paragraphs>
  <Slides>10</Slides>
  <Notes>1</Notes>
  <HiddenSlides>0</HiddenSlides>
  <MMClips>1</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10</vt:i4>
      </vt:variant>
    </vt:vector>
  </HeadingPairs>
  <TitlesOfParts>
    <vt:vector size="18" baseType="lpstr">
      <vt:lpstr>Arial</vt:lpstr>
      <vt:lpstr>Calibri Light</vt:lpstr>
      <vt:lpstr>Calibri</vt:lpstr>
      <vt:lpstr>Times New Roman</vt:lpstr>
      <vt:lpstr>Symbol</vt:lpstr>
      <vt:lpstr>.VnTime</vt:lpstr>
      <vt:lpstr>Wingdings</vt:lpstr>
      <vt:lpstr>Office Theme</vt:lpstr>
      <vt:lpstr>Slide 0</vt:lpstr>
      <vt:lpstr>Slide 1</vt:lpstr>
      <vt:lpstr>Slide 2</vt:lpstr>
      <vt:lpstr>Slide 3</vt:lpstr>
      <vt:lpstr>Slide 4</vt:lpstr>
      <vt:lpstr>Slide 5</vt:lpstr>
      <vt:lpstr>Slide 6</vt:lpstr>
      <vt:lpstr>Dear___________ ______________________________________ ______________________________________ ______________________________________ ______________________________________ ______________________________________ ______________________________________ ______________________________________ ______________________________________  Look forward to seeing you soon! Best wishes, __________</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the teachers to our class</dc:title>
  <dc:creator>Nguyet</dc:creator>
  <cp:lastModifiedBy>Administrator</cp:lastModifiedBy>
  <cp:revision>420</cp:revision>
  <dcterms:created xsi:type="dcterms:W3CDTF">2016-12-15T15:38:30Z</dcterms:created>
  <dcterms:modified xsi:type="dcterms:W3CDTF">2021-09-15T09:18:50Z</dcterms:modified>
</cp:coreProperties>
</file>