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7"/>
  </p:notesMasterIdLst>
  <p:sldIdLst>
    <p:sldId id="276" r:id="rId2"/>
    <p:sldId id="278" r:id="rId3"/>
    <p:sldId id="279" r:id="rId4"/>
    <p:sldId id="266" r:id="rId5"/>
    <p:sldId id="261" r:id="rId6"/>
    <p:sldId id="268" r:id="rId7"/>
    <p:sldId id="269" r:id="rId8"/>
    <p:sldId id="270" r:id="rId9"/>
    <p:sldId id="271" r:id="rId10"/>
    <p:sldId id="272" r:id="rId11"/>
    <p:sldId id="262" r:id="rId12"/>
    <p:sldId id="263" r:id="rId13"/>
    <p:sldId id="273" r:id="rId14"/>
    <p:sldId id="264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>
        <p:scale>
          <a:sx n="87" d="100"/>
          <a:sy n="87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DA3DCB-1F5B-460C-9B40-63CA0AEF61A5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DD27EB-A8E3-4E7D-A0EE-A2ABED7A8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A705F-EF72-4F27-AAC2-0318A77465EE}" type="slidenum">
              <a:rPr lang="en-US" sz="1200">
                <a:ea typeface="ＭＳ Ｐゴシック" pitchFamily="34" charset="-128"/>
              </a:rPr>
              <a:pPr algn="r"/>
              <a:t>1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4B24AA-28E1-4E3C-BFED-3F54A5F28FE6}" type="slidenum">
              <a:rPr lang="vi-VN" sz="1200">
                <a:ea typeface="ＭＳ Ｐゴシック" pitchFamily="34" charset="-128"/>
              </a:rPr>
              <a:pPr algn="r"/>
              <a:t>1</a:t>
            </a:fld>
            <a:endParaRPr lang="vi-VN" sz="1200">
              <a:ea typeface="ＭＳ Ｐゴシック" pitchFamily="34" charset="-128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FBA6D2-643E-426E-946F-647B5A3FF95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5B125-2424-4EE6-90B0-BE29531ECC7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dirty="0" smtClean="0">
              <a:latin typeface="Calibri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508F9B-6645-431C-A031-E9E4826BEC3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3F153C-2B95-4428-8E96-BF606C972AE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91B0B6-A469-4F5E-92E6-40CA3619BBD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496AF4-07F9-4668-8832-CA0EB1ECA66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7E38A-64C3-4855-9A34-25315964A2F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B57F01-0E7F-4516-9096-2BE9665D3AD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517589-5ADD-4A49-83CF-907537EEE56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D40BE3-FB61-4E27-A4E9-308F457828A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FC473C-8AAA-498D-B9F3-8E3E1DEAB1A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514976-81D1-4A27-A761-E3C96742D31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7C28-8C55-44D3-BDA9-D0CE7964AB66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7802B-5B00-44CA-A8E5-338BF27BA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2DC3-33DE-4130-A8CA-D5707895B35A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CD13-DFBB-4F6C-96CB-C7738AC8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CB44-3B3A-430C-B22D-433CA023C493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F874D-70C9-4C78-8132-C40A4DE17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5C5D-8E16-435D-9168-67D99EAF5276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35BC-B6BE-4993-8026-D1D0FC675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26039-3CC7-484D-872F-EE6B5ECB6B02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C95EB-4F0D-4598-BDE0-81927B1C2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882E-3872-45BA-9696-730E1EB2D482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0962-12C6-4192-AA70-024E02FF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B7D7-15AB-4C55-8AAD-901EFBC40AFD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CE35-59E5-4DA9-9AE9-FFB9B4B21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669E-B1DB-4AE0-BB85-7FD3C996B803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13D6-7B02-44B0-92E7-D54390A8E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FDDF-1D8D-4756-BA8D-A41E567924DF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4FAC-16E5-4B6F-90FE-7379E7AF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E30E-7EBB-4EED-960F-46BAFDE956C6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D1F4-23B4-47FC-80A5-B6577B802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7355-D74C-44A5-8DA0-6EE6DC629B19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1F2B-B49A-4B62-993B-894775A06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9B401B-427B-47CF-B706-45013D1D18C1}" type="datetimeFigureOut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FA1F2E-FCC5-46A9-AF78-9A10D4EA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29.wmf"/><Relationship Id="rId15" Type="http://schemas.openxmlformats.org/officeDocument/2006/relationships/image" Target="../media/image33.wmf"/><Relationship Id="rId10" Type="http://schemas.openxmlformats.org/officeDocument/2006/relationships/image" Target="../media/image31.wmf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9.wmf"/><Relationship Id="rId12" Type="http://schemas.openxmlformats.org/officeDocument/2006/relationships/image" Target="../media/image41.wmf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6.bin"/><Relationship Id="rId5" Type="http://schemas.openxmlformats.org/officeDocument/2006/relationships/image" Target="../media/image38.wmf"/><Relationship Id="rId15" Type="http://schemas.openxmlformats.org/officeDocument/2006/relationships/slide" Target="slide1.xml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slide" Target="slide1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6.wmf"/><Relationship Id="rId10" Type="http://schemas.openxmlformats.org/officeDocument/2006/relationships/slide" Target="slide1.xml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0.wmf"/><Relationship Id="rId12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8.wmf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8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6934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§3. LIÊN HỆ GIỮA PHÉP NHÂN</a:t>
            </a:r>
          </a:p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Times New Roman"/>
                <a:cs typeface="Times New Roman"/>
              </a:rPr>
              <a:t>VÀ PHÉP KHAI PHƯƠNG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>
                    <a:alpha val="7499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err="1" smtClean="0">
                <a:latin typeface="+mn-lt"/>
              </a:rPr>
              <a:t>Luyện</a:t>
            </a:r>
            <a:r>
              <a:rPr lang="en-US" sz="3600" u="sng" dirty="0" smtClean="0">
                <a:latin typeface="+mn-lt"/>
              </a:rPr>
              <a:t> </a:t>
            </a:r>
            <a:r>
              <a:rPr lang="en-US" sz="3600" u="sng" dirty="0" err="1" smtClean="0">
                <a:latin typeface="+mn-lt"/>
              </a:rPr>
              <a:t>tập</a:t>
            </a:r>
            <a:r>
              <a:rPr lang="en-US" sz="3600" u="sng" dirty="0" smtClean="0">
                <a:latin typeface="+mn-lt"/>
              </a:rPr>
              <a:t> 1</a:t>
            </a:r>
            <a:r>
              <a:rPr lang="en-US" sz="3600" dirty="0" smtClean="0">
                <a:latin typeface="+mn-lt"/>
              </a:rPr>
              <a:t>:</a:t>
            </a:r>
            <a:r>
              <a:rPr lang="vi-VN" dirty="0" smtClean="0"/>
              <a:t> 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lphaLcParenR"/>
            </a:pPr>
            <a:r>
              <a:rPr lang="en-US" dirty="0" err="1" smtClean="0"/>
              <a:t>Tính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err="1" smtClean="0"/>
              <a:t>Giải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b) </a:t>
            </a:r>
            <a:r>
              <a:rPr lang="en-US" dirty="0" err="1" smtClean="0"/>
              <a:t>Tính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err="1" smtClean="0"/>
              <a:t>Giải</a:t>
            </a:r>
            <a:r>
              <a:rPr lang="en-US" dirty="0" smtClean="0"/>
              <a:t>: 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133600" y="1676400"/>
          <a:ext cx="120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" name="Equation" r:id="rId4" imgW="1206360" imgH="469800" progId="Equation.3">
                  <p:embed/>
                </p:oleObj>
              </mc:Choice>
              <mc:Fallback>
                <p:oleObj name="Equation" r:id="rId4" imgW="12063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1206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524000" y="2286000"/>
          <a:ext cx="120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" name="Equation" r:id="rId6" imgW="1206360" imgH="469800" progId="Equation.3">
                  <p:embed/>
                </p:oleObj>
              </mc:Choice>
              <mc:Fallback>
                <p:oleObj name="Equation" r:id="rId6" imgW="12063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1206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586889"/>
              </p:ext>
            </p:extLst>
          </p:nvPr>
        </p:nvGraphicFramePr>
        <p:xfrm>
          <a:off x="3029903" y="2306828"/>
          <a:ext cx="2842895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6" name="Equation" r:id="rId7" imgW="2349360" imgH="406080" progId="Equation.DSMT4">
                  <p:embed/>
                </p:oleObj>
              </mc:Choice>
              <mc:Fallback>
                <p:oleObj name="Equation" r:id="rId7" imgW="234936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903" y="2306828"/>
                        <a:ext cx="2842895" cy="491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096000" y="2362200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Equation" r:id="rId9" imgW="1384200" imgH="342720" progId="Equation.3">
                  <p:embed/>
                </p:oleObj>
              </mc:Choice>
              <mc:Fallback>
                <p:oleObj name="Equation" r:id="rId9" imgW="1384200" imgH="3427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362200"/>
                        <a:ext cx="182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286000" y="3352800"/>
          <a:ext cx="219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11" imgW="2197080" imgH="533160" progId="Equation.3">
                  <p:embed/>
                </p:oleObj>
              </mc:Choice>
              <mc:Fallback>
                <p:oleObj name="Equation" r:id="rId11" imgW="2197080" imgH="533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2197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524000" y="4038600"/>
          <a:ext cx="219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13" imgW="2197080" imgH="533160" progId="Equation.3">
                  <p:embed/>
                </p:oleObj>
              </mc:Choice>
              <mc:Fallback>
                <p:oleObj name="Equation" r:id="rId13" imgW="2197080" imgH="5331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2197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3886200" y="4038600"/>
          <a:ext cx="466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14" imgW="4660560" imgH="533160" progId="Equation.3">
                  <p:embed/>
                </p:oleObj>
              </mc:Choice>
              <mc:Fallback>
                <p:oleObj name="Equation" r:id="rId14" imgW="4660560" imgH="5331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038600"/>
                        <a:ext cx="4660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75658"/>
              </p:ext>
            </p:extLst>
          </p:nvPr>
        </p:nvGraphicFramePr>
        <p:xfrm>
          <a:off x="1231709" y="4724400"/>
          <a:ext cx="4127883" cy="59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16" imgW="2819160" imgH="406080" progId="Equation.DSMT4">
                  <p:embed/>
                </p:oleObj>
              </mc:Choice>
              <mc:Fallback>
                <p:oleObj name="Equation" r:id="rId16" imgW="2819160" imgH="406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709" y="4724400"/>
                        <a:ext cx="4127883" cy="595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5486400" y="4953000"/>
          <a:ext cx="1739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Equation" r:id="rId18" imgW="1739880" imgH="342720" progId="Equation.3">
                  <p:embed/>
                </p:oleObj>
              </mc:Choice>
              <mc:Fallback>
                <p:oleObj name="Equation" r:id="rId18" imgW="1739880" imgH="3427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53000"/>
                        <a:ext cx="1739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vi-VN" u="sng" smtClean="0"/>
              <a:t>Chú ý</a:t>
            </a:r>
            <a:r>
              <a:rPr lang="en-US" smtClean="0"/>
              <a:t>:</a:t>
            </a:r>
            <a:r>
              <a:rPr lang="vi-VN" smtClean="0"/>
              <a:t> 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Tổng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quát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cs typeface="Arial" charset="0"/>
              </a:rPr>
              <a:t>Với</a:t>
            </a:r>
            <a:r>
              <a:rPr lang="en-US" dirty="0" smtClean="0">
                <a:latin typeface="Arial" charset="0"/>
                <a:cs typeface="Arial" charset="0"/>
              </a:rPr>
              <a:t> A ≥ 0  </a:t>
            </a:r>
            <a:r>
              <a:rPr lang="en-US" dirty="0" err="1" smtClean="0">
                <a:latin typeface="Arial" charset="0"/>
                <a:cs typeface="Arial" charset="0"/>
              </a:rPr>
              <a:t>và</a:t>
            </a:r>
            <a:r>
              <a:rPr lang="en-US" dirty="0" smtClean="0">
                <a:latin typeface="Arial" charset="0"/>
                <a:cs typeface="Arial" charset="0"/>
              </a:rPr>
              <a:t> B ≥ 0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                    Ta </a:t>
            </a:r>
            <a:r>
              <a:rPr lang="en-US" dirty="0" err="1" smtClean="0">
                <a:latin typeface="Arial" charset="0"/>
                <a:cs typeface="Arial" charset="0"/>
              </a:rPr>
              <a:t>có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Đặc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biệt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en-US" dirty="0" err="1" smtClean="0">
                <a:latin typeface="Arial" charset="0"/>
                <a:cs typeface="Arial" charset="0"/>
              </a:rPr>
              <a:t>Với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biểu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thức</a:t>
            </a:r>
            <a:r>
              <a:rPr lang="en-US" dirty="0" smtClean="0">
                <a:latin typeface="Arial" charset="0"/>
                <a:cs typeface="Arial" charset="0"/>
              </a:rPr>
              <a:t> A </a:t>
            </a:r>
            <a:r>
              <a:rPr lang="en-US" dirty="0" err="1" smtClean="0">
                <a:latin typeface="Arial" charset="0"/>
                <a:cs typeface="Arial" charset="0"/>
              </a:rPr>
              <a:t>không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âm</a:t>
            </a:r>
            <a:r>
              <a:rPr lang="en-US" dirty="0" smtClean="0">
                <a:latin typeface="Arial" charset="0"/>
                <a:cs typeface="Arial" charset="0"/>
              </a:rPr>
              <a:t>,              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               Ta </a:t>
            </a:r>
            <a:r>
              <a:rPr lang="en-US" dirty="0" err="1" smtClean="0">
                <a:latin typeface="Arial" charset="0"/>
                <a:cs typeface="Arial" charset="0"/>
              </a:rPr>
              <a:t>có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419600" y="2286000"/>
          <a:ext cx="2311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4" imgW="2311200" imgH="469800" progId="Equation.3">
                  <p:embed/>
                </p:oleObj>
              </mc:Choice>
              <mc:Fallback>
                <p:oleObj name="Equation" r:id="rId4" imgW="23112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0"/>
                        <a:ext cx="2311400" cy="4699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505200" y="4038600"/>
          <a:ext cx="260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6" imgW="2603160" imgH="571320" progId="Equation.3">
                  <p:embed/>
                </p:oleObj>
              </mc:Choice>
              <mc:Fallback>
                <p:oleObj name="Equation" r:id="rId6" imgW="2603160" imgH="571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038600"/>
                        <a:ext cx="2603500" cy="571500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u="sng" smtClean="0"/>
              <a:t>Luyện tập</a:t>
            </a:r>
            <a:r>
              <a:rPr lang="en-US" u="sng" smtClean="0"/>
              <a:t>2</a:t>
            </a:r>
            <a:r>
              <a:rPr lang="vi-VN" u="sng" smtClean="0"/>
              <a:t> </a:t>
            </a:r>
            <a:endParaRPr lang="en-US" u="sng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Rút gọn biểu thức: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Giải: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822700" y="1676400"/>
          <a:ext cx="176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4" imgW="1765080" imgH="533160" progId="Equation.3">
                  <p:embed/>
                </p:oleObj>
              </mc:Choice>
              <mc:Fallback>
                <p:oleObj name="Equation" r:id="rId4" imgW="176508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1676400"/>
                        <a:ext cx="1765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096000" y="1752600"/>
          <a:ext cx="93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Equation" r:id="rId6" imgW="939600" imgH="431640" progId="Equation.3">
                  <p:embed/>
                </p:oleObj>
              </mc:Choice>
              <mc:Fallback>
                <p:oleObj name="Equation" r:id="rId6" imgW="939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752600"/>
                        <a:ext cx="93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33400" y="3124200"/>
          <a:ext cx="176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Equation" r:id="rId8" imgW="1765080" imgH="533160" progId="Equation.3">
                  <p:embed/>
                </p:oleObj>
              </mc:Choice>
              <mc:Fallback>
                <p:oleObj name="Equation" r:id="rId8" imgW="1765080" imgH="533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1765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514600" y="3200400"/>
          <a:ext cx="180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9" imgW="1803240" imgH="533160" progId="Equation.3">
                  <p:embed/>
                </p:oleObj>
              </mc:Choice>
              <mc:Fallback>
                <p:oleObj name="Equation" r:id="rId9" imgW="1803240" imgH="533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00400"/>
                        <a:ext cx="180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989442"/>
              </p:ext>
            </p:extLst>
          </p:nvPr>
        </p:nvGraphicFramePr>
        <p:xfrm>
          <a:off x="4419600" y="3810000"/>
          <a:ext cx="215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Equation" r:id="rId11" imgW="2158920" imgH="609480" progId="Equation.3">
                  <p:embed/>
                </p:oleObj>
              </mc:Choice>
              <mc:Fallback>
                <p:oleObj name="Equation" r:id="rId11" imgW="2158920" imgH="609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2159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18527"/>
              </p:ext>
            </p:extLst>
          </p:nvPr>
        </p:nvGraphicFramePr>
        <p:xfrm>
          <a:off x="6832600" y="3886200"/>
          <a:ext cx="863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Equation" r:id="rId13" imgW="863280" imgH="419040" progId="Equation.3">
                  <p:embed/>
                </p:oleObj>
              </mc:Choice>
              <mc:Fallback>
                <p:oleObj name="Equation" r:id="rId13" imgW="86328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3886200"/>
                        <a:ext cx="863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457200" y="5715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Slide 14</a:t>
            </a:r>
            <a:endParaRPr lang="en-US"/>
          </a:p>
        </p:txBody>
      </p:sp>
      <p:sp>
        <p:nvSpPr>
          <p:cNvPr id="13" name="Curved Left Arrow 12">
            <a:hlinkClick r:id="rId15" action="ppaction://hlinksldjump"/>
          </p:cNvPr>
          <p:cNvSpPr/>
          <p:nvPr/>
        </p:nvSpPr>
        <p:spPr>
          <a:xfrm>
            <a:off x="7467600" y="51054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98775"/>
              </p:ext>
            </p:extLst>
          </p:nvPr>
        </p:nvGraphicFramePr>
        <p:xfrm>
          <a:off x="4413250" y="3117850"/>
          <a:ext cx="23653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Equation" r:id="rId16" imgW="1002960" imgH="279360" progId="Equation.DSMT4">
                  <p:embed/>
                </p:oleObj>
              </mc:Choice>
              <mc:Fallback>
                <p:oleObj name="Equation" r:id="rId16" imgW="1002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13250" y="3117850"/>
                        <a:ext cx="2365375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u="sng" dirty="0" err="1" smtClean="0"/>
              <a:t>Luyện</a:t>
            </a:r>
            <a:r>
              <a:rPr lang="en-US" u="sng" dirty="0" smtClean="0"/>
              <a:t> </a:t>
            </a:r>
            <a:r>
              <a:rPr lang="en-US" u="sng" dirty="0" err="1" smtClean="0"/>
              <a:t>tập</a:t>
            </a:r>
            <a:r>
              <a:rPr lang="en-US" u="sng" dirty="0" smtClean="0"/>
              <a:t> 3</a:t>
            </a:r>
            <a:r>
              <a:rPr lang="en-US" dirty="0" smtClean="0"/>
              <a:t>: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:                     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</a:t>
            </a:r>
          </a:p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endParaRPr lang="en-U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4572000" y="1524000"/>
          <a:ext cx="162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4" imgW="1625400" imgH="533160" progId="Equation.3">
                  <p:embed/>
                </p:oleObj>
              </mc:Choice>
              <mc:Fallback>
                <p:oleObj name="Equation" r:id="rId4" imgW="162540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1625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19050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969132" y="2743200"/>
            <a:ext cx="11644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6322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449580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09800" y="20574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14,4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09800" y="28956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09800" y="37338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09800" y="4648200"/>
            <a:ext cx="1905000" cy="685800"/>
          </a:xfrm>
          <a:prstGeom prst="roundRect">
            <a:avLst/>
          </a:prstGeom>
          <a:solidFill>
            <a:srgbClr val="00B0F0"/>
          </a:solidFill>
          <a:ln>
            <a:solidFill>
              <a:srgbClr val="7030A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FF0000"/>
                </a:solidFill>
              </a:rPr>
              <a:t>144</a:t>
            </a:r>
          </a:p>
        </p:txBody>
      </p:sp>
      <p:sp>
        <p:nvSpPr>
          <p:cNvPr id="11281" name="TextBox 19"/>
          <p:cNvSpPr txBox="1">
            <a:spLocks noChangeArrowheads="1"/>
          </p:cNvSpPr>
          <p:nvPr/>
        </p:nvSpPr>
        <p:spPr bwMode="auto">
          <a:xfrm>
            <a:off x="533400" y="5715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Slide 15</a:t>
            </a:r>
            <a:endParaRPr lang="en-US"/>
          </a:p>
        </p:txBody>
      </p:sp>
      <p:sp>
        <p:nvSpPr>
          <p:cNvPr id="21" name="Curved Left Arrow 20">
            <a:hlinkClick r:id="rId6" action="ppaction://hlinksldjump"/>
          </p:cNvPr>
          <p:cNvSpPr/>
          <p:nvPr/>
        </p:nvSpPr>
        <p:spPr>
          <a:xfrm>
            <a:off x="7696200" y="56388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0" y="2366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2593197"/>
            <a:ext cx="1477383" cy="14127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err="1" smtClean="0"/>
              <a:t>Luyện</a:t>
            </a:r>
            <a:r>
              <a:rPr lang="en-US" u="sng" dirty="0" smtClean="0"/>
              <a:t> </a:t>
            </a:r>
            <a:r>
              <a:rPr lang="en-US" u="sng" dirty="0" err="1" smtClean="0"/>
              <a:t>tập</a:t>
            </a:r>
            <a:r>
              <a:rPr lang="en-US" u="sng" dirty="0" smtClean="0"/>
              <a:t> 4(</a:t>
            </a:r>
            <a:r>
              <a:rPr lang="en-US" u="sng" dirty="0" err="1" smtClean="0"/>
              <a:t>về</a:t>
            </a:r>
            <a:r>
              <a:rPr lang="en-US" u="sng" dirty="0" smtClean="0"/>
              <a:t> </a:t>
            </a:r>
            <a:r>
              <a:rPr lang="en-US" u="sng" dirty="0" err="1" smtClean="0"/>
              <a:t>làm</a:t>
            </a:r>
            <a:r>
              <a:rPr lang="en-US" u="sng" dirty="0" smtClean="0"/>
              <a:t>)</a:t>
            </a:r>
            <a:r>
              <a:rPr lang="vi-VN" u="sng" dirty="0" smtClean="0"/>
              <a:t> </a:t>
            </a:r>
            <a:endParaRPr lang="en-US" u="sng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qui </a:t>
            </a:r>
            <a:r>
              <a:rPr lang="en-US" dirty="0" err="1" smtClean="0"/>
              <a:t>tắc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bậc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en-US" dirty="0" err="1" smtClean="0"/>
              <a:t>Tính</a:t>
            </a:r>
            <a:r>
              <a:rPr lang="en-US" dirty="0" smtClean="0"/>
              <a:t>                    ;                        </a:t>
            </a:r>
          </a:p>
          <a:p>
            <a:pPr marL="514350" indent="-514350" eaLnBrk="1" hangingPunct="1">
              <a:buFont typeface="Arial" charset="0"/>
              <a:buNone/>
            </a:pPr>
            <a:endParaRPr lang="vi-VN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vi-VN" dirty="0" smtClean="0"/>
              <a:t>c) Rút gọn biểu thức: </a:t>
            </a:r>
            <a:r>
              <a:rPr lang="en-US" dirty="0" smtClean="0"/>
              <a:t>     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981200" y="2819400"/>
          <a:ext cx="1397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4" imgW="1396800" imgH="469800" progId="Equation.3">
                  <p:embed/>
                </p:oleObj>
              </mc:Choice>
              <mc:Fallback>
                <p:oleObj name="Equation" r:id="rId4" imgW="13968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1397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038600" y="2819400"/>
          <a:ext cx="161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6" imgW="1612800" imgH="533160" progId="Equation.3">
                  <p:embed/>
                </p:oleObj>
              </mc:Choice>
              <mc:Fallback>
                <p:oleObj name="Equation" r:id="rId6" imgW="161280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612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800600" y="3810000"/>
          <a:ext cx="1866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8" imgW="1866600" imgH="888840" progId="Equation.3">
                  <p:embed/>
                </p:oleObj>
              </mc:Choice>
              <mc:Fallback>
                <p:oleObj name="Equation" r:id="rId8" imgW="186660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10000"/>
                        <a:ext cx="18669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685800" y="5715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Slide 16</a:t>
            </a:r>
            <a:endParaRPr lang="en-US"/>
          </a:p>
        </p:txBody>
      </p:sp>
      <p:sp>
        <p:nvSpPr>
          <p:cNvPr id="8" name="Curved Left Arrow 7">
            <a:hlinkClick r:id="rId10" action="ppaction://hlinksldjump"/>
          </p:cNvPr>
          <p:cNvSpPr/>
          <p:nvPr/>
        </p:nvSpPr>
        <p:spPr>
          <a:xfrm>
            <a:off x="7467600" y="51054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vi-VN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Về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bài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bài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tập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>
                <a:solidFill>
                  <a:srgbClr val="FF0000"/>
                </a:solidFill>
              </a:rPr>
              <a:t>18,19</a:t>
            </a:r>
            <a:r>
              <a:rPr lang="en-US" sz="3200" dirty="0" smtClean="0">
                <a:solidFill>
                  <a:srgbClr val="FF0000"/>
                </a:solidFill>
              </a:rPr>
              <a:t>, 20 </a:t>
            </a:r>
            <a:r>
              <a:rPr lang="en-US" sz="3200" dirty="0" err="1" smtClean="0">
                <a:solidFill>
                  <a:srgbClr val="FF0000"/>
                </a:solidFill>
              </a:rPr>
              <a:t>sgk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trang</a:t>
            </a:r>
            <a:r>
              <a:rPr lang="en-US" sz="3200" dirty="0" smtClean="0">
                <a:solidFill>
                  <a:srgbClr val="FF0000"/>
                </a:solidFill>
              </a:rPr>
              <a:t> 15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BT </a:t>
            </a:r>
            <a:r>
              <a:rPr lang="en-US" sz="3200" dirty="0" err="1" smtClean="0">
                <a:solidFill>
                  <a:srgbClr val="FF0000"/>
                </a:solidFill>
              </a:rPr>
              <a:t>luyện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tập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vi-VN" dirty="0" smtClean="0"/>
              <a:t>Bài 20c)                       Với a &gt; 1 thì 1-a là số âm , nên khi khai phương ta được</a:t>
            </a:r>
          </a:p>
          <a:p>
            <a:pPr eaLnBrk="1" hangingPunct="1">
              <a:buFont typeface="Arial" charset="0"/>
              <a:buNone/>
            </a:pPr>
            <a:r>
              <a:rPr lang="vi-VN" dirty="0" smtClean="0"/>
              <a:t>Bài 20d)                           Với a &gt; b thì a –b </a:t>
            </a:r>
          </a:p>
          <a:p>
            <a:pPr eaLnBrk="1" hangingPunct="1">
              <a:buFont typeface="Arial" charset="0"/>
              <a:buNone/>
            </a:pPr>
            <a:endParaRPr lang="vi-VN" dirty="0" smtClean="0"/>
          </a:p>
          <a:p>
            <a:pPr eaLnBrk="1" hangingPunct="1">
              <a:buFont typeface="Arial" charset="0"/>
              <a:buNone/>
            </a:pPr>
            <a:r>
              <a:rPr lang="vi-VN" dirty="0" smtClean="0"/>
              <a:t> là số dương , nên khi khai phương ta có   </a:t>
            </a:r>
            <a:endParaRPr lang="en-US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036175"/>
              </p:ext>
            </p:extLst>
          </p:nvPr>
        </p:nvGraphicFramePr>
        <p:xfrm>
          <a:off x="2209800" y="1752600"/>
          <a:ext cx="224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4" imgW="2247840" imgH="609480" progId="Equation.3">
                  <p:embed/>
                </p:oleObj>
              </mc:Choice>
              <mc:Fallback>
                <p:oleObj name="Equation" r:id="rId4" imgW="22478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52600"/>
                        <a:ext cx="2247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47003"/>
              </p:ext>
            </p:extLst>
          </p:nvPr>
        </p:nvGraphicFramePr>
        <p:xfrm>
          <a:off x="7239000" y="2286000"/>
          <a:ext cx="151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6" imgW="1511280" imgH="609480" progId="Equation.3">
                  <p:embed/>
                </p:oleObj>
              </mc:Choice>
              <mc:Fallback>
                <p:oleObj name="Equation" r:id="rId6" imgW="151128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0"/>
                        <a:ext cx="1511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5732"/>
              </p:ext>
            </p:extLst>
          </p:nvPr>
        </p:nvGraphicFramePr>
        <p:xfrm>
          <a:off x="2286000" y="2819400"/>
          <a:ext cx="2514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8" imgW="2514600" imgH="761760" progId="Equation.3">
                  <p:embed/>
                </p:oleObj>
              </mc:Choice>
              <mc:Fallback>
                <p:oleObj name="Equation" r:id="rId8" imgW="2514600" imgH="761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2514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038600" y="4495800"/>
          <a:ext cx="1651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10" imgW="1650960" imgH="634680" progId="Equation.3">
                  <p:embed/>
                </p:oleObj>
              </mc:Choice>
              <mc:Fallback>
                <p:oleObj name="Equation" r:id="rId10" imgW="165096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95800"/>
                        <a:ext cx="1651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609600" y="5715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Slide 18</a:t>
            </a:r>
            <a:endParaRPr lang="en-US"/>
          </a:p>
        </p:txBody>
      </p:sp>
      <p:sp>
        <p:nvSpPr>
          <p:cNvPr id="9" name="Curved Left Arrow 8">
            <a:hlinkClick r:id="rId12" action="ppaction://hlinksldjump"/>
          </p:cNvPr>
          <p:cNvSpPr/>
          <p:nvPr/>
        </p:nvSpPr>
        <p:spPr>
          <a:xfrm>
            <a:off x="7620000" y="56388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219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Hướng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dẫn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bài</a:t>
            </a:r>
            <a:r>
              <a:rPr lang="en-US" sz="2800" dirty="0" smtClean="0">
                <a:solidFill>
                  <a:srgbClr val="0070C0"/>
                </a:solidFill>
              </a:rPr>
              <a:t> 20 b, c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9459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76200" y="304800"/>
            <a:ext cx="2209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1. </a:t>
            </a:r>
            <a:r>
              <a:rPr lang="en-US" sz="3000" b="1" u="sng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Định lí:</a:t>
            </a:r>
          </a:p>
        </p:txBody>
      </p:sp>
      <p:sp>
        <p:nvSpPr>
          <p:cNvPr id="10351" name="Text Box 111"/>
          <p:cNvSpPr txBox="1">
            <a:spLocks noChangeArrowheads="1"/>
          </p:cNvSpPr>
          <p:nvPr/>
        </p:nvSpPr>
        <p:spPr bwMode="auto">
          <a:xfrm>
            <a:off x="0" y="1190625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?1. Tính và so sánh                và</a:t>
            </a:r>
          </a:p>
        </p:txBody>
      </p:sp>
      <p:graphicFrame>
        <p:nvGraphicFramePr>
          <p:cNvPr id="10388" name="Object 148"/>
          <p:cNvGraphicFramePr>
            <a:graphicFrameLocks noChangeAspect="1"/>
          </p:cNvGraphicFramePr>
          <p:nvPr/>
        </p:nvGraphicFramePr>
        <p:xfrm>
          <a:off x="2971800" y="1143000"/>
          <a:ext cx="32591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3" imgW="1279800" imgH="200880" progId="">
                  <p:embed/>
                </p:oleObj>
              </mc:Choice>
              <mc:Fallback>
                <p:oleObj name="Equation" r:id="rId3" imgW="1279800" imgH="200880" progId="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143000"/>
                        <a:ext cx="3259138" cy="5429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9" name="Text Box 149"/>
          <p:cNvSpPr txBox="1">
            <a:spLocks noChangeArrowheads="1"/>
          </p:cNvSpPr>
          <p:nvPr/>
        </p:nvSpPr>
        <p:spPr bwMode="auto">
          <a:xfrm>
            <a:off x="3276600" y="1905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Giải</a:t>
            </a:r>
          </a:p>
        </p:txBody>
      </p:sp>
      <p:graphicFrame>
        <p:nvGraphicFramePr>
          <p:cNvPr id="10390" name="Object 150"/>
          <p:cNvGraphicFramePr>
            <a:graphicFrameLocks noChangeAspect="1"/>
          </p:cNvGraphicFramePr>
          <p:nvPr/>
        </p:nvGraphicFramePr>
        <p:xfrm>
          <a:off x="1154113" y="2755900"/>
          <a:ext cx="36115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5" imgW="1425960" imgH="264960" progId="">
                  <p:embed/>
                </p:oleObj>
              </mc:Choice>
              <mc:Fallback>
                <p:oleObj name="Equation" r:id="rId5" imgW="1425960" imgH="264960" progId="">
                  <p:embed/>
                  <p:pic>
                    <p:nvPicPr>
                      <p:cNvPr id="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755900"/>
                        <a:ext cx="3611562" cy="703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1" name="Object 151"/>
          <p:cNvGraphicFramePr>
            <a:graphicFrameLocks noChangeAspect="1"/>
          </p:cNvGraphicFramePr>
          <p:nvPr/>
        </p:nvGraphicFramePr>
        <p:xfrm>
          <a:off x="1163638" y="3581400"/>
          <a:ext cx="48561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7" imgW="1930400" imgH="254000" progId="Equation.3">
                  <p:embed/>
                </p:oleObj>
              </mc:Choice>
              <mc:Fallback>
                <p:oleObj name="Equation" r:id="rId7" imgW="1930400" imgH="254000" progId="Equation.3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581400"/>
                        <a:ext cx="4856162" cy="6397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2" name="Object 152"/>
          <p:cNvGraphicFramePr>
            <a:graphicFrameLocks noChangeAspect="1"/>
          </p:cNvGraphicFramePr>
          <p:nvPr/>
        </p:nvGraphicFramePr>
        <p:xfrm>
          <a:off x="2286000" y="4495800"/>
          <a:ext cx="297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9" imgW="1181100" imgH="228600" progId="Equation.DSMT4">
                  <p:embed/>
                </p:oleObj>
              </mc:Choice>
              <mc:Fallback>
                <p:oleObj name="Equation" r:id="rId9" imgW="1181100" imgH="228600" progId="Equation.DSMT4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2971800" cy="5746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3" name="Text Box 153"/>
          <p:cNvSpPr txBox="1">
            <a:spLocks noChangeArrowheads="1"/>
          </p:cNvSpPr>
          <p:nvPr/>
        </p:nvSpPr>
        <p:spPr bwMode="auto">
          <a:xfrm>
            <a:off x="1219200" y="4572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Vậy: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8" grpId="0"/>
      <p:bldP spid="10351" grpId="0"/>
      <p:bldP spid="10389" grpId="0"/>
      <p:bldP spid="10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2209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1. </a:t>
            </a:r>
            <a:r>
              <a:rPr lang="en-US" sz="3000" b="1" u="sng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Định lí: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* Định lí: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3490913" y="1143000"/>
          <a:ext cx="23002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143000"/>
                        <a:ext cx="2300287" cy="576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057400" y="685800"/>
            <a:ext cx="5486400" cy="1169988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Với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hai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số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 a </a:t>
            </a: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và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 b </a:t>
            </a: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không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âm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, ta </a:t>
            </a:r>
            <a:r>
              <a:rPr lang="en-US" sz="2800" b="1" i="1" dirty="0" err="1">
                <a:latin typeface="Times New Roman" pitchFamily="18" charset="0"/>
                <a:ea typeface="ＭＳ Ｐゴシック" pitchFamily="34" charset="-128"/>
              </a:rPr>
              <a:t>có</a:t>
            </a: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i="1" dirty="0">
                <a:latin typeface="Times New Roman" pitchFamily="18" charset="0"/>
                <a:ea typeface="ＭＳ Ｐゴシック" pitchFamily="34" charset="-128"/>
              </a:rPr>
              <a:t>  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04800" y="1905000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* Chứng minh: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33400" y="2438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ea typeface="ＭＳ Ｐゴシック" pitchFamily="34" charset="-128"/>
              </a:rPr>
              <a:t>Vì a </a:t>
            </a:r>
            <a:r>
              <a:rPr lang="en-US" sz="28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≥ 0 và b ≥ 0 nên                  xác định và không âm</a:t>
            </a:r>
          </a:p>
        </p:txBody>
      </p:sp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3810000" y="2362200"/>
          <a:ext cx="11509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362200"/>
                        <a:ext cx="1150938" cy="576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1925638" y="3048000"/>
          <a:ext cx="44751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1778000" imgH="279400" progId="Equation.3">
                  <p:embed/>
                </p:oleObj>
              </mc:Choice>
              <mc:Fallback>
                <p:oleObj name="Equation" r:id="rId7" imgW="1778000" imgH="279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3048000"/>
                        <a:ext cx="4475162" cy="704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09600" y="31877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ea typeface="ＭＳ Ｐゴシック" pitchFamily="34" charset="-128"/>
              </a:rPr>
              <a:t>Ta có: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457200" y="3935413"/>
            <a:ext cx="8077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ea typeface="ＭＳ Ｐゴシック" pitchFamily="34" charset="-128"/>
              </a:rPr>
              <a:t>Vậy:                là căn bậc hai số học của a.b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ea typeface="ＭＳ Ｐゴシック" pitchFamily="34" charset="-128"/>
              </a:rPr>
              <a:t>             =&gt;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ea typeface="ＭＳ Ｐゴシック" pitchFamily="34" charset="-128"/>
              </a:rPr>
              <a:t>         </a:t>
            </a:r>
            <a:endParaRPr lang="en-US" sz="280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2195513" y="4529138"/>
          <a:ext cx="23002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529138"/>
                        <a:ext cx="2300287" cy="5762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914400" y="5307013"/>
            <a:ext cx="5791200" cy="1169987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Chú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 ý: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                    (</a:t>
            </a:r>
            <a:r>
              <a:rPr lang="en-US" sz="2800" i="1" dirty="0" err="1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với</a:t>
            </a:r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 a, b, n </a:t>
            </a:r>
            <a:r>
              <a:rPr lang="en-US" sz="2800" i="1" dirty="0" err="1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không</a:t>
            </a:r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z="2800" i="1" dirty="0" err="1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âm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)</a:t>
            </a:r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2538413" y="5334000"/>
          <a:ext cx="34813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11" imgW="1384300" imgH="228600" progId="Equation.3">
                  <p:embed/>
                </p:oleObj>
              </mc:Choice>
              <mc:Fallback>
                <p:oleObj name="Equation" r:id="rId11" imgW="13843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5334000"/>
                        <a:ext cx="3481387" cy="576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439863" y="3886200"/>
          <a:ext cx="11509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3" imgW="457200" imgH="228600" progId="Equation.3">
                  <p:embed/>
                </p:oleObj>
              </mc:Choice>
              <mc:Fallback>
                <p:oleObj name="Equation" r:id="rId13" imgW="4572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886200"/>
                        <a:ext cx="1150937" cy="576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71" grpId="0" animBg="1"/>
      <p:bldP spid="40972" grpId="0"/>
      <p:bldP spid="40973" grpId="0"/>
      <p:bldP spid="40976" grpId="0"/>
      <p:bldP spid="40977" grpId="0"/>
      <p:bldP spid="409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3563" cy="1050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vi-VN" dirty="0" smtClean="0"/>
              <a:t>Chú ý</a:t>
            </a:r>
            <a:r>
              <a:rPr lang="en-US" dirty="0" smtClean="0"/>
              <a:t>:</a:t>
            </a:r>
            <a:r>
              <a:rPr lang="vi-VN" dirty="0" smtClean="0"/>
              <a:t> mở rộng cho nhiều số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vi-VN" dirty="0" smtClean="0"/>
              <a:t> </a:t>
            </a:r>
            <a:endParaRPr lang="en-US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971800" y="2438400"/>
          <a:ext cx="434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4" imgW="2768400" imgH="482400" progId="Equation.3">
                  <p:embed/>
                </p:oleObj>
              </mc:Choice>
              <mc:Fallback>
                <p:oleObj name="Equation" r:id="rId4" imgW="27684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4343400" cy="762000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219200" y="3581400"/>
            <a:ext cx="5791200" cy="1198563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Chú ý: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                    (</a:t>
            </a:r>
            <a:r>
              <a:rPr lang="en-US" sz="2800" i="1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với a, b, n không âm</a:t>
            </a:r>
            <a:r>
              <a:rPr lang="en-US" sz="2800">
                <a:solidFill>
                  <a:schemeClr val="hlink"/>
                </a:solidFill>
                <a:latin typeface="Times New Roman" pitchFamily="18" charset="0"/>
                <a:ea typeface="ＭＳ Ｐゴシック" pitchFamily="34" charset="-128"/>
              </a:rPr>
              <a:t>)</a:t>
            </a:r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2819400" y="3657600"/>
          <a:ext cx="34813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6" imgW="1384300" imgH="228600" progId="">
                  <p:embed/>
                </p:oleObj>
              </mc:Choice>
              <mc:Fallback>
                <p:oleObj name="Equation" r:id="rId6" imgW="1384300" imgH="22860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57600"/>
                        <a:ext cx="3481388" cy="5762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3. </a:t>
            </a:r>
            <a:r>
              <a:rPr lang="vi-VN" dirty="0" smtClean="0"/>
              <a:t>Áp dụng</a:t>
            </a:r>
            <a:r>
              <a:rPr lang="en-US" dirty="0" smtClean="0"/>
              <a:t>:</a:t>
            </a:r>
            <a:r>
              <a:rPr lang="vi-VN" dirty="0" smtClean="0"/>
              <a:t> 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lphaLcParenR"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Qui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tắc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khai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phương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một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tích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  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Muốn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khai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phương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một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tích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số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không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âm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ta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có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thể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khai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phương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từng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thừa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số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rồi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nhân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kết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quả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lại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với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nhau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smtClean="0">
                <a:solidFill>
                  <a:srgbClr val="FF0000"/>
                </a:solidFill>
              </a:rPr>
              <a:t>Ví dụ 1</a:t>
            </a:r>
            <a:r>
              <a:rPr lang="en-US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89638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lphaLcParenR"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Wingdings 2" pitchFamily="18" charset="2"/>
              <a:buAutoNum type="alphaLcParenR"/>
            </a:pPr>
            <a:r>
              <a:rPr lang="en-US" dirty="0" err="1" smtClean="0">
                <a:latin typeface="Arial" charset="0"/>
                <a:cs typeface="Arial" charset="0"/>
              </a:rPr>
              <a:t>Thực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hiện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phép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b) </a:t>
            </a:r>
            <a:r>
              <a:rPr lang="en-US" dirty="0" err="1" smtClean="0">
                <a:latin typeface="Arial" charset="0"/>
                <a:cs typeface="Arial" charset="0"/>
              </a:rPr>
              <a:t>Thực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hiện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phép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105400" y="1219200"/>
          <a:ext cx="198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4" imgW="1371600" imgH="393480" progId="Equation.3">
                  <p:embed/>
                </p:oleObj>
              </mc:Choice>
              <mc:Fallback>
                <p:oleObj name="Equation" r:id="rId4" imgW="13716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219200"/>
                        <a:ext cx="1981200" cy="3937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600200" y="1752600"/>
          <a:ext cx="5473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6" imgW="5473440" imgH="469800" progId="Equation.3">
                  <p:embed/>
                </p:oleObj>
              </mc:Choice>
              <mc:Fallback>
                <p:oleObj name="Equation" r:id="rId6" imgW="547344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4737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953000" y="2895600"/>
          <a:ext cx="137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8" imgW="1371600" imgH="533160" progId="Equation.3">
                  <p:embed/>
                </p:oleObj>
              </mc:Choice>
              <mc:Fallback>
                <p:oleObj name="Equation" r:id="rId8" imgW="137160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1371600" cy="533400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600200" y="4038600"/>
          <a:ext cx="577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0" imgW="5778360" imgH="533160" progId="Equation.3">
                  <p:embed/>
                </p:oleObj>
              </mc:Choice>
              <mc:Fallback>
                <p:oleObj name="Equation" r:id="rId10" imgW="5778360" imgH="533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5778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giá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trị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của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biểu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thức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Arial" charset="0"/>
                <a:cs typeface="Arial" charset="0"/>
              </a:rPr>
              <a:t>                       = 5.10.2 =100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638800" y="2057400"/>
          <a:ext cx="1435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4" imgW="1434960" imgH="469800" progId="Equation.3">
                  <p:embed/>
                </p:oleObj>
              </mc:Choice>
              <mc:Fallback>
                <p:oleObj name="Equation" r:id="rId4" imgW="14349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057400"/>
                        <a:ext cx="1435100" cy="4699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524000" y="3276600"/>
          <a:ext cx="1435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6" imgW="1434960" imgH="469800" progId="Equation.3">
                  <p:embed/>
                </p:oleObj>
              </mc:Choice>
              <mc:Fallback>
                <p:oleObj name="Equation" r:id="rId6" imgW="14349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14351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124200" y="3276600"/>
          <a:ext cx="1993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7" imgW="1993680" imgH="469800" progId="Equation.3">
                  <p:embed/>
                </p:oleObj>
              </mc:Choice>
              <mc:Fallback>
                <p:oleObj name="Equation" r:id="rId7" imgW="199368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76600"/>
                        <a:ext cx="19939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334000" y="3276600"/>
          <a:ext cx="2374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9" imgW="2374560" imgH="469800" progId="Equation.3">
                  <p:embed/>
                </p:oleObj>
              </mc:Choice>
              <mc:Fallback>
                <p:oleObj name="Equation" r:id="rId9" imgW="237456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76600"/>
                        <a:ext cx="23749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391400" cy="1352550"/>
          </a:xfrm>
        </p:spPr>
        <p:txBody>
          <a:bodyPr/>
          <a:lstStyle/>
          <a:p>
            <a:pPr eaLnBrk="1" hangingPunct="1"/>
            <a:r>
              <a:rPr lang="en-US" sz="3600" u="sng" dirty="0" smtClean="0">
                <a:solidFill>
                  <a:srgbClr val="7030A0"/>
                </a:solidFill>
              </a:rPr>
              <a:t>b)</a:t>
            </a:r>
            <a:r>
              <a:rPr lang="vi-VN" sz="3600" u="sng" dirty="0" smtClean="0">
                <a:solidFill>
                  <a:srgbClr val="7030A0"/>
                </a:solidFill>
              </a:rPr>
              <a:t>Qui tắc nhân các căn bậc hai</a:t>
            </a:r>
            <a:r>
              <a:rPr lang="en-US" sz="3600" u="sng" dirty="0" smtClean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962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 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Muốn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nhân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các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căn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bậc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hai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của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các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số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không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âm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, ta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có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thể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nhân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các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số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dưới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dấu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căn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với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nhau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rồi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khai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phương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kết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quả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rial" charset="0"/>
                <a:cs typeface="Arial" charset="0"/>
              </a:rPr>
              <a:t>đó</a:t>
            </a:r>
            <a:r>
              <a:rPr lang="en-US" sz="36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381000" y="5867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Slide 10</a:t>
            </a:r>
            <a:endParaRPr lang="en-US"/>
          </a:p>
        </p:txBody>
      </p:sp>
      <p:sp>
        <p:nvSpPr>
          <p:cNvPr id="5" name="Curved Left Arrow 4">
            <a:hlinkClick r:id="rId3" action="ppaction://hlinksldjump"/>
          </p:cNvPr>
          <p:cNvSpPr/>
          <p:nvPr/>
        </p:nvSpPr>
        <p:spPr>
          <a:xfrm>
            <a:off x="7467600" y="5562600"/>
            <a:ext cx="4572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u="sng" smtClean="0">
                <a:solidFill>
                  <a:srgbClr val="FF0000"/>
                </a:solidFill>
              </a:rPr>
              <a:t>Ví dụ 2</a:t>
            </a:r>
            <a:endParaRPr lang="en-US" u="sng" smtClean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a) </a:t>
            </a: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: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             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b) </a:t>
            </a:r>
            <a:r>
              <a:rPr lang="en-US" dirty="0" err="1" smtClean="0">
                <a:latin typeface="Arial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</a:p>
          <a:p>
            <a:pPr eaLnBrk="1" hangingPunct="1">
              <a:buFont typeface="Arial" charset="0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Giải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                                             = 4.7=28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69076"/>
              </p:ext>
            </p:extLst>
          </p:nvPr>
        </p:nvGraphicFramePr>
        <p:xfrm>
          <a:off x="1600200" y="2451100"/>
          <a:ext cx="124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4" imgW="1244520" imgH="469800" progId="Equation.3">
                  <p:embed/>
                </p:oleObj>
              </mc:Choice>
              <mc:Fallback>
                <p:oleObj name="Equation" r:id="rId4" imgW="124452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51100"/>
                        <a:ext cx="1244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650511"/>
              </p:ext>
            </p:extLst>
          </p:nvPr>
        </p:nvGraphicFramePr>
        <p:xfrm>
          <a:off x="2209800" y="1676400"/>
          <a:ext cx="124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6" imgW="1244520" imgH="469800" progId="Equation.3">
                  <p:embed/>
                </p:oleObj>
              </mc:Choice>
              <mc:Fallback>
                <p:oleObj name="Equation" r:id="rId6" imgW="12445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76400"/>
                        <a:ext cx="1244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901636"/>
              </p:ext>
            </p:extLst>
          </p:nvPr>
        </p:nvGraphicFramePr>
        <p:xfrm>
          <a:off x="3048000" y="2451100"/>
          <a:ext cx="1270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" name="Equation" r:id="rId7" imgW="1269720" imgH="469800" progId="Equation.3">
                  <p:embed/>
                </p:oleObj>
              </mc:Choice>
              <mc:Fallback>
                <p:oleObj name="Equation" r:id="rId7" imgW="126972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451100"/>
                        <a:ext cx="1270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16292"/>
              </p:ext>
            </p:extLst>
          </p:nvPr>
        </p:nvGraphicFramePr>
        <p:xfrm>
          <a:off x="4495800" y="2451100"/>
          <a:ext cx="1130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Equation" r:id="rId9" imgW="1130040" imgH="457200" progId="Equation.3">
                  <p:embed/>
                </p:oleObj>
              </mc:Choice>
              <mc:Fallback>
                <p:oleObj name="Equation" r:id="rId9" imgW="11300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51100"/>
                        <a:ext cx="1130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514922"/>
              </p:ext>
            </p:extLst>
          </p:nvPr>
        </p:nvGraphicFramePr>
        <p:xfrm>
          <a:off x="5764587" y="2474798"/>
          <a:ext cx="1031126" cy="473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Equation" r:id="rId11" imgW="774360" imgH="355320" progId="Equation.DSMT4">
                  <p:embed/>
                </p:oleObj>
              </mc:Choice>
              <mc:Fallback>
                <p:oleObj name="Equation" r:id="rId11" imgW="774360" imgH="355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587" y="2474798"/>
                        <a:ext cx="1031126" cy="473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286000" y="3429000"/>
          <a:ext cx="1638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Equation" r:id="rId13" imgW="1638000" imgH="533160" progId="Equation.3">
                  <p:embed/>
                </p:oleObj>
              </mc:Choice>
              <mc:Fallback>
                <p:oleObj name="Equation" r:id="rId13" imgW="1638000" imgH="533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1638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600200" y="4038600"/>
          <a:ext cx="1638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" name="Equation" r:id="rId15" imgW="1638000" imgH="533160" progId="Equation.3">
                  <p:embed/>
                </p:oleObj>
              </mc:Choice>
              <mc:Fallback>
                <p:oleObj name="Equation" r:id="rId15" imgW="1638000" imgH="5331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1638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989525"/>
              </p:ext>
            </p:extLst>
          </p:nvPr>
        </p:nvGraphicFramePr>
        <p:xfrm>
          <a:off x="3505200" y="4038600"/>
          <a:ext cx="196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Equation" r:id="rId16" imgW="1968480" imgH="533160" progId="Equation.3">
                  <p:embed/>
                </p:oleObj>
              </mc:Choice>
              <mc:Fallback>
                <p:oleObj name="Equation" r:id="rId16" imgW="1968480" imgH="5331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038600"/>
                        <a:ext cx="1968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509392"/>
              </p:ext>
            </p:extLst>
          </p:nvPr>
        </p:nvGraphicFramePr>
        <p:xfrm>
          <a:off x="5638800" y="4038600"/>
          <a:ext cx="287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Equation" r:id="rId18" imgW="2869920" imgH="533160" progId="Equation.3">
                  <p:embed/>
                </p:oleObj>
              </mc:Choice>
              <mc:Fallback>
                <p:oleObj name="Equation" r:id="rId18" imgW="2869920" imgH="533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38600"/>
                        <a:ext cx="2870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121833"/>
              </p:ext>
            </p:extLst>
          </p:nvPr>
        </p:nvGraphicFramePr>
        <p:xfrm>
          <a:off x="6934200" y="2603500"/>
          <a:ext cx="63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Equation" r:id="rId20" imgW="634680" imgH="330120" progId="Equation.3">
                  <p:embed/>
                </p:oleObj>
              </mc:Choice>
              <mc:Fallback>
                <p:oleObj name="Equation" r:id="rId20" imgW="634680" imgH="3301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603500"/>
                        <a:ext cx="635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458</Words>
  <Application>Microsoft Office PowerPoint</Application>
  <PresentationFormat>On-screen Show (4:3)</PresentationFormat>
  <Paragraphs>110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Chú ý: mở rộng cho nhiều số  </vt:lpstr>
      <vt:lpstr>3. Áp dụng: </vt:lpstr>
      <vt:lpstr>Ví dụ 1:</vt:lpstr>
      <vt:lpstr>Áp dụng</vt:lpstr>
      <vt:lpstr>b)Qui tắc nhân các căn bậc hai:</vt:lpstr>
      <vt:lpstr>Ví dụ 2</vt:lpstr>
      <vt:lpstr>Luyện tập 1: </vt:lpstr>
      <vt:lpstr>Chú ý: </vt:lpstr>
      <vt:lpstr>Luyện tập2 </vt:lpstr>
      <vt:lpstr>Luyện tập 3:</vt:lpstr>
      <vt:lpstr>Luyện tập 4(về làm) </vt:lpstr>
      <vt:lpstr> Về nhà học bài là làm các bài tập 18,19, 20 sgk trang 15 và BT luyện tập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tiêt 4 nhan va khai phuong</dc:title>
  <dc:creator>PC</dc:creator>
  <cp:lastModifiedBy>User</cp:lastModifiedBy>
  <cp:revision>35</cp:revision>
  <dcterms:created xsi:type="dcterms:W3CDTF">2013-08-08T14:04:04Z</dcterms:created>
  <dcterms:modified xsi:type="dcterms:W3CDTF">2021-09-16T05:55:58Z</dcterms:modified>
</cp:coreProperties>
</file>