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5" r:id="rId2"/>
    <p:sldId id="264" r:id="rId3"/>
    <p:sldId id="282" r:id="rId4"/>
    <p:sldId id="276" r:id="rId5"/>
    <p:sldId id="283" r:id="rId6"/>
    <p:sldId id="268" r:id="rId7"/>
    <p:sldId id="269" r:id="rId8"/>
    <p:sldId id="270" r:id="rId9"/>
    <p:sldId id="284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9/17/2021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9/17/2021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9/17/2021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9/17/2021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9/17/2021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9/17/2021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9/17/2021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9/17/2021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3.wmf"/><Relationship Id="rId3" Type="http://schemas.openxmlformats.org/officeDocument/2006/relationships/image" Target="../media/image15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7.png"/><Relationship Id="rId5" Type="http://schemas.openxmlformats.org/officeDocument/2006/relationships/image" Target="../media/image16.wmf"/><Relationship Id="rId15" Type="http://schemas.openxmlformats.org/officeDocument/2006/relationships/image" Target="../media/image14.w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1.w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2.wmf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1812" y="609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BÀI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7012" y="1219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PHÉP NHÂN VÀ PHÉP KHAI PHƯƠNG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7412" y="2487612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*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Định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lí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0012" y="2487612"/>
            <a:ext cx="5486400" cy="160043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  <a:ea typeface="ＭＳ Ｐゴシック" pitchFamily="34" charset="-128"/>
              </a:rPr>
              <a:t>Với</a:t>
            </a: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i="1" dirty="0" err="1">
                <a:latin typeface="Times New Roman" pitchFamily="18" charset="0"/>
                <a:ea typeface="ＭＳ Ｐゴシック" pitchFamily="34" charset="-128"/>
              </a:rPr>
              <a:t>hai</a:t>
            </a: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ＭＳ Ｐゴシック" pitchFamily="34" charset="-128"/>
              </a:rPr>
              <a:t>biểu</a:t>
            </a:r>
            <a:r>
              <a:rPr lang="en-US" sz="2800" b="1" i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ＭＳ Ｐゴシック" pitchFamily="34" charset="-128"/>
              </a:rPr>
              <a:t>thức</a:t>
            </a:r>
            <a:r>
              <a:rPr lang="en-US" sz="2800" b="1" i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i="1" dirty="0" err="1">
                <a:latin typeface="Times New Roman" pitchFamily="18" charset="0"/>
                <a:ea typeface="ＭＳ Ｐゴシック" pitchFamily="34" charset="-128"/>
              </a:rPr>
              <a:t>không</a:t>
            </a: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ＭＳ Ｐゴシック" pitchFamily="34" charset="-128"/>
              </a:rPr>
              <a:t>âm</a:t>
            </a:r>
            <a:r>
              <a:rPr lang="en-US" sz="2800" b="1" i="1" dirty="0" smtClean="0">
                <a:latin typeface="Times New Roman" pitchFamily="18" charset="0"/>
                <a:ea typeface="ＭＳ Ｐゴシック" pitchFamily="34" charset="-128"/>
              </a:rPr>
              <a:t> A, B, </a:t>
            </a: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ta </a:t>
            </a:r>
            <a:r>
              <a:rPr lang="en-US" sz="2800" b="1" i="1" dirty="0" err="1">
                <a:latin typeface="Times New Roman" pitchFamily="18" charset="0"/>
                <a:ea typeface="ＭＳ Ｐゴシック" pitchFamily="34" charset="-128"/>
              </a:rPr>
              <a:t>có</a:t>
            </a: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59362"/>
              </p:ext>
            </p:extLst>
          </p:nvPr>
        </p:nvGraphicFramePr>
        <p:xfrm>
          <a:off x="6445944" y="3059620"/>
          <a:ext cx="3062485" cy="58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977760" imgH="215640" progId="Equation.DSMT4">
                  <p:embed/>
                </p:oleObj>
              </mc:Choice>
              <mc:Fallback>
                <p:oleObj name="Equation" r:id="rId3" imgW="9777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944" y="3059620"/>
                        <a:ext cx="3062485" cy="584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65612" y="3886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KHAI PHƯƠNG MỘT TÍCH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4776"/>
              </p:ext>
            </p:extLst>
          </p:nvPr>
        </p:nvGraphicFramePr>
        <p:xfrm>
          <a:off x="5752112" y="4542235"/>
          <a:ext cx="2602301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2112" y="4542235"/>
                        <a:ext cx="2602301" cy="5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1812" y="5257800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 NHÂN CÁC CĂN BẬC HAI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09147"/>
              </p:ext>
            </p:extLst>
          </p:nvPr>
        </p:nvGraphicFramePr>
        <p:xfrm>
          <a:off x="5701911" y="5761435"/>
          <a:ext cx="2602301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1911" y="5761435"/>
                        <a:ext cx="2602301" cy="5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1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 animBg="1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1812" y="990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812" y="2743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PHÉP NHÂN VÀ PHÉP KHAI PHƯƠNG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304800"/>
            <a:ext cx="982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</a:t>
            </a:r>
            <a:endParaRPr lang="en-US" sz="4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12" y="1295400"/>
            <a:ext cx="1074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779" y="2466056"/>
                <a:ext cx="2438400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9" y="2466056"/>
                <a:ext cx="2438400" cy="597471"/>
              </a:xfrm>
              <a:prstGeom prst="rect">
                <a:avLst/>
              </a:prstGeom>
              <a:blipFill>
                <a:blip r:embed="rId2" cstate="print"/>
                <a:stretch>
                  <a:fillRect l="-6000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8712" y="2461693"/>
                <a:ext cx="3352800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7.63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441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12" y="2461693"/>
                <a:ext cx="3352800" cy="599010"/>
              </a:xfrm>
              <a:prstGeom prst="rect">
                <a:avLst/>
              </a:prstGeom>
              <a:blipFill>
                <a:blip r:embed="rId3" cstate="print"/>
                <a:stretch>
                  <a:fillRect l="-4182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80012" y="256483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=21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812" y="4343400"/>
                <a:ext cx="32766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343400"/>
                <a:ext cx="3276600" cy="651397"/>
              </a:xfrm>
              <a:prstGeom prst="rect">
                <a:avLst/>
              </a:prstGeom>
              <a:blipFill>
                <a:blip r:embed="rId4" cstate="print"/>
                <a:stretch>
                  <a:fillRect l="-4275" b="-2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6012" y="4340576"/>
                <a:ext cx="38862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2,5.30.48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4340576"/>
                <a:ext cx="3886200" cy="651397"/>
              </a:xfrm>
              <a:prstGeom prst="rect">
                <a:avLst/>
              </a:prstGeom>
              <a:blipFill>
                <a:blip r:embed="rId5" cstate="print"/>
                <a:stretch>
                  <a:fillRect l="-3768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66012" y="4389275"/>
                <a:ext cx="1295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012" y="4389275"/>
                <a:ext cx="1295400" cy="55399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910" y="623466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BIẾN ĐỔI CÁC BIỂU THỨC DƯỚI DẤU CĂN THÀNH DẠNG TÍCH RỒI TÍNH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2" y="266700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474353"/>
            <a:ext cx="2322909" cy="7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21" y="2502544"/>
            <a:ext cx="4269582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3412862"/>
            <a:ext cx="2614613" cy="625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1812" y="510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953000"/>
            <a:ext cx="2438400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4953000"/>
            <a:ext cx="4739052" cy="75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5865059"/>
            <a:ext cx="5424852" cy="68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12" y="304800"/>
            <a:ext cx="1150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RÚT GỌN BIỂU THỨC, TÍNH GIÁ TRỊ CỦA BIỂU THỨC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5" y="1675002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590800"/>
            <a:ext cx="2949439" cy="7620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3651" y="2760304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51" y="2760304"/>
                <a:ext cx="1905000" cy="584775"/>
              </a:xfrm>
              <a:prstGeom prst="rect">
                <a:avLst/>
              </a:prstGeom>
              <a:blipFill>
                <a:blip r:embed="rId4" cstate="print"/>
                <a:stretch>
                  <a:fillRect l="-798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01" y="3559313"/>
            <a:ext cx="2190750" cy="7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676562"/>
            <a:ext cx="3667126" cy="8143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37612" y="3763467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612" y="3763467"/>
                <a:ext cx="213360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7429" t="-13542" r="-17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0" y="4462647"/>
            <a:ext cx="3962400" cy="105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5611263"/>
            <a:ext cx="4270217" cy="8229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0105" y="4780385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5" y="4780385"/>
                <a:ext cx="3200400" cy="584775"/>
              </a:xfrm>
              <a:prstGeom prst="rect">
                <a:avLst/>
              </a:prstGeom>
              <a:blipFill>
                <a:blip r:embed="rId10" cstate="print"/>
                <a:stretch>
                  <a:fillRect l="-495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23412" y="5759599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412" y="5759599"/>
                <a:ext cx="3200400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476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15314"/>
              </p:ext>
            </p:extLst>
          </p:nvPr>
        </p:nvGraphicFramePr>
        <p:xfrm>
          <a:off x="3642043" y="3653790"/>
          <a:ext cx="1459865" cy="64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2" imgW="749160" imgH="330120" progId="Equation.DSMT4">
                  <p:embed/>
                </p:oleObj>
              </mc:Choice>
              <mc:Fallback>
                <p:oleObj name="Equation" r:id="rId12" imgW="749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42043" y="3653790"/>
                        <a:ext cx="1459865" cy="64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82074"/>
              </p:ext>
            </p:extLst>
          </p:nvPr>
        </p:nvGraphicFramePr>
        <p:xfrm>
          <a:off x="1331921" y="5476232"/>
          <a:ext cx="3162291" cy="92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4" imgW="1218960" imgH="355320" progId="Equation.DSMT4">
                  <p:embed/>
                </p:oleObj>
              </mc:Choice>
              <mc:Fallback>
                <p:oleObj name="Equation" r:id="rId14" imgW="1218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31921" y="5476232"/>
                        <a:ext cx="3162291" cy="92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3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354" y="533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6" y="1773669"/>
            <a:ext cx="378618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1806326"/>
            <a:ext cx="3324226" cy="990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47012" y="2814313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1+3</m:t>
                              </m:r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12" y="2814313"/>
                <a:ext cx="29718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778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1639" y="1895797"/>
            <a:ext cx="9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190" y="3762103"/>
                <a:ext cx="4476113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đượ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90" y="3762103"/>
                <a:ext cx="4476113" cy="632802"/>
              </a:xfrm>
              <a:prstGeom prst="rect">
                <a:avLst/>
              </a:prstGeom>
              <a:blipFill>
                <a:blip r:embed="rId6" cstate="print"/>
                <a:stretch>
                  <a:fillRect l="-3542" t="-480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0723" y="4517585"/>
                <a:ext cx="9925688" cy="133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1+3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1−3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=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2(1-6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+18)</a:t>
                </a:r>
                <a:endParaRPr lang="en-US" sz="3200" b="0" dirty="0" smtClean="0">
                  <a:solidFill>
                    <a:schemeClr val="tx2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= 38-12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23" y="4517585"/>
                <a:ext cx="9925688" cy="1334978"/>
              </a:xfrm>
              <a:prstGeom prst="rect">
                <a:avLst/>
              </a:prstGeom>
              <a:blipFill rotWithShape="1">
                <a:blip r:embed="rId7"/>
                <a:stretch>
                  <a:fillRect l="-159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60100"/>
              </p:ext>
            </p:extLst>
          </p:nvPr>
        </p:nvGraphicFramePr>
        <p:xfrm>
          <a:off x="4846638" y="1720850"/>
          <a:ext cx="344328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8" imgW="1206360" imgH="355320" progId="Equation.DSMT4">
                  <p:embed/>
                </p:oleObj>
              </mc:Choice>
              <mc:Fallback>
                <p:oleObj name="Equation" r:id="rId8" imgW="1206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8" y="1720850"/>
                        <a:ext cx="3443287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4572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CHỨNG MINH ĐẲNG THỨC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2546388"/>
            <a:ext cx="9067800" cy="1928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87275" y="1578738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23 b.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3" y="2667000"/>
            <a:ext cx="91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012" y="4888853"/>
                <a:ext cx="10820400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888853"/>
                <a:ext cx="10820400" cy="1128642"/>
              </a:xfrm>
              <a:prstGeom prst="rect">
                <a:avLst/>
              </a:prstGeom>
              <a:blipFill>
                <a:blip r:embed="rId3" cstate="print"/>
                <a:stretch>
                  <a:fillRect l="-1465" t="-2703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304800"/>
            <a:ext cx="960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4: GIẢI PHƯƠNG TRÌNH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9818" y="1496913"/>
            <a:ext cx="117305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12303"/>
              </p:ext>
            </p:extLst>
          </p:nvPr>
        </p:nvGraphicFramePr>
        <p:xfrm>
          <a:off x="941387" y="2674531"/>
          <a:ext cx="19494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3" imgW="761760" imgH="241200" progId="Equation.3">
                  <p:embed/>
                </p:oleObj>
              </mc:Choice>
              <mc:Fallback>
                <p:oleObj name="Equation" r:id="rId3" imgW="761760" imgH="2412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7" y="2674531"/>
                        <a:ext cx="194945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3342"/>
              </p:ext>
            </p:extLst>
          </p:nvPr>
        </p:nvGraphicFramePr>
        <p:xfrm>
          <a:off x="1022349" y="4041775"/>
          <a:ext cx="19478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5" imgW="761760" imgH="177480" progId="Equation.3">
                  <p:embed/>
                </p:oleObj>
              </mc:Choice>
              <mc:Fallback>
                <p:oleObj name="Equation" r:id="rId5" imgW="761760" imgH="17748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49" y="4041775"/>
                        <a:ext cx="19478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94116"/>
              </p:ext>
            </p:extLst>
          </p:nvPr>
        </p:nvGraphicFramePr>
        <p:xfrm>
          <a:off x="600075" y="4581525"/>
          <a:ext cx="22415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Equation" r:id="rId7" imgW="876240" imgH="393480" progId="Equation.DSMT4">
                  <p:embed/>
                </p:oleObj>
              </mc:Choice>
              <mc:Fallback>
                <p:oleObj name="Equation" r:id="rId7" imgW="876240" imgH="39348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4581525"/>
                        <a:ext cx="2241550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608012" y="1503166"/>
                <a:ext cx="47244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25(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a,c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altLang="en-US" sz="3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012" y="1503166"/>
                <a:ext cx="472440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4000" t="-15094" r="-129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90990" y="2784596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0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408612" y="2589212"/>
            <a:ext cx="17615" cy="32019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4904"/>
              </p:ext>
            </p:extLst>
          </p:nvPr>
        </p:nvGraphicFramePr>
        <p:xfrm>
          <a:off x="5611964" y="4021137"/>
          <a:ext cx="2662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10" imgW="1041120" imgH="215640" progId="Equation.3">
                  <p:embed/>
                </p:oleObj>
              </mc:Choice>
              <mc:Fallback>
                <p:oleObj name="Equation" r:id="rId10" imgW="1041120" imgH="21564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964" y="4021137"/>
                        <a:ext cx="266223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0640"/>
              </p:ext>
            </p:extLst>
          </p:nvPr>
        </p:nvGraphicFramePr>
        <p:xfrm>
          <a:off x="5692775" y="4434526"/>
          <a:ext cx="23066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12" imgW="901440" imgH="393480" progId="Equation.DSMT4">
                  <p:embed/>
                </p:oleObj>
              </mc:Choice>
              <mc:Fallback>
                <p:oleObj name="Equation" r:id="rId12" imgW="901440" imgH="39348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434526"/>
                        <a:ext cx="23066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913812" y="2738814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1</a:t>
            </a:r>
          </a:p>
        </p:txBody>
      </p:sp>
      <p:graphicFrame>
        <p:nvGraphicFramePr>
          <p:cNvPr id="1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22961"/>
              </p:ext>
            </p:extLst>
          </p:nvPr>
        </p:nvGraphicFramePr>
        <p:xfrm>
          <a:off x="5713412" y="5362575"/>
          <a:ext cx="20796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14" imgW="812520" imgH="406080" progId="Equation.DSMT4">
                  <p:embed/>
                </p:oleObj>
              </mc:Choice>
              <mc:Fallback>
                <p:oleObj name="Equation" r:id="rId14" imgW="812520" imgH="40608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362575"/>
                        <a:ext cx="20796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99313"/>
              </p:ext>
            </p:extLst>
          </p:nvPr>
        </p:nvGraphicFramePr>
        <p:xfrm>
          <a:off x="5791691" y="2690931"/>
          <a:ext cx="26320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Equation" r:id="rId16" imgW="1028520" imgH="253800" progId="Equation.3">
                  <p:embed/>
                </p:oleObj>
              </mc:Choice>
              <mc:Fallback>
                <p:oleObj name="Equation" r:id="rId16" imgW="1028520" imgH="2538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691" y="2690931"/>
                        <a:ext cx="263207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67455"/>
              </p:ext>
            </p:extLst>
          </p:nvPr>
        </p:nvGraphicFramePr>
        <p:xfrm>
          <a:off x="1089025" y="3230563"/>
          <a:ext cx="24257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" name="Equation" r:id="rId18" imgW="1028520" imgH="342720" progId="Equation.DSMT4">
                  <p:embed/>
                </p:oleObj>
              </mc:Choice>
              <mc:Fallback>
                <p:oleObj name="Equation" r:id="rId18" imgW="1028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89025" y="3230563"/>
                        <a:ext cx="2425700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48718"/>
              </p:ext>
            </p:extLst>
          </p:nvPr>
        </p:nvGraphicFramePr>
        <p:xfrm>
          <a:off x="5587856" y="3200400"/>
          <a:ext cx="3173556" cy="86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20" imgW="1346040" imgH="368280" progId="Equation.DSMT4">
                  <p:embed/>
                </p:oleObj>
              </mc:Choice>
              <mc:Fallback>
                <p:oleObj name="Equation" r:id="rId20" imgW="13460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87856" y="3200400"/>
                        <a:ext cx="3173556" cy="86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8412" y="838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LẠI CÁC BÀI TẬP ĐÃ LÀM. LÀM CÁC BÀI TẬP 18 c, d; 19 c, d; 22 c, d. XEM TRƯỚC BÀI 4:</a:t>
            </a:r>
            <a:endParaRPr lang="en-US" sz="3600" dirty="0">
              <a:solidFill>
                <a:srgbClr val="374C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412" y="19812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LIÊN HỆ 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PHÉP CHIA VÀ PHÉP KHAI PHƯƠNG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174</TotalTime>
  <Words>319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Books 16x9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45</cp:revision>
  <dcterms:created xsi:type="dcterms:W3CDTF">2021-08-26T01:21:45Z</dcterms:created>
  <dcterms:modified xsi:type="dcterms:W3CDTF">2021-09-17T04:10:08Z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