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FF66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54.wmf"/><Relationship Id="rId3" Type="http://schemas.openxmlformats.org/officeDocument/2006/relationships/image" Target="../media/image47.wmf"/><Relationship Id="rId7" Type="http://schemas.openxmlformats.org/officeDocument/2006/relationships/image" Target="../media/image58.wmf"/><Relationship Id="rId12" Type="http://schemas.openxmlformats.org/officeDocument/2006/relationships/image" Target="../media/image53.wmf"/><Relationship Id="rId2" Type="http://schemas.openxmlformats.org/officeDocument/2006/relationships/image" Target="../media/image45.wmf"/><Relationship Id="rId1" Type="http://schemas.openxmlformats.org/officeDocument/2006/relationships/image" Target="../media/image55.wmf"/><Relationship Id="rId6" Type="http://schemas.openxmlformats.org/officeDocument/2006/relationships/image" Target="../media/image52.wmf"/><Relationship Id="rId11" Type="http://schemas.openxmlformats.org/officeDocument/2006/relationships/image" Target="../media/image62.wmf"/><Relationship Id="rId5" Type="http://schemas.openxmlformats.org/officeDocument/2006/relationships/image" Target="../media/image57.wmf"/><Relationship Id="rId10" Type="http://schemas.openxmlformats.org/officeDocument/2006/relationships/image" Target="../media/image61.wmf"/><Relationship Id="rId4" Type="http://schemas.openxmlformats.org/officeDocument/2006/relationships/image" Target="../media/image56.wmf"/><Relationship Id="rId9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18" Type="http://schemas.openxmlformats.org/officeDocument/2006/relationships/image" Target="../media/image53.wmf"/><Relationship Id="rId3" Type="http://schemas.openxmlformats.org/officeDocument/2006/relationships/image" Target="../media/image65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17" Type="http://schemas.openxmlformats.org/officeDocument/2006/relationships/image" Target="../media/image78.wmf"/><Relationship Id="rId2" Type="http://schemas.openxmlformats.org/officeDocument/2006/relationships/image" Target="../media/image64.wmf"/><Relationship Id="rId16" Type="http://schemas.openxmlformats.org/officeDocument/2006/relationships/image" Target="../media/image77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19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B782-506B-4C88-906A-4ECABAD28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B3FE0-CFB7-4958-82BB-2810CC3B3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F164-1C82-43C0-9F56-EF7005AC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293C-AE84-4EC2-8631-6C9D4FAD1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880D-28E0-4316-91D8-5F8A6EC1E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E178-A32F-45A7-87FB-A740F3273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94BD-3117-4295-8AFD-F04DB270A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0BC1D-F5F8-4A83-A4FE-45B2E28D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7A81-89AB-44E0-B0B4-48F5DC907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29F6-0BB2-4843-B35B-3BCE8C755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AF86-EB71-4C1D-BF75-743CA3CDB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42449CB-38C2-4418-8F91-DA03471B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19" Type="http://schemas.openxmlformats.org/officeDocument/2006/relationships/image" Target="../media/image7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22.bin"/><Relationship Id="rId21" Type="http://schemas.openxmlformats.org/officeDocument/2006/relationships/image" Target="../media/image27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2.wmf"/><Relationship Id="rId19" Type="http://schemas.openxmlformats.org/officeDocument/2006/relationships/image" Target="../media/image2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4.bin"/><Relationship Id="rId3" Type="http://schemas.openxmlformats.org/officeDocument/2006/relationships/oleObject" Target="../embeddings/oleObject32.bin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45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5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5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5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54.wmf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2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7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69.wmf"/><Relationship Id="rId26" Type="http://schemas.openxmlformats.org/officeDocument/2006/relationships/image" Target="../media/image73.wmf"/><Relationship Id="rId39" Type="http://schemas.openxmlformats.org/officeDocument/2006/relationships/oleObject" Target="../embeddings/oleObject91.bin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34" Type="http://schemas.openxmlformats.org/officeDocument/2006/relationships/image" Target="../media/image77.wmf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8.bin"/><Relationship Id="rId38" Type="http://schemas.openxmlformats.org/officeDocument/2006/relationships/image" Target="../media/image5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29" Type="http://schemas.openxmlformats.org/officeDocument/2006/relationships/oleObject" Target="../embeddings/oleObject8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72.wmf"/><Relationship Id="rId32" Type="http://schemas.openxmlformats.org/officeDocument/2006/relationships/image" Target="../media/image76.wmf"/><Relationship Id="rId37" Type="http://schemas.openxmlformats.org/officeDocument/2006/relationships/oleObject" Target="../embeddings/oleObject90.bin"/><Relationship Id="rId40" Type="http://schemas.openxmlformats.org/officeDocument/2006/relationships/image" Target="../media/image54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74.wmf"/><Relationship Id="rId36" Type="http://schemas.openxmlformats.org/officeDocument/2006/relationships/image" Target="../media/image78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81.bin"/><Relationship Id="rId31" Type="http://schemas.openxmlformats.org/officeDocument/2006/relationships/oleObject" Target="../embeddings/oleObject87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75.wmf"/><Relationship Id="rId35" Type="http://schemas.openxmlformats.org/officeDocument/2006/relationships/oleObject" Target="../embeddings/oleObject8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838200" y="47625"/>
            <a:ext cx="108966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FF66CC"/>
                </a:solidFill>
                <a:latin typeface="+mn-lt"/>
              </a:rPr>
              <a:t>TiẾT</a:t>
            </a:r>
            <a:r>
              <a:rPr lang="en-US" sz="2400" b="1" dirty="0" smtClean="0">
                <a:solidFill>
                  <a:srgbClr val="FF66CC"/>
                </a:solidFill>
                <a:latin typeface="+mn-lt"/>
              </a:rPr>
              <a:t> 6: LIÊN HỆ </a:t>
            </a:r>
            <a:r>
              <a:rPr lang="en-US" sz="2400" b="1" dirty="0" err="1" smtClean="0">
                <a:solidFill>
                  <a:srgbClr val="FF66CC"/>
                </a:solidFill>
                <a:latin typeface="+mn-lt"/>
              </a:rPr>
              <a:t>GiỮA</a:t>
            </a:r>
            <a:r>
              <a:rPr lang="en-US" sz="2400" b="1" dirty="0" smtClean="0">
                <a:solidFill>
                  <a:srgbClr val="FF66CC"/>
                </a:solidFill>
                <a:latin typeface="+mn-lt"/>
              </a:rPr>
              <a:t> PHÉP CHIA VÀ PHÉP KHAI PHƯƠNG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/>
              <a:t>1. </a:t>
            </a:r>
            <a:r>
              <a:rPr lang="en-US" sz="2800" b="1" u="sng" dirty="0" err="1"/>
              <a:t>Định</a:t>
            </a:r>
            <a:r>
              <a:rPr lang="en-US" sz="2800" b="1" u="sng" dirty="0"/>
              <a:t> </a:t>
            </a:r>
            <a:r>
              <a:rPr lang="en-US" sz="2800" b="1" u="sng" dirty="0" err="1"/>
              <a:t>lí</a:t>
            </a:r>
            <a:r>
              <a:rPr lang="en-US" sz="2800" b="1" u="sng" dirty="0"/>
              <a:t> </a:t>
            </a:r>
          </a:p>
        </p:txBody>
      </p:sp>
      <p:sp>
        <p:nvSpPr>
          <p:cNvPr id="2071" name="Line 5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791075" y="86677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/>
              <a:t>?1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54236"/>
              </p:ext>
            </p:extLst>
          </p:nvPr>
        </p:nvGraphicFramePr>
        <p:xfrm>
          <a:off x="5132260" y="4472178"/>
          <a:ext cx="731854" cy="1014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Equation" r:id="rId3" imgW="330200" imgH="457200" progId="">
                  <p:embed/>
                </p:oleObj>
              </mc:Choice>
              <mc:Fallback>
                <p:oleObj name="Equation" r:id="rId3" imgW="330200" imgH="4572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260" y="4472178"/>
                        <a:ext cx="731854" cy="1014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248400" y="2362200"/>
            <a:ext cx="12878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</a:rPr>
              <a:t>Giải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577167"/>
              </p:ext>
            </p:extLst>
          </p:nvPr>
        </p:nvGraphicFramePr>
        <p:xfrm>
          <a:off x="5197602" y="3383320"/>
          <a:ext cx="747221" cy="100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" name="Equation" r:id="rId5" imgW="330057" imgH="444307" progId="">
                  <p:embed/>
                </p:oleObj>
              </mc:Choice>
              <mc:Fallback>
                <p:oleObj name="Equation" r:id="rId5" imgW="330057" imgH="444307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602" y="3383320"/>
                        <a:ext cx="747221" cy="1004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286268"/>
              </p:ext>
            </p:extLst>
          </p:nvPr>
        </p:nvGraphicFramePr>
        <p:xfrm>
          <a:off x="5859470" y="3352800"/>
          <a:ext cx="1352296" cy="1148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Equation" r:id="rId7" imgW="596900" imgH="508000" progId="">
                  <p:embed/>
                </p:oleObj>
              </mc:Choice>
              <mc:Fallback>
                <p:oleObj name="Equation" r:id="rId7" imgW="596900" imgH="5080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70" y="3352800"/>
                        <a:ext cx="1352296" cy="1148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119009"/>
              </p:ext>
            </p:extLst>
          </p:nvPr>
        </p:nvGraphicFramePr>
        <p:xfrm>
          <a:off x="6938725" y="3493335"/>
          <a:ext cx="605075" cy="889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" name="Equation" r:id="rId9" imgW="266469" imgH="393359" progId="">
                  <p:embed/>
                </p:oleObj>
              </mc:Choice>
              <mc:Fallback>
                <p:oleObj name="Equation" r:id="rId9" imgW="266469" imgH="393359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725" y="3493335"/>
                        <a:ext cx="605075" cy="889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Text Box 19"/>
          <p:cNvSpPr txBox="1">
            <a:spLocks noChangeArrowheads="1"/>
          </p:cNvSpPr>
          <p:nvPr/>
        </p:nvSpPr>
        <p:spPr bwMode="auto">
          <a:xfrm>
            <a:off x="5825482" y="942975"/>
            <a:ext cx="54005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092" name="Text Box 20"/>
          <p:cNvSpPr txBox="1">
            <a:spLocks noChangeArrowheads="1"/>
          </p:cNvSpPr>
          <p:nvPr/>
        </p:nvSpPr>
        <p:spPr bwMode="auto">
          <a:xfrm>
            <a:off x="5362575" y="890588"/>
            <a:ext cx="308604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so </a:t>
            </a:r>
            <a:r>
              <a:rPr lang="en-US" sz="2800" dirty="0" err="1"/>
              <a:t>sánh</a:t>
            </a:r>
            <a:r>
              <a:rPr lang="en-US" sz="2800" dirty="0"/>
              <a:t>:</a:t>
            </a:r>
          </a:p>
        </p:txBody>
      </p:sp>
      <p:graphicFrame>
        <p:nvGraphicFramePr>
          <p:cNvPr id="206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123877"/>
              </p:ext>
            </p:extLst>
          </p:nvPr>
        </p:nvGraphicFramePr>
        <p:xfrm>
          <a:off x="5105400" y="1457563"/>
          <a:ext cx="625889" cy="83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Equation" r:id="rId11" imgW="330057" imgH="444307" progId="">
                  <p:embed/>
                </p:oleObj>
              </mc:Choice>
              <mc:Fallback>
                <p:oleObj name="Equation" r:id="rId11" imgW="330057" imgH="444307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457563"/>
                        <a:ext cx="625889" cy="83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5748661" y="1524000"/>
            <a:ext cx="6789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và</a:t>
            </a:r>
            <a:endParaRPr lang="en-US" sz="2800" dirty="0"/>
          </a:p>
        </p:txBody>
      </p:sp>
      <p:graphicFrame>
        <p:nvGraphicFramePr>
          <p:cNvPr id="206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26832"/>
              </p:ext>
            </p:extLst>
          </p:nvPr>
        </p:nvGraphicFramePr>
        <p:xfrm>
          <a:off x="6412974" y="1405890"/>
          <a:ext cx="673626" cy="92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" name="Equation" r:id="rId13" imgW="330200" imgH="457200" progId="">
                  <p:embed/>
                </p:oleObj>
              </mc:Choice>
              <mc:Fallback>
                <p:oleObj name="Equation" r:id="rId13" imgW="330200" imgH="4572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974" y="1405890"/>
                        <a:ext cx="673626" cy="922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31093"/>
              </p:ext>
            </p:extLst>
          </p:nvPr>
        </p:nvGraphicFramePr>
        <p:xfrm>
          <a:off x="5849278" y="4584525"/>
          <a:ext cx="591630" cy="87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" name="Equation" r:id="rId14" imgW="266469" imgH="393359" progId="">
                  <p:embed/>
                </p:oleObj>
              </mc:Choice>
              <mc:Fallback>
                <p:oleObj name="Equation" r:id="rId14" imgW="266469" imgH="393359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278" y="4584525"/>
                        <a:ext cx="591630" cy="872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800600" y="27533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Ta </a:t>
            </a:r>
            <a:r>
              <a:rPr lang="en-US" sz="2800" dirty="0" err="1"/>
              <a:t>có</a:t>
            </a:r>
            <a:r>
              <a:rPr lang="en-US" sz="2800" dirty="0"/>
              <a:t>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33868" y="5486400"/>
            <a:ext cx="2302389" cy="1143000"/>
            <a:chOff x="2982" y="2766"/>
            <a:chExt cx="1290" cy="528"/>
          </a:xfrm>
        </p:grpSpPr>
        <p:sp>
          <p:nvSpPr>
            <p:cNvPr id="2089" name="Text Box 27"/>
            <p:cNvSpPr txBox="1">
              <a:spLocks noChangeArrowheads="1"/>
            </p:cNvSpPr>
            <p:nvPr/>
          </p:nvSpPr>
          <p:spPr bwMode="auto">
            <a:xfrm>
              <a:off x="2982" y="2928"/>
              <a:ext cx="48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/>
                <a:t>Vậy</a:t>
              </a:r>
              <a:endParaRPr lang="en-US" sz="2800" dirty="0"/>
            </a:p>
          </p:txBody>
        </p:sp>
        <p:graphicFrame>
          <p:nvGraphicFramePr>
            <p:cNvPr id="9" name="Object 28"/>
            <p:cNvGraphicFramePr>
              <a:graphicFrameLocks noChangeAspect="1"/>
            </p:cNvGraphicFramePr>
            <p:nvPr/>
          </p:nvGraphicFramePr>
          <p:xfrm>
            <a:off x="3360" y="2766"/>
            <a:ext cx="389" cy="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3" name="Equation" r:id="rId16" imgW="330057" imgH="444307" progId="">
                    <p:embed/>
                  </p:oleObj>
                </mc:Choice>
                <mc:Fallback>
                  <p:oleObj name="Equation" r:id="rId16" imgW="330057" imgH="444307" progId="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766"/>
                          <a:ext cx="389" cy="5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6" name="Object 29"/>
            <p:cNvGraphicFramePr>
              <a:graphicFrameLocks noChangeAspect="1"/>
            </p:cNvGraphicFramePr>
            <p:nvPr/>
          </p:nvGraphicFramePr>
          <p:xfrm>
            <a:off x="3891" y="2766"/>
            <a:ext cx="38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4" name="Equation" r:id="rId17" imgW="330200" imgH="457200" progId="">
                    <p:embed/>
                  </p:oleObj>
                </mc:Choice>
                <mc:Fallback>
                  <p:oleObj name="Equation" r:id="rId17" imgW="330200" imgH="457200" progId="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1" y="2766"/>
                          <a:ext cx="381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0" name="Text Box 30"/>
            <p:cNvSpPr txBox="1">
              <a:spLocks noChangeArrowheads="1"/>
            </p:cNvSpPr>
            <p:nvPr/>
          </p:nvSpPr>
          <p:spPr bwMode="auto">
            <a:xfrm>
              <a:off x="3717" y="2928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=</a:t>
              </a:r>
            </a:p>
          </p:txBody>
        </p:sp>
      </p:grp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95250" y="4572000"/>
            <a:ext cx="4552950" cy="1788968"/>
          </a:xfrm>
          <a:prstGeom prst="cloudCallout">
            <a:avLst>
              <a:gd name="adj1" fmla="val -32435"/>
              <a:gd name="adj2" fmla="val 775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vậy</a:t>
            </a:r>
            <a:r>
              <a:rPr lang="en-US" sz="2400" dirty="0"/>
              <a:t>: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a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âm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b </a:t>
            </a:r>
            <a:r>
              <a:rPr lang="en-US" sz="2400" dirty="0" err="1"/>
              <a:t>dương</a:t>
            </a:r>
            <a:r>
              <a:rPr lang="en-US" sz="2400" dirty="0"/>
              <a:t> ta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 ?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95250" y="1195388"/>
            <a:ext cx="4495800" cy="1371600"/>
            <a:chOff x="0" y="2064"/>
            <a:chExt cx="2832" cy="864"/>
          </a:xfrm>
        </p:grpSpPr>
        <p:sp>
          <p:nvSpPr>
            <p:cNvPr id="2087" name="Text Box 34"/>
            <p:cNvSpPr txBox="1">
              <a:spLocks noChangeArrowheads="1"/>
            </p:cNvSpPr>
            <p:nvPr/>
          </p:nvSpPr>
          <p:spPr bwMode="auto">
            <a:xfrm>
              <a:off x="0" y="2103"/>
              <a:ext cx="283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  </a:t>
              </a:r>
              <a:r>
                <a:rPr lang="en-US" sz="2800" dirty="0" err="1"/>
                <a:t>Với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không</a:t>
              </a:r>
              <a:r>
                <a:rPr lang="en-US" sz="2800" dirty="0"/>
                <a:t> </a:t>
              </a:r>
              <a:r>
                <a:rPr lang="en-US" sz="2800" dirty="0" err="1"/>
                <a:t>âm</a:t>
              </a:r>
              <a:r>
                <a:rPr lang="en-US" sz="2800" dirty="0"/>
                <a:t>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 smtClean="0"/>
                <a:t>dương</a:t>
              </a:r>
              <a:r>
                <a:rPr lang="en-US" sz="2800" dirty="0" smtClean="0"/>
                <a:t>, </a:t>
              </a:r>
              <a:r>
                <a:rPr lang="en-US" sz="2800" dirty="0"/>
                <a:t>ta </a:t>
              </a:r>
              <a:r>
                <a:rPr lang="en-US" sz="2800" dirty="0" err="1"/>
                <a:t>có</a:t>
              </a:r>
              <a:r>
                <a:rPr lang="en-US" sz="2800" dirty="0"/>
                <a:t>:</a:t>
              </a:r>
            </a:p>
          </p:txBody>
        </p:sp>
        <p:graphicFrame>
          <p:nvGraphicFramePr>
            <p:cNvPr id="10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6133445"/>
                </p:ext>
              </p:extLst>
            </p:nvPr>
          </p:nvGraphicFramePr>
          <p:xfrm>
            <a:off x="1524" y="2377"/>
            <a:ext cx="720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" name="Equation" r:id="rId18" imgW="634725" imgH="457002" progId="">
                    <p:embed/>
                  </p:oleObj>
                </mc:Choice>
                <mc:Fallback>
                  <p:oleObj name="Equation" r:id="rId18" imgW="634725" imgH="457002" progId="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" y="2377"/>
                          <a:ext cx="720" cy="5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8" name="Rectangle 42"/>
            <p:cNvSpPr>
              <a:spLocks noChangeArrowheads="1"/>
            </p:cNvSpPr>
            <p:nvPr/>
          </p:nvSpPr>
          <p:spPr bwMode="auto">
            <a:xfrm>
              <a:off x="0" y="2064"/>
              <a:ext cx="2832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09600" y="2576513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Chứng</a:t>
            </a:r>
            <a:r>
              <a:rPr lang="en-US" sz="2800" dirty="0"/>
              <a:t> </a:t>
            </a:r>
            <a:r>
              <a:rPr lang="en-US" sz="2800" dirty="0" smtClean="0"/>
              <a:t>minh(</a:t>
            </a:r>
            <a:r>
              <a:rPr lang="en-US" sz="2800" dirty="0" err="1" smtClean="0"/>
              <a:t>sgk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 animBg="1"/>
      <p:bldP spid="2062" grpId="0"/>
      <p:bldP spid="2092" grpId="0"/>
      <p:bldP spid="8" grpId="0"/>
      <p:bldP spid="2074" grpId="0"/>
      <p:bldP spid="2081" grpId="0" animBg="1"/>
      <p:bldP spid="20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3086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</a:rPr>
              <a:t>Áp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dụng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7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367463" y="289560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/>
              <a:t>Giải</a:t>
            </a:r>
            <a:endParaRPr lang="en-US" sz="2800" u="sng" dirty="0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-23813" y="1447800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/>
              <a:t>a) </a:t>
            </a:r>
            <a:r>
              <a:rPr lang="en-US" sz="2800" b="1" u="sng" dirty="0" err="1"/>
              <a:t>Quy</a:t>
            </a:r>
            <a:r>
              <a:rPr lang="en-US" sz="2800" b="1" u="sng" dirty="0"/>
              <a:t> </a:t>
            </a:r>
            <a:r>
              <a:rPr lang="en-US" sz="2800" b="1" u="sng" dirty="0" err="1"/>
              <a:t>tắc</a:t>
            </a:r>
            <a:r>
              <a:rPr lang="en-US" sz="2800" b="1" u="sng" dirty="0"/>
              <a:t> </a:t>
            </a:r>
            <a:r>
              <a:rPr lang="en-US" sz="2800" b="1" u="sng" dirty="0" err="1"/>
              <a:t>khai</a:t>
            </a:r>
            <a:r>
              <a:rPr lang="en-US" sz="2800" b="1" u="sng" dirty="0"/>
              <a:t> </a:t>
            </a:r>
            <a:r>
              <a:rPr lang="en-US" sz="2800" b="1" u="sng" dirty="0" err="1"/>
              <a:t>phương</a:t>
            </a:r>
            <a:r>
              <a:rPr lang="en-US" sz="2800" b="1" u="sng" dirty="0"/>
              <a:t> </a:t>
            </a:r>
            <a:r>
              <a:rPr lang="en-US" sz="2800" b="1" u="sng" dirty="0" err="1"/>
              <a:t>một</a:t>
            </a:r>
            <a:r>
              <a:rPr lang="en-US" sz="2800" b="1" u="sng" dirty="0"/>
              <a:t> </a:t>
            </a:r>
            <a:r>
              <a:rPr lang="en-US" sz="2800" b="1" u="sng" dirty="0" err="1"/>
              <a:t>thương</a:t>
            </a:r>
            <a:endParaRPr lang="en-US" sz="2800" b="1" u="sng" dirty="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7625" y="2819397"/>
            <a:ext cx="4495800" cy="3108326"/>
            <a:chOff x="30" y="1664"/>
            <a:chExt cx="2832" cy="1958"/>
          </a:xfrm>
        </p:grpSpPr>
        <p:sp>
          <p:nvSpPr>
            <p:cNvPr id="3101" name="Text Box 47"/>
            <p:cNvSpPr txBox="1">
              <a:spLocks noChangeArrowheads="1"/>
            </p:cNvSpPr>
            <p:nvPr/>
          </p:nvSpPr>
          <p:spPr bwMode="auto">
            <a:xfrm>
              <a:off x="30" y="1664"/>
              <a:ext cx="2832" cy="195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dirty="0"/>
                <a:t>     </a:t>
              </a:r>
              <a:r>
                <a:rPr lang="en-US" sz="2800" dirty="0" err="1"/>
                <a:t>Muốn</a:t>
              </a:r>
              <a:r>
                <a:rPr lang="en-US" sz="2800" dirty="0"/>
                <a:t> </a:t>
              </a:r>
              <a:r>
                <a:rPr lang="en-US" sz="2800" dirty="0" err="1"/>
                <a:t>khai</a:t>
              </a:r>
              <a:r>
                <a:rPr lang="en-US" sz="2800" dirty="0"/>
                <a:t> </a:t>
              </a:r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một</a:t>
              </a:r>
              <a:r>
                <a:rPr lang="en-US" sz="2800" dirty="0"/>
                <a:t> </a:t>
              </a:r>
              <a:r>
                <a:rPr lang="en-US" sz="2800" dirty="0" err="1"/>
                <a:t>thương</a:t>
              </a:r>
              <a:r>
                <a:rPr lang="en-US" sz="2800" dirty="0"/>
                <a:t>     , </a:t>
              </a:r>
              <a:r>
                <a:rPr lang="en-US" sz="2800" dirty="0" err="1"/>
                <a:t>trong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không</a:t>
              </a:r>
              <a:r>
                <a:rPr lang="en-US" sz="2800" dirty="0"/>
                <a:t> </a:t>
              </a:r>
              <a:r>
                <a:rPr lang="en-US" sz="2800" dirty="0" err="1"/>
                <a:t>âm</a:t>
              </a:r>
              <a:r>
                <a:rPr lang="en-US" sz="2800" dirty="0"/>
                <a:t>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dương</a:t>
              </a:r>
              <a:r>
                <a:rPr lang="en-US" sz="2800" dirty="0"/>
                <a:t> ta </a:t>
              </a:r>
              <a:r>
                <a:rPr lang="en-US" sz="2800" dirty="0" err="1"/>
                <a:t>có</a:t>
              </a:r>
              <a:r>
                <a:rPr lang="en-US" sz="2800" dirty="0"/>
                <a:t> </a:t>
              </a:r>
              <a:r>
                <a:rPr lang="en-US" sz="2800" dirty="0" err="1"/>
                <a:t>thể</a:t>
              </a:r>
              <a:r>
                <a:rPr lang="en-US" sz="2800" dirty="0"/>
                <a:t> </a:t>
              </a:r>
              <a:r>
                <a:rPr lang="en-US" sz="2800" dirty="0" err="1"/>
                <a:t>lần</a:t>
              </a:r>
              <a:r>
                <a:rPr lang="en-US" sz="2800" dirty="0"/>
                <a:t> </a:t>
              </a:r>
              <a:r>
                <a:rPr lang="en-US" sz="2800" dirty="0" err="1"/>
                <a:t>lượt</a:t>
              </a:r>
              <a:r>
                <a:rPr lang="en-US" sz="2800" dirty="0"/>
                <a:t> </a:t>
              </a:r>
              <a:r>
                <a:rPr lang="en-US" sz="2800" dirty="0" err="1"/>
                <a:t>khai</a:t>
              </a:r>
              <a:r>
                <a:rPr lang="en-US" sz="2800" dirty="0"/>
                <a:t> </a:t>
              </a:r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rồi</a:t>
              </a:r>
              <a:r>
                <a:rPr lang="en-US" sz="2800" dirty="0"/>
                <a:t> </a:t>
              </a:r>
              <a:r>
                <a:rPr lang="en-US" sz="2800" dirty="0" err="1"/>
                <a:t>lấy</a:t>
              </a:r>
              <a:r>
                <a:rPr lang="en-US" sz="2800" dirty="0"/>
                <a:t> </a:t>
              </a:r>
              <a:r>
                <a:rPr lang="en-US" sz="2800" dirty="0" err="1"/>
                <a:t>kết</a:t>
              </a:r>
              <a:r>
                <a:rPr lang="en-US" sz="2800" dirty="0"/>
                <a:t> </a:t>
              </a:r>
              <a:r>
                <a:rPr lang="en-US" sz="2800" dirty="0" err="1"/>
                <a:t>quả</a:t>
              </a:r>
              <a:r>
                <a:rPr lang="en-US" sz="2800" dirty="0"/>
                <a:t> </a:t>
              </a:r>
              <a:r>
                <a:rPr lang="en-US" sz="2800" dirty="0" err="1"/>
                <a:t>thứ</a:t>
              </a:r>
              <a:r>
                <a:rPr lang="en-US" sz="2800" dirty="0"/>
                <a:t> </a:t>
              </a:r>
              <a:r>
                <a:rPr lang="en-US" sz="2800" dirty="0" err="1"/>
                <a:t>nhất</a:t>
              </a:r>
              <a:r>
                <a:rPr lang="en-US" sz="2800" dirty="0"/>
                <a:t> chia </a:t>
              </a:r>
              <a:r>
                <a:rPr lang="en-US" sz="2800" dirty="0" err="1"/>
                <a:t>cho</a:t>
              </a:r>
              <a:r>
                <a:rPr lang="en-US" sz="2800" dirty="0"/>
                <a:t> </a:t>
              </a:r>
              <a:r>
                <a:rPr lang="en-US" sz="2800" dirty="0" err="1"/>
                <a:t>kết</a:t>
              </a:r>
              <a:r>
                <a:rPr lang="en-US" sz="2800" dirty="0"/>
                <a:t> </a:t>
              </a:r>
              <a:r>
                <a:rPr lang="en-US" sz="2800" dirty="0" err="1"/>
                <a:t>quả</a:t>
              </a:r>
              <a:r>
                <a:rPr lang="en-US" sz="2800" dirty="0"/>
                <a:t> </a:t>
              </a:r>
              <a:r>
                <a:rPr lang="en-US" sz="2800" dirty="0" err="1"/>
                <a:t>thứ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.</a:t>
              </a:r>
            </a:p>
          </p:txBody>
        </p:sp>
        <p:graphicFrame>
          <p:nvGraphicFramePr>
            <p:cNvPr id="3084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5009404"/>
                </p:ext>
              </p:extLst>
            </p:nvPr>
          </p:nvGraphicFramePr>
          <p:xfrm>
            <a:off x="962" y="1856"/>
            <a:ext cx="190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3" name="Equation" r:id="rId3" imgW="152334" imgH="393529" progId="">
                    <p:embed/>
                  </p:oleObj>
                </mc:Choice>
                <mc:Fallback>
                  <p:oleObj name="Equation" r:id="rId3" imgW="152334" imgH="393529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2" y="1856"/>
                          <a:ext cx="190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724400" y="828675"/>
            <a:ext cx="441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Ví</a:t>
            </a:r>
            <a:r>
              <a:rPr lang="en-US" sz="2800" dirty="0"/>
              <a:t> </a:t>
            </a:r>
            <a:r>
              <a:rPr lang="en-US" sz="2800" dirty="0" err="1"/>
              <a:t>dụ</a:t>
            </a:r>
            <a:r>
              <a:rPr lang="en-US" sz="2800" dirty="0"/>
              <a:t> 1: </a:t>
            </a:r>
            <a:r>
              <a:rPr lang="en-US" sz="2800" dirty="0" err="1"/>
              <a:t>Áp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tắc</a:t>
            </a:r>
            <a:r>
              <a:rPr lang="en-US" sz="2800" dirty="0"/>
              <a:t>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thương</a:t>
            </a:r>
            <a:r>
              <a:rPr lang="en-US" sz="2800" dirty="0"/>
              <a:t>,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.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829907" y="2209800"/>
            <a:ext cx="1257424" cy="638175"/>
            <a:chOff x="3168" y="2874"/>
            <a:chExt cx="541" cy="402"/>
          </a:xfrm>
        </p:grpSpPr>
        <p:graphicFrame>
          <p:nvGraphicFramePr>
            <p:cNvPr id="3083" name="Object 17"/>
            <p:cNvGraphicFramePr>
              <a:graphicFrameLocks noChangeAspect="1"/>
            </p:cNvGraphicFramePr>
            <p:nvPr/>
          </p:nvGraphicFramePr>
          <p:xfrm>
            <a:off x="3363" y="2874"/>
            <a:ext cx="346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" name="Equation" r:id="rId5" imgW="380835" imgH="444307" progId="">
                    <p:embed/>
                  </p:oleObj>
                </mc:Choice>
                <mc:Fallback>
                  <p:oleObj name="Equation" r:id="rId5" imgW="380835" imgH="444307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3" y="2874"/>
                          <a:ext cx="346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Text Box 53"/>
            <p:cNvSpPr txBox="1">
              <a:spLocks noChangeArrowheads="1"/>
            </p:cNvSpPr>
            <p:nvPr/>
          </p:nvSpPr>
          <p:spPr bwMode="auto">
            <a:xfrm>
              <a:off x="3168" y="2976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7275251" y="2238375"/>
            <a:ext cx="1694386" cy="638175"/>
            <a:chOff x="4752" y="2745"/>
            <a:chExt cx="729" cy="402"/>
          </a:xfrm>
        </p:grpSpPr>
        <p:sp>
          <p:nvSpPr>
            <p:cNvPr id="3099" name="Text Box 54"/>
            <p:cNvSpPr txBox="1">
              <a:spLocks noChangeArrowheads="1"/>
            </p:cNvSpPr>
            <p:nvPr/>
          </p:nvSpPr>
          <p:spPr bwMode="auto">
            <a:xfrm>
              <a:off x="4752" y="2832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3082" name="Object 55"/>
            <p:cNvGraphicFramePr>
              <a:graphicFrameLocks noChangeAspect="1"/>
            </p:cNvGraphicFramePr>
            <p:nvPr/>
          </p:nvGraphicFramePr>
          <p:xfrm>
            <a:off x="4951" y="2745"/>
            <a:ext cx="53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" name="Equation" r:id="rId7" imgW="583947" imgH="444307" progId="">
                    <p:embed/>
                  </p:oleObj>
                </mc:Choice>
                <mc:Fallback>
                  <p:oleObj name="Equation" r:id="rId7" imgW="583947" imgH="444307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745"/>
                          <a:ext cx="530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06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05462"/>
              </p:ext>
            </p:extLst>
          </p:nvPr>
        </p:nvGraphicFramePr>
        <p:xfrm>
          <a:off x="6543368" y="3563143"/>
          <a:ext cx="1152832" cy="99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Equation" r:id="rId9" imgW="508000" imgH="457200" progId="">
                  <p:embed/>
                </p:oleObj>
              </mc:Choice>
              <mc:Fallback>
                <p:oleObj name="Equation" r:id="rId9" imgW="508000" imgH="4572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368" y="3563143"/>
                        <a:ext cx="1152832" cy="999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7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114980"/>
              </p:ext>
            </p:extLst>
          </p:nvPr>
        </p:nvGraphicFramePr>
        <p:xfrm>
          <a:off x="7661479" y="3655890"/>
          <a:ext cx="720521" cy="859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Equation" r:id="rId11" imgW="317225" imgH="393359" progId="">
                  <p:embed/>
                </p:oleObj>
              </mc:Choice>
              <mc:Fallback>
                <p:oleObj name="Equation" r:id="rId11" imgW="317225" imgH="393359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479" y="3655890"/>
                        <a:ext cx="720521" cy="859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572000" y="3715991"/>
            <a:ext cx="1747880" cy="685800"/>
            <a:chOff x="2976" y="1962"/>
            <a:chExt cx="565" cy="432"/>
          </a:xfrm>
        </p:grpSpPr>
        <p:graphicFrame>
          <p:nvGraphicFramePr>
            <p:cNvPr id="3081" name="Object 61"/>
            <p:cNvGraphicFramePr>
              <a:graphicFrameLocks noChangeAspect="1"/>
            </p:cNvGraphicFramePr>
            <p:nvPr/>
          </p:nvGraphicFramePr>
          <p:xfrm>
            <a:off x="3171" y="1962"/>
            <a:ext cx="37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8" name="Equation" r:id="rId13" imgW="380835" imgH="444307" progId="">
                    <p:embed/>
                  </p:oleObj>
                </mc:Choice>
                <mc:Fallback>
                  <p:oleObj name="Equation" r:id="rId13" imgW="380835" imgH="444307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1962"/>
                          <a:ext cx="370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8" name="Text Box 64"/>
            <p:cNvSpPr txBox="1">
              <a:spLocks noChangeArrowheads="1"/>
            </p:cNvSpPr>
            <p:nvPr/>
          </p:nvSpPr>
          <p:spPr bwMode="auto">
            <a:xfrm>
              <a:off x="2976" y="206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a)</a:t>
              </a: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4572000" y="4946443"/>
            <a:ext cx="1764111" cy="696912"/>
            <a:chOff x="3072" y="2441"/>
            <a:chExt cx="759" cy="439"/>
          </a:xfrm>
        </p:grpSpPr>
        <p:sp>
          <p:nvSpPr>
            <p:cNvPr id="3097" name="Text Box 66"/>
            <p:cNvSpPr txBox="1">
              <a:spLocks noChangeArrowheads="1"/>
            </p:cNvSpPr>
            <p:nvPr/>
          </p:nvSpPr>
          <p:spPr bwMode="auto">
            <a:xfrm>
              <a:off x="3072" y="2544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3080" name="Object 67"/>
            <p:cNvGraphicFramePr>
              <a:graphicFrameLocks noChangeAspect="1"/>
            </p:cNvGraphicFramePr>
            <p:nvPr/>
          </p:nvGraphicFramePr>
          <p:xfrm>
            <a:off x="3255" y="2441"/>
            <a:ext cx="576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" name="Equation" r:id="rId15" imgW="583947" imgH="444307" progId="">
                    <p:embed/>
                  </p:oleObj>
                </mc:Choice>
                <mc:Fallback>
                  <p:oleObj name="Equation" r:id="rId15" imgW="583947" imgH="444307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441"/>
                          <a:ext cx="576" cy="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12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63886"/>
              </p:ext>
            </p:extLst>
          </p:nvPr>
        </p:nvGraphicFramePr>
        <p:xfrm>
          <a:off x="6215468" y="4786745"/>
          <a:ext cx="1861732" cy="1020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Equation" r:id="rId17" imgW="812447" imgH="444307" progId="">
                  <p:embed/>
                </p:oleObj>
              </mc:Choice>
              <mc:Fallback>
                <p:oleObj name="Equation" r:id="rId17" imgW="812447" imgH="44430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468" y="4786745"/>
                        <a:ext cx="1861732" cy="10203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831843"/>
              </p:ext>
            </p:extLst>
          </p:nvPr>
        </p:nvGraphicFramePr>
        <p:xfrm>
          <a:off x="7943358" y="4872993"/>
          <a:ext cx="1048242" cy="90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Equation" r:id="rId19" imgW="457002" imgH="393529" progId="">
                  <p:embed/>
                </p:oleObj>
              </mc:Choice>
              <mc:Fallback>
                <p:oleObj name="Equation" r:id="rId19" imgW="457002" imgH="393529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358" y="4872993"/>
                        <a:ext cx="1048242" cy="90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40618"/>
              </p:ext>
            </p:extLst>
          </p:nvPr>
        </p:nvGraphicFramePr>
        <p:xfrm>
          <a:off x="6257155" y="5803787"/>
          <a:ext cx="959919" cy="9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Equation" r:id="rId21" imgW="418918" imgH="393529" progId="">
                  <p:embed/>
                </p:oleObj>
              </mc:Choice>
              <mc:Fallback>
                <p:oleObj name="Equation" r:id="rId21" imgW="418918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155" y="5803787"/>
                        <a:ext cx="959919" cy="9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916326"/>
              </p:ext>
            </p:extLst>
          </p:nvPr>
        </p:nvGraphicFramePr>
        <p:xfrm>
          <a:off x="7319490" y="5839002"/>
          <a:ext cx="757710" cy="9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Equation" r:id="rId23" imgW="330057" imgH="393529" progId="">
                  <p:embed/>
                </p:oleObj>
              </mc:Choice>
              <mc:Fallback>
                <p:oleObj name="Equation" r:id="rId23" imgW="330057" imgH="393529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490" y="5839002"/>
                        <a:ext cx="757710" cy="9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3" grpId="0"/>
      <p:bldP spid="6190" grpId="0"/>
      <p:bldP spid="6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FF66CC"/>
                </a:solidFill>
              </a:rPr>
              <a:t>TiẾT</a:t>
            </a:r>
            <a:r>
              <a:rPr lang="en-US" sz="2400" b="1" dirty="0" smtClean="0">
                <a:solidFill>
                  <a:srgbClr val="FF66CC"/>
                </a:solidFill>
              </a:rPr>
              <a:t> 6: LIÊN HỆ </a:t>
            </a:r>
            <a:r>
              <a:rPr lang="en-US" sz="2400" b="1" dirty="0" err="1" smtClean="0">
                <a:solidFill>
                  <a:srgbClr val="FF66CC"/>
                </a:solidFill>
              </a:rPr>
              <a:t>GiỮA</a:t>
            </a:r>
            <a:r>
              <a:rPr lang="en-US" sz="2400" b="1" dirty="0" smtClean="0">
                <a:solidFill>
                  <a:srgbClr val="FF66CC"/>
                </a:solidFill>
              </a:rPr>
              <a:t> PHÉP CHIA VÀ PHÉP KHAI PHƯƠNG</a:t>
            </a:r>
          </a:p>
        </p:txBody>
      </p:sp>
      <p:sp>
        <p:nvSpPr>
          <p:cNvPr id="4110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</a:rPr>
              <a:t>Áp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dụng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111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Text Box 7"/>
          <p:cNvSpPr txBox="1">
            <a:spLocks noChangeArrowheads="1"/>
          </p:cNvSpPr>
          <p:nvPr/>
        </p:nvSpPr>
        <p:spPr bwMode="auto">
          <a:xfrm>
            <a:off x="-23813" y="1331893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a)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khai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phương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một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thương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743451" y="804867"/>
            <a:ext cx="1504951" cy="552451"/>
            <a:chOff x="2988" y="507"/>
            <a:chExt cx="948" cy="348"/>
          </a:xfrm>
        </p:grpSpPr>
        <p:sp>
          <p:nvSpPr>
            <p:cNvPr id="4127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507"/>
              <a:ext cx="336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/>
                <a:t>?2</a:t>
              </a:r>
            </a:p>
          </p:txBody>
        </p:sp>
        <p:sp>
          <p:nvSpPr>
            <p:cNvPr id="4128" name="Text Box 31"/>
            <p:cNvSpPr txBox="1">
              <a:spLocks noChangeArrowheads="1"/>
            </p:cNvSpPr>
            <p:nvPr/>
          </p:nvSpPr>
          <p:spPr bwMode="auto">
            <a:xfrm>
              <a:off x="3297" y="525"/>
              <a:ext cx="6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/>
                <a:t>Tính</a:t>
              </a:r>
              <a:r>
                <a:rPr lang="en-US" sz="2800" dirty="0"/>
                <a:t> 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088389" y="774700"/>
            <a:ext cx="1301585" cy="673100"/>
            <a:chOff x="3072" y="930"/>
            <a:chExt cx="616" cy="424"/>
          </a:xfrm>
        </p:grpSpPr>
        <p:sp>
          <p:nvSpPr>
            <p:cNvPr id="4126" name="Text Box 3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4107" name="Object 34"/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4" name="Equation" r:id="rId3" imgW="418918" imgH="444307" progId="">
                    <p:embed/>
                  </p:oleObj>
                </mc:Choice>
                <mc:Fallback>
                  <p:oleObj name="Equation" r:id="rId3" imgW="418918" imgH="444307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466174" y="942975"/>
            <a:ext cx="1601626" cy="365125"/>
            <a:chOff x="4893" y="514"/>
            <a:chExt cx="758" cy="230"/>
          </a:xfrm>
        </p:grpSpPr>
        <p:graphicFrame>
          <p:nvGraphicFramePr>
            <p:cNvPr id="4106" name="Object 35"/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5" name="Equation" r:id="rId5" imgW="596900" imgH="241300" progId="">
                    <p:embed/>
                  </p:oleObj>
                </mc:Choice>
                <mc:Fallback>
                  <p:oleObj name="Equation" r:id="rId5" imgW="596900" imgH="24130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Text Box 36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720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540814"/>
              </p:ext>
            </p:extLst>
          </p:nvPr>
        </p:nvGraphicFramePr>
        <p:xfrm>
          <a:off x="5932788" y="1944436"/>
          <a:ext cx="1077612" cy="92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7" imgW="533169" imgH="457002" progId="">
                  <p:embed/>
                </p:oleObj>
              </mc:Choice>
              <mc:Fallback>
                <p:oleObj name="Equation" r:id="rId7" imgW="533169" imgH="457002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788" y="1944436"/>
                        <a:ext cx="1077612" cy="921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400800" y="13716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Giải</a:t>
            </a:r>
            <a:endParaRPr lang="en-US" sz="2800" b="1" u="sng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714958" y="2030412"/>
            <a:ext cx="1301585" cy="673100"/>
            <a:chOff x="3072" y="930"/>
            <a:chExt cx="616" cy="424"/>
          </a:xfrm>
        </p:grpSpPr>
        <p:sp>
          <p:nvSpPr>
            <p:cNvPr id="4124" name="Text Box 4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4105" name="Object 44"/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7" name="Equation" r:id="rId9" imgW="418918" imgH="444307" progId="">
                    <p:embed/>
                  </p:oleObj>
                </mc:Choice>
                <mc:Fallback>
                  <p:oleObj name="Equation" r:id="rId9" imgW="418918" imgH="444307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1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189579"/>
              </p:ext>
            </p:extLst>
          </p:nvPr>
        </p:nvGraphicFramePr>
        <p:xfrm>
          <a:off x="6337565" y="2950527"/>
          <a:ext cx="1358635" cy="89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11" imgW="672808" imgH="444307" progId="">
                  <p:embed/>
                </p:oleObj>
              </mc:Choice>
              <mc:Fallback>
                <p:oleObj name="Equation" r:id="rId11" imgW="672808" imgH="444307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565" y="2950527"/>
                        <a:ext cx="1358635" cy="89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54814"/>
              </p:ext>
            </p:extLst>
          </p:nvPr>
        </p:nvGraphicFramePr>
        <p:xfrm>
          <a:off x="7064558" y="1993846"/>
          <a:ext cx="707842" cy="84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13" imgW="330057" imgH="393529" progId="">
                  <p:embed/>
                </p:oleObj>
              </mc:Choice>
              <mc:Fallback>
                <p:oleObj name="Equation" r:id="rId13" imgW="330057" imgH="393529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558" y="1993846"/>
                        <a:ext cx="707842" cy="843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4722974" y="3225438"/>
            <a:ext cx="1601626" cy="365125"/>
            <a:chOff x="4893" y="514"/>
            <a:chExt cx="758" cy="230"/>
          </a:xfrm>
        </p:grpSpPr>
        <p:graphicFrame>
          <p:nvGraphicFramePr>
            <p:cNvPr id="4104" name="Object 48"/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0" name="Equation" r:id="rId15" imgW="596900" imgH="241300" progId="">
                    <p:embed/>
                  </p:oleObj>
                </mc:Choice>
                <mc:Fallback>
                  <p:oleObj name="Equation" r:id="rId15" imgW="596900" imgH="241300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Text Box 49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721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84743"/>
              </p:ext>
            </p:extLst>
          </p:nvPr>
        </p:nvGraphicFramePr>
        <p:xfrm>
          <a:off x="7709166" y="2960364"/>
          <a:ext cx="1358634" cy="92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16" imgW="672808" imgH="457002" progId="">
                  <p:embed/>
                </p:oleObj>
              </mc:Choice>
              <mc:Fallback>
                <p:oleObj name="Equation" r:id="rId16" imgW="672808" imgH="45700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9166" y="2960364"/>
                        <a:ext cx="1358634" cy="921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980615"/>
              </p:ext>
            </p:extLst>
          </p:nvPr>
        </p:nvGraphicFramePr>
        <p:xfrm>
          <a:off x="6170273" y="3853726"/>
          <a:ext cx="819830" cy="79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Equation" r:id="rId18" imgW="406048" imgH="393359" progId="">
                  <p:embed/>
                </p:oleObj>
              </mc:Choice>
              <mc:Fallback>
                <p:oleObj name="Equation" r:id="rId18" imgW="406048" imgH="39335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273" y="3853726"/>
                        <a:ext cx="819830" cy="794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825472"/>
              </p:ext>
            </p:extLst>
          </p:nvPr>
        </p:nvGraphicFramePr>
        <p:xfrm>
          <a:off x="6903850" y="3848963"/>
          <a:ext cx="690938" cy="79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20" imgW="342751" imgH="393529" progId="">
                  <p:embed/>
                </p:oleObj>
              </mc:Choice>
              <mc:Fallback>
                <p:oleObj name="Equation" r:id="rId20" imgW="342751" imgH="393529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850" y="3848963"/>
                        <a:ext cx="690938" cy="794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4876800" y="4648200"/>
            <a:ext cx="4133850" cy="2133600"/>
          </a:xfrm>
          <a:prstGeom prst="cloudCallout">
            <a:avLst>
              <a:gd name="adj1" fmla="val -32435"/>
              <a:gd name="adj2" fmla="val 113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dirty="0" err="1" smtClean="0"/>
              <a:t>Ngược</a:t>
            </a:r>
            <a:r>
              <a:rPr lang="en-US" sz="2800" dirty="0" smtClean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smtClean="0"/>
              <a:t>ta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tắc</a:t>
            </a:r>
            <a:r>
              <a:rPr lang="en-US" sz="2800" dirty="0" smtClean="0"/>
              <a:t> chia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căn</a:t>
            </a:r>
            <a:r>
              <a:rPr lang="en-US" sz="2800" dirty="0" smtClean="0"/>
              <a:t> </a:t>
            </a:r>
            <a:r>
              <a:rPr lang="en-US" sz="2800" dirty="0" err="1" smtClean="0"/>
              <a:t>bậc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endParaRPr lang="en-US" sz="2800" dirty="0"/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0" y="2590800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b)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chia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căn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thức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bậc</a:t>
            </a:r>
            <a:r>
              <a:rPr lang="en-US" sz="2800" b="1" u="sng" dirty="0">
                <a:solidFill>
                  <a:srgbClr val="0070C0"/>
                </a:solidFill>
              </a:rPr>
              <a:t> 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0" y="3799344"/>
            <a:ext cx="45720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     </a:t>
            </a:r>
            <a:r>
              <a:rPr lang="en-US" sz="2800" dirty="0" err="1"/>
              <a:t>Muốn</a:t>
            </a:r>
            <a:r>
              <a:rPr lang="en-US" sz="2800" dirty="0"/>
              <a:t> chia </a:t>
            </a:r>
            <a:r>
              <a:rPr lang="en-US" sz="2800" dirty="0" err="1"/>
              <a:t>căn</a:t>
            </a:r>
            <a:r>
              <a:rPr lang="en-US" sz="2800" dirty="0"/>
              <a:t> </a:t>
            </a:r>
            <a:r>
              <a:rPr lang="en-US" sz="2800" dirty="0" err="1"/>
              <a:t>bậc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âm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căn</a:t>
            </a:r>
            <a:r>
              <a:rPr lang="en-US" sz="2800" dirty="0"/>
              <a:t> </a:t>
            </a:r>
            <a:r>
              <a:rPr lang="en-US" sz="2800" dirty="0" err="1"/>
              <a:t>bậc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b </a:t>
            </a:r>
            <a:r>
              <a:rPr lang="en-US" sz="2800" dirty="0" err="1"/>
              <a:t>dương</a:t>
            </a:r>
            <a:r>
              <a:rPr lang="en-US" sz="2800" dirty="0"/>
              <a:t>, ta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thể</a:t>
            </a:r>
            <a:r>
              <a:rPr lang="en-US" sz="2800" dirty="0"/>
              <a:t> chia </a:t>
            </a:r>
            <a:r>
              <a:rPr lang="en-US" sz="2800" dirty="0" err="1"/>
              <a:t>số</a:t>
            </a:r>
            <a:r>
              <a:rPr lang="en-US" sz="2800" dirty="0"/>
              <a:t> a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b </a:t>
            </a:r>
            <a:r>
              <a:rPr lang="en-US" sz="2800" dirty="0" err="1"/>
              <a:t>rồi</a:t>
            </a:r>
            <a:r>
              <a:rPr lang="en-US" sz="2800" dirty="0"/>
              <a:t> 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phương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21" grpId="0" animBg="1"/>
      <p:bldP spid="7222" grpId="0"/>
      <p:bldP spid="72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5136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66"/>
                </a:solidFill>
              </a:rPr>
              <a:t>2. </a:t>
            </a:r>
            <a:r>
              <a:rPr lang="en-US" sz="2800" b="1" u="sng" dirty="0" err="1">
                <a:solidFill>
                  <a:srgbClr val="FF0066"/>
                </a:solidFill>
              </a:rPr>
              <a:t>Áp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dụng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5137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5"/>
          <p:cNvSpPr txBox="1">
            <a:spLocks noChangeArrowheads="1"/>
          </p:cNvSpPr>
          <p:nvPr/>
        </p:nvSpPr>
        <p:spPr bwMode="auto">
          <a:xfrm>
            <a:off x="-34636" y="1371600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/>
              <a:t>a) </a:t>
            </a:r>
            <a:r>
              <a:rPr lang="en-US" sz="2800" b="1" u="sng" dirty="0" err="1"/>
              <a:t>Quy</a:t>
            </a:r>
            <a:r>
              <a:rPr lang="en-US" sz="2800" b="1" u="sng" dirty="0"/>
              <a:t> </a:t>
            </a:r>
            <a:r>
              <a:rPr lang="en-US" sz="2800" b="1" u="sng" dirty="0" err="1"/>
              <a:t>tắc</a:t>
            </a:r>
            <a:r>
              <a:rPr lang="en-US" sz="2800" b="1" u="sng" dirty="0"/>
              <a:t> </a:t>
            </a:r>
            <a:r>
              <a:rPr lang="en-US" sz="2800" b="1" u="sng" dirty="0" err="1"/>
              <a:t>khai</a:t>
            </a:r>
            <a:r>
              <a:rPr lang="en-US" sz="2800" b="1" u="sng" dirty="0"/>
              <a:t> </a:t>
            </a:r>
            <a:r>
              <a:rPr lang="en-US" sz="2800" b="1" u="sng" dirty="0" err="1"/>
              <a:t>phương</a:t>
            </a:r>
            <a:r>
              <a:rPr lang="en-US" sz="2800" b="1" u="sng" dirty="0"/>
              <a:t> </a:t>
            </a:r>
            <a:r>
              <a:rPr lang="en-US" sz="2800" b="1" u="sng" dirty="0" err="1"/>
              <a:t>một</a:t>
            </a:r>
            <a:r>
              <a:rPr lang="en-US" sz="2800" b="1" u="sng" dirty="0"/>
              <a:t> </a:t>
            </a:r>
            <a:r>
              <a:rPr lang="en-US" sz="2800" b="1" u="sng" dirty="0" err="1"/>
              <a:t>thương</a:t>
            </a:r>
            <a:endParaRPr lang="en-US" sz="2800" b="1" u="sng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49792" y="1189386"/>
            <a:ext cx="1212841" cy="837503"/>
            <a:chOff x="3072" y="924"/>
            <a:chExt cx="574" cy="436"/>
          </a:xfrm>
        </p:grpSpPr>
        <p:sp>
          <p:nvSpPr>
            <p:cNvPr id="5151" name="Text Box 1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5133" name="Object 14"/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22" name="Equation" r:id="rId3" imgW="330200" imgH="457200" progId="">
                    <p:embed/>
                  </p:oleObj>
                </mc:Choice>
                <mc:Fallback>
                  <p:oleObj name="Equation" r:id="rId3" imgW="330200" imgH="45720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944710" y="1191553"/>
            <a:ext cx="1728404" cy="812530"/>
            <a:chOff x="4893" y="418"/>
            <a:chExt cx="818" cy="423"/>
          </a:xfrm>
        </p:grpSpPr>
        <p:graphicFrame>
          <p:nvGraphicFramePr>
            <p:cNvPr id="5132" name="Object 16"/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23" name="Equation" r:id="rId5" imgW="723586" imgH="444307" progId="">
                    <p:embed/>
                  </p:oleObj>
                </mc:Choice>
                <mc:Fallback>
                  <p:oleObj name="Equation" r:id="rId5" imgW="723586" imgH="444307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0" name="Text Box 17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596063" y="1947862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Giải</a:t>
            </a:r>
            <a:endParaRPr lang="en-US" sz="2800" b="1" u="sng" dirty="0"/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21582"/>
              </p:ext>
            </p:extLst>
          </p:nvPr>
        </p:nvGraphicFramePr>
        <p:xfrm>
          <a:off x="4983589" y="5410200"/>
          <a:ext cx="1117272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4" name="Equation" r:id="rId7" imgW="457002" imgH="444307" progId="">
                  <p:embed/>
                </p:oleObj>
              </mc:Choice>
              <mc:Fallback>
                <p:oleObj name="Equation" r:id="rId7" imgW="457002" imgH="444307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589" y="5410200"/>
                        <a:ext cx="1117272" cy="108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32"/>
          <p:cNvSpPr txBox="1">
            <a:spLocks noChangeArrowheads="1"/>
          </p:cNvSpPr>
          <p:nvPr/>
        </p:nvSpPr>
        <p:spPr bwMode="auto">
          <a:xfrm>
            <a:off x="0" y="3127375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/>
              <a:t>b) </a:t>
            </a:r>
            <a:r>
              <a:rPr lang="en-US" sz="2800" b="1" u="sng" dirty="0" err="1"/>
              <a:t>Quy</a:t>
            </a:r>
            <a:r>
              <a:rPr lang="en-US" sz="2800" b="1" u="sng" dirty="0"/>
              <a:t> </a:t>
            </a:r>
            <a:r>
              <a:rPr lang="en-US" sz="2800" b="1" u="sng" dirty="0" err="1"/>
              <a:t>tắc</a:t>
            </a:r>
            <a:r>
              <a:rPr lang="en-US" sz="2800" b="1" u="sng" dirty="0"/>
              <a:t> chia </a:t>
            </a:r>
            <a:r>
              <a:rPr lang="en-US" sz="2800" b="1" u="sng" dirty="0" err="1"/>
              <a:t>hai</a:t>
            </a:r>
            <a:r>
              <a:rPr lang="en-US" sz="2800" b="1" u="sng" dirty="0"/>
              <a:t> </a:t>
            </a:r>
            <a:r>
              <a:rPr lang="en-US" sz="2800" b="1" u="sng" dirty="0" err="1"/>
              <a:t>căn</a:t>
            </a:r>
            <a:r>
              <a:rPr lang="en-US" sz="2800" b="1" u="sng" dirty="0"/>
              <a:t> </a:t>
            </a:r>
            <a:r>
              <a:rPr lang="en-US" sz="2800" b="1" u="sng" dirty="0" err="1"/>
              <a:t>thức</a:t>
            </a:r>
            <a:r>
              <a:rPr lang="en-US" sz="2800" b="1" u="sng" dirty="0"/>
              <a:t> </a:t>
            </a:r>
            <a:r>
              <a:rPr lang="en-US" sz="2800" b="1" u="sng" dirty="0" err="1"/>
              <a:t>bậc</a:t>
            </a:r>
            <a:r>
              <a:rPr lang="en-US" sz="2800" b="1" u="sng" dirty="0"/>
              <a:t>  </a:t>
            </a:r>
            <a:r>
              <a:rPr lang="en-US" sz="2800" b="1" u="sng" dirty="0" err="1"/>
              <a:t>hai</a:t>
            </a:r>
            <a:endParaRPr lang="en-US" sz="2800" b="1" u="sng" dirty="0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829175" y="738188"/>
            <a:ext cx="2833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Ví</a:t>
            </a:r>
            <a:r>
              <a:rPr lang="en-US" sz="2800" dirty="0"/>
              <a:t> </a:t>
            </a:r>
            <a:r>
              <a:rPr lang="en-US" sz="2800" dirty="0" err="1"/>
              <a:t>dụ</a:t>
            </a:r>
            <a:r>
              <a:rPr lang="en-US" sz="2800" dirty="0"/>
              <a:t> 2: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685675" y="2549843"/>
            <a:ext cx="1334125" cy="761365"/>
            <a:chOff x="3072" y="924"/>
            <a:chExt cx="574" cy="436"/>
          </a:xfrm>
        </p:grpSpPr>
        <p:sp>
          <p:nvSpPr>
            <p:cNvPr id="5149" name="Text Box 36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a)</a:t>
              </a:r>
            </a:p>
          </p:txBody>
        </p:sp>
        <p:graphicFrame>
          <p:nvGraphicFramePr>
            <p:cNvPr id="5131" name="Object 37"/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25" name="Equation" r:id="rId9" imgW="330200" imgH="457200" progId="">
                    <p:embed/>
                  </p:oleObj>
                </mc:Choice>
                <mc:Fallback>
                  <p:oleObj name="Equation" r:id="rId9" imgW="330200" imgH="457200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3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600173"/>
              </p:ext>
            </p:extLst>
          </p:nvPr>
        </p:nvGraphicFramePr>
        <p:xfrm>
          <a:off x="6038317" y="2388508"/>
          <a:ext cx="1086591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6" name="Equation" r:id="rId10" imgW="444307" imgH="444307" progId="">
                  <p:embed/>
                </p:oleObj>
              </mc:Choice>
              <mc:Fallback>
                <p:oleObj name="Equation" r:id="rId10" imgW="444307" imgH="44430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317" y="2388508"/>
                        <a:ext cx="1086591" cy="108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003144"/>
              </p:ext>
            </p:extLst>
          </p:nvPr>
        </p:nvGraphicFramePr>
        <p:xfrm>
          <a:off x="7193980" y="2635970"/>
          <a:ext cx="1022674" cy="55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7" name="Equation" r:id="rId12" imgW="419100" imgH="228600" progId="">
                  <p:embed/>
                </p:oleObj>
              </mc:Choice>
              <mc:Fallback>
                <p:oleObj name="Equation" r:id="rId12" imgW="419100" imgH="2286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3980" y="2635970"/>
                        <a:ext cx="1022674" cy="557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215007"/>
              </p:ext>
            </p:extLst>
          </p:nvPr>
        </p:nvGraphicFramePr>
        <p:xfrm>
          <a:off x="8262796" y="2721093"/>
          <a:ext cx="590592" cy="40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8" name="Equation" r:id="rId14" imgW="241091" imgH="164957" progId="">
                  <p:embed/>
                </p:oleObj>
              </mc:Choice>
              <mc:Fallback>
                <p:oleObj name="Equation" r:id="rId14" imgW="241091" imgH="164957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796" y="2721093"/>
                        <a:ext cx="590592" cy="40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672396" y="3595028"/>
            <a:ext cx="1728404" cy="812530"/>
            <a:chOff x="4893" y="418"/>
            <a:chExt cx="818" cy="423"/>
          </a:xfrm>
        </p:grpSpPr>
        <p:graphicFrame>
          <p:nvGraphicFramePr>
            <p:cNvPr id="5130" name="Object 42"/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29" name="Equation" r:id="rId16" imgW="723586" imgH="444307" progId="">
                    <p:embed/>
                  </p:oleObj>
                </mc:Choice>
                <mc:Fallback>
                  <p:oleObj name="Equation" r:id="rId16" imgW="723586" imgH="444307" progId="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8" name="Text Box 43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823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067753"/>
              </p:ext>
            </p:extLst>
          </p:nvPr>
        </p:nvGraphicFramePr>
        <p:xfrm>
          <a:off x="6384173" y="3469595"/>
          <a:ext cx="1769227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" name="Equation" r:id="rId18" imgW="723586" imgH="444307" progId="">
                  <p:embed/>
                </p:oleObj>
              </mc:Choice>
              <mc:Fallback>
                <p:oleObj name="Equation" r:id="rId18" imgW="723586" imgH="444307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173" y="3469595"/>
                        <a:ext cx="1769227" cy="108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86680"/>
              </p:ext>
            </p:extLst>
          </p:nvPr>
        </p:nvGraphicFramePr>
        <p:xfrm>
          <a:off x="4942719" y="4419600"/>
          <a:ext cx="1769227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" name="Equation" r:id="rId20" imgW="723586" imgH="444307" progId="">
                  <p:embed/>
                </p:oleObj>
              </mc:Choice>
              <mc:Fallback>
                <p:oleObj name="Equation" r:id="rId20" imgW="723586" imgH="444307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719" y="4419600"/>
                        <a:ext cx="1769227" cy="108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91518"/>
              </p:ext>
            </p:extLst>
          </p:nvPr>
        </p:nvGraphicFramePr>
        <p:xfrm>
          <a:off x="6596063" y="4419600"/>
          <a:ext cx="1674627" cy="1084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" name="Equation" r:id="rId22" imgW="685502" imgH="444307" progId="">
                  <p:embed/>
                </p:oleObj>
              </mc:Choice>
              <mc:Fallback>
                <p:oleObj name="Equation" r:id="rId22" imgW="685502" imgH="444307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4419600"/>
                        <a:ext cx="1674627" cy="1084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57305"/>
              </p:ext>
            </p:extLst>
          </p:nvPr>
        </p:nvGraphicFramePr>
        <p:xfrm>
          <a:off x="6246019" y="5486400"/>
          <a:ext cx="651952" cy="95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" name="Equation" r:id="rId24" imgW="266469" imgH="393359" progId="">
                  <p:embed/>
                </p:oleObj>
              </mc:Choice>
              <mc:Fallback>
                <p:oleObj name="Equation" r:id="rId24" imgW="266469" imgH="393359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019" y="5486400"/>
                        <a:ext cx="651952" cy="958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068413"/>
              </p:ext>
            </p:extLst>
          </p:nvPr>
        </p:nvGraphicFramePr>
        <p:xfrm>
          <a:off x="2192996" y="1981200"/>
          <a:ext cx="1388404" cy="98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" name="Equation" r:id="rId26" imgW="647640" imgH="457200" progId="Equation.DSMT4">
                  <p:embed/>
                </p:oleObj>
              </mc:Choice>
              <mc:Fallback>
                <p:oleObj name="Equation" r:id="rId26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92996" y="1981200"/>
                        <a:ext cx="1388404" cy="980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3613"/>
              </p:ext>
            </p:extLst>
          </p:nvPr>
        </p:nvGraphicFramePr>
        <p:xfrm>
          <a:off x="2434832" y="3733800"/>
          <a:ext cx="1679968" cy="118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" name="Equation" r:id="rId28" imgW="647640" imgH="457200" progId="Equation.DSMT4">
                  <p:embed/>
                </p:oleObj>
              </mc:Choice>
              <mc:Fallback>
                <p:oleObj name="Equation" r:id="rId28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434832" y="3733800"/>
                        <a:ext cx="1679968" cy="1185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  <p:bldP spid="8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6160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66"/>
                </a:solidFill>
              </a:rPr>
              <a:t>2. </a:t>
            </a:r>
            <a:r>
              <a:rPr lang="en-US" sz="2800" b="1" u="sng" dirty="0" err="1">
                <a:solidFill>
                  <a:srgbClr val="FF0066"/>
                </a:solidFill>
              </a:rPr>
              <a:t>Áp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dụng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6161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5"/>
          <p:cNvSpPr txBox="1">
            <a:spLocks noChangeArrowheads="1"/>
          </p:cNvSpPr>
          <p:nvPr/>
        </p:nvSpPr>
        <p:spPr bwMode="auto">
          <a:xfrm>
            <a:off x="-23813" y="1331893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a)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khai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phương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một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thương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03554" y="1292574"/>
            <a:ext cx="1173655" cy="837502"/>
            <a:chOff x="3072" y="924"/>
            <a:chExt cx="611" cy="436"/>
          </a:xfrm>
        </p:grpSpPr>
        <p:sp>
          <p:nvSpPr>
            <p:cNvPr id="6181" name="Text Box 10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6157" name="Object 11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6" name="Equation" r:id="rId3" imgW="406224" imgH="457002" progId="">
                    <p:embed/>
                  </p:oleObj>
                </mc:Choice>
                <mc:Fallback>
                  <p:oleObj name="Equation" r:id="rId3" imgW="406224" imgH="457002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400800" y="2116931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Giải</a:t>
            </a:r>
            <a:endParaRPr lang="en-US" sz="2800" b="1" u="sng" dirty="0"/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446897"/>
              </p:ext>
            </p:extLst>
          </p:nvPr>
        </p:nvGraphicFramePr>
        <p:xfrm>
          <a:off x="6036456" y="4007668"/>
          <a:ext cx="1050144" cy="89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7" name="Equation" r:id="rId5" imgW="520474" imgH="444307" progId="">
                  <p:embed/>
                </p:oleObj>
              </mc:Choice>
              <mc:Fallback>
                <p:oleObj name="Equation" r:id="rId5" imgW="520474" imgH="444307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6456" y="4007668"/>
                        <a:ext cx="1050144" cy="89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17"/>
          <p:cNvSpPr txBox="1">
            <a:spLocks noChangeArrowheads="1"/>
          </p:cNvSpPr>
          <p:nvPr/>
        </p:nvSpPr>
        <p:spPr bwMode="auto">
          <a:xfrm>
            <a:off x="0" y="2703493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b)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chia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căn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thức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bậc</a:t>
            </a:r>
            <a:r>
              <a:rPr lang="en-US" sz="2800" b="1" u="sng" dirty="0">
                <a:solidFill>
                  <a:srgbClr val="0070C0"/>
                </a:solidFill>
              </a:rPr>
              <a:t> 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984754" y="1295400"/>
            <a:ext cx="1173655" cy="837502"/>
            <a:chOff x="3072" y="924"/>
            <a:chExt cx="611" cy="436"/>
          </a:xfrm>
        </p:grpSpPr>
        <p:sp>
          <p:nvSpPr>
            <p:cNvPr id="6180" name="Text Box 21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6156" name="Object 22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8" name="Equation" r:id="rId7" imgW="406224" imgH="457002" progId="">
                    <p:embed/>
                  </p:oleObj>
                </mc:Choice>
                <mc:Fallback>
                  <p:oleObj name="Equation" r:id="rId7" imgW="406224" imgH="457002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89273"/>
              </p:ext>
            </p:extLst>
          </p:nvPr>
        </p:nvGraphicFramePr>
        <p:xfrm>
          <a:off x="6008988" y="2903515"/>
          <a:ext cx="1077612" cy="89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9" name="Equation" r:id="rId9" imgW="533169" imgH="444307" progId="">
                  <p:embed/>
                </p:oleObj>
              </mc:Choice>
              <mc:Fallback>
                <p:oleObj name="Equation" r:id="rId9" imgW="533169" imgH="444307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988" y="2903515"/>
                        <a:ext cx="1077612" cy="89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385723"/>
              </p:ext>
            </p:extLst>
          </p:nvPr>
        </p:nvGraphicFramePr>
        <p:xfrm>
          <a:off x="7822086" y="3108482"/>
          <a:ext cx="559914" cy="432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0" name="Equation" r:id="rId11" imgW="228402" imgH="177646" progId="">
                  <p:embed/>
                </p:oleObj>
              </mc:Choice>
              <mc:Fallback>
                <p:oleObj name="Equation" r:id="rId11" imgW="228402" imgH="177646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2086" y="3108482"/>
                        <a:ext cx="559914" cy="4320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837603"/>
              </p:ext>
            </p:extLst>
          </p:nvPr>
        </p:nvGraphicFramePr>
        <p:xfrm>
          <a:off x="8143246" y="3939678"/>
          <a:ext cx="848354" cy="98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1" name="Equation" r:id="rId13" imgW="380835" imgH="444307" progId="">
                  <p:embed/>
                </p:oleObj>
              </mc:Choice>
              <mc:Fallback>
                <p:oleObj name="Equation" r:id="rId13" imgW="380835" imgH="444307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246" y="3939678"/>
                        <a:ext cx="848354" cy="985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130313"/>
              </p:ext>
            </p:extLst>
          </p:nvPr>
        </p:nvGraphicFramePr>
        <p:xfrm>
          <a:off x="6984475" y="3061855"/>
          <a:ext cx="787925" cy="506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2" name="Equation" r:id="rId15" imgW="355446" imgH="228501" progId="">
                  <p:embed/>
                </p:oleObj>
              </mc:Choice>
              <mc:Fallback>
                <p:oleObj name="Equation" r:id="rId15" imgW="355446" imgH="22850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4475" y="3061855"/>
                        <a:ext cx="787925" cy="506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804053"/>
              </p:ext>
            </p:extLst>
          </p:nvPr>
        </p:nvGraphicFramePr>
        <p:xfrm>
          <a:off x="8187248" y="4900956"/>
          <a:ext cx="651952" cy="958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" name="Equation" r:id="rId17" imgW="266469" imgH="393359" progId="">
                  <p:embed/>
                </p:oleObj>
              </mc:Choice>
              <mc:Fallback>
                <p:oleObj name="Equation" r:id="rId17" imgW="266469" imgH="393359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7248" y="4900956"/>
                        <a:ext cx="651952" cy="958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800600" y="762793"/>
            <a:ext cx="1981200" cy="954088"/>
            <a:chOff x="2988" y="778"/>
            <a:chExt cx="837" cy="601"/>
          </a:xfrm>
        </p:grpSpPr>
        <p:sp>
          <p:nvSpPr>
            <p:cNvPr id="6178" name="AutoShape 3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795"/>
              <a:ext cx="336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/>
                <a:t>?3</a:t>
              </a: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3297" y="778"/>
              <a:ext cx="52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/>
                <a:t>Tính</a:t>
              </a:r>
              <a:r>
                <a:rPr lang="en-US" sz="2800" dirty="0"/>
                <a:t> 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716271" y="2895600"/>
            <a:ext cx="1291021" cy="921252"/>
            <a:chOff x="3072" y="924"/>
            <a:chExt cx="611" cy="436"/>
          </a:xfrm>
        </p:grpSpPr>
        <p:sp>
          <p:nvSpPr>
            <p:cNvPr id="6177" name="Text Box 37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6155" name="Object 38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" name="Equation" r:id="rId19" imgW="406224" imgH="457002" progId="">
                    <p:embed/>
                  </p:oleObj>
                </mc:Choice>
                <mc:Fallback>
                  <p:oleObj name="Equation" r:id="rId19" imgW="406224" imgH="457002" progId="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721035" y="3980702"/>
            <a:ext cx="1291019" cy="921252"/>
            <a:chOff x="3072" y="924"/>
            <a:chExt cx="611" cy="436"/>
          </a:xfrm>
        </p:grpSpPr>
        <p:sp>
          <p:nvSpPr>
            <p:cNvPr id="6176" name="Text Box 40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6154" name="Object 41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5" name="Equation" r:id="rId21" imgW="406224" imgH="457002" progId="">
                    <p:embed/>
                  </p:oleObj>
                </mc:Choice>
                <mc:Fallback>
                  <p:oleObj name="Equation" r:id="rId21" imgW="406224" imgH="457002" progId="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5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103187"/>
              </p:ext>
            </p:extLst>
          </p:nvPr>
        </p:nvGraphicFramePr>
        <p:xfrm>
          <a:off x="7044217" y="3997035"/>
          <a:ext cx="1151566" cy="895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" name="Equation" r:id="rId23" imgW="571252" imgH="444307" progId="">
                  <p:embed/>
                </p:oleObj>
              </mc:Choice>
              <mc:Fallback>
                <p:oleObj name="Equation" r:id="rId23" imgW="571252" imgH="444307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217" y="3997035"/>
                        <a:ext cx="1151566" cy="895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0" y="3805238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Chú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ý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-6495" y="4297362"/>
            <a:ext cx="4648200" cy="1898649"/>
            <a:chOff x="0" y="2736"/>
            <a:chExt cx="2928" cy="1196"/>
          </a:xfrm>
        </p:grpSpPr>
        <p:sp>
          <p:nvSpPr>
            <p:cNvPr id="6175" name="Text Box 45"/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0070C0"/>
                  </a:solidFill>
                </a:rPr>
                <a:t>   </a:t>
              </a:r>
              <a:r>
                <a:rPr lang="en-US" sz="3200" dirty="0" err="1">
                  <a:solidFill>
                    <a:srgbClr val="0070C0"/>
                  </a:solidFill>
                </a:rPr>
                <a:t>Với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biểu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thức</a:t>
              </a:r>
              <a:r>
                <a:rPr lang="en-US" sz="3200" dirty="0">
                  <a:solidFill>
                    <a:srgbClr val="0070C0"/>
                  </a:solidFill>
                </a:rPr>
                <a:t> A  </a:t>
              </a:r>
              <a:r>
                <a:rPr lang="en-US" sz="3200" dirty="0" err="1">
                  <a:solidFill>
                    <a:srgbClr val="0070C0"/>
                  </a:solidFill>
                </a:rPr>
                <a:t>không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âm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và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biểu</a:t>
              </a:r>
              <a:r>
                <a:rPr lang="en-US" sz="3200" dirty="0">
                  <a:solidFill>
                    <a:srgbClr val="0070C0"/>
                  </a:solidFill>
                </a:rPr>
                <a:t> </a:t>
              </a:r>
              <a:r>
                <a:rPr lang="en-US" sz="3200" dirty="0" err="1">
                  <a:solidFill>
                    <a:srgbClr val="0070C0"/>
                  </a:solidFill>
                </a:rPr>
                <a:t>thức</a:t>
              </a:r>
              <a:r>
                <a:rPr lang="en-US" sz="3200" dirty="0">
                  <a:solidFill>
                    <a:srgbClr val="0070C0"/>
                  </a:solidFill>
                </a:rPr>
                <a:t> B </a:t>
              </a:r>
              <a:r>
                <a:rPr lang="en-US" sz="3200" dirty="0" err="1">
                  <a:solidFill>
                    <a:srgbClr val="0070C0"/>
                  </a:solidFill>
                </a:rPr>
                <a:t>dương</a:t>
              </a:r>
              <a:r>
                <a:rPr lang="en-US" sz="3200" dirty="0">
                  <a:solidFill>
                    <a:srgbClr val="0070C0"/>
                  </a:solidFill>
                </a:rPr>
                <a:t>, ta </a:t>
              </a:r>
              <a:r>
                <a:rPr lang="en-US" sz="3200" dirty="0" err="1">
                  <a:solidFill>
                    <a:srgbClr val="0070C0"/>
                  </a:solidFill>
                </a:rPr>
                <a:t>có</a:t>
              </a:r>
              <a:r>
                <a:rPr lang="en-US" sz="3200" dirty="0">
                  <a:solidFill>
                    <a:srgbClr val="0070C0"/>
                  </a:solidFill>
                </a:rPr>
                <a:t>:</a:t>
              </a:r>
            </a:p>
          </p:txBody>
        </p:sp>
        <p:graphicFrame>
          <p:nvGraphicFramePr>
            <p:cNvPr id="6153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192237"/>
                </p:ext>
              </p:extLst>
            </p:nvPr>
          </p:nvGraphicFramePr>
          <p:xfrm>
            <a:off x="1541" y="3390"/>
            <a:ext cx="1103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7" name="Equation" r:id="rId25" imgW="685800" imgH="457200" progId="">
                    <p:embed/>
                  </p:oleObj>
                </mc:Choice>
                <mc:Fallback>
                  <p:oleObj name="Equation" r:id="rId25" imgW="685800" imgH="457200" progId="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1" y="3390"/>
                          <a:ext cx="1103" cy="5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106531"/>
              </p:ext>
            </p:extLst>
          </p:nvPr>
        </p:nvGraphicFramePr>
        <p:xfrm>
          <a:off x="2312877" y="1821440"/>
          <a:ext cx="1147985" cy="8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" name="Equation" r:id="rId27" imgW="647640" imgH="457200" progId="Equation.DSMT4">
                  <p:embed/>
                </p:oleObj>
              </mc:Choice>
              <mc:Fallback>
                <p:oleObj name="Equation" r:id="rId27" imgW="6476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877" y="1821440"/>
                        <a:ext cx="1147985" cy="809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22614"/>
              </p:ext>
            </p:extLst>
          </p:nvPr>
        </p:nvGraphicFramePr>
        <p:xfrm>
          <a:off x="2580973" y="3276600"/>
          <a:ext cx="1388078" cy="98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" name="Equation" r:id="rId29" imgW="647640" imgH="457200" progId="Equation.DSMT4">
                  <p:embed/>
                </p:oleObj>
              </mc:Choice>
              <mc:Fallback>
                <p:oleObj name="Equation" r:id="rId29" imgW="64764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973" y="3276600"/>
                        <a:ext cx="1388078" cy="980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7183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</a:rPr>
              <a:t>Áp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dụng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84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5"/>
          <p:cNvSpPr txBox="1">
            <a:spLocks noChangeArrowheads="1"/>
          </p:cNvSpPr>
          <p:nvPr/>
        </p:nvSpPr>
        <p:spPr bwMode="auto">
          <a:xfrm>
            <a:off x="-23813" y="1331893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a)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khai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phương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một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thương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19800" y="2819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</a:rPr>
              <a:t>Giải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920954"/>
              </p:ext>
            </p:extLst>
          </p:nvPr>
        </p:nvGraphicFramePr>
        <p:xfrm>
          <a:off x="5776880" y="3394365"/>
          <a:ext cx="1183049" cy="1043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5" name="Equation" r:id="rId3" imgW="533169" imgH="469696" progId="">
                  <p:embed/>
                </p:oleObj>
              </mc:Choice>
              <mc:Fallback>
                <p:oleObj name="Equation" r:id="rId3" imgW="533169" imgH="469696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880" y="3394365"/>
                        <a:ext cx="1183049" cy="1043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14"/>
          <p:cNvSpPr txBox="1">
            <a:spLocks noChangeArrowheads="1"/>
          </p:cNvSpPr>
          <p:nvPr/>
        </p:nvSpPr>
        <p:spPr bwMode="auto">
          <a:xfrm>
            <a:off x="0" y="2590800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70C0"/>
                </a:solidFill>
              </a:rPr>
              <a:t>b) Quy tắc chia hai căn thức bậc  hai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735826"/>
              </p:ext>
            </p:extLst>
          </p:nvPr>
        </p:nvGraphicFramePr>
        <p:xfrm>
          <a:off x="8375695" y="4876800"/>
          <a:ext cx="615905" cy="47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" name="Equation" r:id="rId5" imgW="228402" imgH="177646" progId="">
                  <p:embed/>
                </p:oleObj>
              </mc:Choice>
              <mc:Fallback>
                <p:oleObj name="Equation" r:id="rId5" imgW="228402" imgH="177646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5695" y="4876800"/>
                        <a:ext cx="615905" cy="475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711002"/>
              </p:ext>
            </p:extLst>
          </p:nvPr>
        </p:nvGraphicFramePr>
        <p:xfrm>
          <a:off x="7504813" y="4800600"/>
          <a:ext cx="953387" cy="613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7" name="Equation" r:id="rId7" imgW="355446" imgH="228501" progId="">
                  <p:embed/>
                </p:oleObj>
              </mc:Choice>
              <mc:Fallback>
                <p:oleObj name="Equation" r:id="rId7" imgW="355446" imgH="228501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813" y="4800600"/>
                        <a:ext cx="953387" cy="613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769945" y="1860299"/>
            <a:ext cx="1173655" cy="921252"/>
            <a:chOff x="3072" y="924"/>
            <a:chExt cx="611" cy="436"/>
          </a:xfrm>
        </p:grpSpPr>
        <p:sp>
          <p:nvSpPr>
            <p:cNvPr id="7204" name="Text Box 28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7180" name="Object 29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38" name="Equation" r:id="rId9" imgW="406224" imgH="457002" progId="">
                    <p:embed/>
                  </p:oleObj>
                </mc:Choice>
                <mc:Fallback>
                  <p:oleObj name="Equation" r:id="rId9" imgW="406224" imgH="457002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7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49935"/>
              </p:ext>
            </p:extLst>
          </p:nvPr>
        </p:nvGraphicFramePr>
        <p:xfrm>
          <a:off x="6157575" y="4495800"/>
          <a:ext cx="1462425" cy="1192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9" name="Equation" r:id="rId11" imgW="545863" imgH="444307" progId="">
                  <p:embed/>
                </p:oleObj>
              </mc:Choice>
              <mc:Fallback>
                <p:oleObj name="Equation" r:id="rId11" imgW="545863" imgH="444307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575" y="4495800"/>
                        <a:ext cx="1462425" cy="1192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35"/>
          <p:cNvSpPr txBox="1">
            <a:spLocks noChangeArrowheads="1"/>
          </p:cNvSpPr>
          <p:nvPr/>
        </p:nvSpPr>
        <p:spPr bwMode="auto">
          <a:xfrm>
            <a:off x="0" y="3805238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Chú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ý</a:t>
            </a:r>
          </a:p>
        </p:txBody>
      </p:sp>
      <p:grpSp>
        <p:nvGrpSpPr>
          <p:cNvPr id="7192" name="Group 36"/>
          <p:cNvGrpSpPr>
            <a:grpSpLocks/>
          </p:cNvGrpSpPr>
          <p:nvPr/>
        </p:nvGrpSpPr>
        <p:grpSpPr bwMode="auto">
          <a:xfrm>
            <a:off x="61913" y="4419599"/>
            <a:ext cx="4648200" cy="1674811"/>
            <a:chOff x="0" y="2736"/>
            <a:chExt cx="2928" cy="1055"/>
          </a:xfrm>
        </p:grpSpPr>
        <p:sp>
          <p:nvSpPr>
            <p:cNvPr id="7203" name="Text Box 37"/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dirty="0">
                  <a:solidFill>
                    <a:srgbClr val="0070C0"/>
                  </a:solidFill>
                </a:rPr>
                <a:t>   </a:t>
              </a:r>
              <a:r>
                <a:rPr lang="en-US" sz="2800" dirty="0" err="1">
                  <a:solidFill>
                    <a:srgbClr val="0070C0"/>
                  </a:solidFill>
                </a:rPr>
                <a:t>Với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biểu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thức</a:t>
              </a:r>
              <a:r>
                <a:rPr lang="en-US" sz="2800" dirty="0">
                  <a:solidFill>
                    <a:srgbClr val="0070C0"/>
                  </a:solidFill>
                </a:rPr>
                <a:t> A  </a:t>
              </a:r>
              <a:r>
                <a:rPr lang="en-US" sz="2800" dirty="0" err="1">
                  <a:solidFill>
                    <a:srgbClr val="0070C0"/>
                  </a:solidFill>
                </a:rPr>
                <a:t>không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âm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và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biểu</a:t>
              </a:r>
              <a:r>
                <a:rPr lang="en-US" sz="2800" dirty="0">
                  <a:solidFill>
                    <a:srgbClr val="0070C0"/>
                  </a:solidFill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</a:rPr>
                <a:t>thức</a:t>
              </a:r>
              <a:r>
                <a:rPr lang="en-US" sz="2800" dirty="0">
                  <a:solidFill>
                    <a:srgbClr val="0070C0"/>
                  </a:solidFill>
                </a:rPr>
                <a:t> B </a:t>
              </a:r>
              <a:r>
                <a:rPr lang="en-US" sz="2800" dirty="0" err="1">
                  <a:solidFill>
                    <a:srgbClr val="0070C0"/>
                  </a:solidFill>
                </a:rPr>
                <a:t>dương</a:t>
              </a:r>
              <a:r>
                <a:rPr lang="en-US" sz="2800" dirty="0">
                  <a:solidFill>
                    <a:srgbClr val="0070C0"/>
                  </a:solidFill>
                </a:rPr>
                <a:t>, ta </a:t>
              </a:r>
              <a:r>
                <a:rPr lang="en-US" sz="2800" dirty="0" err="1">
                  <a:solidFill>
                    <a:srgbClr val="0070C0"/>
                  </a:solidFill>
                </a:rPr>
                <a:t>có</a:t>
              </a:r>
              <a:r>
                <a:rPr lang="en-US" sz="2800" dirty="0">
                  <a:solidFill>
                    <a:srgbClr val="0070C0"/>
                  </a:solidFill>
                </a:rPr>
                <a:t>:</a:t>
              </a:r>
            </a:p>
          </p:txBody>
        </p:sp>
        <p:graphicFrame>
          <p:nvGraphicFramePr>
            <p:cNvPr id="717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6149807"/>
                </p:ext>
              </p:extLst>
            </p:nvPr>
          </p:nvGraphicFramePr>
          <p:xfrm>
            <a:off x="681" y="3249"/>
            <a:ext cx="1103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0" name="Equation" r:id="rId13" imgW="685800" imgH="457200" progId="">
                    <p:embed/>
                  </p:oleObj>
                </mc:Choice>
                <mc:Fallback>
                  <p:oleObj name="Equation" r:id="rId13" imgW="685800" imgH="457200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" y="3249"/>
                          <a:ext cx="1103" cy="5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710113" y="763588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Ví</a:t>
            </a:r>
            <a:r>
              <a:rPr lang="en-US" sz="2800" dirty="0"/>
              <a:t> </a:t>
            </a:r>
            <a:r>
              <a:rPr lang="en-US" sz="2800" dirty="0" err="1"/>
              <a:t>dụ</a:t>
            </a:r>
            <a:r>
              <a:rPr lang="en-US" sz="2800" dirty="0"/>
              <a:t> 3: </a:t>
            </a:r>
            <a:r>
              <a:rPr lang="en-US" sz="2800" dirty="0" err="1"/>
              <a:t>Rút</a:t>
            </a:r>
            <a:r>
              <a:rPr lang="en-US" sz="2800" dirty="0"/>
              <a:t> </a:t>
            </a:r>
            <a:r>
              <a:rPr lang="en-US" sz="2800" dirty="0" err="1"/>
              <a:t>gọn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127765" y="1853949"/>
            <a:ext cx="3146394" cy="921252"/>
            <a:chOff x="4032" y="716"/>
            <a:chExt cx="1638" cy="436"/>
          </a:xfrm>
        </p:grpSpPr>
        <p:grpSp>
          <p:nvGrpSpPr>
            <p:cNvPr id="7200" name="Group 30"/>
            <p:cNvGrpSpPr>
              <a:grpSpLocks/>
            </p:cNvGrpSpPr>
            <p:nvPr/>
          </p:nvGrpSpPr>
          <p:grpSpPr bwMode="auto">
            <a:xfrm>
              <a:off x="4032" y="716"/>
              <a:ext cx="617" cy="436"/>
              <a:chOff x="3072" y="924"/>
              <a:chExt cx="617" cy="436"/>
            </a:xfrm>
          </p:grpSpPr>
          <p:sp>
            <p:nvSpPr>
              <p:cNvPr id="7202" name="Text Box 31"/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b)</a:t>
                </a:r>
              </a:p>
            </p:txBody>
          </p:sp>
          <p:graphicFrame>
            <p:nvGraphicFramePr>
              <p:cNvPr id="7178" name="Object 32"/>
              <p:cNvGraphicFramePr>
                <a:graphicFrameLocks noChangeAspect="1"/>
              </p:cNvGraphicFramePr>
              <p:nvPr/>
            </p:nvGraphicFramePr>
            <p:xfrm>
              <a:off x="3288" y="924"/>
              <a:ext cx="401" cy="4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41" name="Equation" r:id="rId15" imgW="419100" imgH="457200" progId="">
                      <p:embed/>
                    </p:oleObj>
                  </mc:Choice>
                  <mc:Fallback>
                    <p:oleObj name="Equation" r:id="rId15" imgW="419100" imgH="457200" progId="">
                      <p:embed/>
                      <p:pic>
                        <p:nvPicPr>
                          <p:cNvPr id="0" name="Picture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924"/>
                            <a:ext cx="401" cy="4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201" name="Text Box 40"/>
            <p:cNvSpPr txBox="1">
              <a:spLocks noChangeArrowheads="1"/>
            </p:cNvSpPr>
            <p:nvPr/>
          </p:nvSpPr>
          <p:spPr bwMode="auto">
            <a:xfrm>
              <a:off x="4710" y="816"/>
              <a:ext cx="9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 Với a &gt; 0 )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693745" y="3505200"/>
            <a:ext cx="1173655" cy="837502"/>
            <a:chOff x="3072" y="924"/>
            <a:chExt cx="611" cy="436"/>
          </a:xfrm>
        </p:grpSpPr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7177" name="Object 44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2" name="Equation" r:id="rId17" imgW="406224" imgH="457002" progId="">
                    <p:embed/>
                  </p:oleObj>
                </mc:Choice>
                <mc:Fallback>
                  <p:oleObj name="Equation" r:id="rId17" imgW="406224" imgH="457002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8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32090"/>
              </p:ext>
            </p:extLst>
          </p:nvPr>
        </p:nvGraphicFramePr>
        <p:xfrm>
          <a:off x="6847291" y="3394365"/>
          <a:ext cx="1494497" cy="98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Equation" r:id="rId19" imgW="672808" imgH="444307" progId="">
                  <p:embed/>
                </p:oleObj>
              </mc:Choice>
              <mc:Fallback>
                <p:oleObj name="Equation" r:id="rId19" imgW="672808" imgH="444307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291" y="3394365"/>
                        <a:ext cx="1494497" cy="985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502227"/>
              </p:ext>
            </p:extLst>
          </p:nvPr>
        </p:nvGraphicFramePr>
        <p:xfrm>
          <a:off x="8214296" y="3505200"/>
          <a:ext cx="929704" cy="87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4" name="Equation" r:id="rId21" imgW="418918" imgH="393529" progId="">
                  <p:embed/>
                </p:oleObj>
              </mc:Choice>
              <mc:Fallback>
                <p:oleObj name="Equation" r:id="rId21" imgW="418918" imgH="393529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4296" y="3505200"/>
                        <a:ext cx="929704" cy="871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722707" y="4648200"/>
            <a:ext cx="1449493" cy="921252"/>
            <a:chOff x="3120" y="2253"/>
            <a:chExt cx="686" cy="436"/>
          </a:xfrm>
        </p:grpSpPr>
        <p:graphicFrame>
          <p:nvGraphicFramePr>
            <p:cNvPr id="7176" name="Object 19"/>
            <p:cNvGraphicFramePr>
              <a:graphicFrameLocks noChangeAspect="1"/>
            </p:cNvGraphicFramePr>
            <p:nvPr/>
          </p:nvGraphicFramePr>
          <p:xfrm>
            <a:off x="3405" y="2253"/>
            <a:ext cx="40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5" name="Equation" r:id="rId23" imgW="419100" imgH="457200" progId="">
                    <p:embed/>
                  </p:oleObj>
                </mc:Choice>
                <mc:Fallback>
                  <p:oleObj name="Equation" r:id="rId23" imgW="419100" imgH="457200" progId="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2253"/>
                          <a:ext cx="40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8" name="Text Box 48"/>
            <p:cNvSpPr txBox="1">
              <a:spLocks noChangeArrowheads="1"/>
            </p:cNvSpPr>
            <p:nvPr/>
          </p:nvSpPr>
          <p:spPr bwMode="auto">
            <a:xfrm>
              <a:off x="3120" y="2352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 </a:t>
              </a:r>
            </a:p>
          </p:txBody>
        </p:sp>
      </p:grp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072337" y="5725180"/>
            <a:ext cx="2528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( </a:t>
            </a:r>
            <a:r>
              <a:rPr lang="en-US" sz="2800" dirty="0" err="1"/>
              <a:t>Với</a:t>
            </a:r>
            <a:r>
              <a:rPr lang="en-US" sz="2800" dirty="0"/>
              <a:t> a &gt; 0 )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106531"/>
              </p:ext>
            </p:extLst>
          </p:nvPr>
        </p:nvGraphicFramePr>
        <p:xfrm>
          <a:off x="2312988" y="1820863"/>
          <a:ext cx="11477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6" name="Equation" r:id="rId25" imgW="647700" imgH="457200" progId="Equation.DSMT4">
                  <p:embed/>
                </p:oleObj>
              </mc:Choice>
              <mc:Fallback>
                <p:oleObj name="Equation" r:id="rId25" imgW="6477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1820863"/>
                        <a:ext cx="114776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22614"/>
              </p:ext>
            </p:extLst>
          </p:nvPr>
        </p:nvGraphicFramePr>
        <p:xfrm>
          <a:off x="2581275" y="3276600"/>
          <a:ext cx="13874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7" name="Equation" r:id="rId27" imgW="647700" imgH="457200" progId="Equation.DSMT4">
                  <p:embed/>
                </p:oleObj>
              </mc:Choice>
              <mc:Fallback>
                <p:oleObj name="Equation" r:id="rId27" imgW="6477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3276600"/>
                        <a:ext cx="138747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79" grpId="0"/>
      <p:bldP spid="10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FF66CC"/>
                </a:solidFill>
              </a:rPr>
              <a:t>TiẾT</a:t>
            </a:r>
            <a:r>
              <a:rPr lang="en-US" sz="2400" b="1" dirty="0" smtClean="0">
                <a:solidFill>
                  <a:srgbClr val="FF66CC"/>
                </a:solidFill>
              </a:rPr>
              <a:t> 6: LIÊN HỆ </a:t>
            </a:r>
            <a:r>
              <a:rPr lang="en-US" sz="2400" b="1" dirty="0" err="1" smtClean="0">
                <a:solidFill>
                  <a:srgbClr val="FF66CC"/>
                </a:solidFill>
              </a:rPr>
              <a:t>GiỮA</a:t>
            </a:r>
            <a:r>
              <a:rPr lang="en-US" sz="2400" b="1" dirty="0" smtClean="0">
                <a:solidFill>
                  <a:srgbClr val="FF66CC"/>
                </a:solidFill>
              </a:rPr>
              <a:t> PHÉP CHIA VÀ PHÉP KHAI PHƯƠNG</a:t>
            </a:r>
          </a:p>
        </p:txBody>
      </p:sp>
      <p:sp>
        <p:nvSpPr>
          <p:cNvPr id="8213" name="Text Box 3"/>
          <p:cNvSpPr txBox="1">
            <a:spLocks noChangeArrowheads="1"/>
          </p:cNvSpPr>
          <p:nvPr/>
        </p:nvSpPr>
        <p:spPr bwMode="auto">
          <a:xfrm>
            <a:off x="0" y="6858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</a:rPr>
              <a:t>Áp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dụng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14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Text Box 5"/>
          <p:cNvSpPr txBox="1">
            <a:spLocks noChangeArrowheads="1"/>
          </p:cNvSpPr>
          <p:nvPr/>
        </p:nvSpPr>
        <p:spPr bwMode="auto">
          <a:xfrm>
            <a:off x="-23813" y="1255693"/>
            <a:ext cx="457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a)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khai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phương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một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thương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324600" y="2219980"/>
            <a:ext cx="11176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Giải</a:t>
            </a:r>
            <a:endParaRPr lang="en-US" sz="2800" b="1" u="sng" dirty="0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486424"/>
              </p:ext>
            </p:extLst>
          </p:nvPr>
        </p:nvGraphicFramePr>
        <p:xfrm>
          <a:off x="6824080" y="2750646"/>
          <a:ext cx="1176920" cy="94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0" name="Equation" r:id="rId3" imgW="583947" imgH="469696" progId="">
                  <p:embed/>
                </p:oleObj>
              </mc:Choice>
              <mc:Fallback>
                <p:oleObj name="Equation" r:id="rId3" imgW="583947" imgH="469696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080" y="2750646"/>
                        <a:ext cx="1176920" cy="94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11"/>
          <p:cNvSpPr txBox="1">
            <a:spLocks noChangeArrowheads="1"/>
          </p:cNvSpPr>
          <p:nvPr/>
        </p:nvSpPr>
        <p:spPr bwMode="auto">
          <a:xfrm>
            <a:off x="0" y="2590800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0070C0"/>
                </a:solidFill>
              </a:rPr>
              <a:t>b) </a:t>
            </a:r>
            <a:r>
              <a:rPr lang="en-US" sz="2800" b="1" u="sng" dirty="0" err="1">
                <a:solidFill>
                  <a:srgbClr val="0070C0"/>
                </a:solidFill>
              </a:rPr>
              <a:t>Quy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tắc</a:t>
            </a:r>
            <a:r>
              <a:rPr lang="en-US" sz="2800" b="1" u="sng" dirty="0">
                <a:solidFill>
                  <a:srgbClr val="0070C0"/>
                </a:solidFill>
              </a:rPr>
              <a:t> chia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căn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thức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</a:rPr>
              <a:t>bậc</a:t>
            </a:r>
            <a:r>
              <a:rPr lang="en-US" sz="2800" b="1" u="sng" dirty="0">
                <a:solidFill>
                  <a:srgbClr val="0070C0"/>
                </a:solidFill>
              </a:rPr>
              <a:t>  </a:t>
            </a:r>
            <a:r>
              <a:rPr lang="en-US" sz="2800" b="1" u="sng" dirty="0" err="1">
                <a:solidFill>
                  <a:srgbClr val="0070C0"/>
                </a:solidFill>
              </a:rPr>
              <a:t>hai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710827" y="1282220"/>
            <a:ext cx="1290828" cy="921252"/>
            <a:chOff x="3072" y="924"/>
            <a:chExt cx="672" cy="436"/>
          </a:xfrm>
        </p:grpSpPr>
        <p:sp>
          <p:nvSpPr>
            <p:cNvPr id="8238" name="Text Box 16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8210" name="Object 17"/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31" name="Equation" r:id="rId5" imgW="533169" imgH="457002" progId="">
                    <p:embed/>
                  </p:oleObj>
                </mc:Choice>
                <mc:Fallback>
                  <p:oleObj name="Equation" r:id="rId5" imgW="533169" imgH="457002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110311"/>
              </p:ext>
            </p:extLst>
          </p:nvPr>
        </p:nvGraphicFramePr>
        <p:xfrm>
          <a:off x="5759392" y="2744536"/>
          <a:ext cx="1174808" cy="92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2" name="Equation" r:id="rId7" imgW="583947" imgH="457002" progId="">
                  <p:embed/>
                </p:oleObj>
              </mc:Choice>
              <mc:Fallback>
                <p:oleObj name="Equation" r:id="rId7" imgW="583947" imgH="45700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392" y="2744536"/>
                        <a:ext cx="1174808" cy="921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19"/>
          <p:cNvSpPr txBox="1">
            <a:spLocks noChangeArrowheads="1"/>
          </p:cNvSpPr>
          <p:nvPr/>
        </p:nvSpPr>
        <p:spPr bwMode="auto">
          <a:xfrm>
            <a:off x="0" y="44196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</a:rPr>
              <a:t>*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Chú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ý</a:t>
            </a:r>
          </a:p>
        </p:txBody>
      </p:sp>
      <p:grpSp>
        <p:nvGrpSpPr>
          <p:cNvPr id="8222" name="Group 20"/>
          <p:cNvGrpSpPr>
            <a:grpSpLocks/>
          </p:cNvGrpSpPr>
          <p:nvPr/>
        </p:nvGrpSpPr>
        <p:grpSpPr bwMode="auto">
          <a:xfrm>
            <a:off x="0" y="4268786"/>
            <a:ext cx="4648200" cy="2217736"/>
            <a:chOff x="0" y="2992"/>
            <a:chExt cx="2928" cy="1397"/>
          </a:xfrm>
        </p:grpSpPr>
        <p:sp>
          <p:nvSpPr>
            <p:cNvPr id="8237" name="Text Box 21"/>
            <p:cNvSpPr txBox="1">
              <a:spLocks noChangeArrowheads="1"/>
            </p:cNvSpPr>
            <p:nvPr/>
          </p:nvSpPr>
          <p:spPr bwMode="auto">
            <a:xfrm>
              <a:off x="0" y="3517"/>
              <a:ext cx="292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dirty="0"/>
                <a:t>   </a:t>
              </a:r>
              <a:r>
                <a:rPr lang="en-US" sz="2800" dirty="0" err="1"/>
                <a:t>Với</a:t>
              </a:r>
              <a:r>
                <a:rPr lang="en-US" sz="2800" dirty="0"/>
                <a:t> </a:t>
              </a:r>
              <a:r>
                <a:rPr lang="en-US" sz="2800" dirty="0" err="1"/>
                <a:t>biểu</a:t>
              </a:r>
              <a:r>
                <a:rPr lang="en-US" sz="2800" dirty="0"/>
                <a:t> </a:t>
              </a:r>
              <a:r>
                <a:rPr lang="en-US" sz="2800" dirty="0" err="1"/>
                <a:t>thức</a:t>
              </a:r>
              <a:r>
                <a:rPr lang="en-US" sz="2800" dirty="0"/>
                <a:t> A  </a:t>
              </a:r>
              <a:r>
                <a:rPr lang="en-US" sz="2800" dirty="0" err="1"/>
                <a:t>không</a:t>
              </a:r>
              <a:r>
                <a:rPr lang="en-US" sz="2800" dirty="0"/>
                <a:t> </a:t>
              </a:r>
              <a:r>
                <a:rPr lang="en-US" sz="2800" dirty="0" err="1"/>
                <a:t>âm</a:t>
              </a:r>
              <a:r>
                <a:rPr lang="en-US" sz="2800" dirty="0"/>
                <a:t>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biểu</a:t>
              </a:r>
              <a:r>
                <a:rPr lang="en-US" sz="2800" dirty="0"/>
                <a:t> </a:t>
              </a:r>
              <a:r>
                <a:rPr lang="en-US" sz="2800" dirty="0" err="1"/>
                <a:t>thức</a:t>
              </a:r>
              <a:r>
                <a:rPr lang="en-US" sz="2800" dirty="0"/>
                <a:t> B </a:t>
              </a:r>
              <a:r>
                <a:rPr lang="en-US" sz="2800" dirty="0" err="1"/>
                <a:t>dương</a:t>
              </a:r>
              <a:r>
                <a:rPr lang="en-US" sz="2800" dirty="0"/>
                <a:t>, ta </a:t>
              </a:r>
              <a:r>
                <a:rPr lang="en-US" sz="2800" dirty="0" err="1"/>
                <a:t>có</a:t>
              </a:r>
              <a:r>
                <a:rPr lang="en-US" sz="2800" dirty="0"/>
                <a:t>:</a:t>
              </a:r>
            </a:p>
          </p:txBody>
        </p:sp>
        <p:graphicFrame>
          <p:nvGraphicFramePr>
            <p:cNvPr id="820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1370274"/>
                </p:ext>
              </p:extLst>
            </p:nvPr>
          </p:nvGraphicFramePr>
          <p:xfrm>
            <a:off x="864" y="2992"/>
            <a:ext cx="1103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33" name="Equation" r:id="rId9" imgW="685800" imgH="457200" progId="">
                    <p:embed/>
                  </p:oleObj>
                </mc:Choice>
                <mc:Fallback>
                  <p:oleObj name="Equation" r:id="rId9" imgW="685800" imgH="457200" progId="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992"/>
                          <a:ext cx="1103" cy="5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724395" y="609600"/>
            <a:ext cx="2147074" cy="954799"/>
            <a:chOff x="2988" y="507"/>
            <a:chExt cx="737" cy="543"/>
          </a:xfrm>
        </p:grpSpPr>
        <p:sp>
          <p:nvSpPr>
            <p:cNvPr id="8235" name="AutoShape 3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507"/>
              <a:ext cx="209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dirty="0"/>
                <a:t>?4</a:t>
              </a:r>
            </a:p>
          </p:txBody>
        </p:sp>
        <p:sp>
          <p:nvSpPr>
            <p:cNvPr id="8236" name="Text Box 40"/>
            <p:cNvSpPr txBox="1">
              <a:spLocks noChangeArrowheads="1"/>
            </p:cNvSpPr>
            <p:nvPr/>
          </p:nvSpPr>
          <p:spPr bwMode="auto">
            <a:xfrm>
              <a:off x="3197" y="507"/>
              <a:ext cx="528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/>
                <a:t>Rút</a:t>
              </a:r>
              <a:r>
                <a:rPr lang="en-US" sz="2800" dirty="0"/>
                <a:t> </a:t>
              </a:r>
              <a:r>
                <a:rPr lang="en-US" sz="2800" dirty="0" err="1"/>
                <a:t>gọn</a:t>
              </a:r>
              <a:endParaRPr lang="en-US" sz="2800" dirty="0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302406" y="1263193"/>
            <a:ext cx="3544015" cy="946607"/>
            <a:chOff x="4032" y="710"/>
            <a:chExt cx="1845" cy="448"/>
          </a:xfrm>
        </p:grpSpPr>
        <p:grpSp>
          <p:nvGrpSpPr>
            <p:cNvPr id="8231" name="Group 24"/>
            <p:cNvGrpSpPr>
              <a:grpSpLocks/>
            </p:cNvGrpSpPr>
            <p:nvPr/>
          </p:nvGrpSpPr>
          <p:grpSpPr bwMode="auto">
            <a:xfrm>
              <a:off x="4032" y="710"/>
              <a:ext cx="1845" cy="448"/>
              <a:chOff x="4032" y="710"/>
              <a:chExt cx="1845" cy="448"/>
            </a:xfrm>
          </p:grpSpPr>
          <p:grpSp>
            <p:nvGrpSpPr>
              <p:cNvPr id="8232" name="Group 25"/>
              <p:cNvGrpSpPr>
                <a:grpSpLocks/>
              </p:cNvGrpSpPr>
              <p:nvPr/>
            </p:nvGrpSpPr>
            <p:grpSpPr bwMode="auto">
              <a:xfrm>
                <a:off x="4032" y="710"/>
                <a:ext cx="647" cy="448"/>
                <a:chOff x="3072" y="918"/>
                <a:chExt cx="647" cy="448"/>
              </a:xfrm>
            </p:grpSpPr>
            <p:sp>
              <p:nvSpPr>
                <p:cNvPr id="823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72" y="1056"/>
                  <a:ext cx="288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b)</a:t>
                  </a:r>
                </a:p>
              </p:txBody>
            </p:sp>
            <p:graphicFrame>
              <p:nvGraphicFramePr>
                <p:cNvPr id="8208" name="Object 27"/>
                <p:cNvGraphicFramePr>
                  <a:graphicFrameLocks noChangeAspect="1"/>
                </p:cNvGraphicFramePr>
                <p:nvPr/>
              </p:nvGraphicFramePr>
              <p:xfrm>
                <a:off x="3258" y="918"/>
                <a:ext cx="461" cy="44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734" name="Equation" r:id="rId11" imgW="482391" imgH="469696" progId="">
                        <p:embed/>
                      </p:oleObj>
                    </mc:Choice>
                    <mc:Fallback>
                      <p:oleObj name="Equation" r:id="rId11" imgW="482391" imgH="469696" progId="">
                        <p:embed/>
                        <p:pic>
                          <p:nvPicPr>
                            <p:cNvPr id="0" name="Picture 2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58" y="918"/>
                              <a:ext cx="461" cy="44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233" name="Text Box 28"/>
              <p:cNvSpPr txBox="1">
                <a:spLocks noChangeArrowheads="1"/>
              </p:cNvSpPr>
              <p:nvPr/>
            </p:nvSpPr>
            <p:spPr bwMode="auto">
              <a:xfrm>
                <a:off x="4599" y="797"/>
                <a:ext cx="127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/>
                  <a:t>( </a:t>
                </a:r>
                <a:r>
                  <a:rPr lang="en-US" sz="2800" dirty="0" err="1"/>
                  <a:t>Với</a:t>
                </a:r>
                <a:r>
                  <a:rPr lang="en-US" sz="2800" dirty="0"/>
                  <a:t> a 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0 )</a:t>
                </a:r>
              </a:p>
            </p:txBody>
          </p:sp>
        </p:grpSp>
        <p:graphicFrame>
          <p:nvGraphicFramePr>
            <p:cNvPr id="8207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6870146"/>
                </p:ext>
              </p:extLst>
            </p:nvPr>
          </p:nvGraphicFramePr>
          <p:xfrm>
            <a:off x="5203" y="864"/>
            <a:ext cx="11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35" name="Equation" r:id="rId13" imgW="126835" imgH="152202" progId="">
                    <p:embed/>
                  </p:oleObj>
                </mc:Choice>
                <mc:Fallback>
                  <p:oleObj name="Equation" r:id="rId13" imgW="126835" imgH="152202" progId="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3" y="864"/>
                          <a:ext cx="110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576572" y="2776886"/>
            <a:ext cx="1290828" cy="837502"/>
            <a:chOff x="3072" y="924"/>
            <a:chExt cx="672" cy="436"/>
          </a:xfrm>
        </p:grpSpPr>
        <p:sp>
          <p:nvSpPr>
            <p:cNvPr id="8230" name="Text Box 44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a)</a:t>
              </a:r>
            </a:p>
          </p:txBody>
        </p:sp>
        <p:graphicFrame>
          <p:nvGraphicFramePr>
            <p:cNvPr id="8206" name="Object 45"/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36" name="Equation" r:id="rId15" imgW="533169" imgH="457002" progId="">
                    <p:embed/>
                  </p:oleObj>
                </mc:Choice>
                <mc:Fallback>
                  <p:oleObj name="Equation" r:id="rId15" imgW="533169" imgH="457002" progId="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31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072794"/>
              </p:ext>
            </p:extLst>
          </p:nvPr>
        </p:nvGraphicFramePr>
        <p:xfrm>
          <a:off x="7940897" y="2795770"/>
          <a:ext cx="1279303" cy="839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" name="Equation" r:id="rId17" imgW="698500" imgH="457200" progId="">
                  <p:embed/>
                </p:oleObj>
              </mc:Choice>
              <mc:Fallback>
                <p:oleObj name="Equation" r:id="rId17" imgW="698500" imgH="4572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0897" y="2795770"/>
                        <a:ext cx="1279303" cy="839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081310"/>
              </p:ext>
            </p:extLst>
          </p:nvPr>
        </p:nvGraphicFramePr>
        <p:xfrm>
          <a:off x="4984655" y="3800113"/>
          <a:ext cx="1098741" cy="79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8" name="Equation" r:id="rId19" imgW="545863" imgH="393529" progId="">
                  <p:embed/>
                </p:oleObj>
              </mc:Choice>
              <mc:Fallback>
                <p:oleObj name="Equation" r:id="rId19" imgW="545863" imgH="393529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655" y="3800113"/>
                        <a:ext cx="1098741" cy="794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677032"/>
              </p:ext>
            </p:extLst>
          </p:nvPr>
        </p:nvGraphicFramePr>
        <p:xfrm>
          <a:off x="6114637" y="3755708"/>
          <a:ext cx="971963" cy="8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" name="Equation" r:id="rId21" imgW="482391" imgH="418918" progId="">
                  <p:embed/>
                </p:oleObj>
              </mc:Choice>
              <mc:Fallback>
                <p:oleObj name="Equation" r:id="rId21" imgW="482391" imgH="418918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4637" y="3755708"/>
                        <a:ext cx="971963" cy="845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7099554" y="4007705"/>
            <a:ext cx="2501646" cy="524013"/>
            <a:chOff x="4656" y="2160"/>
            <a:chExt cx="1183" cy="248"/>
          </a:xfrm>
        </p:grpSpPr>
        <p:sp>
          <p:nvSpPr>
            <p:cNvPr id="8229" name="Text Box 50"/>
            <p:cNvSpPr txBox="1">
              <a:spLocks noChangeArrowheads="1"/>
            </p:cNvSpPr>
            <p:nvPr/>
          </p:nvSpPr>
          <p:spPr bwMode="auto">
            <a:xfrm>
              <a:off x="4656" y="2160"/>
              <a:ext cx="118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 (</a:t>
              </a:r>
              <a:r>
                <a:rPr lang="en-US" sz="2800" dirty="0" err="1"/>
                <a:t>Vì</a:t>
              </a:r>
              <a:r>
                <a:rPr lang="en-US" sz="2800" dirty="0"/>
                <a:t>           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graphicFrame>
          <p:nvGraphicFramePr>
            <p:cNvPr id="8205" name="Object 51"/>
            <p:cNvGraphicFramePr>
              <a:graphicFrameLocks noChangeAspect="1"/>
            </p:cNvGraphicFramePr>
            <p:nvPr/>
          </p:nvGraphicFramePr>
          <p:xfrm>
            <a:off x="5040" y="2175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40" name="Equation" r:id="rId23" imgW="406048" imgH="203024" progId="">
                    <p:embed/>
                  </p:oleObj>
                </mc:Choice>
                <mc:Fallback>
                  <p:oleObj name="Equation" r:id="rId23" imgW="406048" imgH="203024" progId="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175"/>
                          <a:ext cx="43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635942" y="4724400"/>
            <a:ext cx="1460058" cy="946607"/>
            <a:chOff x="3048" y="2688"/>
            <a:chExt cx="691" cy="448"/>
          </a:xfrm>
        </p:grpSpPr>
        <p:graphicFrame>
          <p:nvGraphicFramePr>
            <p:cNvPr id="8204" name="Object 32"/>
            <p:cNvGraphicFramePr>
              <a:graphicFrameLocks noChangeAspect="1"/>
            </p:cNvGraphicFramePr>
            <p:nvPr/>
          </p:nvGraphicFramePr>
          <p:xfrm>
            <a:off x="3279" y="2688"/>
            <a:ext cx="460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41" name="Equation" r:id="rId25" imgW="482391" imgH="469696" progId="">
                    <p:embed/>
                  </p:oleObj>
                </mc:Choice>
                <mc:Fallback>
                  <p:oleObj name="Equation" r:id="rId25" imgW="482391" imgH="469696" progId="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" y="2688"/>
                          <a:ext cx="460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8" name="Text Box 53"/>
            <p:cNvSpPr txBox="1">
              <a:spLocks noChangeArrowheads="1"/>
            </p:cNvSpPr>
            <p:nvPr/>
          </p:nvSpPr>
          <p:spPr bwMode="auto">
            <a:xfrm>
              <a:off x="3048" y="2766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1131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43496"/>
              </p:ext>
            </p:extLst>
          </p:nvPr>
        </p:nvGraphicFramePr>
        <p:xfrm>
          <a:off x="6011368" y="4724400"/>
          <a:ext cx="1227632" cy="92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2" name="Equation" r:id="rId27" imgW="609600" imgH="457200" progId="">
                  <p:embed/>
                </p:oleObj>
              </mc:Choice>
              <mc:Fallback>
                <p:oleObj name="Equation" r:id="rId27" imgW="609600" imgH="45720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368" y="4724400"/>
                        <a:ext cx="1227632" cy="921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9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540722"/>
              </p:ext>
            </p:extLst>
          </p:nvPr>
        </p:nvGraphicFramePr>
        <p:xfrm>
          <a:off x="7152968" y="4675910"/>
          <a:ext cx="1152832" cy="1013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3" name="Equation" r:id="rId29" imgW="520700" imgH="457200" progId="">
                  <p:embed/>
                </p:oleObj>
              </mc:Choice>
              <mc:Fallback>
                <p:oleObj name="Equation" r:id="rId29" imgW="520700" imgH="4572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968" y="4675910"/>
                        <a:ext cx="1152832" cy="1013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0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64874"/>
              </p:ext>
            </p:extLst>
          </p:nvPr>
        </p:nvGraphicFramePr>
        <p:xfrm>
          <a:off x="8195970" y="4751056"/>
          <a:ext cx="1048029" cy="94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4" name="Equation" r:id="rId31" imgW="520474" imgH="469696" progId="">
                  <p:embed/>
                </p:oleObj>
              </mc:Choice>
              <mc:Fallback>
                <p:oleObj name="Equation" r:id="rId31" imgW="520474" imgH="469696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5970" y="4751056"/>
                        <a:ext cx="1048029" cy="94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62599"/>
              </p:ext>
            </p:extLst>
          </p:nvPr>
        </p:nvGraphicFramePr>
        <p:xfrm>
          <a:off x="5669027" y="5723907"/>
          <a:ext cx="1461958" cy="98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5" name="Equation" r:id="rId33" imgW="660113" imgH="444307" progId="">
                  <p:embed/>
                </p:oleObj>
              </mc:Choice>
              <mc:Fallback>
                <p:oleObj name="Equation" r:id="rId33" imgW="660113" imgH="444307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027" y="5723907"/>
                        <a:ext cx="1461958" cy="985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2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477240"/>
              </p:ext>
            </p:extLst>
          </p:nvPr>
        </p:nvGraphicFramePr>
        <p:xfrm>
          <a:off x="7173385" y="5770848"/>
          <a:ext cx="1208615" cy="929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6" name="Equation" r:id="rId35" imgW="545863" imgH="418918" progId="">
                  <p:embed/>
                </p:oleObj>
              </mc:Choice>
              <mc:Fallback>
                <p:oleObj name="Equation" r:id="rId35" imgW="545863" imgH="418918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3385" y="5770848"/>
                        <a:ext cx="1208615" cy="929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106531"/>
              </p:ext>
            </p:extLst>
          </p:nvPr>
        </p:nvGraphicFramePr>
        <p:xfrm>
          <a:off x="2312988" y="1820863"/>
          <a:ext cx="11477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7" name="Equation" r:id="rId37" imgW="647700" imgH="457200" progId="Equation.DSMT4">
                  <p:embed/>
                </p:oleObj>
              </mc:Choice>
              <mc:Fallback>
                <p:oleObj name="Equation" r:id="rId37" imgW="6477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1820863"/>
                        <a:ext cx="114776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622614"/>
              </p:ext>
            </p:extLst>
          </p:nvPr>
        </p:nvGraphicFramePr>
        <p:xfrm>
          <a:off x="2581275" y="3276600"/>
          <a:ext cx="13874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8" name="Equation" r:id="rId39" imgW="647700" imgH="457200" progId="Equation.DSMT4">
                  <p:embed/>
                </p:oleObj>
              </mc:Choice>
              <mc:Fallback>
                <p:oleObj name="Equation" r:id="rId39" imgW="6477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3276600"/>
                        <a:ext cx="138747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70C0"/>
                </a:solidFill>
              </a:rPr>
              <a:t>KIẾN THỨC CẦN NHỚ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76200" y="914400"/>
            <a:ext cx="8458200" cy="1681163"/>
            <a:chOff x="288" y="768"/>
            <a:chExt cx="5328" cy="1059"/>
          </a:xfrm>
        </p:grpSpPr>
        <p:sp>
          <p:nvSpPr>
            <p:cNvPr id="9228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1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 dirty="0">
                  <a:solidFill>
                    <a:srgbClr val="FF0000"/>
                  </a:solidFill>
                </a:rPr>
                <a:t>1.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Định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lí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9229" name="Group 5"/>
            <p:cNvGrpSpPr>
              <a:grpSpLocks/>
            </p:cNvGrpSpPr>
            <p:nvPr/>
          </p:nvGrpSpPr>
          <p:grpSpPr bwMode="auto">
            <a:xfrm>
              <a:off x="384" y="768"/>
              <a:ext cx="5232" cy="1059"/>
              <a:chOff x="-528" y="1869"/>
              <a:chExt cx="5232" cy="1059"/>
            </a:xfrm>
          </p:grpSpPr>
          <p:sp>
            <p:nvSpPr>
              <p:cNvPr id="9230" name="Text Box 6"/>
              <p:cNvSpPr txBox="1">
                <a:spLocks noChangeArrowheads="1"/>
              </p:cNvSpPr>
              <p:nvPr/>
            </p:nvSpPr>
            <p:spPr bwMode="auto">
              <a:xfrm>
                <a:off x="-528" y="1869"/>
                <a:ext cx="5232" cy="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accent4"/>
                    </a:solidFill>
                  </a:rPr>
                  <a:t>  </a:t>
                </a:r>
                <a:endParaRPr lang="en-US" sz="2800" dirty="0" smtClean="0">
                  <a:solidFill>
                    <a:schemeClr val="accent4"/>
                  </a:solidFill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 dirty="0" err="1" smtClean="0">
                    <a:solidFill>
                      <a:schemeClr val="accent4"/>
                    </a:solidFill>
                  </a:rPr>
                  <a:t>Với</a:t>
                </a:r>
                <a:r>
                  <a:rPr lang="en-US" sz="28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số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a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không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âm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và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số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b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dương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 ta </a:t>
                </a:r>
                <a:r>
                  <a:rPr lang="en-US" sz="2800" dirty="0" err="1">
                    <a:solidFill>
                      <a:schemeClr val="accent4"/>
                    </a:solidFill>
                  </a:rPr>
                  <a:t>có</a:t>
                </a:r>
                <a:r>
                  <a:rPr lang="en-US" sz="2800" dirty="0">
                    <a:solidFill>
                      <a:schemeClr val="accent4"/>
                    </a:solidFill>
                  </a:rPr>
                  <a:t>:</a:t>
                </a:r>
              </a:p>
            </p:txBody>
          </p:sp>
          <p:graphicFrame>
            <p:nvGraphicFramePr>
              <p:cNvPr id="9219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77748575"/>
                  </p:ext>
                </p:extLst>
              </p:nvPr>
            </p:nvGraphicFramePr>
            <p:xfrm>
              <a:off x="3497" y="2109"/>
              <a:ext cx="871" cy="6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76" name="Equation" r:id="rId3" imgW="634725" imgH="457002" progId="">
                      <p:embed/>
                    </p:oleObj>
                  </mc:Choice>
                  <mc:Fallback>
                    <p:oleObj name="Equation" r:id="rId3" imgW="634725" imgH="457002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7" y="2109"/>
                            <a:ext cx="871" cy="6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1" name="Rectangle 8"/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2832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76200" y="2362200"/>
            <a:ext cx="9220200" cy="2349500"/>
            <a:chOff x="-48" y="1488"/>
            <a:chExt cx="5808" cy="1480"/>
          </a:xfrm>
        </p:grpSpPr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-48" y="1488"/>
              <a:ext cx="460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 dirty="0">
                  <a:solidFill>
                    <a:srgbClr val="FF0000"/>
                  </a:solidFill>
                </a:rPr>
                <a:t>2.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Quy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tắc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khai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phương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một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thương</a:t>
              </a:r>
              <a:endParaRPr lang="en-US" sz="28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48" y="1824"/>
              <a:ext cx="5712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dirty="0"/>
                <a:t>     </a:t>
              </a:r>
              <a:r>
                <a:rPr lang="en-US" sz="2800" dirty="0" err="1"/>
                <a:t>Muốn</a:t>
              </a:r>
              <a:r>
                <a:rPr lang="en-US" sz="2800" dirty="0"/>
                <a:t> </a:t>
              </a:r>
              <a:r>
                <a:rPr lang="en-US" sz="2800" dirty="0" err="1"/>
                <a:t>khai</a:t>
              </a:r>
              <a:r>
                <a:rPr lang="en-US" sz="2800" dirty="0"/>
                <a:t> </a:t>
              </a:r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một</a:t>
              </a:r>
              <a:r>
                <a:rPr lang="en-US" sz="2800" dirty="0"/>
                <a:t> </a:t>
              </a:r>
              <a:r>
                <a:rPr lang="en-US" sz="2800" dirty="0" err="1"/>
                <a:t>thương</a:t>
              </a:r>
              <a:r>
                <a:rPr lang="en-US" sz="2800" dirty="0"/>
                <a:t>        , </a:t>
              </a:r>
              <a:r>
                <a:rPr lang="en-US" sz="2800" dirty="0" err="1"/>
                <a:t>trong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không</a:t>
              </a:r>
              <a:r>
                <a:rPr lang="en-US" sz="2800" dirty="0"/>
                <a:t> </a:t>
              </a:r>
              <a:r>
                <a:rPr lang="en-US" sz="2800" dirty="0" err="1"/>
                <a:t>âm</a:t>
              </a:r>
              <a:r>
                <a:rPr lang="en-US" sz="2800" dirty="0"/>
                <a:t>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dương</a:t>
              </a:r>
              <a:r>
                <a:rPr lang="en-US" sz="2800" dirty="0"/>
                <a:t> ta </a:t>
              </a:r>
              <a:r>
                <a:rPr lang="en-US" sz="2800" dirty="0" err="1"/>
                <a:t>có</a:t>
              </a:r>
              <a:r>
                <a:rPr lang="en-US" sz="2800" dirty="0"/>
                <a:t> </a:t>
              </a:r>
              <a:r>
                <a:rPr lang="en-US" sz="2800" dirty="0" err="1"/>
                <a:t>thể</a:t>
              </a:r>
              <a:r>
                <a:rPr lang="en-US" sz="2800" dirty="0"/>
                <a:t> </a:t>
              </a:r>
              <a:r>
                <a:rPr lang="en-US" sz="2800" dirty="0" err="1"/>
                <a:t>lần</a:t>
              </a:r>
              <a:r>
                <a:rPr lang="en-US" sz="2800" dirty="0"/>
                <a:t> </a:t>
              </a:r>
              <a:r>
                <a:rPr lang="en-US" sz="2800" dirty="0" err="1"/>
                <a:t>lượt</a:t>
              </a:r>
              <a:r>
                <a:rPr lang="en-US" sz="2800" dirty="0"/>
                <a:t> </a:t>
              </a:r>
              <a:r>
                <a:rPr lang="en-US" sz="2800" dirty="0" err="1"/>
                <a:t>khai</a:t>
              </a:r>
              <a:r>
                <a:rPr lang="en-US" sz="2800" dirty="0"/>
                <a:t> </a:t>
              </a:r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và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rồi</a:t>
              </a:r>
              <a:r>
                <a:rPr lang="en-US" sz="2800" dirty="0"/>
                <a:t> </a:t>
              </a:r>
              <a:r>
                <a:rPr lang="en-US" sz="2800" dirty="0" err="1"/>
                <a:t>lấy</a:t>
              </a:r>
              <a:r>
                <a:rPr lang="en-US" sz="2800" dirty="0"/>
                <a:t> </a:t>
              </a:r>
              <a:r>
                <a:rPr lang="en-US" sz="2800" dirty="0" err="1"/>
                <a:t>kết</a:t>
              </a:r>
              <a:r>
                <a:rPr lang="en-US" sz="2800" dirty="0"/>
                <a:t> </a:t>
              </a:r>
              <a:r>
                <a:rPr lang="en-US" sz="2800" dirty="0" err="1"/>
                <a:t>quả</a:t>
              </a:r>
              <a:r>
                <a:rPr lang="en-US" sz="2800" dirty="0"/>
                <a:t> </a:t>
              </a:r>
              <a:r>
                <a:rPr lang="en-US" sz="2800" dirty="0" err="1"/>
                <a:t>thứ</a:t>
              </a:r>
              <a:r>
                <a:rPr lang="en-US" sz="2800" dirty="0"/>
                <a:t> </a:t>
              </a:r>
              <a:r>
                <a:rPr lang="en-US" sz="2800" dirty="0" err="1"/>
                <a:t>nhất</a:t>
              </a:r>
              <a:r>
                <a:rPr lang="en-US" sz="2800" dirty="0"/>
                <a:t> chia </a:t>
              </a:r>
              <a:r>
                <a:rPr lang="en-US" sz="2800" dirty="0" err="1"/>
                <a:t>cho</a:t>
              </a:r>
              <a:r>
                <a:rPr lang="en-US" sz="2800" dirty="0"/>
                <a:t> </a:t>
              </a:r>
              <a:r>
                <a:rPr lang="en-US" sz="2800" dirty="0" err="1"/>
                <a:t>kết</a:t>
              </a:r>
              <a:r>
                <a:rPr lang="en-US" sz="2800" dirty="0"/>
                <a:t> </a:t>
              </a:r>
              <a:r>
                <a:rPr lang="en-US" sz="2800" dirty="0" err="1"/>
                <a:t>quả</a:t>
              </a:r>
              <a:r>
                <a:rPr lang="en-US" sz="2800" dirty="0"/>
                <a:t> </a:t>
              </a:r>
              <a:r>
                <a:rPr lang="en-US" sz="2800" dirty="0" err="1"/>
                <a:t>thứ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.</a:t>
              </a:r>
            </a:p>
          </p:txBody>
        </p:sp>
        <p:graphicFrame>
          <p:nvGraphicFramePr>
            <p:cNvPr id="921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5999204"/>
                </p:ext>
              </p:extLst>
            </p:nvPr>
          </p:nvGraphicFramePr>
          <p:xfrm>
            <a:off x="3731" y="1789"/>
            <a:ext cx="301" cy="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7" name="Equation" r:id="rId5" imgW="152334" imgH="393529" progId="">
                    <p:embed/>
                  </p:oleObj>
                </mc:Choice>
                <mc:Fallback>
                  <p:oleObj name="Equation" r:id="rId5" imgW="152334" imgH="393529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1" y="1789"/>
                          <a:ext cx="301" cy="4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-76199" y="4572002"/>
            <a:ext cx="8991601" cy="1993902"/>
            <a:chOff x="-48" y="2880"/>
            <a:chExt cx="5664" cy="1256"/>
          </a:xfrm>
        </p:grpSpPr>
        <p:sp>
          <p:nvSpPr>
            <p:cNvPr id="9224" name="Text Box 17"/>
            <p:cNvSpPr txBox="1">
              <a:spLocks noChangeArrowheads="1"/>
            </p:cNvSpPr>
            <p:nvPr/>
          </p:nvSpPr>
          <p:spPr bwMode="auto">
            <a:xfrm>
              <a:off x="-48" y="2880"/>
              <a:ext cx="436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 dirty="0">
                  <a:solidFill>
                    <a:srgbClr val="FF0000"/>
                  </a:solidFill>
                </a:rPr>
                <a:t>3.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Quy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tắc</a:t>
              </a:r>
              <a:r>
                <a:rPr lang="en-US" sz="2800" b="1" u="sng" dirty="0">
                  <a:solidFill>
                    <a:srgbClr val="FF0000"/>
                  </a:solidFill>
                </a:rPr>
                <a:t> chia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hai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căn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thức</a:t>
              </a:r>
              <a:r>
                <a:rPr lang="en-US" sz="2800" b="1" u="sng" dirty="0">
                  <a:solidFill>
                    <a:srgbClr val="FF0000"/>
                  </a:solidFill>
                </a:rPr>
                <a:t>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bậc</a:t>
              </a:r>
              <a:r>
                <a:rPr lang="en-US" sz="2800" b="1" u="sng" dirty="0">
                  <a:solidFill>
                    <a:srgbClr val="FF0000"/>
                  </a:solidFill>
                </a:rPr>
                <a:t>  </a:t>
              </a:r>
              <a:r>
                <a:rPr lang="en-US" sz="2800" b="1" u="sng" dirty="0" err="1">
                  <a:solidFill>
                    <a:srgbClr val="FF0000"/>
                  </a:solidFill>
                </a:rPr>
                <a:t>hai</a:t>
              </a:r>
              <a:endParaRPr lang="en-US" sz="28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9225" name="Text Box 18"/>
            <p:cNvSpPr txBox="1">
              <a:spLocks noChangeArrowheads="1"/>
            </p:cNvSpPr>
            <p:nvPr/>
          </p:nvSpPr>
          <p:spPr bwMode="auto">
            <a:xfrm>
              <a:off x="48" y="3264"/>
              <a:ext cx="556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dirty="0"/>
                <a:t>     </a:t>
              </a:r>
              <a:r>
                <a:rPr lang="en-US" sz="2800" dirty="0" err="1"/>
                <a:t>Muốn</a:t>
              </a:r>
              <a:r>
                <a:rPr lang="en-US" sz="2800" dirty="0"/>
                <a:t> chia </a:t>
              </a:r>
              <a:r>
                <a:rPr lang="en-US" sz="2800" dirty="0" err="1"/>
                <a:t>căn</a:t>
              </a:r>
              <a:r>
                <a:rPr lang="en-US" sz="2800" dirty="0"/>
                <a:t> </a:t>
              </a:r>
              <a:r>
                <a:rPr lang="en-US" sz="2800" dirty="0" err="1"/>
                <a:t>bậc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không</a:t>
              </a:r>
              <a:r>
                <a:rPr lang="en-US" sz="2800" dirty="0"/>
                <a:t> </a:t>
              </a:r>
              <a:r>
                <a:rPr lang="en-US" sz="2800" dirty="0" err="1"/>
                <a:t>âm</a:t>
              </a:r>
              <a:r>
                <a:rPr lang="en-US" sz="2800" dirty="0"/>
                <a:t> </a:t>
              </a:r>
              <a:r>
                <a:rPr lang="en-US" sz="2800" dirty="0" err="1"/>
                <a:t>cho</a:t>
              </a:r>
              <a:r>
                <a:rPr lang="en-US" sz="2800" dirty="0"/>
                <a:t> </a:t>
              </a:r>
              <a:r>
                <a:rPr lang="en-US" sz="2800" dirty="0" err="1"/>
                <a:t>căn</a:t>
              </a:r>
              <a:r>
                <a:rPr lang="en-US" sz="2800" dirty="0"/>
                <a:t> </a:t>
              </a:r>
              <a:r>
                <a:rPr lang="en-US" sz="2800" dirty="0" err="1"/>
                <a:t>bậc</a:t>
              </a:r>
              <a:r>
                <a:rPr lang="en-US" sz="2800" dirty="0"/>
                <a:t> </a:t>
              </a:r>
              <a:r>
                <a:rPr lang="en-US" sz="2800" dirty="0" err="1"/>
                <a:t>hai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dương</a:t>
              </a:r>
              <a:r>
                <a:rPr lang="en-US" sz="2800" dirty="0"/>
                <a:t>, ta </a:t>
              </a:r>
              <a:r>
                <a:rPr lang="en-US" sz="2800" dirty="0" err="1"/>
                <a:t>có</a:t>
              </a:r>
              <a:r>
                <a:rPr lang="en-US" sz="2800" dirty="0"/>
                <a:t> </a:t>
              </a:r>
              <a:r>
                <a:rPr lang="en-US" sz="2800" dirty="0" err="1"/>
                <a:t>thể</a:t>
              </a:r>
              <a:r>
                <a:rPr lang="en-US" sz="2800" dirty="0"/>
                <a:t> chia </a:t>
              </a:r>
              <a:r>
                <a:rPr lang="en-US" sz="2800" dirty="0" err="1"/>
                <a:t>số</a:t>
              </a:r>
              <a:r>
                <a:rPr lang="en-US" sz="2800" dirty="0"/>
                <a:t> a </a:t>
              </a:r>
              <a:r>
                <a:rPr lang="en-US" sz="2800" dirty="0" err="1"/>
                <a:t>cho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b </a:t>
              </a:r>
              <a:r>
                <a:rPr lang="en-US" sz="2800" dirty="0" err="1"/>
                <a:t>rồi</a:t>
              </a:r>
              <a:r>
                <a:rPr lang="en-US" sz="2800" dirty="0"/>
                <a:t>  </a:t>
              </a:r>
              <a:r>
                <a:rPr lang="en-US" sz="2800" dirty="0" err="1"/>
                <a:t>khai</a:t>
              </a:r>
              <a:r>
                <a:rPr lang="en-US" sz="2800" dirty="0"/>
                <a:t> </a:t>
              </a:r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kết</a:t>
              </a:r>
              <a:r>
                <a:rPr lang="en-US" sz="2800" dirty="0"/>
                <a:t> </a:t>
              </a:r>
              <a:r>
                <a:rPr lang="en-US" sz="2800" dirty="0" err="1"/>
                <a:t>quả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.</a:t>
              </a: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47625"/>
            <a:ext cx="9144000" cy="5334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FF66CC"/>
                </a:solidFill>
              </a:rPr>
              <a:t>TiẾT 6: LIÊN HỆ GiỮA PHÉP CHIA VÀ PHÉP KHAI PHƯƠNG</a:t>
            </a:r>
            <a:endParaRPr lang="en-US" sz="2400" b="1" dirty="0" smtClean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TiẾT 6: LIÊN HỆ GiỮA PHÉP CHIA VÀ PHÉP KHAI PHƯƠNG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TiẾT 6: LIÊN HỆ GiỮA PHÉP CHIA VÀ PHÉP KHAI PHƯƠNG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iẾT 6: LIÊN HỆ GiỮA PHÉP CHIA VÀ PHÉP KHAI PHƯƠNG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iẾT 6: LIÊN HỆ GiỮA PHÉP CHIA VÀ PHÉP KHAI PHƯƠNG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TiẾT 6: LIÊN HỆ GiỮA PHÉP CHIA VÀ PHÉP KHAI PHƯƠNG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TiẾT 6: LIÊN HỆ GiỮA PHÉP CHIA VÀ PHÉP KHAI PHƯƠNG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iẾT 6: LIÊN HỆ GiỮA PHÉP CHIA VÀ PHÉP KHAI PHƯƠNG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KIẾN THỨC CẦN NHỚ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BÀI TẬP VỀ NHÀ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650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KIẾN THỨC CẦN NHỚ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 my</dc:creator>
  <cp:lastModifiedBy>User</cp:lastModifiedBy>
  <cp:revision>40</cp:revision>
  <dcterms:created xsi:type="dcterms:W3CDTF">2010-09-07T22:45:03Z</dcterms:created>
  <dcterms:modified xsi:type="dcterms:W3CDTF">2021-09-16T13:32:09Z</dcterms:modified>
</cp:coreProperties>
</file>