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745" r:id="rId3"/>
    <p:sldMasterId id="2147483757" r:id="rId4"/>
    <p:sldMasterId id="2147483769" r:id="rId5"/>
    <p:sldMasterId id="2147483781" r:id="rId6"/>
    <p:sldMasterId id="2147483793" r:id="rId7"/>
  </p:sldMasterIdLst>
  <p:notesMasterIdLst>
    <p:notesMasterId r:id="rId21"/>
  </p:notesMasterIdLst>
  <p:sldIdLst>
    <p:sldId id="281" r:id="rId8"/>
    <p:sldId id="278" r:id="rId9"/>
    <p:sldId id="256" r:id="rId10"/>
    <p:sldId id="257" r:id="rId11"/>
    <p:sldId id="288" r:id="rId12"/>
    <p:sldId id="282" r:id="rId13"/>
    <p:sldId id="258" r:id="rId14"/>
    <p:sldId id="284" r:id="rId15"/>
    <p:sldId id="285" r:id="rId16"/>
    <p:sldId id="286" r:id="rId17"/>
    <p:sldId id="287" r:id="rId18"/>
    <p:sldId id="289" r:id="rId19"/>
    <p:sldId id="29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CC00"/>
    <a:srgbClr val="66FF33"/>
    <a:srgbClr val="66FFFF"/>
    <a:srgbClr val="FF00FF"/>
    <a:srgbClr val="00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5" autoAdjust="0"/>
    <p:restoredTop sz="94660"/>
  </p:normalViewPr>
  <p:slideViewPr>
    <p:cSldViewPr>
      <p:cViewPr>
        <p:scale>
          <a:sx n="64" d="100"/>
          <a:sy n="64" d="100"/>
        </p:scale>
        <p:origin x="-168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image" Target="../media/image83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12" Type="http://schemas.openxmlformats.org/officeDocument/2006/relationships/image" Target="../media/image82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11" Type="http://schemas.openxmlformats.org/officeDocument/2006/relationships/image" Target="../media/image81.wmf"/><Relationship Id="rId5" Type="http://schemas.openxmlformats.org/officeDocument/2006/relationships/image" Target="../media/image75.wmf"/><Relationship Id="rId10" Type="http://schemas.openxmlformats.org/officeDocument/2006/relationships/image" Target="../media/image80.wmf"/><Relationship Id="rId4" Type="http://schemas.openxmlformats.org/officeDocument/2006/relationships/image" Target="../media/image74.wmf"/><Relationship Id="rId9" Type="http://schemas.openxmlformats.org/officeDocument/2006/relationships/image" Target="../media/image79.wmf"/><Relationship Id="rId14" Type="http://schemas.openxmlformats.org/officeDocument/2006/relationships/image" Target="../media/image8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87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35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24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23.wmf"/><Relationship Id="rId1" Type="http://schemas.openxmlformats.org/officeDocument/2006/relationships/image" Target="../media/image37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2.wmf"/><Relationship Id="rId7" Type="http://schemas.openxmlformats.org/officeDocument/2006/relationships/image" Target="../media/image65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58.wmf"/><Relationship Id="rId10" Type="http://schemas.openxmlformats.org/officeDocument/2006/relationships/image" Target="../media/image68.wmf"/><Relationship Id="rId4" Type="http://schemas.openxmlformats.org/officeDocument/2006/relationships/image" Target="../media/image63.wmf"/><Relationship Id="rId9" Type="http://schemas.openxmlformats.org/officeDocument/2006/relationships/image" Target="../media/image6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F798B-17D7-455D-9343-83515D55F35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BE52E-9391-4641-B6FC-5F6A7D4A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2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BE52E-9391-4641-B6FC-5F6A7D4A22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5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BE52E-9391-4641-B6FC-5F6A7D4A22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07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B7827-F9E1-4F3E-A793-4633DD9B9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7AAA6-2827-4B2D-B0B4-BE4E3F398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BCDE8-E648-4C10-A334-C1C18E9C7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6"/>
              <a:ext cx="4299" cy="3371"/>
              <a:chOff x="0" y="2"/>
              <a:chExt cx="5533" cy="4339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2"/>
                <a:ext cx="5470" cy="4339"/>
                <a:chOff x="0" y="2"/>
                <a:chExt cx="5470" cy="4339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2"/>
                  <a:ext cx="5470" cy="4339"/>
                  <a:chOff x="0" y="2"/>
                  <a:chExt cx="5470" cy="4339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4"/>
                    <a:ext cx="1259" cy="2324"/>
                    <a:chOff x="3470" y="1532"/>
                    <a:chExt cx="1259" cy="2324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8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2" cy="1332"/>
                    <a:chOff x="2864" y="2019"/>
                    <a:chExt cx="2462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3"/>
                    <a:ext cx="2478" cy="1065"/>
                    <a:chOff x="2896" y="1831"/>
                    <a:chExt cx="2478" cy="1065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1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1"/>
                    <a:ext cx="1879" cy="424"/>
                    <a:chOff x="2938" y="919"/>
                    <a:chExt cx="1879" cy="424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9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8"/>
                    <a:chOff x="-74" y="1813"/>
                    <a:chExt cx="2472" cy="928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3"/>
                    <a:ext cx="1849" cy="552"/>
                    <a:chOff x="616" y="901"/>
                    <a:chExt cx="1849" cy="552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1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2"/>
                    <a:ext cx="635" cy="1534"/>
                    <a:chOff x="1935" y="30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6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6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3"/>
                    <a:ext cx="1846" cy="567"/>
                    <a:chOff x="2822" y="671"/>
                    <a:chExt cx="1846" cy="567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3"/>
                    <a:ext cx="1015" cy="1464"/>
                    <a:chOff x="2936" y="161"/>
                    <a:chExt cx="1015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2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1"/>
                      <a:ext cx="622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5" cy="2372"/>
                    <a:chOff x="1455" y="1936"/>
                    <a:chExt cx="765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2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9" y="2693"/>
                      <a:ext cx="1712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0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4" y="1840"/>
                    <a:ext cx="882" cy="2422"/>
                    <a:chOff x="3180" y="1868"/>
                    <a:chExt cx="882" cy="2422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8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3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2" cy="2385"/>
                    <a:chOff x="3006" y="1984"/>
                    <a:chExt cx="622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5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9" cy="2184"/>
                    <a:chOff x="2287" y="2135"/>
                    <a:chExt cx="429" cy="2184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3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6"/>
                      <a:ext cx="771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5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5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5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7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5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031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31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26EE6-B7F4-4F8B-903D-E3D4FF5A4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678D7-F8B3-4DFC-8AFF-F95AB5618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08612-8E50-4C9C-BFDD-592E58456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1945E-A05B-4583-A8D3-272CD4CE4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216A4-3B4B-4659-A367-D1ED10C26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49588-8480-4C7D-9B3F-8577B5CBA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F46DA-9915-4141-8F20-F72C254BA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88799-5123-4E9F-AA8C-4CEE0804D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52497-D0A7-4137-A250-92FCBAAB3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23D0A-FFCE-4E77-95B0-1EFE60C6C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F5923-EC95-4BC2-9E85-1EDC24FE0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9D9A5-79DC-4046-A209-26C1FDA73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1625"/>
            <a:ext cx="7772400" cy="579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A658D-6AE2-4018-A682-499AB0C50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B4314-0F4F-410A-B971-B04E8BDFC0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312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5D8B1-6005-440F-A725-8E9D668FD1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4087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F57BB-1571-4F98-B3FF-C5EB453244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100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47129-2806-495D-8E58-2435B4FCBA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850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2FA41-D923-4E01-913C-9F50A8AE40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2109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5EFF-83E0-48AB-8C09-58B867E1F6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76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6D777-7B35-4052-B00B-85C195775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EBEA4-A080-4E73-9F3B-52D511A519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8393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5ECE-ACF6-473A-BB64-DC2D9D6677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3439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3AFB7-EB27-4322-A68E-57A0229A68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5571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0F2C5-F9CE-4253-A2B7-C612B2A145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0132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EED0B-272E-44B1-AB34-8A3654AAAB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920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B7827-F9E1-4F3E-A793-4633DD9B92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2896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52497-D0A7-4137-A250-92FCBAAB3C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511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6D777-7B35-4052-B00B-85C1957756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3932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2AE52-2945-4868-ABCD-B869566A54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825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06089-08AD-42BA-B463-1989E50F4B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2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2AE52-2945-4868-ABCD-B869566A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A2E6C-24E2-4EF3-B58F-741F981D03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417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166EA-ADBF-46FF-A852-985E9F9B5A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889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2095-3648-4141-9C81-0251A7DFC0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7705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9368-7AC9-4838-B07F-845C402FD6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943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7AAA6-2827-4B2D-B0B4-BE4E3F3988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4148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BCDE8-E648-4C10-A334-C1C18E9C70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7216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B7827-F9E1-4F3E-A793-4633DD9B92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0694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52497-D0A7-4137-A250-92FCBAAB3C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9068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6D777-7B35-4052-B00B-85C1957756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561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2AE52-2945-4868-ABCD-B869566A54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0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06089-08AD-42BA-B463-1989E50F4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06089-08AD-42BA-B463-1989E50F4B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1516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A2E6C-24E2-4EF3-B58F-741F981D03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7891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166EA-ADBF-46FF-A852-985E9F9B5A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596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2095-3648-4141-9C81-0251A7DFC0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92054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9368-7AC9-4838-B07F-845C402FD6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134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7AAA6-2827-4B2D-B0B4-BE4E3F3988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32847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BCDE8-E648-4C10-A334-C1C18E9C70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6396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69274-B5CE-4371-9724-99FEFB46FB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57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613AB-038D-4B09-B7A7-20BB785C5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485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3CD3E-4885-489E-BED5-BCA1E069A1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48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A2E6C-24E2-4EF3-B58F-741F981D0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87422-DFD3-42F3-BC50-E3AD2DCD31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9776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B995F-AA9A-4809-8171-616260FE27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23132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79F06-4256-4BF7-A705-435739A4B1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7483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4BD0-C597-4E1F-B095-34731C3486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15955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1C20-A167-48BC-8B94-27CC32A30C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87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AE528-E56A-4D38-B8B8-1412D1AD61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1165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A7AB1-4EC2-482B-B3B9-00AF36D027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4701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8EC42-FD6E-40FA-802C-9153A1C7CC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9609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8DF84-20AD-4F86-9CE5-EE907C8D8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8090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44CC2-A1E8-4119-A13A-5532EAB6E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3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166EA-ADBF-46FF-A852-985E9F9B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1680A-0330-4AD8-9AE8-8D950BB43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2474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12792-DEDD-4080-9AF6-081999988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205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D8BA3-F5D7-4D35-B740-C45A20E19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4791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E1B27-68EB-4EF7-B6BF-1D38BEA00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106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8309A-37D1-48A4-9FA8-63A5D5FE5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3768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1FC7B-AD41-46ED-9715-9D204B795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3352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17381-C810-48C5-B5F4-3719A64D7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6174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21568-33CA-43B3-BBA2-08311A1A2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0544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01CAE-C8FE-4698-9114-58DC6EA00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4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2095-3648-4141-9C81-0251A7DFC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9368-7AC9-4838-B07F-845C402FD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8776AA6-3A31-41D3-AAE8-30803B47B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639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9156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15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39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9159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160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39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916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16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39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639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9166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167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639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642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917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0" y="2235"/>
                    <a:ext cx="171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7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19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917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7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917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7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917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6" y="1628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8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918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8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918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8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1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918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0" y="1128"/>
                    <a:ext cx="1240" cy="20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8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919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1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9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919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6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9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2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919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19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920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0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920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3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0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920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0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8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920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1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921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1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921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1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921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1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922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2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922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6" y="921"/>
                    <a:ext cx="1052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2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3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922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4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2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6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4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923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3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5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4923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23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644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923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5" y="933"/>
                    <a:ext cx="105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3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4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923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3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4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924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4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4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924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4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3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4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924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4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7" y="3632"/>
                    <a:ext cx="848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4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925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1" y="2685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5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3" y="3891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4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925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5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5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925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3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5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6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5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925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3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6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38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5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926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1" y="2708"/>
                    <a:ext cx="1463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6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4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645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926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4926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1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4926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68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1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6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9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4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5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79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1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1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88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638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29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9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9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61CF7DC-4AF6-45D2-A3D6-AD163D4AC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9317E1F-EF1E-4B0E-8FFD-83C2C939DA5F}" type="slidenum">
              <a:rPr 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66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8776AA6-3A31-41D3-AAE8-30803B47BC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47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8776AA6-3A31-41D3-AAE8-30803B47BC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37D2780-34EE-4316-A473-268F3163990E}" type="slidenum">
              <a:rPr lang="en-US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48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defTabSz="912813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ctr" defTabSz="912813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A9D1AE0-37B4-4BD6-AFE1-61CF68BB3FCE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43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  <a:cs typeface="Arial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  <a:cs typeface="Arial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  <a:cs typeface="Arial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4488" indent="-344488" algn="l" defTabSz="9128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4163" algn="l" defTabSz="91281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30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76.bin"/><Relationship Id="rId18" Type="http://schemas.openxmlformats.org/officeDocument/2006/relationships/image" Target="../media/image78.wmf"/><Relationship Id="rId26" Type="http://schemas.openxmlformats.org/officeDocument/2006/relationships/image" Target="../media/image82.wmf"/><Relationship Id="rId3" Type="http://schemas.openxmlformats.org/officeDocument/2006/relationships/oleObject" Target="../embeddings/oleObject71.bin"/><Relationship Id="rId21" Type="http://schemas.openxmlformats.org/officeDocument/2006/relationships/oleObject" Target="../embeddings/oleObject80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75.wmf"/><Relationship Id="rId17" Type="http://schemas.openxmlformats.org/officeDocument/2006/relationships/oleObject" Target="../embeddings/oleObject78.bin"/><Relationship Id="rId25" Type="http://schemas.openxmlformats.org/officeDocument/2006/relationships/oleObject" Target="../embeddings/oleObject82.bin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77.wmf"/><Relationship Id="rId20" Type="http://schemas.openxmlformats.org/officeDocument/2006/relationships/image" Target="../media/image79.wmf"/><Relationship Id="rId29" Type="http://schemas.openxmlformats.org/officeDocument/2006/relationships/oleObject" Target="../embeddings/oleObject84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75.bin"/><Relationship Id="rId24" Type="http://schemas.openxmlformats.org/officeDocument/2006/relationships/image" Target="../media/image81.wmf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77.bin"/><Relationship Id="rId23" Type="http://schemas.openxmlformats.org/officeDocument/2006/relationships/oleObject" Target="../embeddings/oleObject81.bin"/><Relationship Id="rId28" Type="http://schemas.openxmlformats.org/officeDocument/2006/relationships/image" Target="../media/image83.wmf"/><Relationship Id="rId10" Type="http://schemas.openxmlformats.org/officeDocument/2006/relationships/image" Target="../media/image74.wmf"/><Relationship Id="rId19" Type="http://schemas.openxmlformats.org/officeDocument/2006/relationships/oleObject" Target="../embeddings/oleObject79.bin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76.wmf"/><Relationship Id="rId22" Type="http://schemas.openxmlformats.org/officeDocument/2006/relationships/image" Target="../media/image80.wmf"/><Relationship Id="rId27" Type="http://schemas.openxmlformats.org/officeDocument/2006/relationships/oleObject" Target="../embeddings/oleObject83.bin"/><Relationship Id="rId30" Type="http://schemas.openxmlformats.org/officeDocument/2006/relationships/image" Target="../media/image8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90.bin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72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8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9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gif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0.png"/><Relationship Id="rId5" Type="http://schemas.openxmlformats.org/officeDocument/2006/relationships/image" Target="../media/image16.wmf"/><Relationship Id="rId10" Type="http://schemas.openxmlformats.org/officeDocument/2006/relationships/image" Target="../media/image19.png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7.wmf"/><Relationship Id="rId3" Type="http://schemas.openxmlformats.org/officeDocument/2006/relationships/image" Target="../media/image19.png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30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36.png"/><Relationship Id="rId18" Type="http://schemas.openxmlformats.org/officeDocument/2006/relationships/oleObject" Target="../embeddings/oleObject32.bin"/><Relationship Id="rId3" Type="http://schemas.openxmlformats.org/officeDocument/2006/relationships/image" Target="../media/image19.png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2.wmf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52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image" Target="../media/image33.wmf"/><Relationship Id="rId10" Type="http://schemas.openxmlformats.org/officeDocument/2006/relationships/image" Target="../media/image24.wmf"/><Relationship Id="rId19" Type="http://schemas.openxmlformats.org/officeDocument/2006/relationships/image" Target="../media/image35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47.png"/><Relationship Id="rId18" Type="http://schemas.openxmlformats.org/officeDocument/2006/relationships/oleObject" Target="../embeddings/oleObject39.bin"/><Relationship Id="rId26" Type="http://schemas.openxmlformats.org/officeDocument/2006/relationships/oleObject" Target="../embeddings/oleObject43.bin"/><Relationship Id="rId3" Type="http://schemas.openxmlformats.org/officeDocument/2006/relationships/image" Target="../media/image19.png"/><Relationship Id="rId21" Type="http://schemas.openxmlformats.org/officeDocument/2006/relationships/image" Target="../media/image42.wmf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8.wmf"/><Relationship Id="rId17" Type="http://schemas.openxmlformats.org/officeDocument/2006/relationships/image" Target="../media/image40.wmf"/><Relationship Id="rId25" Type="http://schemas.openxmlformats.org/officeDocument/2006/relationships/image" Target="../media/image44.wmf"/><Relationship Id="rId2" Type="http://schemas.openxmlformats.org/officeDocument/2006/relationships/slideLayout" Target="../slideLayouts/slideLayout41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29" Type="http://schemas.openxmlformats.org/officeDocument/2006/relationships/image" Target="../media/image4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6.bin"/><Relationship Id="rId24" Type="http://schemas.openxmlformats.org/officeDocument/2006/relationships/oleObject" Target="../embeddings/oleObject42.bin"/><Relationship Id="rId5" Type="http://schemas.openxmlformats.org/officeDocument/2006/relationships/oleObject" Target="../embeddings/oleObject33.bin"/><Relationship Id="rId15" Type="http://schemas.openxmlformats.org/officeDocument/2006/relationships/image" Target="../media/image39.wmf"/><Relationship Id="rId23" Type="http://schemas.openxmlformats.org/officeDocument/2006/relationships/image" Target="../media/image43.wmf"/><Relationship Id="rId28" Type="http://schemas.openxmlformats.org/officeDocument/2006/relationships/oleObject" Target="../embeddings/oleObject44.bin"/><Relationship Id="rId10" Type="http://schemas.openxmlformats.org/officeDocument/2006/relationships/image" Target="../media/image24.wmf"/><Relationship Id="rId19" Type="http://schemas.openxmlformats.org/officeDocument/2006/relationships/image" Target="../media/image41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Relationship Id="rId27" Type="http://schemas.openxmlformats.org/officeDocument/2006/relationships/image" Target="../media/image4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53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2.bin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8.wmf"/><Relationship Id="rId11" Type="http://schemas.openxmlformats.org/officeDocument/2006/relationships/image" Target="../media/image50.wmf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1.bin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53.wmf"/><Relationship Id="rId4" Type="http://schemas.openxmlformats.org/officeDocument/2006/relationships/audio" Target="../media/audio2.wav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5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5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66.wmf"/><Relationship Id="rId3" Type="http://schemas.openxmlformats.org/officeDocument/2006/relationships/oleObject" Target="../embeddings/oleObject60.bin"/><Relationship Id="rId21" Type="http://schemas.openxmlformats.org/officeDocument/2006/relationships/image" Target="../media/image70.png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67.bin"/><Relationship Id="rId25" Type="http://schemas.openxmlformats.org/officeDocument/2006/relationships/image" Target="../media/image69.wmf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65.wmf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4.bin"/><Relationship Id="rId24" Type="http://schemas.openxmlformats.org/officeDocument/2006/relationships/oleObject" Target="../embeddings/oleObject70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23" Type="http://schemas.openxmlformats.org/officeDocument/2006/relationships/image" Target="../media/image68.wmf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68.bin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64.wmf"/><Relationship Id="rId22" Type="http://schemas.openxmlformats.org/officeDocument/2006/relationships/oleObject" Target="../embeddings/oleObject6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152399"/>
            <a:ext cx="8991600" cy="12192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 DẠNG TOÁN CƠ BẢN BÀI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8382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  <a:latin typeface="+mj-lt"/>
              </a:rPr>
              <a:t>Bài</a:t>
            </a:r>
            <a:r>
              <a:rPr lang="en-US" sz="2800" u="sng" dirty="0" smtClean="0">
                <a:solidFill>
                  <a:srgbClr val="FF0000"/>
                </a:solidFill>
                <a:latin typeface="+mj-lt"/>
              </a:rPr>
              <a:t> 1: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Tìm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các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căn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bậc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hai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của</a:t>
            </a:r>
            <a:r>
              <a:rPr lang="en-US" sz="2800" dirty="0" smtClean="0">
                <a:latin typeface="+mj-lt"/>
              </a:rPr>
              <a:t> 625; 441</a:t>
            </a:r>
            <a:endParaRPr lang="en-US" sz="2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4384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  <a:latin typeface="+mj-lt"/>
              </a:rPr>
              <a:t>Bài</a:t>
            </a:r>
            <a:r>
              <a:rPr lang="en-US" sz="2800" u="sng" dirty="0" smtClean="0">
                <a:solidFill>
                  <a:srgbClr val="FF0000"/>
                </a:solidFill>
                <a:latin typeface="+mj-lt"/>
              </a:rPr>
              <a:t> 2: </a:t>
            </a:r>
            <a:r>
              <a:rPr lang="en-US" sz="2800" dirty="0" err="1" smtClean="0">
                <a:latin typeface="+mj-lt"/>
              </a:rPr>
              <a:t>Tìm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căn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bậc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hai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số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học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của</a:t>
            </a:r>
            <a:r>
              <a:rPr lang="en-US" sz="2800" dirty="0" smtClean="0">
                <a:latin typeface="+mj-lt"/>
              </a:rPr>
              <a:t> 225; 324</a:t>
            </a:r>
            <a:endParaRPr lang="en-US" sz="2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9624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  <a:latin typeface="+mj-lt"/>
              </a:rPr>
              <a:t>Bài</a:t>
            </a:r>
            <a:r>
              <a:rPr lang="en-US" sz="2800" u="sng" dirty="0" smtClean="0">
                <a:solidFill>
                  <a:srgbClr val="FF0000"/>
                </a:solidFill>
                <a:latin typeface="+mj-lt"/>
              </a:rPr>
              <a:t> 3: </a:t>
            </a:r>
            <a:r>
              <a:rPr lang="en-US" sz="2800" dirty="0" smtClean="0">
                <a:latin typeface="+mj-lt"/>
              </a:rPr>
              <a:t>So </a:t>
            </a:r>
            <a:r>
              <a:rPr lang="en-US" sz="2800" dirty="0" err="1" smtClean="0">
                <a:latin typeface="+mj-lt"/>
              </a:rPr>
              <a:t>sánh</a:t>
            </a:r>
            <a:r>
              <a:rPr lang="en-US" sz="2800" dirty="0" smtClean="0">
                <a:latin typeface="+mj-lt"/>
              </a:rPr>
              <a:t> 4 </a:t>
            </a:r>
            <a:r>
              <a:rPr lang="en-US" sz="2800" dirty="0" err="1" smtClean="0">
                <a:latin typeface="+mj-lt"/>
              </a:rPr>
              <a:t>và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791180"/>
              </p:ext>
            </p:extLst>
          </p:nvPr>
        </p:nvGraphicFramePr>
        <p:xfrm>
          <a:off x="3624827" y="3950812"/>
          <a:ext cx="675147" cy="528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3" name="Equation" r:id="rId4" imgW="291960" imgH="228600" progId="Equation.DSMT4">
                  <p:embed/>
                </p:oleObj>
              </mc:Choice>
              <mc:Fallback>
                <p:oleObj name="Equation" r:id="rId4" imgW="291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24827" y="3950812"/>
                        <a:ext cx="675147" cy="528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50292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  <a:latin typeface="+mj-lt"/>
              </a:rPr>
              <a:t>Bài</a:t>
            </a:r>
            <a:r>
              <a:rPr lang="en-US" sz="2800" u="sng" dirty="0" smtClean="0">
                <a:solidFill>
                  <a:srgbClr val="FF0000"/>
                </a:solidFill>
                <a:latin typeface="+mj-lt"/>
              </a:rPr>
              <a:t> 4: </a:t>
            </a:r>
            <a:r>
              <a:rPr lang="en-US" sz="2800" dirty="0" err="1" smtClean="0">
                <a:latin typeface="+mj-lt"/>
              </a:rPr>
              <a:t>Tìm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số</a:t>
            </a:r>
            <a:r>
              <a:rPr lang="en-US" sz="2800" dirty="0" smtClean="0">
                <a:latin typeface="+mj-lt"/>
              </a:rPr>
              <a:t> x </a:t>
            </a:r>
            <a:r>
              <a:rPr lang="en-US" sz="2800" dirty="0" err="1" smtClean="0">
                <a:latin typeface="+mj-lt"/>
              </a:rPr>
              <a:t>không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âm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biết</a:t>
            </a:r>
            <a:r>
              <a:rPr lang="en-US" sz="2800" dirty="0" smtClean="0">
                <a:latin typeface="+mj-lt"/>
              </a:rPr>
              <a:t> 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735841"/>
              </p:ext>
            </p:extLst>
          </p:nvPr>
        </p:nvGraphicFramePr>
        <p:xfrm>
          <a:off x="5334000" y="5029200"/>
          <a:ext cx="1170615" cy="49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4" name="Equation" r:id="rId6" imgW="545760" imgH="228600" progId="Equation.DSMT4">
                  <p:embed/>
                </p:oleObj>
              </mc:Choice>
              <mc:Fallback>
                <p:oleObj name="Equation" r:id="rId6" imgW="545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34000" y="5029200"/>
                        <a:ext cx="1170615" cy="49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7325" y="1387653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Các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căn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bậc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hai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của</a:t>
            </a:r>
            <a:r>
              <a:rPr lang="en-US" sz="2800" dirty="0" smtClean="0">
                <a:latin typeface="+mj-lt"/>
              </a:rPr>
              <a:t> 625 </a:t>
            </a:r>
            <a:r>
              <a:rPr lang="en-US" sz="2800" dirty="0" err="1" smtClean="0">
                <a:latin typeface="+mj-lt"/>
              </a:rPr>
              <a:t>là</a:t>
            </a:r>
            <a:r>
              <a:rPr lang="en-US" sz="2800" dirty="0" smtClean="0">
                <a:latin typeface="+mj-lt"/>
              </a:rPr>
              <a:t>                 </a:t>
            </a:r>
            <a:r>
              <a:rPr lang="en-US" sz="2800" dirty="0" err="1" smtClean="0">
                <a:latin typeface="+mj-lt"/>
              </a:rPr>
              <a:t>và</a:t>
            </a:r>
            <a:r>
              <a:rPr lang="en-US" sz="2800" dirty="0" smtClean="0">
                <a:latin typeface="+mj-lt"/>
              </a:rPr>
              <a:t>  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588181"/>
              </p:ext>
            </p:extLst>
          </p:nvPr>
        </p:nvGraphicFramePr>
        <p:xfrm>
          <a:off x="5334000" y="2983404"/>
          <a:ext cx="1447914" cy="49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5" name="Equation" r:id="rId8" imgW="672840" imgH="228600" progId="Equation.DSMT4">
                  <p:embed/>
                </p:oleObj>
              </mc:Choice>
              <mc:Fallback>
                <p:oleObj name="Equation" r:id="rId8" imgW="672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34000" y="2983404"/>
                        <a:ext cx="1447914" cy="4917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319208"/>
              </p:ext>
            </p:extLst>
          </p:nvPr>
        </p:nvGraphicFramePr>
        <p:xfrm>
          <a:off x="5403489" y="3437606"/>
          <a:ext cx="1389785" cy="471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6" name="Equation" r:id="rId10" imgW="672840" imgH="228600" progId="Equation.DSMT4">
                  <p:embed/>
                </p:oleObj>
              </mc:Choice>
              <mc:Fallback>
                <p:oleObj name="Equation" r:id="rId10" imgW="672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403489" y="3437606"/>
                        <a:ext cx="1389785" cy="4719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" y="1905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Các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căn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bậc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hai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của</a:t>
            </a:r>
            <a:r>
              <a:rPr lang="en-US" sz="2800" dirty="0" smtClean="0">
                <a:latin typeface="+mj-lt"/>
              </a:rPr>
              <a:t> 441 </a:t>
            </a:r>
            <a:r>
              <a:rPr lang="en-US" sz="2800" dirty="0" err="1" smtClean="0">
                <a:latin typeface="+mj-lt"/>
              </a:rPr>
              <a:t>là</a:t>
            </a:r>
            <a:r>
              <a:rPr lang="en-US" sz="2800" dirty="0" smtClean="0">
                <a:latin typeface="+mj-lt"/>
              </a:rPr>
              <a:t>                 </a:t>
            </a:r>
            <a:r>
              <a:rPr lang="en-US" sz="2800" dirty="0" err="1" smtClean="0">
                <a:latin typeface="+mj-lt"/>
              </a:rPr>
              <a:t>và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137231"/>
              </p:ext>
            </p:extLst>
          </p:nvPr>
        </p:nvGraphicFramePr>
        <p:xfrm>
          <a:off x="4832637" y="1400006"/>
          <a:ext cx="1415763" cy="471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7" name="Equation" r:id="rId12" imgW="685800" imgH="228600" progId="Equation.DSMT4">
                  <p:embed/>
                </p:oleObj>
              </mc:Choice>
              <mc:Fallback>
                <p:oleObj name="Equation" r:id="rId12" imgW="685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832637" y="1400006"/>
                        <a:ext cx="1415763" cy="4719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002011"/>
              </p:ext>
            </p:extLst>
          </p:nvPr>
        </p:nvGraphicFramePr>
        <p:xfrm>
          <a:off x="6804794" y="1385016"/>
          <a:ext cx="1782813" cy="471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8" name="Equation" r:id="rId14" imgW="863280" imgH="228600" progId="Equation.DSMT4">
                  <p:embed/>
                </p:oleObj>
              </mc:Choice>
              <mc:Fallback>
                <p:oleObj name="Equation" r:id="rId14" imgW="863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804794" y="1385016"/>
                        <a:ext cx="1782813" cy="4719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797581"/>
              </p:ext>
            </p:extLst>
          </p:nvPr>
        </p:nvGraphicFramePr>
        <p:xfrm>
          <a:off x="4862397" y="1929792"/>
          <a:ext cx="1383950" cy="443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9" name="Equation" r:id="rId16" imgW="672840" imgH="215640" progId="Equation.DSMT4">
                  <p:embed/>
                </p:oleObj>
              </mc:Choice>
              <mc:Fallback>
                <p:oleObj name="Equation" r:id="rId16" imgW="6728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862397" y="1929792"/>
                        <a:ext cx="1383950" cy="4439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94988"/>
              </p:ext>
            </p:extLst>
          </p:nvPr>
        </p:nvGraphicFramePr>
        <p:xfrm>
          <a:off x="6858000" y="1905000"/>
          <a:ext cx="1633414" cy="420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0" name="Equation" r:id="rId18" imgW="838080" imgH="215640" progId="Equation.DSMT4">
                  <p:embed/>
                </p:oleObj>
              </mc:Choice>
              <mc:Fallback>
                <p:oleObj name="Equation" r:id="rId18" imgW="8380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858000" y="1905000"/>
                        <a:ext cx="1633414" cy="4207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4800" y="2971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Căn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bậc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hai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số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học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của</a:t>
            </a:r>
            <a:r>
              <a:rPr lang="en-US" sz="2800" dirty="0" smtClean="0">
                <a:latin typeface="+mj-lt"/>
              </a:rPr>
              <a:t> 225 </a:t>
            </a:r>
            <a:r>
              <a:rPr lang="en-US" sz="2800" dirty="0" err="1" smtClean="0">
                <a:latin typeface="+mj-lt"/>
              </a:rPr>
              <a:t>là</a:t>
            </a:r>
            <a:r>
              <a:rPr lang="en-US" sz="2800" dirty="0" smtClean="0">
                <a:latin typeface="+mj-lt"/>
              </a:rPr>
              <a:t> </a:t>
            </a:r>
            <a:endParaRPr lang="en-US" sz="28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4290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Căn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bậc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hai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số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học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của</a:t>
            </a:r>
            <a:r>
              <a:rPr lang="en-US" sz="2800" dirty="0" smtClean="0">
                <a:latin typeface="+mj-lt"/>
              </a:rPr>
              <a:t> 324 </a:t>
            </a:r>
            <a:r>
              <a:rPr lang="en-US" sz="2800" dirty="0" err="1" smtClean="0">
                <a:latin typeface="+mj-lt"/>
              </a:rPr>
              <a:t>là</a:t>
            </a:r>
            <a:r>
              <a:rPr lang="en-US" sz="2800" dirty="0" smtClean="0">
                <a:latin typeface="+mj-lt"/>
              </a:rPr>
              <a:t> </a:t>
            </a:r>
            <a:endParaRPr lang="en-US" sz="28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" y="4495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Ta </a:t>
            </a:r>
            <a:r>
              <a:rPr lang="en-US" sz="2800" dirty="0" err="1" smtClean="0">
                <a:latin typeface="+mj-lt"/>
              </a:rPr>
              <a:t>có</a:t>
            </a:r>
            <a:r>
              <a:rPr lang="en-US" sz="2800" dirty="0" smtClean="0">
                <a:latin typeface="+mj-lt"/>
              </a:rPr>
              <a:t>: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003884"/>
              </p:ext>
            </p:extLst>
          </p:nvPr>
        </p:nvGraphicFramePr>
        <p:xfrm>
          <a:off x="1803479" y="4479992"/>
          <a:ext cx="4851241" cy="539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1" name="Equation" r:id="rId20" imgW="2057400" imgH="228600" progId="Equation.DSMT4">
                  <p:embed/>
                </p:oleObj>
              </mc:Choice>
              <mc:Fallback>
                <p:oleObj name="Equation" r:id="rId20" imgW="2057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803479" y="4479992"/>
                        <a:ext cx="4851241" cy="539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532092"/>
              </p:ext>
            </p:extLst>
          </p:nvPr>
        </p:nvGraphicFramePr>
        <p:xfrm>
          <a:off x="1668587" y="5431174"/>
          <a:ext cx="6942013" cy="84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2" name="Equation" r:id="rId22" imgW="3238200" imgH="393480" progId="Equation.DSMT4">
                  <p:embed/>
                </p:oleObj>
              </mc:Choice>
              <mc:Fallback>
                <p:oleObj name="Equation" r:id="rId22" imgW="3238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668587" y="5431174"/>
                        <a:ext cx="6942013" cy="843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33400" y="55626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Ta </a:t>
            </a:r>
            <a:r>
              <a:rPr lang="en-US" sz="2800" dirty="0" err="1" smtClean="0">
                <a:latin typeface="+mj-lt"/>
              </a:rPr>
              <a:t>có</a:t>
            </a:r>
            <a:r>
              <a:rPr lang="en-US" sz="2800" dirty="0" smtClean="0">
                <a:latin typeface="+mj-lt"/>
              </a:rPr>
              <a:t>:</a:t>
            </a:r>
            <a:endParaRPr lang="en-US" sz="28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6248400"/>
            <a:ext cx="3886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+mj-lt"/>
              </a:rPr>
              <a:t>v</a:t>
            </a:r>
            <a:r>
              <a:rPr lang="en-US" sz="2800" dirty="0" err="1" smtClean="0">
                <a:latin typeface="+mj-lt"/>
              </a:rPr>
              <a:t>ì</a:t>
            </a:r>
            <a:r>
              <a:rPr lang="en-US" sz="2800" dirty="0" smtClean="0">
                <a:latin typeface="+mj-lt"/>
              </a:rPr>
              <a:t> x </a:t>
            </a:r>
            <a:r>
              <a:rPr lang="en-US" sz="2800" dirty="0" err="1" smtClean="0">
                <a:latin typeface="+mj-lt"/>
              </a:rPr>
              <a:t>không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âm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016962"/>
              </p:ext>
            </p:extLst>
          </p:nvPr>
        </p:nvGraphicFramePr>
        <p:xfrm>
          <a:off x="3180788" y="6274516"/>
          <a:ext cx="2174074" cy="507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3" name="Equation" r:id="rId24" imgW="761760" imgH="177480" progId="Equation.DSMT4">
                  <p:embed/>
                </p:oleObj>
              </mc:Choice>
              <mc:Fallback>
                <p:oleObj name="Equation" r:id="rId24" imgW="7617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180788" y="6274516"/>
                        <a:ext cx="2174074" cy="507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8891834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" grpId="0"/>
      <p:bldP spid="3" grpId="0"/>
      <p:bldP spid="4" grpId="0"/>
      <p:bldP spid="6" grpId="0"/>
      <p:bldP spid="8" grpId="0"/>
      <p:bldP spid="11" grpId="0"/>
      <p:bldP spid="16" grpId="0"/>
      <p:bldP spid="17" grpId="0"/>
      <p:bldP spid="18" grpId="0"/>
      <p:bldP spid="22" grpId="0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800" b="1" u="sng" dirty="0" err="1" smtClean="0">
                <a:solidFill>
                  <a:srgbClr val="FF0000"/>
                </a:solidFill>
                <a:latin typeface="+mj-lt"/>
              </a:rPr>
              <a:t>Chú</a:t>
            </a:r>
            <a:r>
              <a:rPr lang="en-US" sz="2800" b="1" u="sng" dirty="0" smtClean="0">
                <a:solidFill>
                  <a:srgbClr val="FF0000"/>
                </a:solidFill>
                <a:latin typeface="+mj-lt"/>
              </a:rPr>
              <a:t> ý:</a:t>
            </a:r>
            <a:endParaRPr lang="en-US" sz="2800" b="1" u="sng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083222"/>
              </p:ext>
            </p:extLst>
          </p:nvPr>
        </p:nvGraphicFramePr>
        <p:xfrm>
          <a:off x="838200" y="1143000"/>
          <a:ext cx="245956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87" name="Equation" r:id="rId3" imgW="1054080" imgH="457200" progId="Equation.DSMT4">
                  <p:embed/>
                </p:oleObj>
              </mc:Choice>
              <mc:Fallback>
                <p:oleObj name="Equation" r:id="rId3" imgW="10540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143000"/>
                        <a:ext cx="2459567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24200" y="109678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4"/>
                </a:solidFill>
                <a:latin typeface="+mj-lt"/>
              </a:rPr>
              <a:t>n</a:t>
            </a:r>
            <a:r>
              <a:rPr lang="en-US" sz="2800" dirty="0" err="1" smtClean="0">
                <a:solidFill>
                  <a:schemeClr val="accent4"/>
                </a:solidFill>
                <a:latin typeface="+mj-lt"/>
              </a:rPr>
              <a:t>ếu</a:t>
            </a:r>
            <a:r>
              <a:rPr lang="en-US" sz="2800" dirty="0" smtClean="0">
                <a:solidFill>
                  <a:schemeClr val="accent4"/>
                </a:solidFill>
                <a:latin typeface="+mj-lt"/>
              </a:rPr>
              <a:t> </a:t>
            </a:r>
            <a:endParaRPr lang="en-US" sz="2800" dirty="0">
              <a:solidFill>
                <a:schemeClr val="accent4"/>
              </a:solidFill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222956"/>
              </p:ext>
            </p:extLst>
          </p:nvPr>
        </p:nvGraphicFramePr>
        <p:xfrm>
          <a:off x="3962400" y="1143775"/>
          <a:ext cx="914400" cy="441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88" name="Equation" r:id="rId5" imgW="368280" imgH="177480" progId="Equation.DSMT4">
                  <p:embed/>
                </p:oleObj>
              </mc:Choice>
              <mc:Fallback>
                <p:oleObj name="Equation" r:id="rId5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62400" y="1143775"/>
                        <a:ext cx="914400" cy="441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76600" y="1627495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+mj-lt"/>
              </a:rPr>
              <a:t>n</a:t>
            </a:r>
            <a:r>
              <a:rPr lang="en-US" sz="2800" dirty="0" err="1" smtClean="0">
                <a:solidFill>
                  <a:schemeClr val="tx2">
                    <a:lumMod val="95000"/>
                    <a:lumOff val="5000"/>
                  </a:schemeClr>
                </a:solidFill>
                <a:latin typeface="+mj-lt"/>
              </a:rPr>
              <a:t>ếu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endParaRPr lang="en-US" sz="2800" dirty="0">
              <a:solidFill>
                <a:schemeClr val="tx2">
                  <a:lumMod val="95000"/>
                  <a:lumOff val="5000"/>
                </a:schemeClr>
              </a:solidFill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420520"/>
              </p:ext>
            </p:extLst>
          </p:nvPr>
        </p:nvGraphicFramePr>
        <p:xfrm>
          <a:off x="4003860" y="1704715"/>
          <a:ext cx="885432" cy="4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89" name="Equation" r:id="rId7" imgW="368280" imgH="177480" progId="Equation.DSMT4">
                  <p:embed/>
                </p:oleObj>
              </mc:Choice>
              <mc:Fallback>
                <p:oleObj name="Equation" r:id="rId7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03860" y="1704715"/>
                        <a:ext cx="885432" cy="42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90731" y="533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cách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tổng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quát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với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A </a:t>
            </a:r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biểu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thức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ta </a:t>
            </a:r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có</a:t>
            </a:r>
            <a:endParaRPr lang="en-US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286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Ví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dụ</a:t>
            </a:r>
            <a:r>
              <a:rPr lang="en-US" sz="2800" dirty="0" smtClean="0">
                <a:latin typeface="+mj-lt"/>
              </a:rPr>
              <a:t> 4: </a:t>
            </a:r>
            <a:r>
              <a:rPr lang="en-US" sz="2800" dirty="0" err="1" smtClean="0">
                <a:latin typeface="+mj-lt"/>
              </a:rPr>
              <a:t>Rút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gọn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590988"/>
              </p:ext>
            </p:extLst>
          </p:nvPr>
        </p:nvGraphicFramePr>
        <p:xfrm>
          <a:off x="399643" y="2842948"/>
          <a:ext cx="1879966" cy="814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90" name="Equation" r:id="rId9" imgW="761760" imgH="330120" progId="Equation.DSMT4">
                  <p:embed/>
                </p:oleObj>
              </mc:Choice>
              <mc:Fallback>
                <p:oleObj name="Equation" r:id="rId9" imgW="7617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9643" y="2842948"/>
                        <a:ext cx="1879966" cy="814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86000" y="301677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+mj-lt"/>
              </a:rPr>
              <a:t>v</a:t>
            </a:r>
            <a:r>
              <a:rPr lang="en-US" sz="2800" dirty="0" err="1" smtClean="0">
                <a:latin typeface="+mj-lt"/>
              </a:rPr>
              <a:t>ới</a:t>
            </a:r>
            <a:r>
              <a:rPr lang="en-US" sz="2800" dirty="0" smtClean="0">
                <a:latin typeface="+mj-lt"/>
              </a:rPr>
              <a:t>            ;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489960"/>
              </p:ext>
            </p:extLst>
          </p:nvPr>
        </p:nvGraphicFramePr>
        <p:xfrm>
          <a:off x="2986415" y="2981856"/>
          <a:ext cx="1113770" cy="556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91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86415" y="2981856"/>
                        <a:ext cx="1113770" cy="5568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051589"/>
              </p:ext>
            </p:extLst>
          </p:nvPr>
        </p:nvGraphicFramePr>
        <p:xfrm>
          <a:off x="4994430" y="2803160"/>
          <a:ext cx="1253970" cy="774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92" name="Equation" r:id="rId13" imgW="431640" imgH="266400" progId="Equation.DSMT4">
                  <p:embed/>
                </p:oleObj>
              </mc:Choice>
              <mc:Fallback>
                <p:oleObj name="Equation" r:id="rId13" imgW="4316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994430" y="2803160"/>
                        <a:ext cx="1253970" cy="774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477000" y="2902052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+mj-lt"/>
              </a:rPr>
              <a:t>v</a:t>
            </a:r>
            <a:r>
              <a:rPr lang="en-US" sz="2800" dirty="0" err="1" smtClean="0">
                <a:latin typeface="+mj-lt"/>
              </a:rPr>
              <a:t>ới</a:t>
            </a:r>
            <a:r>
              <a:rPr lang="en-US" sz="2800" dirty="0" smtClean="0">
                <a:latin typeface="+mj-lt"/>
              </a:rPr>
              <a:t> a &lt;0</a:t>
            </a:r>
            <a:endParaRPr lang="en-US" sz="28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3581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  <a:latin typeface="+mj-lt"/>
              </a:rPr>
              <a:t>Giải</a:t>
            </a:r>
            <a:endParaRPr lang="en-US" sz="2800" u="sng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018928"/>
              </p:ext>
            </p:extLst>
          </p:nvPr>
        </p:nvGraphicFramePr>
        <p:xfrm>
          <a:off x="252413" y="4191000"/>
          <a:ext cx="180022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93" name="Equation" r:id="rId15" imgW="888840" imgH="330120" progId="Equation.DSMT4">
                  <p:embed/>
                </p:oleObj>
              </mc:Choice>
              <mc:Fallback>
                <p:oleObj name="Equation" r:id="rId15" imgW="8888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52413" y="4191000"/>
                        <a:ext cx="1800225" cy="668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098443"/>
              </p:ext>
            </p:extLst>
          </p:nvPr>
        </p:nvGraphicFramePr>
        <p:xfrm>
          <a:off x="2209800" y="4267200"/>
          <a:ext cx="838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94" name="Equation" r:id="rId17" imgW="380880" imgH="253800" progId="Equation.DSMT4">
                  <p:embed/>
                </p:oleObj>
              </mc:Choice>
              <mc:Fallback>
                <p:oleObj name="Equation" r:id="rId17" imgW="380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209800" y="4267200"/>
                        <a:ext cx="8382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671113"/>
              </p:ext>
            </p:extLst>
          </p:nvPr>
        </p:nvGraphicFramePr>
        <p:xfrm>
          <a:off x="3124200" y="4267200"/>
          <a:ext cx="1267149" cy="492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95" name="Equation" r:id="rId19" imgW="457200" imgH="177480" progId="Equation.DSMT4">
                  <p:embed/>
                </p:oleObj>
              </mc:Choice>
              <mc:Fallback>
                <p:oleObj name="Equation" r:id="rId19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124200" y="4267200"/>
                        <a:ext cx="1267149" cy="4927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419600" y="423241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(</a:t>
            </a:r>
            <a:r>
              <a:rPr lang="en-US" sz="2800" dirty="0" err="1" smtClean="0">
                <a:latin typeface="+mj-lt"/>
              </a:rPr>
              <a:t>vì</a:t>
            </a:r>
            <a:r>
              <a:rPr lang="en-US" sz="2800" dirty="0" smtClean="0">
                <a:latin typeface="+mj-lt"/>
              </a:rPr>
              <a:t>          ) 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52225"/>
              </p:ext>
            </p:extLst>
          </p:nvPr>
        </p:nvGraphicFramePr>
        <p:xfrm>
          <a:off x="4885400" y="4188430"/>
          <a:ext cx="1134400" cy="5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96" name="Equation" r:id="rId21" imgW="355320" imgH="177480" progId="Equation.DSMT4">
                  <p:embed/>
                </p:oleObj>
              </mc:Choice>
              <mc:Fallback>
                <p:oleObj name="Equation" r:id="rId21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885400" y="4188430"/>
                        <a:ext cx="1134400" cy="5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69660"/>
              </p:ext>
            </p:extLst>
          </p:nvPr>
        </p:nvGraphicFramePr>
        <p:xfrm>
          <a:off x="304800" y="4953000"/>
          <a:ext cx="1197429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97" name="Equation" r:id="rId23" imgW="558720" imgH="266400" progId="Equation.DSMT4">
                  <p:embed/>
                </p:oleObj>
              </mc:Choice>
              <mc:Fallback>
                <p:oleObj name="Equation" r:id="rId23" imgW="5587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04800" y="4953000"/>
                        <a:ext cx="1197429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119152"/>
              </p:ext>
            </p:extLst>
          </p:nvPr>
        </p:nvGraphicFramePr>
        <p:xfrm>
          <a:off x="1524000" y="4876800"/>
          <a:ext cx="220617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98" name="Equation" r:id="rId25" imgW="965160" imgH="355320" progId="Equation.DSMT4">
                  <p:embed/>
                </p:oleObj>
              </mc:Choice>
              <mc:Fallback>
                <p:oleObj name="Equation" r:id="rId25" imgW="9651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24000" y="4876800"/>
                        <a:ext cx="2206173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613934"/>
              </p:ext>
            </p:extLst>
          </p:nvPr>
        </p:nvGraphicFramePr>
        <p:xfrm>
          <a:off x="3697990" y="4953000"/>
          <a:ext cx="889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99" name="Equation" r:id="rId27" imgW="355320" imgH="279360" progId="Equation.DSMT4">
                  <p:embed/>
                </p:oleObj>
              </mc:Choice>
              <mc:Fallback>
                <p:oleObj name="Equation" r:id="rId27" imgW="355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697990" y="4953000"/>
                        <a:ext cx="8890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987960"/>
              </p:ext>
            </p:extLst>
          </p:nvPr>
        </p:nvGraphicFramePr>
        <p:xfrm>
          <a:off x="4633210" y="4982980"/>
          <a:ext cx="952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00" name="Equation" r:id="rId29" imgW="380880" imgH="203040" progId="Equation.DSMT4">
                  <p:embed/>
                </p:oleObj>
              </mc:Choice>
              <mc:Fallback>
                <p:oleObj name="Equation" r:id="rId29" imgW="380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633210" y="4982980"/>
                        <a:ext cx="9525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638800" y="496318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(</a:t>
            </a:r>
            <a:r>
              <a:rPr lang="en-US" sz="2800" dirty="0" err="1" smtClean="0">
                <a:latin typeface="+mj-lt"/>
              </a:rPr>
              <a:t>vì</a:t>
            </a:r>
            <a:r>
              <a:rPr lang="en-US" sz="2800" dirty="0" smtClean="0">
                <a:latin typeface="+mj-lt"/>
              </a:rPr>
              <a:t> a </a:t>
            </a:r>
            <a:r>
              <a:rPr lang="en-US" sz="2800" smtClean="0">
                <a:latin typeface="+mj-lt"/>
              </a:rPr>
              <a:t>&lt;0) 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1306853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9" grpId="0"/>
      <p:bldP spid="11" grpId="0"/>
      <p:bldP spid="14" grpId="0"/>
      <p:bldP spid="17" grpId="0"/>
      <p:bldP spid="18" grpId="0"/>
      <p:bldP spid="22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+mj-lt"/>
              </a:rPr>
              <a:t>KIẾN THỨC TRỌNG TÂM BÀI 2</a:t>
            </a:r>
            <a:endParaRPr lang="en-US" sz="3200" b="1" u="sng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7620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Xác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định</a:t>
            </a:r>
            <a:r>
              <a:rPr lang="en-US" sz="2800" dirty="0" smtClean="0">
                <a:latin typeface="+mj-lt"/>
              </a:rPr>
              <a:t>(</a:t>
            </a:r>
            <a:r>
              <a:rPr lang="en-US" sz="2800" dirty="0" err="1" smtClean="0">
                <a:latin typeface="+mj-lt"/>
              </a:rPr>
              <a:t>có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nghĩa</a:t>
            </a:r>
            <a:r>
              <a:rPr lang="en-US" sz="2800" dirty="0" smtClean="0">
                <a:latin typeface="+mj-lt"/>
              </a:rPr>
              <a:t>) </a:t>
            </a:r>
            <a:r>
              <a:rPr lang="en-US" sz="2800" dirty="0" err="1" smtClean="0">
                <a:latin typeface="+mj-lt"/>
              </a:rPr>
              <a:t>khi</a:t>
            </a:r>
            <a:r>
              <a:rPr lang="en-US" sz="2800" dirty="0" smtClean="0">
                <a:latin typeface="+mj-lt"/>
              </a:rPr>
              <a:t> 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177272"/>
              </p:ext>
            </p:extLst>
          </p:nvPr>
        </p:nvGraphicFramePr>
        <p:xfrm>
          <a:off x="997274" y="792209"/>
          <a:ext cx="571696" cy="462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1" name="Equation" r:id="rId3" imgW="266400" imgH="215640" progId="Equation.DSMT4">
                  <p:embed/>
                </p:oleObj>
              </mc:Choice>
              <mc:Fallback>
                <p:oleObj name="Equation" r:id="rId3" imgW="2664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7274" y="792209"/>
                        <a:ext cx="571696" cy="462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271483"/>
              </p:ext>
            </p:extLst>
          </p:nvPr>
        </p:nvGraphicFramePr>
        <p:xfrm>
          <a:off x="5250803" y="828978"/>
          <a:ext cx="868432" cy="419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2" name="Equation" r:id="rId5" imgW="368280" imgH="177480" progId="Equation.DSMT4">
                  <p:embed/>
                </p:oleObj>
              </mc:Choice>
              <mc:Fallback>
                <p:oleObj name="Equation" r:id="rId5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0803" y="828978"/>
                        <a:ext cx="868432" cy="419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731222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+mj-lt"/>
              </a:rPr>
              <a:t>1)</a:t>
            </a:r>
            <a:endParaRPr lang="en-US" sz="3200" b="1" u="sng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676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+mj-lt"/>
              </a:rPr>
              <a:t>2)</a:t>
            </a:r>
            <a:endParaRPr lang="en-US" sz="3200" b="1" u="sng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514898"/>
              </p:ext>
            </p:extLst>
          </p:nvPr>
        </p:nvGraphicFramePr>
        <p:xfrm>
          <a:off x="838200" y="3352800"/>
          <a:ext cx="245956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3" name="Equation" r:id="rId7" imgW="1054080" imgH="457200" progId="Equation.DSMT4">
                  <p:embed/>
                </p:oleObj>
              </mc:Choice>
              <mc:Fallback>
                <p:oleObj name="Equation" r:id="rId7" imgW="10540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3352800"/>
                        <a:ext cx="2459567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24200" y="3289465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4"/>
                </a:solidFill>
                <a:latin typeface="+mj-lt"/>
              </a:rPr>
              <a:t>n</a:t>
            </a:r>
            <a:r>
              <a:rPr lang="en-US" sz="2800" dirty="0" err="1" smtClean="0">
                <a:solidFill>
                  <a:schemeClr val="accent4"/>
                </a:solidFill>
                <a:latin typeface="+mj-lt"/>
              </a:rPr>
              <a:t>ếu</a:t>
            </a:r>
            <a:r>
              <a:rPr lang="en-US" sz="2800" dirty="0" smtClean="0">
                <a:solidFill>
                  <a:schemeClr val="accent4"/>
                </a:solidFill>
                <a:latin typeface="+mj-lt"/>
              </a:rPr>
              <a:t> </a:t>
            </a:r>
            <a:endParaRPr lang="en-US" sz="2800" dirty="0">
              <a:solidFill>
                <a:schemeClr val="accent4"/>
              </a:solidFill>
              <a:latin typeface="+mj-lt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251284"/>
              </p:ext>
            </p:extLst>
          </p:nvPr>
        </p:nvGraphicFramePr>
        <p:xfrm>
          <a:off x="3962400" y="3336460"/>
          <a:ext cx="914400" cy="441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4" name="Equation" r:id="rId9" imgW="368280" imgH="177480" progId="Equation.DSMT4">
                  <p:embed/>
                </p:oleObj>
              </mc:Choice>
              <mc:Fallback>
                <p:oleObj name="Equation" r:id="rId9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62400" y="3336460"/>
                        <a:ext cx="914400" cy="441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382018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+mj-lt"/>
              </a:rPr>
              <a:t>n</a:t>
            </a:r>
            <a:r>
              <a:rPr lang="en-US" sz="2800" dirty="0" err="1" smtClean="0">
                <a:solidFill>
                  <a:schemeClr val="tx2">
                    <a:lumMod val="95000"/>
                    <a:lumOff val="5000"/>
                  </a:schemeClr>
                </a:solidFill>
                <a:latin typeface="+mj-lt"/>
              </a:rPr>
              <a:t>ếu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endParaRPr lang="en-US" sz="2800" dirty="0">
              <a:solidFill>
                <a:schemeClr val="tx2">
                  <a:lumMod val="95000"/>
                  <a:lumOff val="5000"/>
                </a:schemeClr>
              </a:solidFill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819296"/>
              </p:ext>
            </p:extLst>
          </p:nvPr>
        </p:nvGraphicFramePr>
        <p:xfrm>
          <a:off x="4003860" y="3897400"/>
          <a:ext cx="885432" cy="4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5" name="Equation" r:id="rId11" imgW="368280" imgH="177480" progId="Equation.DSMT4">
                  <p:embed/>
                </p:oleObj>
              </mc:Choice>
              <mc:Fallback>
                <p:oleObj name="Equation" r:id="rId11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03860" y="3897400"/>
                        <a:ext cx="885432" cy="42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90731" y="275338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+mj-lt"/>
              </a:rPr>
              <a:t>V</a:t>
            </a:r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ới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A </a:t>
            </a:r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biểu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thức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ta </a:t>
            </a:r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có</a:t>
            </a:r>
            <a:endParaRPr lang="en-US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76278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Hằng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đẳng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thức</a:t>
            </a:r>
            <a:r>
              <a:rPr lang="en-US" sz="2800" dirty="0" smtClean="0">
                <a:latin typeface="+mj-lt"/>
              </a:rPr>
              <a:t> 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695959"/>
              </p:ext>
            </p:extLst>
          </p:nvPr>
        </p:nvGraphicFramePr>
        <p:xfrm>
          <a:off x="3733800" y="1716088"/>
          <a:ext cx="148113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6" name="Equation" r:id="rId13" imgW="634680" imgH="291960" progId="Equation.DSMT4">
                  <p:embed/>
                </p:oleObj>
              </mc:Choice>
              <mc:Fallback>
                <p:oleObj name="Equation" r:id="rId13" imgW="6346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733800" y="1716088"/>
                        <a:ext cx="1481138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411258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10" grpId="0"/>
      <p:bldP spid="12" grpId="0"/>
      <p:bldP spid="1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600201"/>
            <a:ext cx="8382000" cy="1828800"/>
          </a:xfrm>
        </p:spPr>
        <p:txBody>
          <a:bodyPr/>
          <a:lstStyle/>
          <a:p>
            <a:pPr marL="0" indent="0" eaLnBrk="1" hangingPunct="1">
              <a:buSzPts val="3600"/>
              <a:buFontTx/>
              <a:buNone/>
            </a:pPr>
            <a:r>
              <a:rPr lang="en-US" altLang="en-US" sz="3600" dirty="0" smtClean="0">
                <a:solidFill>
                  <a:srgbClr val="A50021"/>
                </a:solidFill>
                <a:latin typeface="VNI-Times" pitchFamily="2" charset="0"/>
              </a:rPr>
              <a:t> - </a:t>
            </a:r>
            <a:r>
              <a:rPr lang="en-US" altLang="en-US" sz="3600" b="1" dirty="0" err="1" smtClean="0">
                <a:solidFill>
                  <a:srgbClr val="A50021"/>
                </a:solidFill>
                <a:latin typeface="Times New Roman" pitchFamily="18" charset="0"/>
              </a:rPr>
              <a:t>Xem</a:t>
            </a:r>
            <a:r>
              <a:rPr lang="en-US" altLang="en-US" sz="3600" b="1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A50021"/>
                </a:solidFill>
                <a:latin typeface="Times New Roman" pitchFamily="18" charset="0"/>
              </a:rPr>
              <a:t>lại</a:t>
            </a:r>
            <a:r>
              <a:rPr lang="en-US" altLang="en-US" sz="3600" b="1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A50021"/>
                </a:solidFill>
                <a:latin typeface="Times New Roman" pitchFamily="18" charset="0"/>
              </a:rPr>
              <a:t>bài</a:t>
            </a:r>
            <a:r>
              <a:rPr lang="en-US" altLang="en-US" sz="3600" b="1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A50021"/>
                </a:solidFill>
                <a:latin typeface="Times New Roman" pitchFamily="18" charset="0"/>
              </a:rPr>
              <a:t>học</a:t>
            </a:r>
            <a:r>
              <a:rPr lang="en-US" altLang="en-US" sz="3600" b="1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A50021"/>
                </a:solidFill>
                <a:latin typeface="Times New Roman" pitchFamily="18" charset="0"/>
              </a:rPr>
              <a:t>nhất</a:t>
            </a:r>
            <a:r>
              <a:rPr lang="en-US" altLang="en-US" sz="3600" b="1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A50021"/>
                </a:solidFill>
                <a:latin typeface="Times New Roman" pitchFamily="18" charset="0"/>
              </a:rPr>
              <a:t>là</a:t>
            </a:r>
            <a:r>
              <a:rPr lang="en-US" altLang="en-US" sz="3600" b="1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A50021"/>
                </a:solidFill>
                <a:latin typeface="Times New Roman" pitchFamily="18" charset="0"/>
              </a:rPr>
              <a:t>các</a:t>
            </a:r>
            <a:r>
              <a:rPr lang="en-US" altLang="en-US" sz="3600" b="1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A50021"/>
                </a:solidFill>
                <a:latin typeface="Times New Roman" pitchFamily="18" charset="0"/>
              </a:rPr>
              <a:t>ví</a:t>
            </a:r>
            <a:r>
              <a:rPr lang="en-US" altLang="en-US" sz="3600" b="1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A50021"/>
                </a:solidFill>
                <a:latin typeface="Times New Roman" pitchFamily="18" charset="0"/>
              </a:rPr>
              <a:t>dụ</a:t>
            </a:r>
            <a:r>
              <a:rPr lang="en-US" altLang="en-US" sz="3600" b="1" dirty="0" smtClean="0">
                <a:solidFill>
                  <a:srgbClr val="A50021"/>
                </a:solidFill>
                <a:latin typeface="Times New Roman" pitchFamily="18" charset="0"/>
              </a:rPr>
              <a:t>, </a:t>
            </a:r>
            <a:r>
              <a:rPr lang="en-US" altLang="en-US" sz="3600" b="1" dirty="0" err="1" smtClean="0">
                <a:solidFill>
                  <a:srgbClr val="A50021"/>
                </a:solidFill>
                <a:latin typeface="Times New Roman" pitchFamily="18" charset="0"/>
              </a:rPr>
              <a:t>các</a:t>
            </a:r>
            <a:r>
              <a:rPr lang="en-US" altLang="en-US" sz="3600" b="1" dirty="0" smtClean="0">
                <a:solidFill>
                  <a:srgbClr val="A50021"/>
                </a:solidFill>
                <a:latin typeface="Times New Roman" pitchFamily="18" charset="0"/>
              </a:rPr>
              <a:t> ?,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3333CC"/>
                </a:solidFill>
                <a:latin typeface="Times New Roman" pitchFamily="18" charset="0"/>
              </a:rPr>
              <a:t>l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àm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các</a:t>
            </a:r>
            <a:r>
              <a:rPr lang="en-US" altLang="en-US" sz="3600" b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bài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tập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6,7, 8 SGK/ trang10,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bài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9, 10  SGK/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trang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 11</a:t>
            </a:r>
            <a:r>
              <a:rPr lang="en-US" altLang="en-US" sz="3600" b="1" dirty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và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bài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tập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luyện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tập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.</a:t>
            </a:r>
          </a:p>
          <a:p>
            <a:pPr marL="0" indent="0" eaLnBrk="1" hangingPunct="1">
              <a:buSzPts val="3600"/>
              <a:buFontTx/>
              <a:buNone/>
            </a:pP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-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Đọc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trước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bài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3.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Liên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hệ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giữa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phép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nhân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và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phép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khai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3333CC"/>
                </a:solidFill>
                <a:latin typeface="Times New Roman" pitchFamily="18" charset="0"/>
              </a:rPr>
              <a:t>phương</a:t>
            </a:r>
            <a:r>
              <a:rPr lang="en-US" altLang="en-US" sz="3600" b="1" dirty="0" smtClean="0">
                <a:solidFill>
                  <a:srgbClr val="3333CC"/>
                </a:solidFill>
                <a:latin typeface="Times New Roman" pitchFamily="18" charset="0"/>
              </a:rPr>
              <a:t>.</a:t>
            </a:r>
          </a:p>
          <a:p>
            <a:pPr marL="0" indent="0" eaLnBrk="1" hangingPunct="1">
              <a:buSzPts val="3200"/>
              <a:buFontTx/>
              <a:buNone/>
            </a:pPr>
            <a:r>
              <a:rPr lang="vi-VN" altLang="en-US" b="1" dirty="0" smtClean="0">
                <a:solidFill>
                  <a:srgbClr val="008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728663" y="533400"/>
            <a:ext cx="4424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vi-VN" sz="3200" b="1" u="sng">
                <a:solidFill>
                  <a:srgbClr val="FF0000"/>
                </a:solidFill>
                <a:latin typeface="Arial" charset="0"/>
              </a:rPr>
              <a:t>HƯỚNG DẪN VỀ NHÀ</a:t>
            </a:r>
            <a:endParaRPr lang="en-US" sz="3200" b="1" u="sng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20294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8305800" y="5103813"/>
            <a:ext cx="533400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6" rIns="91430" bIns="45716"/>
          <a:lstStyle/>
          <a:p>
            <a:pPr defTabSz="912813"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7770813" y="5103813"/>
            <a:ext cx="534987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6" rIns="91430" bIns="45716"/>
          <a:lstStyle/>
          <a:p>
            <a:pPr defTabSz="912813"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7240588" y="5103813"/>
            <a:ext cx="530225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6" rIns="91430" bIns="45716"/>
          <a:lstStyle/>
          <a:p>
            <a:pPr defTabSz="912813"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8305800" y="3625850"/>
            <a:ext cx="533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6" rIns="91430" bIns="45716"/>
          <a:lstStyle/>
          <a:p>
            <a:pPr defTabSz="912813"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240588" y="3625850"/>
            <a:ext cx="530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6" rIns="91430" bIns="45716"/>
          <a:lstStyle/>
          <a:p>
            <a:pPr defTabSz="912813"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705600" y="3625850"/>
            <a:ext cx="53498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6" rIns="91430" bIns="45716"/>
          <a:lstStyle/>
          <a:p>
            <a:pPr defTabSz="912813"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5638800" y="3625850"/>
            <a:ext cx="533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6" rIns="91430" bIns="45716"/>
          <a:lstStyle/>
          <a:p>
            <a:pPr defTabSz="912813"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103813" y="3625850"/>
            <a:ext cx="5349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6" rIns="91430" bIns="45716"/>
          <a:lstStyle/>
          <a:p>
            <a:pPr defTabSz="912813"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573588" y="3625850"/>
            <a:ext cx="530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6" rIns="91430" bIns="45716"/>
          <a:lstStyle/>
          <a:p>
            <a:pPr defTabSz="912813"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040188" y="3625850"/>
            <a:ext cx="533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6" rIns="91430" bIns="45716"/>
          <a:lstStyle/>
          <a:p>
            <a:pPr defTabSz="912813"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3429000" y="3625850"/>
            <a:ext cx="61118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6" rIns="91430" bIns="45716"/>
          <a:lstStyle/>
          <a:p>
            <a:pPr defTabSz="912813"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971800" y="3625850"/>
            <a:ext cx="4572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6" rIns="91430" bIns="45716"/>
          <a:lstStyle/>
          <a:p>
            <a:pPr defTabSz="912813"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2438400" y="3625850"/>
            <a:ext cx="533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6" rIns="91430" bIns="45716"/>
          <a:lstStyle/>
          <a:p>
            <a:pPr defTabSz="912813"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903413" y="3625850"/>
            <a:ext cx="5349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6" rIns="91430" bIns="45716"/>
          <a:lstStyle/>
          <a:p>
            <a:pPr defTabSz="912813"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1373188" y="3625850"/>
            <a:ext cx="530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6" rIns="91430" bIns="45716"/>
          <a:lstStyle/>
          <a:p>
            <a:pPr defTabSz="912813">
              <a:spcBef>
                <a:spcPct val="20000"/>
              </a:spcBef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4813300"/>
            <a:ext cx="185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5618" name="Picture 18" descr="FLOWER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349875"/>
            <a:ext cx="175895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9" name="Picture 19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175" y="5507038"/>
            <a:ext cx="1277937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0" name="Picture 20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2546">
            <a:off x="0" y="0"/>
            <a:ext cx="1277938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1042988" y="1343025"/>
            <a:ext cx="6551612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6" rIns="91430" bIns="4571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900">
              <a:solidFill>
                <a:srgbClr val="000000"/>
              </a:solidFill>
            </a:endParaRPr>
          </a:p>
        </p:txBody>
      </p:sp>
      <p:sp>
        <p:nvSpPr>
          <p:cNvPr id="57366" name="WordArt 22"/>
          <p:cNvSpPr>
            <a:spLocks noChangeArrowheads="1" noChangeShapeType="1" noTextEdit="1"/>
          </p:cNvSpPr>
          <p:nvPr/>
        </p:nvSpPr>
        <p:spPr bwMode="auto">
          <a:xfrm>
            <a:off x="1284053" y="1912157"/>
            <a:ext cx="6854825" cy="1373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</a:rPr>
              <a:t>BÀI HỌC SỐ </a:t>
            </a:r>
            <a:r>
              <a:rPr lang="en-US" sz="36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</a:rPr>
              <a:t>2 </a:t>
            </a:r>
            <a:r>
              <a:rPr lang="en-US" sz="3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</a:rPr>
              <a:t>ĐẾN ĐÂY LÀ HẾT</a:t>
            </a:r>
          </a:p>
        </p:txBody>
      </p:sp>
      <p:pic>
        <p:nvPicPr>
          <p:cNvPr id="57369" name="Picture 25" descr="ag00373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64390">
            <a:off x="4067175" y="5297488"/>
            <a:ext cx="110331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037513" y="4813300"/>
            <a:ext cx="9794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3200" b="1">
                <a:solidFill>
                  <a:srgbClr val="0000FF"/>
                </a:solidFill>
              </a:rPr>
              <a:t>THCS TÂN MỸ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4800" y="3962400"/>
            <a:ext cx="8534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vi-VN" sz="2800" dirty="0">
                <a:solidFill>
                  <a:srgbClr val="0070C0"/>
                </a:solidFill>
                <a:latin typeface="Arial" charset="0"/>
              </a:rPr>
              <a:t>HY VỌNG CHÚNG TA SẼ SỚM </a:t>
            </a:r>
            <a:r>
              <a:rPr lang="en-US" sz="2800" dirty="0">
                <a:solidFill>
                  <a:srgbClr val="0070C0"/>
                </a:solidFill>
                <a:latin typeface="Arial" charset="0"/>
              </a:rPr>
              <a:t/>
            </a:r>
            <a:br>
              <a:rPr lang="en-US" sz="2800" dirty="0">
                <a:solidFill>
                  <a:srgbClr val="0070C0"/>
                </a:solidFill>
                <a:latin typeface="Arial" charset="0"/>
              </a:rPr>
            </a:br>
            <a:r>
              <a:rPr lang="vi-VN" sz="2800" dirty="0">
                <a:solidFill>
                  <a:srgbClr val="0070C0"/>
                </a:solidFill>
                <a:latin typeface="Arial" charset="0"/>
              </a:rPr>
              <a:t>GẶP NHAU Ở TRƯỜNG!</a:t>
            </a:r>
            <a:endParaRPr lang="en-US" sz="2800" dirty="0">
              <a:solidFill>
                <a:srgbClr val="0070C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972996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59 0.01179 L -2.20278 0.01156 " pathEditMode="fixed" rAng="0" ptsTypes="AA">
                                      <p:cBhvr>
                                        <p:cTn id="15" dur="5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434" y="-2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6" grpId="0" animBg="1"/>
      <p:bldP spid="14" grpId="0" build="allAtOnce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G1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27888" y="4419600"/>
            <a:ext cx="161131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933866"/>
              </p:ext>
            </p:extLst>
          </p:nvPr>
        </p:nvGraphicFramePr>
        <p:xfrm>
          <a:off x="5029200" y="3225081"/>
          <a:ext cx="1511695" cy="813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4" imgW="711000" imgH="304560" progId="Equation.DSMT4">
                  <p:embed/>
                </p:oleObj>
              </mc:Choice>
              <mc:Fallback>
                <p:oleObj name="Equation" r:id="rId4" imgW="711000" imgH="304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225081"/>
                        <a:ext cx="1511695" cy="81351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7" name="Picture 23" descr="blumen-pflanzen042[1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34669">
            <a:off x="-66675" y="44958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09600" y="2562761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" name="Equation" r:id="rId4" imgW="126720" imgH="241200" progId="Equation.3">
                  <p:embed/>
                </p:oleObj>
              </mc:Choice>
              <mc:Fallback>
                <p:oleObj name="Equation" r:id="rId4" imgW="12672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08350"/>
                        <a:ext cx="1270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-76200" y="533400"/>
            <a:ext cx="92613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?1</a:t>
            </a:r>
            <a:r>
              <a:rPr lang="en-US" sz="2800" dirty="0" smtClean="0">
                <a:latin typeface="Arial" charset="0"/>
              </a:rPr>
              <a:t>: </a:t>
            </a:r>
            <a:r>
              <a:rPr lang="en-US" sz="2800" dirty="0">
                <a:latin typeface="Arial" charset="0"/>
              </a:rPr>
              <a:t>Cho </a:t>
            </a:r>
            <a:r>
              <a:rPr lang="en-US" sz="2800" dirty="0" err="1">
                <a:latin typeface="Arial" charset="0"/>
              </a:rPr>
              <a:t>hình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chữ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nhật</a:t>
            </a:r>
            <a:r>
              <a:rPr lang="en-US" sz="2800" dirty="0">
                <a:latin typeface="Arial" charset="0"/>
              </a:rPr>
              <a:t> ABCD </a:t>
            </a:r>
            <a:r>
              <a:rPr lang="en-US" sz="2800" dirty="0" err="1">
                <a:latin typeface="Arial" charset="0"/>
              </a:rPr>
              <a:t>có</a:t>
            </a:r>
            <a:r>
              <a:rPr lang="en-US" sz="2800" dirty="0">
                <a:latin typeface="Arial" charset="0"/>
              </a:rPr>
              <a:t> </a:t>
            </a:r>
            <a:r>
              <a:rPr lang="vi-VN" sz="2800" dirty="0">
                <a:latin typeface="Arial" charset="0"/>
              </a:rPr>
              <a:t>đư</a:t>
            </a:r>
            <a:r>
              <a:rPr lang="en-US" sz="2800" dirty="0" err="1">
                <a:latin typeface="Arial" charset="0"/>
              </a:rPr>
              <a:t>ờng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chéo</a:t>
            </a:r>
            <a:r>
              <a:rPr lang="en-US" sz="2800" dirty="0">
                <a:latin typeface="Arial" charset="0"/>
              </a:rPr>
              <a:t> AC = 5 cm </a:t>
            </a:r>
          </a:p>
          <a:p>
            <a:pPr marL="342900" indent="-342900"/>
            <a:r>
              <a:rPr lang="en-US" sz="2800" dirty="0" err="1">
                <a:latin typeface="Arial" charset="0"/>
              </a:rPr>
              <a:t>cạnh</a:t>
            </a:r>
            <a:r>
              <a:rPr lang="en-US" sz="2800" dirty="0">
                <a:latin typeface="Arial" charset="0"/>
              </a:rPr>
              <a:t> BC = x (cm ) .</a:t>
            </a:r>
          </a:p>
          <a:p>
            <a:pPr marL="342900" indent="-342900"/>
            <a:r>
              <a:rPr lang="en-US" sz="2800" dirty="0">
                <a:latin typeface="Arial" charset="0"/>
              </a:rPr>
              <a:t>      </a:t>
            </a:r>
            <a:r>
              <a:rPr lang="en-US" sz="2800" dirty="0" err="1">
                <a:latin typeface="Arial" charset="0"/>
              </a:rPr>
              <a:t>Tính</a:t>
            </a:r>
            <a:r>
              <a:rPr lang="en-US" sz="2800" dirty="0">
                <a:latin typeface="Arial" charset="0"/>
              </a:rPr>
              <a:t> </a:t>
            </a:r>
            <a:r>
              <a:rPr lang="vi-VN" sz="2800" dirty="0">
                <a:latin typeface="Arial" charset="0"/>
              </a:rPr>
              <a:t>đ</a:t>
            </a:r>
            <a:r>
              <a:rPr lang="en-US" sz="2800" dirty="0">
                <a:latin typeface="Arial" charset="0"/>
              </a:rPr>
              <a:t>ộ </a:t>
            </a:r>
            <a:r>
              <a:rPr lang="en-US" sz="2800" dirty="0" err="1">
                <a:latin typeface="Arial" charset="0"/>
              </a:rPr>
              <a:t>dài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cạnh</a:t>
            </a:r>
            <a:r>
              <a:rPr lang="en-US" sz="2800" dirty="0">
                <a:latin typeface="Arial" charset="0"/>
              </a:rPr>
              <a:t> AB </a:t>
            </a:r>
            <a:r>
              <a:rPr lang="en-US" sz="2800" dirty="0" err="1">
                <a:latin typeface="Arial" charset="0"/>
              </a:rPr>
              <a:t>theo</a:t>
            </a:r>
            <a:r>
              <a:rPr lang="en-US" sz="2800" dirty="0">
                <a:latin typeface="Arial" charset="0"/>
              </a:rPr>
              <a:t> x</a:t>
            </a:r>
          </a:p>
        </p:txBody>
      </p:sp>
      <p:sp>
        <p:nvSpPr>
          <p:cNvPr id="2060" name="Text Box 60"/>
          <p:cNvSpPr txBox="1">
            <a:spLocks noChangeArrowheads="1"/>
          </p:cNvSpPr>
          <p:nvPr/>
        </p:nvSpPr>
        <p:spPr bwMode="auto">
          <a:xfrm>
            <a:off x="1066800" y="312420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aphicFrame>
        <p:nvGraphicFramePr>
          <p:cNvPr id="4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646837"/>
              </p:ext>
            </p:extLst>
          </p:nvPr>
        </p:nvGraphicFramePr>
        <p:xfrm>
          <a:off x="228600" y="3891452"/>
          <a:ext cx="8167863" cy="1213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" name="Equation" r:id="rId6" imgW="2463480" imgH="507960" progId="Equation.DSMT4">
                  <p:embed/>
                </p:oleObj>
              </mc:Choice>
              <mc:Fallback>
                <p:oleObj name="Equation" r:id="rId6" imgW="2463480" imgH="507960" progId="Equation.DSMT4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91452"/>
                        <a:ext cx="8167863" cy="12139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4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996702"/>
              </p:ext>
            </p:extLst>
          </p:nvPr>
        </p:nvGraphicFramePr>
        <p:xfrm>
          <a:off x="7924800" y="1925638"/>
          <a:ext cx="12192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" name="Equation" r:id="rId8" imgW="596880" imgH="253800" progId="Equation.3">
                  <p:embed/>
                </p:oleObj>
              </mc:Choice>
              <mc:Fallback>
                <p:oleObj name="Equation" r:id="rId8" imgW="596880" imgH="2538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1925638"/>
                        <a:ext cx="121920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6030913" y="1371600"/>
            <a:ext cx="2292350" cy="1592263"/>
            <a:chOff x="3744" y="773"/>
            <a:chExt cx="1444" cy="1003"/>
          </a:xfrm>
        </p:grpSpPr>
        <p:grpSp>
          <p:nvGrpSpPr>
            <p:cNvPr id="2068" name="Group 56"/>
            <p:cNvGrpSpPr>
              <a:grpSpLocks/>
            </p:cNvGrpSpPr>
            <p:nvPr/>
          </p:nvGrpSpPr>
          <p:grpSpPr bwMode="auto">
            <a:xfrm>
              <a:off x="3744" y="773"/>
              <a:ext cx="1444" cy="953"/>
              <a:chOff x="3889" y="816"/>
              <a:chExt cx="1444" cy="953"/>
            </a:xfrm>
          </p:grpSpPr>
          <p:sp>
            <p:nvSpPr>
              <p:cNvPr id="2071" name="Rectangle 10"/>
              <p:cNvSpPr>
                <a:spLocks noChangeArrowheads="1"/>
              </p:cNvSpPr>
              <p:nvPr/>
            </p:nvSpPr>
            <p:spPr bwMode="auto">
              <a:xfrm>
                <a:off x="4032" y="1008"/>
                <a:ext cx="1104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072" name="Line 11"/>
              <p:cNvSpPr>
                <a:spLocks noChangeShapeType="1"/>
              </p:cNvSpPr>
              <p:nvPr/>
            </p:nvSpPr>
            <p:spPr bwMode="auto">
              <a:xfrm flipH="1">
                <a:off x="4032" y="1008"/>
                <a:ext cx="110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Text Box 12"/>
              <p:cNvSpPr txBox="1">
                <a:spLocks noChangeArrowheads="1"/>
              </p:cNvSpPr>
              <p:nvPr/>
            </p:nvSpPr>
            <p:spPr bwMode="auto">
              <a:xfrm>
                <a:off x="5120" y="1488"/>
                <a:ext cx="21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B</a:t>
                </a:r>
              </a:p>
            </p:txBody>
          </p:sp>
          <p:sp>
            <p:nvSpPr>
              <p:cNvPr id="2074" name="Text Box 13"/>
              <p:cNvSpPr txBox="1">
                <a:spLocks noChangeArrowheads="1"/>
              </p:cNvSpPr>
              <p:nvPr/>
            </p:nvSpPr>
            <p:spPr bwMode="auto">
              <a:xfrm>
                <a:off x="5088" y="816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A</a:t>
                </a:r>
              </a:p>
            </p:txBody>
          </p:sp>
          <p:sp>
            <p:nvSpPr>
              <p:cNvPr id="2075" name="Text Box 14"/>
              <p:cNvSpPr txBox="1">
                <a:spLocks noChangeArrowheads="1"/>
              </p:cNvSpPr>
              <p:nvPr/>
            </p:nvSpPr>
            <p:spPr bwMode="auto">
              <a:xfrm>
                <a:off x="3910" y="816"/>
                <a:ext cx="22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D</a:t>
                </a:r>
              </a:p>
            </p:txBody>
          </p:sp>
          <p:sp>
            <p:nvSpPr>
              <p:cNvPr id="2076" name="Text Box 15"/>
              <p:cNvSpPr txBox="1">
                <a:spLocks noChangeArrowheads="1"/>
              </p:cNvSpPr>
              <p:nvPr/>
            </p:nvSpPr>
            <p:spPr bwMode="auto">
              <a:xfrm>
                <a:off x="3889" y="1536"/>
                <a:ext cx="22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Arial" charset="0"/>
                  </a:rPr>
                  <a:t>C</a:t>
                </a:r>
              </a:p>
            </p:txBody>
          </p:sp>
        </p:grpSp>
        <p:sp>
          <p:nvSpPr>
            <p:cNvPr id="2069" name="Text Box 67"/>
            <p:cNvSpPr txBox="1">
              <a:spLocks noChangeArrowheads="1"/>
            </p:cNvSpPr>
            <p:nvPr/>
          </p:nvSpPr>
          <p:spPr bwMode="auto">
            <a:xfrm>
              <a:off x="4368" y="1545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x</a:t>
              </a:r>
            </a:p>
          </p:txBody>
        </p:sp>
        <p:sp>
          <p:nvSpPr>
            <p:cNvPr id="2070" name="Text Box 68"/>
            <p:cNvSpPr txBox="1">
              <a:spLocks noChangeArrowheads="1"/>
            </p:cNvSpPr>
            <p:nvPr/>
          </p:nvSpPr>
          <p:spPr bwMode="auto">
            <a:xfrm>
              <a:off x="4320" y="1104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5</a:t>
              </a:r>
            </a:p>
          </p:txBody>
        </p:sp>
      </p:grpSp>
      <p:pic>
        <p:nvPicPr>
          <p:cNvPr id="2064" name="Picture 80" descr="bar01"/>
          <p:cNvPicPr>
            <a:picLocks noChangeAspect="1" noChangeArrowheads="1"/>
          </p:cNvPicPr>
          <p:nvPr/>
        </p:nvPicPr>
        <p:blipFill>
          <a:blip r:embed="rId10">
            <a:lum bright="-6000"/>
          </a:blip>
          <a:srcRect/>
          <a:stretch>
            <a:fillRect/>
          </a:stretch>
        </p:blipFill>
        <p:spPr bwMode="auto">
          <a:xfrm>
            <a:off x="914400" y="5905011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81" descr="amaryllis02[1]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20477850">
            <a:off x="0" y="4914411"/>
            <a:ext cx="15049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2551093"/>
            <a:ext cx="64150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Áp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dụng định lí pytago cho tam giác vuông  ABC (vuông tại B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ta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930" y="2027873"/>
            <a:ext cx="8370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+mn-lt"/>
              </a:rPr>
              <a:t>Giải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0956"/>
            <a:ext cx="5552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n-lt"/>
              </a:rPr>
              <a:t>1/ CĂN THỨC BẬC HAI: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99" descr="bar01"/>
          <p:cNvPicPr>
            <a:picLocks noChangeAspect="1" noChangeArrowheads="1"/>
          </p:cNvPicPr>
          <p:nvPr/>
        </p:nvPicPr>
        <p:blipFill>
          <a:blip r:embed="rId3">
            <a:lum bright="-6000"/>
          </a:blip>
          <a:srcRect/>
          <a:stretch>
            <a:fillRect/>
          </a:stretch>
        </p:blipFill>
        <p:spPr bwMode="auto">
          <a:xfrm>
            <a:off x="990600" y="63246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100" descr="FLOWR00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638800"/>
            <a:ext cx="91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1236" y="0"/>
            <a:ext cx="4786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+mn-lt"/>
              </a:rPr>
              <a:t>1/ CĂN THỨC BẬC HAI:</a:t>
            </a:r>
          </a:p>
        </p:txBody>
      </p:sp>
      <p:sp>
        <p:nvSpPr>
          <p:cNvPr id="7" name="Rectangle 6"/>
          <p:cNvSpPr/>
          <p:nvPr/>
        </p:nvSpPr>
        <p:spPr>
          <a:xfrm>
            <a:off x="346834" y="762000"/>
            <a:ext cx="2042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+mj-lt"/>
              </a:rPr>
              <a:t>Tổng</a:t>
            </a:r>
            <a:r>
              <a:rPr lang="en-US" sz="2800" b="1" u="sng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+mj-lt"/>
              </a:rPr>
              <a:t>quát</a:t>
            </a:r>
            <a:r>
              <a:rPr lang="en-US" sz="2800" b="1" u="sng" dirty="0">
                <a:solidFill>
                  <a:srgbClr val="FF0000"/>
                </a:solidFill>
                <a:latin typeface="+mj-lt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1358205"/>
            <a:ext cx="86447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Với </a:t>
            </a:r>
            <a:r>
              <a:rPr lang="vi-VN" sz="2800" dirty="0">
                <a:latin typeface="+mj-lt"/>
              </a:rPr>
              <a:t>A là một biểu thức đại số, ta gọi      là căn thức bậc hai của A, còn A gọi là biểu thức lấy căn hay biểu thức dưới dấu căn.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260357"/>
              </p:ext>
            </p:extLst>
          </p:nvPr>
        </p:nvGraphicFramePr>
        <p:xfrm>
          <a:off x="6019800" y="1358205"/>
          <a:ext cx="539284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7" name="Equation" r:id="rId5" imgW="266400" imgH="215640" progId="Equation.DSMT4">
                  <p:embed/>
                </p:oleObj>
              </mc:Choice>
              <mc:Fallback>
                <p:oleObj name="Equation" r:id="rId5" imgW="2664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9800" y="1358205"/>
                        <a:ext cx="539284" cy="436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25908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0000FF"/>
                </a:solidFill>
                <a:latin typeface="+mj-lt"/>
              </a:rPr>
              <a:t>* </a:t>
            </a:r>
            <a:r>
              <a:rPr lang="en-US" sz="2800" b="1" i="1" u="sng" dirty="0" err="1" smtClean="0">
                <a:solidFill>
                  <a:srgbClr val="0000FF"/>
                </a:solidFill>
                <a:latin typeface="+mj-lt"/>
              </a:rPr>
              <a:t>Chú</a:t>
            </a:r>
            <a:r>
              <a:rPr lang="en-US" sz="2800" b="1" i="1" u="sng" dirty="0" smtClean="0">
                <a:solidFill>
                  <a:srgbClr val="0000FF"/>
                </a:solidFill>
                <a:latin typeface="+mj-lt"/>
              </a:rPr>
              <a:t> ý:    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xác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định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(hay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nghĩa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)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khi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A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lấy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giá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trị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âm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r>
              <a:rPr lang="en-US" sz="2800" dirty="0">
                <a:solidFill>
                  <a:srgbClr val="FF0000"/>
                </a:solidFill>
                <a:latin typeface="+mj-lt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tức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+mj-lt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:      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xác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định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nghĩa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)  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khi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           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988520"/>
              </p:ext>
            </p:extLst>
          </p:nvPr>
        </p:nvGraphicFramePr>
        <p:xfrm>
          <a:off x="2514600" y="3429000"/>
          <a:ext cx="558604" cy="452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8" name="Equation" r:id="rId7" imgW="266400" imgH="215640" progId="Equation.DSMT4">
                  <p:embed/>
                </p:oleObj>
              </mc:Choice>
              <mc:Fallback>
                <p:oleObj name="Equation" r:id="rId7" imgW="2664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14600" y="3429000"/>
                        <a:ext cx="558604" cy="452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944007"/>
              </p:ext>
            </p:extLst>
          </p:nvPr>
        </p:nvGraphicFramePr>
        <p:xfrm>
          <a:off x="7052040" y="3527060"/>
          <a:ext cx="7588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9" name="Equation" r:id="rId9" imgW="368280" imgH="177480" progId="Equation.DSMT4">
                  <p:embed/>
                </p:oleObj>
              </mc:Choice>
              <mc:Fallback>
                <p:oleObj name="Equation" r:id="rId9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52040" y="3527060"/>
                        <a:ext cx="758825" cy="36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110087"/>
              </p:ext>
            </p:extLst>
          </p:nvPr>
        </p:nvGraphicFramePr>
        <p:xfrm>
          <a:off x="1881280" y="2590800"/>
          <a:ext cx="533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0" name="Equation" r:id="rId11" imgW="266400" imgH="215640" progId="Equation.DSMT4">
                  <p:embed/>
                </p:oleObj>
              </mc:Choice>
              <mc:Fallback>
                <p:oleObj name="Equation" r:id="rId11" imgW="2664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81280" y="2590800"/>
                        <a:ext cx="5334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40386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Ví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dụ</a:t>
            </a:r>
            <a:r>
              <a:rPr lang="en-US" sz="2800" dirty="0" smtClean="0">
                <a:latin typeface="+mj-lt"/>
              </a:rPr>
              <a:t> 1:         </a:t>
            </a:r>
            <a:r>
              <a:rPr lang="en-US" sz="2800" dirty="0" err="1" smtClean="0">
                <a:latin typeface="+mj-lt"/>
              </a:rPr>
              <a:t>là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căn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thức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bậc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hai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của</a:t>
            </a:r>
            <a:r>
              <a:rPr lang="en-US" sz="2800" dirty="0" smtClean="0">
                <a:latin typeface="+mj-lt"/>
              </a:rPr>
              <a:t> 3x;  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024169"/>
              </p:ext>
            </p:extLst>
          </p:nvPr>
        </p:nvGraphicFramePr>
        <p:xfrm>
          <a:off x="1752600" y="4038600"/>
          <a:ext cx="653366" cy="49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1" name="Equation" r:id="rId13" imgW="304560" imgH="228600" progId="Equation.DSMT4">
                  <p:embed/>
                </p:oleObj>
              </mc:Choice>
              <mc:Fallback>
                <p:oleObj name="Equation" r:id="rId13" imgW="304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52600" y="4038600"/>
                        <a:ext cx="653366" cy="49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154259"/>
              </p:ext>
            </p:extLst>
          </p:nvPr>
        </p:nvGraphicFramePr>
        <p:xfrm>
          <a:off x="1798961" y="4645386"/>
          <a:ext cx="718703" cy="539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2" name="Equation" r:id="rId15" imgW="304560" imgH="228600" progId="Equation.DSMT4">
                  <p:embed/>
                </p:oleObj>
              </mc:Choice>
              <mc:Fallback>
                <p:oleObj name="Equation" r:id="rId15" imgW="304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798961" y="4645386"/>
                        <a:ext cx="718703" cy="539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652010" y="4688419"/>
            <a:ext cx="7543800" cy="432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Xác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định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khi</a:t>
            </a:r>
            <a:r>
              <a:rPr lang="en-US" sz="2800" dirty="0" smtClean="0">
                <a:latin typeface="+mj-lt"/>
              </a:rPr>
              <a:t> 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256187"/>
              </p:ext>
            </p:extLst>
          </p:nvPr>
        </p:nvGraphicFramePr>
        <p:xfrm>
          <a:off x="4808124" y="4721242"/>
          <a:ext cx="10874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3" name="Equation" r:id="rId17" imgW="419040" imgH="177480" progId="Equation.DSMT4">
                  <p:embed/>
                </p:oleObj>
              </mc:Choice>
              <mc:Fallback>
                <p:oleObj name="Equation" r:id="rId17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808124" y="4721242"/>
                        <a:ext cx="1087437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676400" y="5257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Vậy</a:t>
            </a:r>
            <a:r>
              <a:rPr lang="en-US" sz="2800" dirty="0" smtClean="0">
                <a:latin typeface="+mj-lt"/>
              </a:rPr>
              <a:t>        </a:t>
            </a:r>
            <a:r>
              <a:rPr lang="en-US" sz="2800" dirty="0" err="1" smtClean="0">
                <a:latin typeface="+mj-lt"/>
              </a:rPr>
              <a:t>thì</a:t>
            </a:r>
            <a:r>
              <a:rPr lang="en-US" sz="2800" dirty="0" smtClean="0">
                <a:latin typeface="+mj-lt"/>
              </a:rPr>
              <a:t>       </a:t>
            </a:r>
            <a:r>
              <a:rPr lang="en-US" sz="2800" dirty="0" err="1" smtClean="0">
                <a:latin typeface="+mj-lt"/>
              </a:rPr>
              <a:t>xác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định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259412"/>
              </p:ext>
            </p:extLst>
          </p:nvPr>
        </p:nvGraphicFramePr>
        <p:xfrm>
          <a:off x="3597031" y="5302770"/>
          <a:ext cx="593969" cy="44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" name="Equation" r:id="rId19" imgW="304560" imgH="228600" progId="Equation.DSMT4">
                  <p:embed/>
                </p:oleObj>
              </mc:Choice>
              <mc:Fallback>
                <p:oleObj name="Equation" r:id="rId19" imgW="304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597031" y="5302770"/>
                        <a:ext cx="593969" cy="445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867851"/>
              </p:ext>
            </p:extLst>
          </p:nvPr>
        </p:nvGraphicFramePr>
        <p:xfrm>
          <a:off x="2396588" y="5316676"/>
          <a:ext cx="762260" cy="381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5" name="Equation" r:id="rId21" imgW="355320" imgH="177480" progId="Equation.DSMT4">
                  <p:embed/>
                </p:oleObj>
              </mc:Choice>
              <mc:Fallback>
                <p:oleObj name="Equation" r:id="rId21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396588" y="5316676"/>
                        <a:ext cx="762260" cy="3811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348227"/>
              </p:ext>
            </p:extLst>
          </p:nvPr>
        </p:nvGraphicFramePr>
        <p:xfrm>
          <a:off x="5898755" y="4724400"/>
          <a:ext cx="1416445" cy="461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6" name="Equation" r:id="rId23" imgW="545760" imgH="177480" progId="Equation.DSMT4">
                  <p:embed/>
                </p:oleObj>
              </mc:Choice>
              <mc:Fallback>
                <p:oleObj name="Equation" r:id="rId23" imgW="5457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898755" y="4724400"/>
                        <a:ext cx="1416445" cy="461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4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99" descr="bar01"/>
          <p:cNvPicPr>
            <a:picLocks noChangeAspect="1" noChangeArrowheads="1"/>
          </p:cNvPicPr>
          <p:nvPr/>
        </p:nvPicPr>
        <p:blipFill>
          <a:blip r:embed="rId3">
            <a:lum bright="-6000"/>
          </a:blip>
          <a:srcRect/>
          <a:stretch>
            <a:fillRect/>
          </a:stretch>
        </p:blipFill>
        <p:spPr bwMode="auto">
          <a:xfrm>
            <a:off x="990600" y="63246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100" descr="FLOWR00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638800"/>
            <a:ext cx="91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1236" y="0"/>
            <a:ext cx="4786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Arial"/>
              </a:rPr>
              <a:t>1/ CĂN THỨC BẬC HAI:</a:t>
            </a:r>
          </a:p>
        </p:txBody>
      </p:sp>
      <p:sp>
        <p:nvSpPr>
          <p:cNvPr id="7" name="Rectangle 6"/>
          <p:cNvSpPr/>
          <p:nvPr/>
        </p:nvSpPr>
        <p:spPr>
          <a:xfrm>
            <a:off x="346834" y="762000"/>
            <a:ext cx="2042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Arial"/>
              </a:rPr>
              <a:t>Tổng</a:t>
            </a:r>
            <a:r>
              <a:rPr lang="en-US" sz="2800" b="1" u="sng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Arial"/>
              </a:rPr>
              <a:t>quát</a:t>
            </a:r>
            <a:r>
              <a:rPr lang="en-US" sz="2800" b="1" u="sng" dirty="0">
                <a:solidFill>
                  <a:srgbClr val="FF0000"/>
                </a:solidFill>
                <a:latin typeface="Arial"/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13716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0000FF"/>
                </a:solidFill>
                <a:latin typeface="Arial"/>
              </a:rPr>
              <a:t>* </a:t>
            </a:r>
            <a:r>
              <a:rPr lang="en-US" sz="2800" b="1" i="1" u="sng" dirty="0" err="1" smtClean="0">
                <a:solidFill>
                  <a:srgbClr val="0000FF"/>
                </a:solidFill>
                <a:latin typeface="Arial"/>
              </a:rPr>
              <a:t>Chú</a:t>
            </a:r>
            <a:r>
              <a:rPr lang="en-US" sz="2800" b="1" i="1" u="sng" dirty="0" smtClean="0">
                <a:solidFill>
                  <a:srgbClr val="0000FF"/>
                </a:solidFill>
                <a:latin typeface="Arial"/>
              </a:rPr>
              <a:t> ý:    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xác</a:t>
            </a:r>
            <a:r>
              <a:rPr lang="en-US" sz="28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định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(hay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nghĩa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)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khi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A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lấy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giá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trị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âm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.</a:t>
            </a:r>
          </a:p>
          <a:p>
            <a:r>
              <a:rPr lang="en-US" sz="2800" dirty="0">
                <a:solidFill>
                  <a:srgbClr val="FF0000"/>
                </a:solidFill>
                <a:latin typeface="Arial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Arial"/>
              </a:rPr>
              <a:t>tức</a:t>
            </a:r>
            <a:r>
              <a:rPr lang="en-US" sz="28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Arial"/>
              </a:rPr>
              <a:t>:      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xác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định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nghĩa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) 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khi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          </a:t>
            </a:r>
            <a:endParaRPr lang="en-US" sz="2800" dirty="0">
              <a:solidFill>
                <a:srgbClr val="FF0000"/>
              </a:solidFill>
              <a:latin typeface="Arial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917759"/>
              </p:ext>
            </p:extLst>
          </p:nvPr>
        </p:nvGraphicFramePr>
        <p:xfrm>
          <a:off x="2514600" y="2209800"/>
          <a:ext cx="558604" cy="452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6" name="Equation" r:id="rId5" imgW="266400" imgH="215640" progId="Equation.DSMT4">
                  <p:embed/>
                </p:oleObj>
              </mc:Choice>
              <mc:Fallback>
                <p:oleObj name="Equation" r:id="rId5" imgW="2664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4600" y="2209800"/>
                        <a:ext cx="558604" cy="4522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386304"/>
              </p:ext>
            </p:extLst>
          </p:nvPr>
        </p:nvGraphicFramePr>
        <p:xfrm>
          <a:off x="7112000" y="2247900"/>
          <a:ext cx="7588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7" name="Equation" r:id="rId7" imgW="368280" imgH="177480" progId="Equation.DSMT4">
                  <p:embed/>
                </p:oleObj>
              </mc:Choice>
              <mc:Fallback>
                <p:oleObj name="Equation" r:id="rId7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12000" y="2247900"/>
                        <a:ext cx="758825" cy="36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340145"/>
              </p:ext>
            </p:extLst>
          </p:nvPr>
        </p:nvGraphicFramePr>
        <p:xfrm>
          <a:off x="1881280" y="1371600"/>
          <a:ext cx="533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8" name="Equation" r:id="rId9" imgW="266400" imgH="215640" progId="Equation.DSMT4">
                  <p:embed/>
                </p:oleObj>
              </mc:Choice>
              <mc:Fallback>
                <p:oleObj name="Equation" r:id="rId9" imgW="2664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81280" y="1371600"/>
                        <a:ext cx="5334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9600" y="2789765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FF0000"/>
                </a:solidFill>
                <a:latin typeface="Arial"/>
              </a:rPr>
              <a:t>?2</a:t>
            </a:r>
            <a:endParaRPr lang="en-US" sz="2800" b="1" i="1" u="sng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9200" y="2789765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Với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giá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trị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nào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x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thì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       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xác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?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628016"/>
              </p:ext>
            </p:extLst>
          </p:nvPr>
        </p:nvGraphicFramePr>
        <p:xfrm>
          <a:off x="5113981" y="2667000"/>
          <a:ext cx="1363019" cy="672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9" name="Equation" r:id="rId11" imgW="520560" imgH="228600" progId="Equation.DSMT4">
                  <p:embed/>
                </p:oleObj>
              </mc:Choice>
              <mc:Fallback>
                <p:oleObj name="Equation" r:id="rId11" imgW="520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13981" y="2667000"/>
                        <a:ext cx="1363019" cy="6724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3276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  <a:latin typeface="Arial"/>
              </a:rPr>
              <a:t>Giải</a:t>
            </a:r>
            <a:endParaRPr lang="en-US" sz="2800" u="sng" dirty="0">
              <a:solidFill>
                <a:srgbClr val="FF0000"/>
              </a:solidFill>
              <a:latin typeface="Arial"/>
            </a:endParaRPr>
          </a:p>
        </p:txBody>
      </p:sp>
      <p:pic>
        <p:nvPicPr>
          <p:cNvPr id="3112" name="Picture 4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3936616"/>
            <a:ext cx="1279718" cy="63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057400" y="3972252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Xác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định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khi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: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957315"/>
              </p:ext>
            </p:extLst>
          </p:nvPr>
        </p:nvGraphicFramePr>
        <p:xfrm>
          <a:off x="4414603" y="4070350"/>
          <a:ext cx="15176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0" name="Equation" r:id="rId14" imgW="634680" imgH="177480" progId="Equation.DSMT4">
                  <p:embed/>
                </p:oleObj>
              </mc:Choice>
              <mc:Fallback>
                <p:oleObj name="Equation" r:id="rId14" imgW="634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414603" y="4070350"/>
                        <a:ext cx="1517650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427166"/>
              </p:ext>
            </p:extLst>
          </p:nvPr>
        </p:nvGraphicFramePr>
        <p:xfrm>
          <a:off x="4129088" y="4648200"/>
          <a:ext cx="204311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1" name="Equation" r:id="rId16" imgW="787320" imgH="177480" progId="Equation.DSMT4">
                  <p:embed/>
                </p:oleObj>
              </mc:Choice>
              <mc:Fallback>
                <p:oleObj name="Equation" r:id="rId16" imgW="787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129088" y="4648200"/>
                        <a:ext cx="2043112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157120"/>
              </p:ext>
            </p:extLst>
          </p:nvPr>
        </p:nvGraphicFramePr>
        <p:xfrm>
          <a:off x="4141480" y="5125125"/>
          <a:ext cx="3478520" cy="112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2" name="Equation" r:id="rId18" imgW="1218960" imgH="393480" progId="Equation.DSMT4">
                  <p:embed/>
                </p:oleObj>
              </mc:Choice>
              <mc:Fallback>
                <p:oleObj name="Equation" r:id="rId18" imgW="1218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141480" y="5125125"/>
                        <a:ext cx="3478520" cy="112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0282312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4" grpId="0"/>
      <p:bldP spid="15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99" descr="bar01"/>
          <p:cNvPicPr>
            <a:picLocks noChangeAspect="1" noChangeArrowheads="1"/>
          </p:cNvPicPr>
          <p:nvPr/>
        </p:nvPicPr>
        <p:blipFill>
          <a:blip r:embed="rId3">
            <a:lum bright="-6000"/>
          </a:blip>
          <a:srcRect/>
          <a:stretch>
            <a:fillRect/>
          </a:stretch>
        </p:blipFill>
        <p:spPr bwMode="auto">
          <a:xfrm>
            <a:off x="990600" y="63246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100" descr="FLOWR00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638800"/>
            <a:ext cx="91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1236" y="0"/>
            <a:ext cx="47868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Arial"/>
              </a:rPr>
              <a:t>1/ CĂN THỨC BẬC HAI: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784338"/>
              </p:ext>
            </p:extLst>
          </p:nvPr>
        </p:nvGraphicFramePr>
        <p:xfrm>
          <a:off x="6019800" y="2059632"/>
          <a:ext cx="14112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05" name="Equation" r:id="rId5" imgW="672840" imgH="241200" progId="Equation.DSMT4">
                  <p:embed/>
                </p:oleObj>
              </mc:Choice>
              <mc:Fallback>
                <p:oleObj name="Equation" r:id="rId5" imgW="6728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9800" y="2059632"/>
                        <a:ext cx="1411288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504014"/>
              </p:ext>
            </p:extLst>
          </p:nvPr>
        </p:nvGraphicFramePr>
        <p:xfrm>
          <a:off x="5493239" y="6079498"/>
          <a:ext cx="918179" cy="443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06" name="Equation" r:id="rId7" imgW="368280" imgH="177480" progId="Equation.DSMT4">
                  <p:embed/>
                </p:oleObj>
              </mc:Choice>
              <mc:Fallback>
                <p:oleObj name="Equation" r:id="rId7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93239" y="6079498"/>
                        <a:ext cx="918179" cy="443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916930"/>
              </p:ext>
            </p:extLst>
          </p:nvPr>
        </p:nvGraphicFramePr>
        <p:xfrm>
          <a:off x="1107186" y="5974461"/>
          <a:ext cx="645414" cy="52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07" name="Equation" r:id="rId9" imgW="266400" imgH="215640" progId="Equation.DSMT4">
                  <p:embed/>
                </p:oleObj>
              </mc:Choice>
              <mc:Fallback>
                <p:oleObj name="Equation" r:id="rId9" imgW="2664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07186" y="5974461"/>
                        <a:ext cx="645414" cy="5224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8600" y="6096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Áp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dụng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: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1000" y="2514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Giải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"/>
              </a:rPr>
              <a:t>BT1:(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sgk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trang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10) </a:t>
            </a:r>
            <a:r>
              <a:rPr lang="en-US" sz="2800" dirty="0" err="1" smtClean="0">
                <a:latin typeface="+mj-lt"/>
              </a:rPr>
              <a:t>Với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giá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trị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nào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của</a:t>
            </a:r>
            <a:r>
              <a:rPr lang="en-US" sz="2800" dirty="0" smtClean="0">
                <a:latin typeface="+mj-lt"/>
              </a:rPr>
              <a:t> a </a:t>
            </a:r>
            <a:r>
              <a:rPr lang="en-US" sz="2800" dirty="0" err="1" smtClean="0">
                <a:latin typeface="+mj-lt"/>
              </a:rPr>
              <a:t>thì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mỗi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căn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thức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có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nghĩa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121923"/>
              </p:ext>
            </p:extLst>
          </p:nvPr>
        </p:nvGraphicFramePr>
        <p:xfrm>
          <a:off x="1245467" y="2107100"/>
          <a:ext cx="1150475" cy="48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08" name="Equation" r:id="rId11" imgW="571320" imgH="241200" progId="Equation.DSMT4">
                  <p:embed/>
                </p:oleObj>
              </mc:Choice>
              <mc:Fallback>
                <p:oleObj name="Equation" r:id="rId11" imgW="5713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45467" y="2107100"/>
                        <a:ext cx="1150475" cy="485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>
            <a:endCxn id="3087" idx="0"/>
          </p:cNvCxnSpPr>
          <p:nvPr/>
        </p:nvCxnSpPr>
        <p:spPr>
          <a:xfrm>
            <a:off x="4648200" y="3196091"/>
            <a:ext cx="0" cy="3128509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5386" name="Picture 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53203"/>
            <a:ext cx="11525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381125" y="2895600"/>
            <a:ext cx="3038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có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nghĩa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khi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501831"/>
              </p:ext>
            </p:extLst>
          </p:nvPr>
        </p:nvGraphicFramePr>
        <p:xfrm>
          <a:off x="1580910" y="3438978"/>
          <a:ext cx="1421885" cy="452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09" name="Equation" r:id="rId14" imgW="558720" imgH="177480" progId="Equation.DSMT4">
                  <p:embed/>
                </p:oleObj>
              </mc:Choice>
              <mc:Fallback>
                <p:oleObj name="Equation" r:id="rId14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0910" y="3438978"/>
                        <a:ext cx="1421885" cy="452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063088"/>
              </p:ext>
            </p:extLst>
          </p:nvPr>
        </p:nvGraphicFramePr>
        <p:xfrm>
          <a:off x="1327758" y="3890982"/>
          <a:ext cx="1841989" cy="452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10" name="Equation" r:id="rId16" imgW="723600" imgH="177480" progId="Equation.DSMT4">
                  <p:embed/>
                </p:oleObj>
              </mc:Choice>
              <mc:Fallback>
                <p:oleObj name="Equation" r:id="rId16" imgW="723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327758" y="3890982"/>
                        <a:ext cx="1841989" cy="452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046697"/>
              </p:ext>
            </p:extLst>
          </p:nvPr>
        </p:nvGraphicFramePr>
        <p:xfrm>
          <a:off x="1295400" y="4307455"/>
          <a:ext cx="1874346" cy="1026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11" name="Equation" r:id="rId18" imgW="660240" imgH="393480" progId="Equation.DSMT4">
                  <p:embed/>
                </p:oleObj>
              </mc:Choice>
              <mc:Fallback>
                <p:oleObj name="Equation" r:id="rId18" imgW="660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295400" y="4307455"/>
                        <a:ext cx="1874346" cy="1026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777240"/>
              </p:ext>
            </p:extLst>
          </p:nvPr>
        </p:nvGraphicFramePr>
        <p:xfrm>
          <a:off x="1403938" y="5235644"/>
          <a:ext cx="1389570" cy="452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12" name="Equation" r:id="rId20" imgW="545760" imgH="177480" progId="Equation.DSMT4">
                  <p:embed/>
                </p:oleObj>
              </mc:Choice>
              <mc:Fallback>
                <p:oleObj name="Equation" r:id="rId20" imgW="5457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403938" y="5235644"/>
                        <a:ext cx="1389570" cy="452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301997"/>
              </p:ext>
            </p:extLst>
          </p:nvPr>
        </p:nvGraphicFramePr>
        <p:xfrm>
          <a:off x="4565650" y="2938463"/>
          <a:ext cx="17399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13" name="Equation" r:id="rId22" imgW="672840" imgH="241200" progId="Equation.DSMT4">
                  <p:embed/>
                </p:oleObj>
              </mc:Choice>
              <mc:Fallback>
                <p:oleObj name="Equation" r:id="rId22" imgW="6728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565650" y="2938463"/>
                        <a:ext cx="1739900" cy="54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6172200" y="2953203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+mj-lt"/>
              </a:rPr>
              <a:t>c</a:t>
            </a:r>
            <a:r>
              <a:rPr lang="en-US" sz="2800" dirty="0" err="1" smtClean="0">
                <a:latin typeface="+mj-lt"/>
              </a:rPr>
              <a:t>ó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nghĩa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khi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15360" name="Object 153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436331"/>
              </p:ext>
            </p:extLst>
          </p:nvPr>
        </p:nvGraphicFramePr>
        <p:xfrm>
          <a:off x="6294396" y="3581400"/>
          <a:ext cx="1554204" cy="435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14" name="Equation" r:id="rId24" imgW="634680" imgH="177480" progId="Equation.DSMT4">
                  <p:embed/>
                </p:oleObj>
              </mc:Choice>
              <mc:Fallback>
                <p:oleObj name="Equation" r:id="rId24" imgW="634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294396" y="3581400"/>
                        <a:ext cx="1554204" cy="435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1" name="Object 153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786559"/>
              </p:ext>
            </p:extLst>
          </p:nvPr>
        </p:nvGraphicFramePr>
        <p:xfrm>
          <a:off x="5913396" y="4190999"/>
          <a:ext cx="1930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15" name="Equation" r:id="rId26" imgW="711000" imgH="177480" progId="Equation.DSMT4">
                  <p:embed/>
                </p:oleObj>
              </mc:Choice>
              <mc:Fallback>
                <p:oleObj name="Equation" r:id="rId26" imgW="7110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913396" y="4190999"/>
                        <a:ext cx="19304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2" name="Object 153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643693"/>
              </p:ext>
            </p:extLst>
          </p:nvPr>
        </p:nvGraphicFramePr>
        <p:xfrm>
          <a:off x="5913396" y="4648200"/>
          <a:ext cx="1752600" cy="84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16" name="Equation" r:id="rId28" imgW="660240" imgH="393480" progId="Equation.DSMT4">
                  <p:embed/>
                </p:oleObj>
              </mc:Choice>
              <mc:Fallback>
                <p:oleObj name="Equation" r:id="rId28" imgW="660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913396" y="4648200"/>
                        <a:ext cx="1752600" cy="842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TextBox 15362"/>
          <p:cNvSpPr txBox="1"/>
          <p:nvPr/>
        </p:nvSpPr>
        <p:spPr>
          <a:xfrm>
            <a:off x="1687018" y="602998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+mj-lt"/>
              </a:rPr>
              <a:t>x</a:t>
            </a:r>
            <a:r>
              <a:rPr lang="en-US" sz="2800" dirty="0" err="1" smtClean="0">
                <a:latin typeface="+mj-lt"/>
              </a:rPr>
              <a:t>ác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đinh</a:t>
            </a:r>
            <a:r>
              <a:rPr lang="en-US" sz="2800" dirty="0" smtClean="0">
                <a:latin typeface="+mj-lt"/>
              </a:rPr>
              <a:t> (</a:t>
            </a:r>
            <a:r>
              <a:rPr lang="en-US" sz="2800" dirty="0" err="1" smtClean="0">
                <a:latin typeface="+mj-lt"/>
              </a:rPr>
              <a:t>có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nghĩa</a:t>
            </a:r>
            <a:r>
              <a:rPr lang="en-US" sz="2800" dirty="0" smtClean="0">
                <a:latin typeface="+mj-lt"/>
              </a:rPr>
              <a:t>) </a:t>
            </a:r>
            <a:r>
              <a:rPr lang="en-US" sz="2800" dirty="0" err="1" smtClean="0">
                <a:latin typeface="+mj-lt"/>
              </a:rPr>
              <a:t>khi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0118298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3" grpId="0"/>
      <p:bldP spid="24" grpId="0"/>
      <p:bldP spid="31" grpId="0"/>
      <p:bldP spid="153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2" name="Text Box 5"/>
          <p:cNvSpPr txBox="1">
            <a:spLocks noChangeArrowheads="1"/>
          </p:cNvSpPr>
          <p:nvPr/>
        </p:nvSpPr>
        <p:spPr bwMode="auto">
          <a:xfrm>
            <a:off x="0" y="838200"/>
            <a:ext cx="275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u="sng" dirty="0">
                <a:solidFill>
                  <a:srgbClr val="0099FF"/>
                </a:solidFill>
                <a:latin typeface="Arial" charset="0"/>
              </a:rPr>
              <a:t>1/ CĂN THỨC BẬC HAI </a:t>
            </a:r>
          </a:p>
        </p:txBody>
      </p:sp>
      <p:sp>
        <p:nvSpPr>
          <p:cNvPr id="6163" name="Text Box 6"/>
          <p:cNvSpPr txBox="1">
            <a:spLocks noChangeArrowheads="1"/>
          </p:cNvSpPr>
          <p:nvPr/>
        </p:nvSpPr>
        <p:spPr bwMode="auto">
          <a:xfrm>
            <a:off x="128588" y="1219200"/>
            <a:ext cx="2151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F00FF"/>
                </a:solidFill>
                <a:latin typeface="Arial" charset="0"/>
              </a:rPr>
              <a:t>-</a:t>
            </a:r>
            <a:r>
              <a:rPr lang="en-US" b="1" dirty="0" err="1">
                <a:solidFill>
                  <a:srgbClr val="FF00FF"/>
                </a:solidFill>
                <a:latin typeface="Arial" charset="0"/>
              </a:rPr>
              <a:t>Tổng</a:t>
            </a:r>
            <a:r>
              <a:rPr lang="en-US" b="1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FF00FF"/>
                </a:solidFill>
                <a:latin typeface="Arial" charset="0"/>
              </a:rPr>
              <a:t>quát</a:t>
            </a:r>
            <a:r>
              <a:rPr lang="en-US" dirty="0">
                <a:solidFill>
                  <a:srgbClr val="FF00FF"/>
                </a:solidFill>
                <a:latin typeface="Arial" charset="0"/>
              </a:rPr>
              <a:t>( </a:t>
            </a:r>
            <a:r>
              <a:rPr lang="en-US" b="1" i="1" dirty="0">
                <a:solidFill>
                  <a:srgbClr val="FF00FF"/>
                </a:solidFill>
                <a:latin typeface="Arial" charset="0"/>
              </a:rPr>
              <a:t>SGK</a:t>
            </a:r>
            <a:r>
              <a:rPr lang="en-US" sz="1600" b="1" i="1" dirty="0">
                <a:solidFill>
                  <a:srgbClr val="FF00FF"/>
                </a:solidFill>
                <a:latin typeface="Arial" charset="0"/>
              </a:rPr>
              <a:t> )</a:t>
            </a:r>
          </a:p>
        </p:txBody>
      </p:sp>
      <p:sp>
        <p:nvSpPr>
          <p:cNvPr id="6164" name="Text Box 8"/>
          <p:cNvSpPr txBox="1">
            <a:spLocks noChangeArrowheads="1"/>
          </p:cNvSpPr>
          <p:nvPr/>
        </p:nvSpPr>
        <p:spPr bwMode="auto">
          <a:xfrm>
            <a:off x="0" y="228600"/>
            <a:ext cx="6537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BÀI 2</a:t>
            </a:r>
            <a:r>
              <a:rPr lang="en-US" sz="2000" b="1">
                <a:solidFill>
                  <a:schemeClr val="tx2"/>
                </a:solidFill>
                <a:latin typeface="Arial" charset="0"/>
              </a:rPr>
              <a:t> : </a:t>
            </a:r>
            <a:r>
              <a:rPr lang="en-US" sz="2000" b="1" u="sng">
                <a:solidFill>
                  <a:schemeClr val="tx2"/>
                </a:solidFill>
                <a:latin typeface="Arial" charset="0"/>
              </a:rPr>
              <a:t>CĂN THỨC BẬC HAI VÀ HẰNG ĐẲNG THỨC</a:t>
            </a:r>
            <a:r>
              <a:rPr lang="en-US" sz="1600" b="1" u="sng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6477000" y="152400"/>
          <a:ext cx="12192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5" name="Equation" r:id="rId5" imgW="711000" imgH="304560" progId="Equation.3">
                  <p:embed/>
                </p:oleObj>
              </mc:Choice>
              <mc:Fallback>
                <p:oleObj name="Equation" r:id="rId5" imgW="711000" imgH="304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52400"/>
                        <a:ext cx="121920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5" name="Line 12"/>
          <p:cNvSpPr>
            <a:spLocks noChangeShapeType="1"/>
          </p:cNvSpPr>
          <p:nvPr/>
        </p:nvSpPr>
        <p:spPr bwMode="auto">
          <a:xfrm>
            <a:off x="4267200" y="6096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0" y="2057400"/>
            <a:ext cx="3935413" cy="446088"/>
            <a:chOff x="-24" y="1328"/>
            <a:chExt cx="2479" cy="281"/>
          </a:xfrm>
        </p:grpSpPr>
        <p:sp>
          <p:nvSpPr>
            <p:cNvPr id="6276" name="Text Box 13"/>
            <p:cNvSpPr txBox="1">
              <a:spLocks noChangeArrowheads="1"/>
            </p:cNvSpPr>
            <p:nvPr/>
          </p:nvSpPr>
          <p:spPr bwMode="auto">
            <a:xfrm>
              <a:off x="-24" y="1356"/>
              <a:ext cx="247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u="sng" dirty="0">
                  <a:solidFill>
                    <a:srgbClr val="0099FF"/>
                  </a:solidFill>
                  <a:latin typeface="Arial" charset="0"/>
                </a:rPr>
                <a:t>2/ HẰNG ĐẲNG THỨC</a:t>
              </a:r>
              <a:r>
                <a:rPr lang="en-US" u="sng" dirty="0">
                  <a:solidFill>
                    <a:srgbClr val="0099FF"/>
                  </a:solidFill>
                  <a:latin typeface="Arial" charset="0"/>
                </a:rPr>
                <a:t>                     </a:t>
              </a:r>
            </a:p>
          </p:txBody>
        </p:sp>
        <p:graphicFrame>
          <p:nvGraphicFramePr>
            <p:cNvPr id="6160" name="Object 14"/>
            <p:cNvGraphicFramePr>
              <a:graphicFrameLocks noChangeAspect="1"/>
            </p:cNvGraphicFramePr>
            <p:nvPr/>
          </p:nvGraphicFramePr>
          <p:xfrm>
            <a:off x="1680" y="1328"/>
            <a:ext cx="768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76" name="Equation" r:id="rId7" imgW="711000" imgH="304560" progId="Equation.3">
                    <p:embed/>
                  </p:oleObj>
                </mc:Choice>
                <mc:Fallback>
                  <p:oleObj name="Equation" r:id="rId7" imgW="711000" imgH="30456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1328"/>
                          <a:ext cx="768" cy="2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58775" y="2667002"/>
            <a:ext cx="3345602" cy="604838"/>
            <a:chOff x="38" y="1607"/>
            <a:chExt cx="1575" cy="381"/>
          </a:xfrm>
        </p:grpSpPr>
        <p:sp>
          <p:nvSpPr>
            <p:cNvPr id="6275" name="Text Box 15"/>
            <p:cNvSpPr txBox="1">
              <a:spLocks noChangeArrowheads="1"/>
            </p:cNvSpPr>
            <p:nvPr/>
          </p:nvSpPr>
          <p:spPr bwMode="auto">
            <a:xfrm>
              <a:off x="38" y="1607"/>
              <a:ext cx="97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 u="sng" dirty="0" err="1">
                  <a:solidFill>
                    <a:srgbClr val="FF00FF"/>
                  </a:solidFill>
                  <a:latin typeface="Arial" charset="0"/>
                </a:rPr>
                <a:t>Định</a:t>
              </a:r>
              <a:r>
                <a:rPr lang="en-US" sz="1600" b="1" i="1" u="sng" dirty="0">
                  <a:solidFill>
                    <a:srgbClr val="FF00FF"/>
                  </a:solidFill>
                  <a:latin typeface="Arial" charset="0"/>
                </a:rPr>
                <a:t> </a:t>
              </a:r>
              <a:r>
                <a:rPr lang="en-US" sz="1600" b="1" i="1" u="sng" dirty="0" err="1">
                  <a:solidFill>
                    <a:srgbClr val="FF00FF"/>
                  </a:solidFill>
                  <a:latin typeface="Arial" charset="0"/>
                </a:rPr>
                <a:t>lí</a:t>
              </a:r>
              <a:r>
                <a:rPr lang="en-US" sz="1600" b="1" i="1" u="sng" dirty="0">
                  <a:solidFill>
                    <a:srgbClr val="FF00FF"/>
                  </a:solidFill>
                  <a:latin typeface="Arial" charset="0"/>
                </a:rPr>
                <a:t> :</a:t>
              </a:r>
              <a:r>
                <a:rPr lang="en-US" sz="1600" u="sng" dirty="0">
                  <a:latin typeface="Arial" charset="0"/>
                </a:rPr>
                <a:t/>
              </a:r>
              <a:br>
                <a:rPr lang="en-US" sz="1600" u="sng" dirty="0">
                  <a:latin typeface="Arial" charset="0"/>
                </a:rPr>
              </a:b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Với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mọi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số</a:t>
              </a:r>
              <a:r>
                <a:rPr lang="en-US" sz="1600" dirty="0">
                  <a:latin typeface="Arial" charset="0"/>
                </a:rPr>
                <a:t> a , ta </a:t>
              </a:r>
              <a:r>
                <a:rPr lang="en-US" sz="1600" dirty="0" err="1" smtClean="0">
                  <a:latin typeface="Arial" charset="0"/>
                </a:rPr>
                <a:t>có</a:t>
              </a:r>
              <a:endParaRPr lang="en-US" sz="1600" dirty="0">
                <a:latin typeface="Arial" charset="0"/>
              </a:endParaRPr>
            </a:p>
          </p:txBody>
        </p:sp>
        <p:graphicFrame>
          <p:nvGraphicFramePr>
            <p:cNvPr id="6159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8608418"/>
                </p:ext>
              </p:extLst>
            </p:nvPr>
          </p:nvGraphicFramePr>
          <p:xfrm>
            <a:off x="969" y="1719"/>
            <a:ext cx="644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77" name="Equation" r:id="rId8" imgW="596880" imgH="291960" progId="Equation.DSMT4">
                    <p:embed/>
                  </p:oleObj>
                </mc:Choice>
                <mc:Fallback>
                  <p:oleObj name="Equation" r:id="rId8" imgW="596880" imgH="29196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9" y="1719"/>
                          <a:ext cx="644" cy="2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70" name="Rectangle 102"/>
          <p:cNvSpPr>
            <a:spLocks noChangeArrowheads="1"/>
          </p:cNvSpPr>
          <p:nvPr/>
        </p:nvSpPr>
        <p:spPr bwMode="auto">
          <a:xfrm>
            <a:off x="8458200" y="2743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71" name="Rectangle 103"/>
          <p:cNvSpPr>
            <a:spLocks noChangeArrowheads="1"/>
          </p:cNvSpPr>
          <p:nvPr/>
        </p:nvSpPr>
        <p:spPr bwMode="auto">
          <a:xfrm>
            <a:off x="7696200" y="27432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72" name="Rectangle 104"/>
          <p:cNvSpPr>
            <a:spLocks noChangeArrowheads="1"/>
          </p:cNvSpPr>
          <p:nvPr/>
        </p:nvSpPr>
        <p:spPr bwMode="auto">
          <a:xfrm>
            <a:off x="6934200" y="27432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73" name="Rectangle 105"/>
          <p:cNvSpPr>
            <a:spLocks noChangeArrowheads="1"/>
          </p:cNvSpPr>
          <p:nvPr/>
        </p:nvSpPr>
        <p:spPr bwMode="auto">
          <a:xfrm>
            <a:off x="6096000" y="27432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74" name="Rectangle 106"/>
          <p:cNvSpPr>
            <a:spLocks noChangeArrowheads="1"/>
          </p:cNvSpPr>
          <p:nvPr/>
        </p:nvSpPr>
        <p:spPr bwMode="auto">
          <a:xfrm>
            <a:off x="5105400" y="27432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75" name="Rectangle 107"/>
          <p:cNvSpPr>
            <a:spLocks noChangeArrowheads="1"/>
          </p:cNvSpPr>
          <p:nvPr/>
        </p:nvSpPr>
        <p:spPr bwMode="auto">
          <a:xfrm>
            <a:off x="4343400" y="27432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76" name="Rectangle 108"/>
          <p:cNvSpPr>
            <a:spLocks noChangeArrowheads="1"/>
          </p:cNvSpPr>
          <p:nvPr/>
        </p:nvSpPr>
        <p:spPr bwMode="auto">
          <a:xfrm>
            <a:off x="8458200" y="2141538"/>
            <a:ext cx="6096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77" name="Rectangle 109"/>
          <p:cNvSpPr>
            <a:spLocks noChangeArrowheads="1"/>
          </p:cNvSpPr>
          <p:nvPr/>
        </p:nvSpPr>
        <p:spPr bwMode="auto">
          <a:xfrm>
            <a:off x="7696200" y="2141538"/>
            <a:ext cx="7620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78" name="Rectangle 110"/>
          <p:cNvSpPr>
            <a:spLocks noChangeArrowheads="1"/>
          </p:cNvSpPr>
          <p:nvPr/>
        </p:nvSpPr>
        <p:spPr bwMode="auto">
          <a:xfrm>
            <a:off x="6934200" y="2141538"/>
            <a:ext cx="7620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>
                <a:latin typeface="Arial" charset="0"/>
              </a:rPr>
              <a:t>  </a:t>
            </a:r>
          </a:p>
        </p:txBody>
      </p:sp>
      <p:sp>
        <p:nvSpPr>
          <p:cNvPr id="6179" name="Rectangle 111"/>
          <p:cNvSpPr>
            <a:spLocks noChangeArrowheads="1"/>
          </p:cNvSpPr>
          <p:nvPr/>
        </p:nvSpPr>
        <p:spPr bwMode="auto">
          <a:xfrm>
            <a:off x="6096000" y="2141538"/>
            <a:ext cx="8382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80" name="Rectangle 112"/>
          <p:cNvSpPr>
            <a:spLocks noChangeArrowheads="1"/>
          </p:cNvSpPr>
          <p:nvPr/>
        </p:nvSpPr>
        <p:spPr bwMode="auto">
          <a:xfrm>
            <a:off x="5105400" y="2141538"/>
            <a:ext cx="9906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6181" name="Rectangle 113"/>
          <p:cNvSpPr>
            <a:spLocks noChangeArrowheads="1"/>
          </p:cNvSpPr>
          <p:nvPr/>
        </p:nvSpPr>
        <p:spPr bwMode="auto">
          <a:xfrm>
            <a:off x="4267200" y="2895600"/>
            <a:ext cx="762000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>
                <a:latin typeface="Arial" charset="0"/>
              </a:rPr>
              <a:t>    a</a:t>
            </a:r>
            <a:r>
              <a:rPr lang="en-US" sz="1600" baseline="30000">
                <a:latin typeface="Arial" charset="0"/>
              </a:rPr>
              <a:t>2 </a:t>
            </a:r>
          </a:p>
        </p:txBody>
      </p:sp>
      <p:sp>
        <p:nvSpPr>
          <p:cNvPr id="6182" name="Rectangle 114"/>
          <p:cNvSpPr>
            <a:spLocks noChangeArrowheads="1"/>
          </p:cNvSpPr>
          <p:nvPr/>
        </p:nvSpPr>
        <p:spPr bwMode="auto">
          <a:xfrm>
            <a:off x="8458200" y="1524000"/>
            <a:ext cx="6096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3</a:t>
            </a:r>
          </a:p>
        </p:txBody>
      </p:sp>
      <p:sp>
        <p:nvSpPr>
          <p:cNvPr id="6183" name="Rectangle 115"/>
          <p:cNvSpPr>
            <a:spLocks noChangeArrowheads="1"/>
          </p:cNvSpPr>
          <p:nvPr/>
        </p:nvSpPr>
        <p:spPr bwMode="auto">
          <a:xfrm>
            <a:off x="7696200" y="1524000"/>
            <a:ext cx="7620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2</a:t>
            </a:r>
          </a:p>
        </p:txBody>
      </p:sp>
      <p:sp>
        <p:nvSpPr>
          <p:cNvPr id="6184" name="Rectangle 116"/>
          <p:cNvSpPr>
            <a:spLocks noChangeArrowheads="1"/>
          </p:cNvSpPr>
          <p:nvPr/>
        </p:nvSpPr>
        <p:spPr bwMode="auto">
          <a:xfrm>
            <a:off x="6934200" y="1524000"/>
            <a:ext cx="7620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0</a:t>
            </a:r>
          </a:p>
        </p:txBody>
      </p:sp>
      <p:sp>
        <p:nvSpPr>
          <p:cNvPr id="6185" name="Rectangle 117"/>
          <p:cNvSpPr>
            <a:spLocks noChangeArrowheads="1"/>
          </p:cNvSpPr>
          <p:nvPr/>
        </p:nvSpPr>
        <p:spPr bwMode="auto">
          <a:xfrm>
            <a:off x="6096000" y="1524000"/>
            <a:ext cx="8382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-1</a:t>
            </a:r>
          </a:p>
        </p:txBody>
      </p:sp>
      <p:sp>
        <p:nvSpPr>
          <p:cNvPr id="6186" name="Rectangle 118"/>
          <p:cNvSpPr>
            <a:spLocks noChangeArrowheads="1"/>
          </p:cNvSpPr>
          <p:nvPr/>
        </p:nvSpPr>
        <p:spPr bwMode="auto">
          <a:xfrm>
            <a:off x="5105400" y="1524000"/>
            <a:ext cx="9906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600">
                <a:latin typeface="Arial" charset="0"/>
              </a:rPr>
              <a:t>-2</a:t>
            </a:r>
          </a:p>
        </p:txBody>
      </p:sp>
      <p:sp>
        <p:nvSpPr>
          <p:cNvPr id="6187" name="Rectangle 119"/>
          <p:cNvSpPr>
            <a:spLocks noChangeArrowheads="1"/>
          </p:cNvSpPr>
          <p:nvPr/>
        </p:nvSpPr>
        <p:spPr bwMode="auto">
          <a:xfrm>
            <a:off x="4343400" y="1524000"/>
            <a:ext cx="7620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>
                <a:latin typeface="Arial" charset="0"/>
              </a:rPr>
              <a:t>    a</a:t>
            </a:r>
          </a:p>
        </p:txBody>
      </p:sp>
      <p:sp>
        <p:nvSpPr>
          <p:cNvPr id="6188" name="Line 120"/>
          <p:cNvSpPr>
            <a:spLocks noChangeShapeType="1"/>
          </p:cNvSpPr>
          <p:nvPr/>
        </p:nvSpPr>
        <p:spPr bwMode="auto">
          <a:xfrm>
            <a:off x="4343400" y="1524000"/>
            <a:ext cx="4724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9" name="Line 121"/>
          <p:cNvSpPr>
            <a:spLocks noChangeShapeType="1"/>
          </p:cNvSpPr>
          <p:nvPr/>
        </p:nvSpPr>
        <p:spPr bwMode="auto">
          <a:xfrm>
            <a:off x="4343400" y="2141538"/>
            <a:ext cx="472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0" name="Line 122"/>
          <p:cNvSpPr>
            <a:spLocks noChangeShapeType="1"/>
          </p:cNvSpPr>
          <p:nvPr/>
        </p:nvSpPr>
        <p:spPr bwMode="auto">
          <a:xfrm>
            <a:off x="4343400" y="2743200"/>
            <a:ext cx="472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1" name="Line 123"/>
          <p:cNvSpPr>
            <a:spLocks noChangeShapeType="1"/>
          </p:cNvSpPr>
          <p:nvPr/>
        </p:nvSpPr>
        <p:spPr bwMode="auto">
          <a:xfrm>
            <a:off x="4343400" y="3352800"/>
            <a:ext cx="4724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2" name="Line 124"/>
          <p:cNvSpPr>
            <a:spLocks noChangeShapeType="1"/>
          </p:cNvSpPr>
          <p:nvPr/>
        </p:nvSpPr>
        <p:spPr bwMode="auto">
          <a:xfrm>
            <a:off x="4343400" y="1524000"/>
            <a:ext cx="0" cy="2362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3" name="Line 125"/>
          <p:cNvSpPr>
            <a:spLocks noChangeShapeType="1"/>
          </p:cNvSpPr>
          <p:nvPr/>
        </p:nvSpPr>
        <p:spPr bwMode="auto">
          <a:xfrm>
            <a:off x="5105400" y="15240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4" name="Line 126"/>
          <p:cNvSpPr>
            <a:spLocks noChangeShapeType="1"/>
          </p:cNvSpPr>
          <p:nvPr/>
        </p:nvSpPr>
        <p:spPr bwMode="auto">
          <a:xfrm>
            <a:off x="6096000" y="15240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" name="Line 127"/>
          <p:cNvSpPr>
            <a:spLocks noChangeShapeType="1"/>
          </p:cNvSpPr>
          <p:nvPr/>
        </p:nvSpPr>
        <p:spPr bwMode="auto">
          <a:xfrm>
            <a:off x="6934200" y="15240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6" name="Line 128"/>
          <p:cNvSpPr>
            <a:spLocks noChangeShapeType="1"/>
          </p:cNvSpPr>
          <p:nvPr/>
        </p:nvSpPr>
        <p:spPr bwMode="auto">
          <a:xfrm>
            <a:off x="7696200" y="15240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7" name="Line 129"/>
          <p:cNvSpPr>
            <a:spLocks noChangeShapeType="1"/>
          </p:cNvSpPr>
          <p:nvPr/>
        </p:nvSpPr>
        <p:spPr bwMode="auto">
          <a:xfrm>
            <a:off x="8458200" y="15240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8" name="Freeform 130"/>
          <p:cNvSpPr>
            <a:spLocks/>
          </p:cNvSpPr>
          <p:nvPr/>
        </p:nvSpPr>
        <p:spPr bwMode="auto">
          <a:xfrm>
            <a:off x="9067800" y="1524000"/>
            <a:ext cx="12700" cy="2362200"/>
          </a:xfrm>
          <a:custGeom>
            <a:avLst/>
            <a:gdLst>
              <a:gd name="T0" fmla="*/ 0 w 8"/>
              <a:gd name="T1" fmla="*/ 0 h 1488"/>
              <a:gd name="T2" fmla="*/ 20161247 w 8"/>
              <a:gd name="T3" fmla="*/ 2147483647 h 1488"/>
              <a:gd name="T4" fmla="*/ 0 60000 65536"/>
              <a:gd name="T5" fmla="*/ 0 60000 65536"/>
              <a:gd name="T6" fmla="*/ 0 w 8"/>
              <a:gd name="T7" fmla="*/ 0 h 1488"/>
              <a:gd name="T8" fmla="*/ 8 w 8"/>
              <a:gd name="T9" fmla="*/ 1488 h 14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1488">
                <a:moveTo>
                  <a:pt x="0" y="0"/>
                </a:moveTo>
                <a:lnTo>
                  <a:pt x="8" y="1488"/>
                </a:lnTo>
              </a:path>
            </a:pathLst>
          </a:cu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/>
          </a:p>
        </p:txBody>
      </p:sp>
      <p:sp>
        <p:nvSpPr>
          <p:cNvPr id="4227" name="Text Box 131"/>
          <p:cNvSpPr txBox="1">
            <a:spLocks noChangeArrowheads="1"/>
          </p:cNvSpPr>
          <p:nvPr/>
        </p:nvSpPr>
        <p:spPr bwMode="auto">
          <a:xfrm>
            <a:off x="5334000" y="2895600"/>
            <a:ext cx="4038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lain" startAt="4"/>
            </a:pPr>
            <a:r>
              <a:rPr lang="en-US" sz="1600">
                <a:solidFill>
                  <a:srgbClr val="0000FF"/>
                </a:solidFill>
                <a:latin typeface="Arial" charset="0"/>
              </a:rPr>
              <a:t>           1           0           4            9</a:t>
            </a:r>
          </a:p>
          <a:p>
            <a:pPr marL="342900" indent="-342900">
              <a:buFontTx/>
              <a:buAutoNum type="arabicPlain" startAt="4"/>
            </a:pPr>
            <a:endParaRPr lang="en-US" sz="1600">
              <a:solidFill>
                <a:srgbClr val="0000FF"/>
              </a:solidFill>
              <a:latin typeface="Arial" charset="0"/>
            </a:endParaRPr>
          </a:p>
          <a:p>
            <a:pPr marL="342900" indent="-342900"/>
            <a:r>
              <a:rPr lang="en-US" sz="1600">
                <a:solidFill>
                  <a:srgbClr val="0099FF"/>
                </a:solidFill>
                <a:latin typeface="Arial" charset="0"/>
              </a:rPr>
              <a:t>             </a:t>
            </a:r>
          </a:p>
          <a:p>
            <a:pPr marL="342900" indent="-342900"/>
            <a:endParaRPr lang="en-US" sz="1600">
              <a:solidFill>
                <a:srgbClr val="0099FF"/>
              </a:solidFill>
              <a:latin typeface="Arial" charset="0"/>
            </a:endParaRPr>
          </a:p>
        </p:txBody>
      </p:sp>
      <p:grpSp>
        <p:nvGrpSpPr>
          <p:cNvPr id="6200" name="Group 132"/>
          <p:cNvGrpSpPr>
            <a:grpSpLocks/>
          </p:cNvGrpSpPr>
          <p:nvPr/>
        </p:nvGrpSpPr>
        <p:grpSpPr bwMode="auto">
          <a:xfrm>
            <a:off x="4343400" y="990600"/>
            <a:ext cx="4965700" cy="369888"/>
            <a:chOff x="2640" y="1440"/>
            <a:chExt cx="3128" cy="233"/>
          </a:xfrm>
        </p:grpSpPr>
        <p:sp>
          <p:nvSpPr>
            <p:cNvPr id="6271" name="Text Box 133"/>
            <p:cNvSpPr txBox="1">
              <a:spLocks noChangeArrowheads="1"/>
            </p:cNvSpPr>
            <p:nvPr/>
          </p:nvSpPr>
          <p:spPr bwMode="auto">
            <a:xfrm>
              <a:off x="2897" y="1440"/>
              <a:ext cx="28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charset="0"/>
                </a:rPr>
                <a:t>: </a:t>
              </a:r>
              <a:r>
                <a:rPr lang="en-US" sz="1600" dirty="0" err="1">
                  <a:latin typeface="Arial" charset="0"/>
                </a:rPr>
                <a:t>Điền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số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thích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hợp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vào</a:t>
              </a:r>
              <a:r>
                <a:rPr lang="en-US" sz="1600" dirty="0">
                  <a:latin typeface="Arial" charset="0"/>
                </a:rPr>
                <a:t> ô </a:t>
              </a:r>
              <a:r>
                <a:rPr lang="en-US" sz="1600" dirty="0" err="1">
                  <a:latin typeface="Arial" charset="0"/>
                </a:rPr>
                <a:t>trống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trong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bảng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err="1">
                  <a:latin typeface="Arial" charset="0"/>
                </a:rPr>
                <a:t>sau</a:t>
              </a:r>
              <a:r>
                <a:rPr lang="en-US" sz="1600" dirty="0">
                  <a:latin typeface="Arial" charset="0"/>
                </a:rPr>
                <a:t> :</a:t>
              </a:r>
            </a:p>
          </p:txBody>
        </p:sp>
        <p:sp>
          <p:nvSpPr>
            <p:cNvPr id="6272" name="Text Box 134"/>
            <p:cNvSpPr txBox="1">
              <a:spLocks noChangeArrowheads="1"/>
            </p:cNvSpPr>
            <p:nvPr/>
          </p:nvSpPr>
          <p:spPr bwMode="auto">
            <a:xfrm>
              <a:off x="2640" y="1449"/>
              <a:ext cx="288" cy="213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bg1"/>
                  </a:solidFill>
                  <a:latin typeface="Arial" charset="0"/>
                </a:rPr>
                <a:t>?3</a:t>
              </a:r>
            </a:p>
          </p:txBody>
        </p:sp>
      </p:grpSp>
      <p:graphicFrame>
        <p:nvGraphicFramePr>
          <p:cNvPr id="6150" name="Object 135"/>
          <p:cNvGraphicFramePr>
            <a:graphicFrameLocks noChangeAspect="1"/>
          </p:cNvGraphicFramePr>
          <p:nvPr/>
        </p:nvGraphicFramePr>
        <p:xfrm>
          <a:off x="4267200" y="3352800"/>
          <a:ext cx="762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8" name="Equation" r:id="rId10" imgW="342720" imgH="266400" progId="Equation.3">
                  <p:embed/>
                </p:oleObj>
              </mc:Choice>
              <mc:Fallback>
                <p:oleObj name="Equation" r:id="rId10" imgW="342720" imgH="266400" progId="Equation.3">
                  <p:embed/>
                  <p:pic>
                    <p:nvPicPr>
                      <p:cNvPr id="0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352800"/>
                        <a:ext cx="762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2" name="Text Box 136"/>
          <p:cNvSpPr txBox="1">
            <a:spLocks noChangeArrowheads="1"/>
          </p:cNvSpPr>
          <p:nvPr/>
        </p:nvSpPr>
        <p:spPr bwMode="auto">
          <a:xfrm>
            <a:off x="5334000" y="35052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FF"/>
                </a:solidFill>
                <a:latin typeface="Arial" charset="0"/>
              </a:rPr>
              <a:t>2            1              0            2            3</a:t>
            </a:r>
            <a:r>
              <a:rPr lang="en-US" sz="1600">
                <a:solidFill>
                  <a:srgbClr val="0099FF"/>
                </a:solidFill>
                <a:latin typeface="Arial" charset="0"/>
              </a:rPr>
              <a:t>      </a:t>
            </a:r>
          </a:p>
        </p:txBody>
      </p:sp>
      <p:sp>
        <p:nvSpPr>
          <p:cNvPr id="6202" name="Line 141"/>
          <p:cNvSpPr>
            <a:spLocks noChangeShapeType="1"/>
          </p:cNvSpPr>
          <p:nvPr/>
        </p:nvSpPr>
        <p:spPr bwMode="auto">
          <a:xfrm flipV="1">
            <a:off x="4343400" y="3886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151" name="Object 142"/>
          <p:cNvGraphicFramePr>
            <a:graphicFrameLocks noChangeAspect="1"/>
          </p:cNvGraphicFramePr>
          <p:nvPr/>
        </p:nvGraphicFramePr>
        <p:xfrm>
          <a:off x="4497388" y="2133600"/>
          <a:ext cx="37941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9" name="Equation" r:id="rId12" imgW="164880" imgH="253800" progId="Equation.3">
                  <p:embed/>
                </p:oleObj>
              </mc:Choice>
              <mc:Fallback>
                <p:oleObj name="Equation" r:id="rId12" imgW="164880" imgH="253800" progId="Equation.3">
                  <p:embed/>
                  <p:pic>
                    <p:nvPicPr>
                      <p:cNvPr id="0" name="Object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8" y="2133600"/>
                        <a:ext cx="379412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45"/>
          <p:cNvGrpSpPr>
            <a:grpSpLocks/>
          </p:cNvGrpSpPr>
          <p:nvPr/>
        </p:nvGrpSpPr>
        <p:grpSpPr bwMode="auto">
          <a:xfrm>
            <a:off x="3276600" y="4114800"/>
            <a:ext cx="2514600" cy="2743200"/>
            <a:chOff x="2976" y="2736"/>
            <a:chExt cx="1584" cy="1728"/>
          </a:xfrm>
        </p:grpSpPr>
        <p:sp>
          <p:nvSpPr>
            <p:cNvPr id="6270" name="AutoShape 137"/>
            <p:cNvSpPr>
              <a:spLocks noChangeArrowheads="1"/>
            </p:cNvSpPr>
            <p:nvPr/>
          </p:nvSpPr>
          <p:spPr bwMode="auto">
            <a:xfrm>
              <a:off x="2976" y="2736"/>
              <a:ext cx="1584" cy="1728"/>
            </a:xfrm>
            <a:prstGeom prst="cloudCallout">
              <a:avLst>
                <a:gd name="adj1" fmla="val -43750"/>
                <a:gd name="adj2" fmla="val 66667"/>
              </a:avLst>
            </a:prstGeom>
            <a:gradFill rotWithShape="1">
              <a:gsLst>
                <a:gs pos="0">
                  <a:srgbClr val="66FF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dirty="0">
                  <a:latin typeface="Arial" charset="0"/>
                </a:rPr>
                <a:t> </a:t>
              </a:r>
              <a:r>
                <a:rPr lang="en-US" dirty="0" err="1">
                  <a:latin typeface="Arial" charset="0"/>
                </a:rPr>
                <a:t>Em</a:t>
              </a:r>
              <a:r>
                <a:rPr lang="en-US" dirty="0">
                  <a:latin typeface="Arial" charset="0"/>
                </a:rPr>
                <a:t> </a:t>
              </a:r>
              <a:r>
                <a:rPr lang="en-US" dirty="0" err="1">
                  <a:latin typeface="Arial" charset="0"/>
                </a:rPr>
                <a:t>có</a:t>
              </a:r>
              <a:r>
                <a:rPr lang="en-US" dirty="0">
                  <a:latin typeface="Arial" charset="0"/>
                </a:rPr>
                <a:t> </a:t>
              </a:r>
              <a:r>
                <a:rPr lang="en-US" dirty="0" err="1">
                  <a:latin typeface="Arial" charset="0"/>
                </a:rPr>
                <a:t>nhận</a:t>
              </a:r>
              <a:r>
                <a:rPr lang="en-US" dirty="0">
                  <a:latin typeface="Arial" charset="0"/>
                </a:rPr>
                <a:t> </a:t>
              </a:r>
              <a:r>
                <a:rPr lang="en-US" dirty="0" err="1">
                  <a:latin typeface="Arial" charset="0"/>
                </a:rPr>
                <a:t>xét</a:t>
              </a:r>
              <a:r>
                <a:rPr lang="en-US" dirty="0">
                  <a:latin typeface="Arial" charset="0"/>
                </a:rPr>
                <a:t> </a:t>
              </a:r>
              <a:r>
                <a:rPr lang="en-US" dirty="0" err="1">
                  <a:latin typeface="Arial" charset="0"/>
                </a:rPr>
                <a:t>gì</a:t>
              </a:r>
              <a:r>
                <a:rPr lang="en-US" dirty="0">
                  <a:latin typeface="Arial" charset="0"/>
                </a:rPr>
                <a:t> </a:t>
              </a:r>
              <a:r>
                <a:rPr lang="en-US" dirty="0" err="1">
                  <a:latin typeface="Arial" charset="0"/>
                </a:rPr>
                <a:t>về</a:t>
              </a:r>
              <a:r>
                <a:rPr lang="en-US" dirty="0">
                  <a:latin typeface="Arial" charset="0"/>
                </a:rPr>
                <a:t> </a:t>
              </a:r>
              <a:r>
                <a:rPr lang="en-US" dirty="0" err="1">
                  <a:latin typeface="Arial" charset="0"/>
                </a:rPr>
                <a:t>quan</a:t>
              </a:r>
              <a:r>
                <a:rPr lang="en-US" dirty="0">
                  <a:latin typeface="Arial" charset="0"/>
                </a:rPr>
                <a:t> </a:t>
              </a:r>
              <a:r>
                <a:rPr lang="en-US" dirty="0" err="1">
                  <a:latin typeface="Arial" charset="0"/>
                </a:rPr>
                <a:t>hệ</a:t>
              </a:r>
              <a:r>
                <a:rPr lang="en-US" dirty="0">
                  <a:latin typeface="Arial" charset="0"/>
                </a:rPr>
                <a:t> </a:t>
              </a:r>
              <a:r>
                <a:rPr lang="en-US" dirty="0" err="1">
                  <a:latin typeface="Arial" charset="0"/>
                </a:rPr>
                <a:t>của</a:t>
              </a:r>
              <a:r>
                <a:rPr lang="en-US" dirty="0">
                  <a:latin typeface="Arial" charset="0"/>
                </a:rPr>
                <a:t>          </a:t>
              </a:r>
              <a:r>
                <a:rPr lang="en-US" dirty="0" err="1">
                  <a:latin typeface="Arial" charset="0"/>
                </a:rPr>
                <a:t>và</a:t>
              </a:r>
              <a:r>
                <a:rPr lang="en-US" dirty="0">
                  <a:latin typeface="Arial" charset="0"/>
                </a:rPr>
                <a:t>       ?</a:t>
              </a:r>
            </a:p>
          </p:txBody>
        </p:sp>
        <p:graphicFrame>
          <p:nvGraphicFramePr>
            <p:cNvPr id="6154" name="Object 1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7830560"/>
                </p:ext>
              </p:extLst>
            </p:nvPr>
          </p:nvGraphicFramePr>
          <p:xfrm>
            <a:off x="3120" y="3516"/>
            <a:ext cx="38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80" name="Equation" r:id="rId14" imgW="342720" imgH="266400" progId="Equation.3">
                    <p:embed/>
                  </p:oleObj>
                </mc:Choice>
                <mc:Fallback>
                  <p:oleObj name="Equation" r:id="rId14" imgW="342720" imgH="266400" progId="Equation.3">
                    <p:embed/>
                    <p:pic>
                      <p:nvPicPr>
                        <p:cNvPr id="0" name="Object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3516"/>
                          <a:ext cx="384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5" name="Object 1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0381445"/>
                </p:ext>
              </p:extLst>
            </p:nvPr>
          </p:nvGraphicFramePr>
          <p:xfrm>
            <a:off x="3648" y="3504"/>
            <a:ext cx="239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81" name="Equation" r:id="rId15" imgW="164880" imgH="253800" progId="Equation.3">
                    <p:embed/>
                  </p:oleObj>
                </mc:Choice>
                <mc:Fallback>
                  <p:oleObj name="Equation" r:id="rId15" imgW="164880" imgH="253800" progId="Equation.3">
                    <p:embed/>
                    <p:pic>
                      <p:nvPicPr>
                        <p:cNvPr id="0" name="Object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3504"/>
                          <a:ext cx="239" cy="3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40" name="Text Box 144"/>
          <p:cNvSpPr txBox="1">
            <a:spLocks noChangeArrowheads="1"/>
          </p:cNvSpPr>
          <p:nvPr/>
        </p:nvSpPr>
        <p:spPr bwMode="auto">
          <a:xfrm>
            <a:off x="5334000" y="22860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FF"/>
                </a:solidFill>
                <a:latin typeface="Arial" charset="0"/>
              </a:rPr>
              <a:t>2            1              0            2            3</a:t>
            </a:r>
            <a:r>
              <a:rPr lang="en-US" sz="1600">
                <a:solidFill>
                  <a:srgbClr val="0099FF"/>
                </a:solidFill>
                <a:latin typeface="Arial" charset="0"/>
              </a:rPr>
              <a:t>      </a:t>
            </a:r>
          </a:p>
        </p:txBody>
      </p:sp>
      <p:grpSp>
        <p:nvGrpSpPr>
          <p:cNvPr id="6205" name="Group 146"/>
          <p:cNvGrpSpPr>
            <a:grpSpLocks/>
          </p:cNvGrpSpPr>
          <p:nvPr/>
        </p:nvGrpSpPr>
        <p:grpSpPr bwMode="auto">
          <a:xfrm>
            <a:off x="-76200" y="1600200"/>
            <a:ext cx="3419475" cy="341313"/>
            <a:chOff x="2592" y="1255"/>
            <a:chExt cx="2154" cy="215"/>
          </a:xfrm>
        </p:grpSpPr>
        <p:sp>
          <p:nvSpPr>
            <p:cNvPr id="6269" name="Text Box 147"/>
            <p:cNvSpPr txBox="1">
              <a:spLocks noChangeArrowheads="1"/>
            </p:cNvSpPr>
            <p:nvPr/>
          </p:nvSpPr>
          <p:spPr bwMode="auto">
            <a:xfrm>
              <a:off x="2592" y="1257"/>
              <a:ext cx="21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Arial" charset="0"/>
                </a:rPr>
                <a:t>         </a:t>
              </a:r>
              <a:r>
                <a:rPr lang="en-US" sz="1600" b="1" i="1" dirty="0" err="1">
                  <a:solidFill>
                    <a:srgbClr val="FF00FF"/>
                  </a:solidFill>
                  <a:latin typeface="Arial" charset="0"/>
                </a:rPr>
                <a:t>xác</a:t>
              </a:r>
              <a:r>
                <a:rPr lang="en-US" sz="1600" b="1" i="1" dirty="0">
                  <a:solidFill>
                    <a:srgbClr val="FF00FF"/>
                  </a:solidFill>
                  <a:latin typeface="Arial" charset="0"/>
                </a:rPr>
                <a:t> </a:t>
              </a:r>
              <a:r>
                <a:rPr lang="vi-VN" sz="1600" b="1" i="1" dirty="0">
                  <a:solidFill>
                    <a:srgbClr val="FF00FF"/>
                  </a:solidFill>
                  <a:latin typeface="Arial" charset="0"/>
                </a:rPr>
                <a:t>đ</a:t>
              </a:r>
              <a:r>
                <a:rPr lang="en-US" sz="1600" b="1" i="1" dirty="0" err="1">
                  <a:solidFill>
                    <a:srgbClr val="FF00FF"/>
                  </a:solidFill>
                  <a:latin typeface="Arial" charset="0"/>
                </a:rPr>
                <a:t>ịnh</a:t>
              </a:r>
              <a:r>
                <a:rPr lang="en-US" sz="1600" b="1" i="1" dirty="0">
                  <a:solidFill>
                    <a:srgbClr val="FF00FF"/>
                  </a:solidFill>
                  <a:latin typeface="Arial" charset="0"/>
                </a:rPr>
                <a:t> ( hay </a:t>
              </a:r>
              <a:r>
                <a:rPr lang="en-US" sz="1600" b="1" i="1" dirty="0" err="1">
                  <a:solidFill>
                    <a:srgbClr val="FF00FF"/>
                  </a:solidFill>
                  <a:latin typeface="Arial" charset="0"/>
                </a:rPr>
                <a:t>có</a:t>
              </a:r>
              <a:r>
                <a:rPr lang="en-US" sz="1600" b="1" i="1" dirty="0">
                  <a:solidFill>
                    <a:srgbClr val="FF00FF"/>
                  </a:solidFill>
                  <a:latin typeface="Arial" charset="0"/>
                </a:rPr>
                <a:t> </a:t>
              </a:r>
              <a:r>
                <a:rPr lang="en-US" sz="1600" b="1" i="1" dirty="0" err="1">
                  <a:solidFill>
                    <a:srgbClr val="FF00FF"/>
                  </a:solidFill>
                  <a:latin typeface="Arial" charset="0"/>
                </a:rPr>
                <a:t>nghĩa</a:t>
              </a:r>
              <a:r>
                <a:rPr lang="en-US" sz="1600" dirty="0">
                  <a:latin typeface="Arial" charset="0"/>
                </a:rPr>
                <a:t> ) </a:t>
              </a:r>
              <a:r>
                <a:rPr lang="en-US" sz="1600" dirty="0" err="1">
                  <a:latin typeface="Arial" charset="0"/>
                </a:rPr>
                <a:t>khi</a:t>
              </a:r>
              <a:endParaRPr lang="en-US" sz="1600" dirty="0">
                <a:latin typeface="Arial" charset="0"/>
              </a:endParaRPr>
            </a:p>
          </p:txBody>
        </p:sp>
        <p:graphicFrame>
          <p:nvGraphicFramePr>
            <p:cNvPr id="6153" name="Object 148"/>
            <p:cNvGraphicFramePr>
              <a:graphicFrameLocks noChangeAspect="1"/>
            </p:cNvGraphicFramePr>
            <p:nvPr/>
          </p:nvGraphicFramePr>
          <p:xfrm>
            <a:off x="2718" y="1255"/>
            <a:ext cx="240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82" name="Equation" r:id="rId16" imgW="291960" imgH="241200" progId="Equation.3">
                    <p:embed/>
                  </p:oleObj>
                </mc:Choice>
                <mc:Fallback>
                  <p:oleObj name="Equation" r:id="rId16" imgW="291960" imgH="241200" progId="Equation.3">
                    <p:embed/>
                    <p:pic>
                      <p:nvPicPr>
                        <p:cNvPr id="0" name="Object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8" y="1255"/>
                          <a:ext cx="240" cy="1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52" name="Object 149"/>
          <p:cNvGraphicFramePr>
            <a:graphicFrameLocks noChangeAspect="1"/>
          </p:cNvGraphicFramePr>
          <p:nvPr/>
        </p:nvGraphicFramePr>
        <p:xfrm>
          <a:off x="3429000" y="1676400"/>
          <a:ext cx="533400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3" name="Equation" r:id="rId18" imgW="419040" imgH="190440" progId="Equation.3">
                  <p:embed/>
                </p:oleObj>
              </mc:Choice>
              <mc:Fallback>
                <p:oleObj name="Equation" r:id="rId18" imgW="419040" imgH="190440" progId="Equation.3">
                  <p:embed/>
                  <p:pic>
                    <p:nvPicPr>
                      <p:cNvPr id="0" name="Object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76400"/>
                        <a:ext cx="533400" cy="242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06" name="Picture 154" descr="FLOWR00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0" y="54864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14" name="Oval 218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0</a:t>
            </a:r>
          </a:p>
        </p:txBody>
      </p:sp>
      <p:sp>
        <p:nvSpPr>
          <p:cNvPr id="4315" name="Oval 219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</a:t>
            </a:r>
          </a:p>
        </p:txBody>
      </p:sp>
      <p:sp>
        <p:nvSpPr>
          <p:cNvPr id="4316" name="Oval 220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</a:t>
            </a:r>
          </a:p>
        </p:txBody>
      </p:sp>
      <p:sp>
        <p:nvSpPr>
          <p:cNvPr id="4317" name="Oval 221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4318" name="Oval 222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</a:t>
            </a:r>
          </a:p>
        </p:txBody>
      </p:sp>
      <p:sp>
        <p:nvSpPr>
          <p:cNvPr id="4319" name="Oval 223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</a:t>
            </a:r>
          </a:p>
        </p:txBody>
      </p:sp>
      <p:sp>
        <p:nvSpPr>
          <p:cNvPr id="4320" name="Oval 224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6</a:t>
            </a:r>
          </a:p>
        </p:txBody>
      </p:sp>
      <p:sp>
        <p:nvSpPr>
          <p:cNvPr id="4321" name="Oval 225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7</a:t>
            </a:r>
          </a:p>
        </p:txBody>
      </p:sp>
      <p:sp>
        <p:nvSpPr>
          <p:cNvPr id="4322" name="Oval 226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8</a:t>
            </a:r>
          </a:p>
        </p:txBody>
      </p:sp>
      <p:sp>
        <p:nvSpPr>
          <p:cNvPr id="4323" name="Oval 227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9</a:t>
            </a:r>
          </a:p>
        </p:txBody>
      </p:sp>
      <p:sp>
        <p:nvSpPr>
          <p:cNvPr id="4324" name="Oval 228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10</a:t>
            </a:r>
          </a:p>
        </p:txBody>
      </p:sp>
      <p:sp>
        <p:nvSpPr>
          <p:cNvPr id="4325" name="Oval 229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11</a:t>
            </a:r>
          </a:p>
        </p:txBody>
      </p:sp>
      <p:sp>
        <p:nvSpPr>
          <p:cNvPr id="4326" name="Oval 230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12</a:t>
            </a:r>
          </a:p>
        </p:txBody>
      </p:sp>
      <p:sp>
        <p:nvSpPr>
          <p:cNvPr id="4327" name="Oval 231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13</a:t>
            </a:r>
          </a:p>
        </p:txBody>
      </p:sp>
      <p:sp>
        <p:nvSpPr>
          <p:cNvPr id="4328" name="Oval 232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14</a:t>
            </a:r>
          </a:p>
        </p:txBody>
      </p:sp>
      <p:sp>
        <p:nvSpPr>
          <p:cNvPr id="4329" name="Oval 233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15</a:t>
            </a:r>
          </a:p>
        </p:txBody>
      </p:sp>
      <p:sp>
        <p:nvSpPr>
          <p:cNvPr id="4330" name="Oval 234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16</a:t>
            </a:r>
          </a:p>
        </p:txBody>
      </p:sp>
      <p:sp>
        <p:nvSpPr>
          <p:cNvPr id="4331" name="Oval 235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17</a:t>
            </a:r>
          </a:p>
        </p:txBody>
      </p:sp>
      <p:sp>
        <p:nvSpPr>
          <p:cNvPr id="4332" name="Oval 236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18</a:t>
            </a:r>
          </a:p>
        </p:txBody>
      </p:sp>
      <p:sp>
        <p:nvSpPr>
          <p:cNvPr id="4333" name="Oval 237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19</a:t>
            </a:r>
          </a:p>
        </p:txBody>
      </p:sp>
      <p:sp>
        <p:nvSpPr>
          <p:cNvPr id="4334" name="Oval 238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20</a:t>
            </a:r>
          </a:p>
        </p:txBody>
      </p:sp>
      <p:sp>
        <p:nvSpPr>
          <p:cNvPr id="4335" name="Oval 239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21</a:t>
            </a:r>
          </a:p>
        </p:txBody>
      </p:sp>
      <p:sp>
        <p:nvSpPr>
          <p:cNvPr id="4336" name="Oval 240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22</a:t>
            </a:r>
          </a:p>
        </p:txBody>
      </p:sp>
      <p:sp>
        <p:nvSpPr>
          <p:cNvPr id="4337" name="Oval 241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23</a:t>
            </a:r>
          </a:p>
        </p:txBody>
      </p:sp>
      <p:sp>
        <p:nvSpPr>
          <p:cNvPr id="4338" name="Oval 242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24</a:t>
            </a:r>
          </a:p>
        </p:txBody>
      </p:sp>
      <p:sp>
        <p:nvSpPr>
          <p:cNvPr id="4339" name="Oval 243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25</a:t>
            </a:r>
          </a:p>
        </p:txBody>
      </p:sp>
      <p:sp>
        <p:nvSpPr>
          <p:cNvPr id="4340" name="Oval 244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26</a:t>
            </a:r>
          </a:p>
        </p:txBody>
      </p:sp>
      <p:sp>
        <p:nvSpPr>
          <p:cNvPr id="4341" name="Oval 245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27</a:t>
            </a:r>
          </a:p>
        </p:txBody>
      </p:sp>
      <p:sp>
        <p:nvSpPr>
          <p:cNvPr id="4342" name="Oval 246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28</a:t>
            </a:r>
          </a:p>
        </p:txBody>
      </p:sp>
      <p:sp>
        <p:nvSpPr>
          <p:cNvPr id="4343" name="Oval 247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29</a:t>
            </a:r>
          </a:p>
        </p:txBody>
      </p:sp>
      <p:sp>
        <p:nvSpPr>
          <p:cNvPr id="4344" name="Oval 248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30</a:t>
            </a:r>
          </a:p>
        </p:txBody>
      </p:sp>
      <p:sp>
        <p:nvSpPr>
          <p:cNvPr id="4345" name="Oval 249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31</a:t>
            </a:r>
          </a:p>
        </p:txBody>
      </p:sp>
      <p:sp>
        <p:nvSpPr>
          <p:cNvPr id="4346" name="Oval 250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32</a:t>
            </a:r>
          </a:p>
        </p:txBody>
      </p:sp>
      <p:sp>
        <p:nvSpPr>
          <p:cNvPr id="4347" name="Oval 251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33</a:t>
            </a:r>
          </a:p>
        </p:txBody>
      </p:sp>
      <p:sp>
        <p:nvSpPr>
          <p:cNvPr id="4348" name="Oval 252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34</a:t>
            </a:r>
          </a:p>
        </p:txBody>
      </p:sp>
      <p:sp>
        <p:nvSpPr>
          <p:cNvPr id="4349" name="Oval 253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35</a:t>
            </a:r>
          </a:p>
        </p:txBody>
      </p:sp>
      <p:sp>
        <p:nvSpPr>
          <p:cNvPr id="4350" name="Oval 254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36</a:t>
            </a:r>
          </a:p>
        </p:txBody>
      </p:sp>
      <p:sp>
        <p:nvSpPr>
          <p:cNvPr id="4351" name="Oval 255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37</a:t>
            </a:r>
          </a:p>
        </p:txBody>
      </p:sp>
      <p:sp>
        <p:nvSpPr>
          <p:cNvPr id="4352" name="Oval 256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38</a:t>
            </a:r>
          </a:p>
        </p:txBody>
      </p:sp>
      <p:sp>
        <p:nvSpPr>
          <p:cNvPr id="4353" name="Oval 257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39</a:t>
            </a:r>
          </a:p>
        </p:txBody>
      </p:sp>
      <p:sp>
        <p:nvSpPr>
          <p:cNvPr id="4354" name="Oval 258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40</a:t>
            </a:r>
          </a:p>
        </p:txBody>
      </p:sp>
      <p:sp>
        <p:nvSpPr>
          <p:cNvPr id="4355" name="Oval 259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41</a:t>
            </a:r>
          </a:p>
        </p:txBody>
      </p:sp>
      <p:sp>
        <p:nvSpPr>
          <p:cNvPr id="4356" name="Oval 260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42</a:t>
            </a:r>
          </a:p>
        </p:txBody>
      </p:sp>
      <p:sp>
        <p:nvSpPr>
          <p:cNvPr id="4357" name="Oval 261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43</a:t>
            </a:r>
          </a:p>
        </p:txBody>
      </p:sp>
      <p:sp>
        <p:nvSpPr>
          <p:cNvPr id="4358" name="Oval 262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44</a:t>
            </a:r>
          </a:p>
        </p:txBody>
      </p:sp>
      <p:sp>
        <p:nvSpPr>
          <p:cNvPr id="4359" name="Oval 263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45</a:t>
            </a:r>
          </a:p>
        </p:txBody>
      </p:sp>
      <p:sp>
        <p:nvSpPr>
          <p:cNvPr id="4360" name="Oval 264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46</a:t>
            </a:r>
          </a:p>
        </p:txBody>
      </p:sp>
      <p:sp>
        <p:nvSpPr>
          <p:cNvPr id="4361" name="Oval 265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47</a:t>
            </a:r>
          </a:p>
        </p:txBody>
      </p:sp>
      <p:sp>
        <p:nvSpPr>
          <p:cNvPr id="4362" name="Oval 266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48</a:t>
            </a:r>
          </a:p>
        </p:txBody>
      </p:sp>
      <p:sp>
        <p:nvSpPr>
          <p:cNvPr id="4363" name="Oval 267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49</a:t>
            </a:r>
          </a:p>
        </p:txBody>
      </p:sp>
      <p:sp>
        <p:nvSpPr>
          <p:cNvPr id="4364" name="Oval 268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50</a:t>
            </a:r>
          </a:p>
        </p:txBody>
      </p:sp>
      <p:sp>
        <p:nvSpPr>
          <p:cNvPr id="4365" name="Oval 269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51</a:t>
            </a:r>
          </a:p>
        </p:txBody>
      </p:sp>
      <p:sp>
        <p:nvSpPr>
          <p:cNvPr id="4366" name="Oval 270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52</a:t>
            </a:r>
          </a:p>
        </p:txBody>
      </p:sp>
      <p:sp>
        <p:nvSpPr>
          <p:cNvPr id="4367" name="Oval 271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53</a:t>
            </a:r>
          </a:p>
        </p:txBody>
      </p:sp>
      <p:sp>
        <p:nvSpPr>
          <p:cNvPr id="4368" name="Oval 272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54</a:t>
            </a:r>
          </a:p>
        </p:txBody>
      </p:sp>
      <p:sp>
        <p:nvSpPr>
          <p:cNvPr id="4369" name="Oval 273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55</a:t>
            </a:r>
          </a:p>
        </p:txBody>
      </p:sp>
      <p:sp>
        <p:nvSpPr>
          <p:cNvPr id="4370" name="Oval 274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56</a:t>
            </a:r>
          </a:p>
        </p:txBody>
      </p:sp>
      <p:sp>
        <p:nvSpPr>
          <p:cNvPr id="4371" name="Oval 275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57</a:t>
            </a:r>
          </a:p>
        </p:txBody>
      </p:sp>
      <p:sp>
        <p:nvSpPr>
          <p:cNvPr id="4372" name="Oval 276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58</a:t>
            </a:r>
          </a:p>
        </p:txBody>
      </p:sp>
      <p:sp>
        <p:nvSpPr>
          <p:cNvPr id="4373" name="Oval 277"/>
          <p:cNvSpPr>
            <a:spLocks noChangeArrowheads="1"/>
          </p:cNvSpPr>
          <p:nvPr/>
        </p:nvSpPr>
        <p:spPr bwMode="auto">
          <a:xfrm>
            <a:off x="6799263" y="4191000"/>
            <a:ext cx="1963737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59</a:t>
            </a:r>
          </a:p>
        </p:txBody>
      </p:sp>
      <p:sp>
        <p:nvSpPr>
          <p:cNvPr id="4374" name="Oval 278"/>
          <p:cNvSpPr>
            <a:spLocks noChangeArrowheads="1"/>
          </p:cNvSpPr>
          <p:nvPr/>
        </p:nvSpPr>
        <p:spPr bwMode="auto">
          <a:xfrm>
            <a:off x="6781800" y="4191000"/>
            <a:ext cx="1963738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>
                <a:solidFill>
                  <a:srgbClr val="FF3300"/>
                </a:solidFill>
                <a:latin typeface="Arial" charset="0"/>
              </a:rPr>
              <a:t>60</a:t>
            </a:r>
          </a:p>
        </p:txBody>
      </p:sp>
      <p:sp>
        <p:nvSpPr>
          <p:cNvPr id="4375" name="Rectangle 279"/>
          <p:cNvSpPr>
            <a:spLocks noChangeArrowheads="1"/>
          </p:cNvSpPr>
          <p:nvPr/>
        </p:nvSpPr>
        <p:spPr bwMode="auto">
          <a:xfrm>
            <a:off x="6248400" y="5638800"/>
            <a:ext cx="2667000" cy="762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>
                <a:solidFill>
                  <a:srgbClr val="FF3300"/>
                </a:solidFill>
                <a:latin typeface="Arial" charset="0"/>
              </a:rPr>
              <a:t>Hết giờ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4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4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43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4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43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43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4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43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4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43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4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4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1000"/>
                                        <p:tgtEl>
                                          <p:spTgt spid="43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43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5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4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5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4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6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4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75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1000"/>
                                        <p:tgtEl>
                                          <p:spTgt spid="4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8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1000"/>
                                        <p:tgtEl>
                                          <p:spTgt spid="43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9500"/>
                            </p:stCondLst>
                            <p:childTnLst>
                              <p:par>
                                <p:cTn id="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43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1000"/>
                                        <p:tgtEl>
                                          <p:spTgt spid="43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1500"/>
                            </p:stCondLst>
                            <p:childTnLst>
                              <p:par>
                                <p:cTn id="9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1000"/>
                                        <p:tgtEl>
                                          <p:spTgt spid="43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2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1000"/>
                                        <p:tgtEl>
                                          <p:spTgt spid="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35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1000"/>
                                        <p:tgtEl>
                                          <p:spTgt spid="43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1000"/>
                                        <p:tgtEl>
                                          <p:spTgt spid="4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1000"/>
                                        <p:tgtEl>
                                          <p:spTgt spid="4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1000"/>
                                        <p:tgtEl>
                                          <p:spTgt spid="43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7500"/>
                            </p:stCondLst>
                            <p:childTnLst>
                              <p:par>
                                <p:cTn id="1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1000"/>
                                        <p:tgtEl>
                                          <p:spTgt spid="43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8500"/>
                            </p:stCondLst>
                            <p:childTnLst>
                              <p:par>
                                <p:cTn id="1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1000"/>
                                        <p:tgtEl>
                                          <p:spTgt spid="4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9500"/>
                            </p:stCondLst>
                            <p:childTnLst>
                              <p:par>
                                <p:cTn id="1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1000"/>
                                        <p:tgtEl>
                                          <p:spTgt spid="43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500"/>
                            </p:stCondLst>
                            <p:childTnLst>
                              <p:par>
                                <p:cTn id="1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1000"/>
                                        <p:tgtEl>
                                          <p:spTgt spid="4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1500"/>
                            </p:stCondLst>
                            <p:childTnLst>
                              <p:par>
                                <p:cTn id="1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1000"/>
                                        <p:tgtEl>
                                          <p:spTgt spid="4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2500"/>
                            </p:stCondLst>
                            <p:childTnLst>
                              <p:par>
                                <p:cTn id="1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1000"/>
                                        <p:tgtEl>
                                          <p:spTgt spid="4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3500"/>
                            </p:stCondLst>
                            <p:childTnLst>
                              <p:par>
                                <p:cTn id="1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1000"/>
                                        <p:tgtEl>
                                          <p:spTgt spid="4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4500"/>
                            </p:stCondLst>
                            <p:childTnLst>
                              <p:par>
                                <p:cTn id="1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1000"/>
                                        <p:tgtEl>
                                          <p:spTgt spid="43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5500"/>
                            </p:stCondLst>
                            <p:childTnLst>
                              <p:par>
                                <p:cTn id="1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1000"/>
                                        <p:tgtEl>
                                          <p:spTgt spid="43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6500"/>
                            </p:stCondLst>
                            <p:childTnLst>
                              <p:par>
                                <p:cTn id="1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1000"/>
                                        <p:tgtEl>
                                          <p:spTgt spid="43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7500"/>
                            </p:stCondLst>
                            <p:childTnLst>
                              <p:par>
                                <p:cTn id="1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1000"/>
                                        <p:tgtEl>
                                          <p:spTgt spid="4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8500"/>
                            </p:stCondLst>
                            <p:childTnLst>
                              <p:par>
                                <p:cTn id="1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1000"/>
                                        <p:tgtEl>
                                          <p:spTgt spid="4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9500"/>
                            </p:stCondLst>
                            <p:childTnLst>
                              <p:par>
                                <p:cTn id="1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1000"/>
                                        <p:tgtEl>
                                          <p:spTgt spid="4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0500"/>
                            </p:stCondLst>
                            <p:childTnLst>
                              <p:par>
                                <p:cTn id="1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1000"/>
                                        <p:tgtEl>
                                          <p:spTgt spid="43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1500"/>
                            </p:stCondLst>
                            <p:childTnLst>
                              <p:par>
                                <p:cTn id="1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1000"/>
                                        <p:tgtEl>
                                          <p:spTgt spid="43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42500"/>
                            </p:stCondLst>
                            <p:childTnLst>
                              <p:par>
                                <p:cTn id="1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1000"/>
                                        <p:tgtEl>
                                          <p:spTgt spid="43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3500"/>
                            </p:stCondLst>
                            <p:childTnLst>
                              <p:par>
                                <p:cTn id="1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1000"/>
                                        <p:tgtEl>
                                          <p:spTgt spid="4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44500"/>
                            </p:stCondLst>
                            <p:childTnLst>
                              <p:par>
                                <p:cTn id="1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1000"/>
                                        <p:tgtEl>
                                          <p:spTgt spid="43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45500"/>
                            </p:stCondLst>
                            <p:childTnLst>
                              <p:par>
                                <p:cTn id="1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1000"/>
                                        <p:tgtEl>
                                          <p:spTgt spid="4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6500"/>
                            </p:stCondLst>
                            <p:childTnLst>
                              <p:par>
                                <p:cTn id="19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1000"/>
                                        <p:tgtEl>
                                          <p:spTgt spid="4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47500"/>
                            </p:stCondLst>
                            <p:childTnLst>
                              <p:par>
                                <p:cTn id="2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1000"/>
                                        <p:tgtEl>
                                          <p:spTgt spid="4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48500"/>
                            </p:stCondLst>
                            <p:childTnLst>
                              <p:par>
                                <p:cTn id="2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1000"/>
                                        <p:tgtEl>
                                          <p:spTgt spid="4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9500"/>
                            </p:stCondLst>
                            <p:childTnLst>
                              <p:par>
                                <p:cTn id="2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1000"/>
                                        <p:tgtEl>
                                          <p:spTgt spid="4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500"/>
                            </p:stCondLst>
                            <p:childTnLst>
                              <p:par>
                                <p:cTn id="2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1000"/>
                                        <p:tgtEl>
                                          <p:spTgt spid="4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1500"/>
                            </p:stCondLst>
                            <p:childTnLst>
                              <p:par>
                                <p:cTn id="2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1000"/>
                                        <p:tgtEl>
                                          <p:spTgt spid="4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2500"/>
                            </p:stCondLst>
                            <p:childTnLst>
                              <p:par>
                                <p:cTn id="2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4" dur="1000"/>
                                        <p:tgtEl>
                                          <p:spTgt spid="4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3500"/>
                            </p:stCondLst>
                            <p:childTnLst>
                              <p:par>
                                <p:cTn id="2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1000"/>
                                        <p:tgtEl>
                                          <p:spTgt spid="43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4500"/>
                            </p:stCondLst>
                            <p:childTnLst>
                              <p:par>
                                <p:cTn id="2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1000"/>
                                        <p:tgtEl>
                                          <p:spTgt spid="4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5500"/>
                            </p:stCondLst>
                            <p:childTnLst>
                              <p:par>
                                <p:cTn id="2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6" dur="1000"/>
                                        <p:tgtEl>
                                          <p:spTgt spid="4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6500"/>
                            </p:stCondLst>
                            <p:childTnLst>
                              <p:par>
                                <p:cTn id="2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0" dur="1000"/>
                                        <p:tgtEl>
                                          <p:spTgt spid="4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7500"/>
                            </p:stCondLst>
                            <p:childTnLst>
                              <p:par>
                                <p:cTn id="2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4" dur="1000"/>
                                        <p:tgtEl>
                                          <p:spTgt spid="4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8500"/>
                            </p:stCondLst>
                            <p:childTnLst>
                              <p:par>
                                <p:cTn id="2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1000"/>
                                        <p:tgtEl>
                                          <p:spTgt spid="4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9" presetID="58" presetClass="entr" presetSubtype="0" ac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4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43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0" dur="2000"/>
                                        <p:tgtEl>
                                          <p:spTgt spid="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5" dur="500"/>
                                        <p:tgtEl>
                                          <p:spTgt spid="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0" dur="2000"/>
                                        <p:tgtEl>
                                          <p:spTgt spid="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7" grpId="0"/>
      <p:bldP spid="4232" grpId="0"/>
      <p:bldP spid="4240" grpId="0"/>
      <p:bldP spid="4314" grpId="0" animBg="1"/>
      <p:bldP spid="4315" grpId="0" animBg="1"/>
      <p:bldP spid="4316" grpId="0" animBg="1"/>
      <p:bldP spid="4317" grpId="0" animBg="1"/>
      <p:bldP spid="4318" grpId="0" animBg="1"/>
      <p:bldP spid="4319" grpId="0" animBg="1"/>
      <p:bldP spid="4320" grpId="0" animBg="1"/>
      <p:bldP spid="4321" grpId="0" animBg="1"/>
      <p:bldP spid="4322" grpId="0" animBg="1"/>
      <p:bldP spid="4323" grpId="0" animBg="1"/>
      <p:bldP spid="4324" grpId="0" animBg="1"/>
      <p:bldP spid="4325" grpId="0" animBg="1"/>
      <p:bldP spid="4326" grpId="0" animBg="1"/>
      <p:bldP spid="4327" grpId="0" animBg="1"/>
      <p:bldP spid="4328" grpId="0" animBg="1"/>
      <p:bldP spid="4329" grpId="0" animBg="1"/>
      <p:bldP spid="4330" grpId="0" animBg="1"/>
      <p:bldP spid="4331" grpId="0" animBg="1"/>
      <p:bldP spid="4332" grpId="0" animBg="1"/>
      <p:bldP spid="4333" grpId="0" animBg="1"/>
      <p:bldP spid="4334" grpId="0" animBg="1"/>
      <p:bldP spid="4335" grpId="0" animBg="1"/>
      <p:bldP spid="4336" grpId="0" animBg="1"/>
      <p:bldP spid="4337" grpId="0" animBg="1"/>
      <p:bldP spid="4338" grpId="0" animBg="1"/>
      <p:bldP spid="4339" grpId="0" animBg="1"/>
      <p:bldP spid="4340" grpId="0" animBg="1"/>
      <p:bldP spid="4341" grpId="0" animBg="1"/>
      <p:bldP spid="4342" grpId="0" animBg="1"/>
      <p:bldP spid="4343" grpId="0" animBg="1"/>
      <p:bldP spid="4344" grpId="0" animBg="1"/>
      <p:bldP spid="4345" grpId="0" animBg="1"/>
      <p:bldP spid="4346" grpId="0" animBg="1"/>
      <p:bldP spid="4347" grpId="0" animBg="1"/>
      <p:bldP spid="4348" grpId="0" animBg="1"/>
      <p:bldP spid="4349" grpId="0" animBg="1"/>
      <p:bldP spid="4350" grpId="0" animBg="1"/>
      <p:bldP spid="4351" grpId="0" animBg="1"/>
      <p:bldP spid="4352" grpId="0" animBg="1"/>
      <p:bldP spid="4353" grpId="0" animBg="1"/>
      <p:bldP spid="4354" grpId="0" animBg="1"/>
      <p:bldP spid="4355" grpId="0" animBg="1"/>
      <p:bldP spid="4356" grpId="0" animBg="1"/>
      <p:bldP spid="4357" grpId="0" animBg="1"/>
      <p:bldP spid="4358" grpId="0" animBg="1"/>
      <p:bldP spid="4359" grpId="0" animBg="1"/>
      <p:bldP spid="4360" grpId="0" animBg="1"/>
      <p:bldP spid="4361" grpId="0" animBg="1"/>
      <p:bldP spid="4362" grpId="0" animBg="1"/>
      <p:bldP spid="4363" grpId="0" animBg="1"/>
      <p:bldP spid="4364" grpId="0" animBg="1"/>
      <p:bldP spid="4365" grpId="0" animBg="1"/>
      <p:bldP spid="4366" grpId="0" animBg="1"/>
      <p:bldP spid="4367" grpId="0" animBg="1"/>
      <p:bldP spid="4368" grpId="0" animBg="1"/>
      <p:bldP spid="4369" grpId="0" animBg="1"/>
      <p:bldP spid="4370" grpId="0" animBg="1"/>
      <p:bldP spid="4371" grpId="0" animBg="1"/>
      <p:bldP spid="4372" grpId="0" animBg="1"/>
      <p:bldP spid="4373" grpId="0" animBg="1"/>
      <p:bldP spid="4374" grpId="0" animBg="1"/>
      <p:bldP spid="43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29567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j-lt"/>
              </a:rPr>
              <a:t>Ví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dụ</a:t>
            </a:r>
            <a:r>
              <a:rPr lang="en-US" sz="2800" dirty="0" smtClean="0">
                <a:latin typeface="+mj-lt"/>
              </a:rPr>
              <a:t> 2: </a:t>
            </a:r>
            <a:r>
              <a:rPr lang="en-US" sz="2800" dirty="0" err="1" smtClean="0">
                <a:latin typeface="+mj-lt"/>
              </a:rPr>
              <a:t>Tính</a:t>
            </a:r>
            <a:endParaRPr lang="en-US" sz="2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151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a)                                      b) 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843832"/>
              </p:ext>
            </p:extLst>
          </p:nvPr>
        </p:nvGraphicFramePr>
        <p:xfrm>
          <a:off x="1066800" y="1723367"/>
          <a:ext cx="990600" cy="64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6" name="Equation" r:id="rId3" imgW="368280" imgH="241200" progId="Equation.DSMT4">
                  <p:embed/>
                </p:oleObj>
              </mc:Choice>
              <mc:Fallback>
                <p:oleObj name="Equation" r:id="rId3" imgW="3682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723367"/>
                        <a:ext cx="990600" cy="64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255126"/>
              </p:ext>
            </p:extLst>
          </p:nvPr>
        </p:nvGraphicFramePr>
        <p:xfrm>
          <a:off x="5101980" y="1762780"/>
          <a:ext cx="99402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7" name="Equation" r:id="rId5" imgW="507960" imgH="330120" progId="Equation.DSMT4">
                  <p:embed/>
                </p:oleObj>
              </mc:Choice>
              <mc:Fallback>
                <p:oleObj name="Equation" r:id="rId5" imgW="5079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01980" y="1762780"/>
                        <a:ext cx="994020" cy="64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25247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  <a:latin typeface="+mj-lt"/>
              </a:rPr>
              <a:t>Giải</a:t>
            </a:r>
            <a:endParaRPr lang="en-US" sz="2800" u="sng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36298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a)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388196"/>
              </p:ext>
            </p:extLst>
          </p:nvPr>
        </p:nvGraphicFramePr>
        <p:xfrm>
          <a:off x="1143000" y="3272958"/>
          <a:ext cx="2384979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8" name="Equation" r:id="rId7" imgW="990360" imgH="291960" progId="Equation.DSMT4">
                  <p:embed/>
                </p:oleObj>
              </mc:Choice>
              <mc:Fallback>
                <p:oleObj name="Equation" r:id="rId7" imgW="9903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43000" y="3272958"/>
                        <a:ext cx="2384979" cy="703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404878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b) 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098202"/>
              </p:ext>
            </p:extLst>
          </p:nvPr>
        </p:nvGraphicFramePr>
        <p:xfrm>
          <a:off x="1066801" y="3903922"/>
          <a:ext cx="2209799" cy="668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9" name="Equation" r:id="rId9" imgW="1091880" imgH="330120" progId="Equation.DSMT4">
                  <p:embed/>
                </p:oleObj>
              </mc:Choice>
              <mc:Fallback>
                <p:oleObj name="Equation" r:id="rId9" imgW="10918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66801" y="3903922"/>
                        <a:ext cx="2209799" cy="668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8600" y="762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2. </a:t>
            </a:r>
            <a:r>
              <a:rPr lang="en-US" sz="2800" dirty="0" err="1" smtClean="0">
                <a:latin typeface="+mj-lt"/>
              </a:rPr>
              <a:t>Hằng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đẳng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thức</a:t>
            </a:r>
            <a:r>
              <a:rPr lang="en-US" sz="2800" dirty="0" smtClean="0">
                <a:latin typeface="+mj-lt"/>
              </a:rPr>
              <a:t> 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981277"/>
              </p:ext>
            </p:extLst>
          </p:nvPr>
        </p:nvGraphicFramePr>
        <p:xfrm>
          <a:off x="3352800" y="70104"/>
          <a:ext cx="1371600" cy="630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0" name="Equation" r:id="rId11" imgW="634680" imgH="291960" progId="Equation.DSMT4">
                  <p:embed/>
                </p:oleObj>
              </mc:Choice>
              <mc:Fallback>
                <p:oleObj name="Equation" r:id="rId11" imgW="6346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52800" y="70104"/>
                        <a:ext cx="1371600" cy="630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" y="6858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  <a:latin typeface="+mj-lt"/>
              </a:rPr>
              <a:t>Định</a:t>
            </a:r>
            <a:r>
              <a:rPr lang="en-US" sz="2800" u="sng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+mj-lt"/>
              </a:rPr>
              <a:t>lí</a:t>
            </a:r>
            <a:r>
              <a:rPr lang="en-US" sz="2800" u="sng" dirty="0" smtClean="0">
                <a:solidFill>
                  <a:srgbClr val="FF0000"/>
                </a:solidFill>
                <a:latin typeface="+mj-lt"/>
              </a:rPr>
              <a:t>: </a:t>
            </a:r>
            <a:r>
              <a:rPr lang="en-US" sz="2800" dirty="0" err="1" smtClean="0">
                <a:latin typeface="+mj-lt"/>
              </a:rPr>
              <a:t>Với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mọi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số</a:t>
            </a:r>
            <a:r>
              <a:rPr lang="en-US" sz="2800" dirty="0" smtClean="0">
                <a:latin typeface="+mj-lt"/>
              </a:rPr>
              <a:t> a, ta </a:t>
            </a:r>
            <a:r>
              <a:rPr lang="en-US" sz="2800" dirty="0" err="1" smtClean="0">
                <a:latin typeface="+mj-lt"/>
              </a:rPr>
              <a:t>có</a:t>
            </a:r>
            <a:r>
              <a:rPr lang="en-US" sz="2800" dirty="0" smtClean="0">
                <a:latin typeface="+mj-lt"/>
              </a:rPr>
              <a:t>: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640130"/>
              </p:ext>
            </p:extLst>
          </p:nvPr>
        </p:nvGraphicFramePr>
        <p:xfrm>
          <a:off x="4876799" y="638091"/>
          <a:ext cx="1295401" cy="633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61" name="Equation" r:id="rId13" imgW="596880" imgH="291960" progId="Equation.DSMT4">
                  <p:embed/>
                </p:oleObj>
              </mc:Choice>
              <mc:Fallback>
                <p:oleObj name="Equation" r:id="rId13" imgW="5968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876799" y="638091"/>
                        <a:ext cx="1295401" cy="6339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8519147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29567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Ví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dụ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3: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Rút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gọn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151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"/>
              </a:rPr>
              <a:t>a)                                      b) 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834584"/>
              </p:ext>
            </p:extLst>
          </p:nvPr>
        </p:nvGraphicFramePr>
        <p:xfrm>
          <a:off x="982662" y="1644650"/>
          <a:ext cx="1912938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83" name="Equation" r:id="rId3" imgW="711000" imgH="380880" progId="Equation.DSMT4">
                  <p:embed/>
                </p:oleObj>
              </mc:Choice>
              <mc:Fallback>
                <p:oleObj name="Equation" r:id="rId3" imgW="7110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2662" y="1644650"/>
                        <a:ext cx="1912938" cy="102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493963"/>
              </p:ext>
            </p:extLst>
          </p:nvPr>
        </p:nvGraphicFramePr>
        <p:xfrm>
          <a:off x="5187950" y="1712913"/>
          <a:ext cx="144145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84" name="Equation" r:id="rId5" imgW="736560" imgH="380880" progId="Equation.DSMT4">
                  <p:embed/>
                </p:oleObj>
              </mc:Choice>
              <mc:Fallback>
                <p:oleObj name="Equation" r:id="rId5" imgW="7365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87950" y="1712913"/>
                        <a:ext cx="1441450" cy="744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25247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rgbClr val="FF0000"/>
                </a:solidFill>
                <a:latin typeface="Arial"/>
              </a:rPr>
              <a:t>Giải</a:t>
            </a:r>
            <a:endParaRPr lang="en-US" sz="2800" u="sng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36298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"/>
              </a:rPr>
              <a:t>a)                                                  (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vì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           ) 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769626"/>
              </p:ext>
            </p:extLst>
          </p:nvPr>
        </p:nvGraphicFramePr>
        <p:xfrm>
          <a:off x="1114425" y="3167063"/>
          <a:ext cx="4371975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85" name="Equation" r:id="rId7" imgW="1815840" imgH="380880" progId="Equation.DSMT4">
                  <p:embed/>
                </p:oleObj>
              </mc:Choice>
              <mc:Fallback>
                <p:oleObj name="Equation" r:id="rId7" imgW="181584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4425" y="3167063"/>
                        <a:ext cx="4371975" cy="91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427738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"/>
              </a:rPr>
              <a:t>b)                                                    (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ì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         )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409582"/>
              </p:ext>
            </p:extLst>
          </p:nvPr>
        </p:nvGraphicFramePr>
        <p:xfrm>
          <a:off x="1144588" y="4111443"/>
          <a:ext cx="426561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86" name="Equation" r:id="rId9" imgW="2108160" imgH="380880" progId="Equation.DSMT4">
                  <p:embed/>
                </p:oleObj>
              </mc:Choice>
              <mc:Fallback>
                <p:oleObj name="Equation" r:id="rId9" imgW="21081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44588" y="4111443"/>
                        <a:ext cx="4265612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8600" y="762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Arial"/>
              </a:rPr>
              <a:t>2. </a:t>
            </a:r>
            <a:r>
              <a:rPr lang="en-US" sz="2800" dirty="0" err="1" smtClean="0">
                <a:solidFill>
                  <a:srgbClr val="0000FF"/>
                </a:solidFill>
                <a:latin typeface="Arial"/>
              </a:rPr>
              <a:t>Hằng</a:t>
            </a:r>
            <a:r>
              <a:rPr lang="en-US" sz="28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/>
              </a:rPr>
              <a:t>đẳng</a:t>
            </a:r>
            <a:r>
              <a:rPr lang="en-US" sz="2800" dirty="0" smtClean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/>
              </a:rPr>
              <a:t>thức</a:t>
            </a:r>
            <a:r>
              <a:rPr lang="en-US" sz="2800" dirty="0" smtClean="0">
                <a:solidFill>
                  <a:srgbClr val="0000FF"/>
                </a:solidFill>
                <a:latin typeface="Arial"/>
              </a:rPr>
              <a:t> </a:t>
            </a:r>
            <a:endParaRPr lang="en-US" sz="2800" dirty="0">
              <a:solidFill>
                <a:srgbClr val="0000FF"/>
              </a:solidFill>
              <a:latin typeface="Arial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022146"/>
              </p:ext>
            </p:extLst>
          </p:nvPr>
        </p:nvGraphicFramePr>
        <p:xfrm>
          <a:off x="3352800" y="70104"/>
          <a:ext cx="1371600" cy="630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87" name="Equation" r:id="rId11" imgW="634680" imgH="291960" progId="Equation.DSMT4">
                  <p:embed/>
                </p:oleObj>
              </mc:Choice>
              <mc:Fallback>
                <p:oleObj name="Equation" r:id="rId11" imgW="6346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52800" y="70104"/>
                        <a:ext cx="1371600" cy="630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" y="6858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Định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lí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Với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mọi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 a, ta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Arial"/>
              </a:rPr>
              <a:t>:</a:t>
            </a:r>
            <a:endParaRPr lang="en-US" sz="2800" dirty="0">
              <a:solidFill>
                <a:srgbClr val="FF0000"/>
              </a:solidFill>
              <a:latin typeface="Arial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179354"/>
              </p:ext>
            </p:extLst>
          </p:nvPr>
        </p:nvGraphicFramePr>
        <p:xfrm>
          <a:off x="4910932" y="458788"/>
          <a:ext cx="2149475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88" name="Equation" r:id="rId13" imgW="990360" imgH="457200" progId="Equation.DSMT4">
                  <p:embed/>
                </p:oleObj>
              </mc:Choice>
              <mc:Fallback>
                <p:oleObj name="Equation" r:id="rId13" imgW="990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910932" y="458788"/>
                        <a:ext cx="2149475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22994"/>
              </p:ext>
            </p:extLst>
          </p:nvPr>
        </p:nvGraphicFramePr>
        <p:xfrm>
          <a:off x="6476999" y="3276600"/>
          <a:ext cx="1600201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89" name="Equation" r:id="rId15" imgW="647640" imgH="215640" progId="Equation.DSMT4">
                  <p:embed/>
                </p:oleObj>
              </mc:Choice>
              <mc:Fallback>
                <p:oleObj name="Equation" r:id="rId15" imgW="6476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476999" y="3276600"/>
                        <a:ext cx="1600201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030821"/>
              </p:ext>
            </p:extLst>
          </p:nvPr>
        </p:nvGraphicFramePr>
        <p:xfrm>
          <a:off x="6646333" y="4267200"/>
          <a:ext cx="143086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90" name="Equation" r:id="rId17" imgW="660240" imgH="228600" progId="Equation.DSMT4">
                  <p:embed/>
                </p:oleObj>
              </mc:Choice>
              <mc:Fallback>
                <p:oleObj name="Equation" r:id="rId17" imgW="660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646333" y="4267200"/>
                        <a:ext cx="1430867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88483"/>
              </p:ext>
            </p:extLst>
          </p:nvPr>
        </p:nvGraphicFramePr>
        <p:xfrm>
          <a:off x="3810000" y="4953000"/>
          <a:ext cx="130386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91" name="Equation" r:id="rId19" imgW="558720" imgH="228600" progId="Equation.DSMT4">
                  <p:embed/>
                </p:oleObj>
              </mc:Choice>
              <mc:Fallback>
                <p:oleObj name="Equation" r:id="rId19" imgW="558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810000" y="4953000"/>
                        <a:ext cx="1303867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949282" y="381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+mj-lt"/>
              </a:rPr>
              <a:t>n</a:t>
            </a:r>
            <a:r>
              <a:rPr lang="en-US" sz="2800" dirty="0" err="1" smtClean="0">
                <a:latin typeface="+mj-lt"/>
              </a:rPr>
              <a:t>ếu</a:t>
            </a:r>
            <a:r>
              <a:rPr lang="en-US" sz="2800" dirty="0" smtClean="0">
                <a:latin typeface="+mj-lt"/>
              </a:rPr>
              <a:t> </a:t>
            </a:r>
            <a:endParaRPr lang="en-US" sz="2800" dirty="0">
              <a:latin typeface="+mj-lt"/>
            </a:endParaRPr>
          </a:p>
        </p:txBody>
      </p:sp>
      <p:pic>
        <p:nvPicPr>
          <p:cNvPr id="17430" name="Picture 2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836751"/>
            <a:ext cx="2255837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232037"/>
              </p:ext>
            </p:extLst>
          </p:nvPr>
        </p:nvGraphicFramePr>
        <p:xfrm>
          <a:off x="7711282" y="409710"/>
          <a:ext cx="919440" cy="459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92" name="Equation" r:id="rId22" imgW="355320" imgH="177480" progId="Equation.DSMT4">
                  <p:embed/>
                </p:oleObj>
              </mc:Choice>
              <mc:Fallback>
                <p:oleObj name="Equation" r:id="rId22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711282" y="409710"/>
                        <a:ext cx="919440" cy="459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135755"/>
              </p:ext>
            </p:extLst>
          </p:nvPr>
        </p:nvGraphicFramePr>
        <p:xfrm>
          <a:off x="7772399" y="947410"/>
          <a:ext cx="838201" cy="419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93" name="Equation" r:id="rId24" imgW="355320" imgH="177480" progId="Equation.DSMT4">
                  <p:embed/>
                </p:oleObj>
              </mc:Choice>
              <mc:Fallback>
                <p:oleObj name="Equation" r:id="rId24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772399" y="947410"/>
                        <a:ext cx="838201" cy="419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4016965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1592</TotalTime>
  <Words>709</Words>
  <Application>Microsoft Office PowerPoint</Application>
  <PresentationFormat>On-screen Show (4:3)</PresentationFormat>
  <Paragraphs>174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Default Design</vt:lpstr>
      <vt:lpstr>Fireworks</vt:lpstr>
      <vt:lpstr>1_Default Design</vt:lpstr>
      <vt:lpstr>2_Default Design</vt:lpstr>
      <vt:lpstr>3_Default Design</vt:lpstr>
      <vt:lpstr>4_Default Design</vt:lpstr>
      <vt:lpstr>5_Default Design</vt:lpstr>
      <vt:lpstr>Equation</vt:lpstr>
      <vt:lpstr>CÁC DẠNG TOÁN CƠ BẢN BÀI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Hoang Cuong Co.,Ltd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User</cp:lastModifiedBy>
  <cp:revision>131</cp:revision>
  <dcterms:created xsi:type="dcterms:W3CDTF">2000-01-01T08:37:58Z</dcterms:created>
  <dcterms:modified xsi:type="dcterms:W3CDTF">2021-09-09T04:30:55Z</dcterms:modified>
</cp:coreProperties>
</file>