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34" r:id="rId2"/>
    <p:sldId id="256" r:id="rId3"/>
    <p:sldId id="336" r:id="rId4"/>
    <p:sldId id="337" r:id="rId5"/>
    <p:sldId id="258" r:id="rId6"/>
    <p:sldId id="339" r:id="rId7"/>
    <p:sldId id="338" r:id="rId8"/>
    <p:sldId id="340" r:id="rId9"/>
    <p:sldId id="263" r:id="rId10"/>
    <p:sldId id="264" r:id="rId11"/>
    <p:sldId id="265" r:id="rId12"/>
    <p:sldId id="341" r:id="rId13"/>
    <p:sldId id="342" r:id="rId14"/>
    <p:sldId id="281" r:id="rId15"/>
    <p:sldId id="282" r:id="rId16"/>
    <p:sldId id="343" r:id="rId17"/>
    <p:sldId id="283" r:id="rId18"/>
    <p:sldId id="284" r:id="rId19"/>
    <p:sldId id="286" r:id="rId20"/>
    <p:sldId id="302" r:id="rId21"/>
    <p:sldId id="287" r:id="rId22"/>
    <p:sldId id="288" r:id="rId23"/>
    <p:sldId id="289" r:id="rId24"/>
    <p:sldId id="290" r:id="rId25"/>
    <p:sldId id="310" r:id="rId26"/>
    <p:sldId id="344" r:id="rId27"/>
    <p:sldId id="345" r:id="rId28"/>
    <p:sldId id="34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D63627-209E-4CA4-8BF4-FD0291C4A0BA}" type="datetimeFigureOut">
              <a:rPr lang="en-US" smtClean="0"/>
              <a:t>9/11/2021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95BF8-3873-48C9-8A2D-127FF3E1BE67}" type="slidenum">
              <a:rPr lang="en-US" smtClean="0"/>
              <a:t>‹#›</a:t>
            </a:fld>
            <a:endParaRPr lang="en-US"/>
          </a:p>
        </p:txBody>
      </p:sp>
    </p:spTree>
    <p:extLst>
      <p:ext uri="{BB962C8B-B14F-4D97-AF65-F5344CB8AC3E}">
        <p14:creationId xmlns:p14="http://schemas.microsoft.com/office/powerpoint/2010/main" val="130179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67BFCD26-FAC0-412A-936F-C6B6499416E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1DE89F-9C3D-444D-8181-0437D748DA95}" type="slidenum">
              <a:rPr lang="en-US" altLang="vi-VN"/>
              <a:pPr eaLnBrk="1" hangingPunct="1">
                <a:spcBef>
                  <a:spcPct val="0"/>
                </a:spcBef>
              </a:pPr>
              <a:t>15</a:t>
            </a:fld>
            <a:endParaRPr lang="en-US" altLang="vi-VN"/>
          </a:p>
        </p:txBody>
      </p:sp>
      <p:sp>
        <p:nvSpPr>
          <p:cNvPr id="4098" name="Rectangle 1031">
            <a:extLst>
              <a:ext uri="{FF2B5EF4-FFF2-40B4-BE49-F238E27FC236}">
                <a16:creationId xmlns:a16="http://schemas.microsoft.com/office/drawing/2014/main" xmlns="" id="{9F97D9B2-14C8-4D54-B4F8-DC8A7E69060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4CBC3607-FAA9-4A86-AFD0-C0D8EDCEAA1C}" type="slidenum">
              <a:rPr lang="en-US" altLang="en-US" sz="1200">
                <a:latin typeface="Calibri" panose="020F0502020204030204" pitchFamily="34" charset="0"/>
              </a:rPr>
              <a:pPr algn="r" eaLnBrk="1" hangingPunct="1"/>
              <a:t>15</a:t>
            </a:fld>
            <a:endParaRPr lang="en-US" altLang="en-US" sz="1200">
              <a:latin typeface="Calibri" panose="020F0502020204030204" pitchFamily="34" charset="0"/>
            </a:endParaRPr>
          </a:p>
        </p:txBody>
      </p:sp>
      <p:sp>
        <p:nvSpPr>
          <p:cNvPr id="83972" name="Rectangle 2">
            <a:extLst>
              <a:ext uri="{FF2B5EF4-FFF2-40B4-BE49-F238E27FC236}">
                <a16:creationId xmlns:a16="http://schemas.microsoft.com/office/drawing/2014/main" xmlns="" id="{405281A9-B213-436E-9C52-90C56D7B308B}"/>
              </a:ext>
            </a:extLst>
          </p:cNvPr>
          <p:cNvSpPr>
            <a:spLocks noGrp="1" noRot="1" noChangeAspect="1" noChangeArrowheads="1" noTextEdit="1"/>
          </p:cNvSpPr>
          <p:nvPr>
            <p:ph type="sldImg"/>
          </p:nvPr>
        </p:nvSpPr>
        <p:spPr>
          <a:ln/>
        </p:spPr>
      </p:sp>
      <p:sp>
        <p:nvSpPr>
          <p:cNvPr id="83973" name="Rectangle 3">
            <a:extLst>
              <a:ext uri="{FF2B5EF4-FFF2-40B4-BE49-F238E27FC236}">
                <a16:creationId xmlns:a16="http://schemas.microsoft.com/office/drawing/2014/main" xmlns="" id="{AF67F0B9-4B59-48B3-8410-58440B741EC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xmlns="" id="{3245A62B-9E71-4201-8DE0-E86FDFBB09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FADB76-4D0A-4D53-8865-7E6A059ED104}" type="slidenum">
              <a:rPr lang="en-US" altLang="vi-VN"/>
              <a:pPr eaLnBrk="1" hangingPunct="1">
                <a:spcBef>
                  <a:spcPct val="0"/>
                </a:spcBef>
              </a:pPr>
              <a:t>26</a:t>
            </a:fld>
            <a:endParaRPr lang="en-US" altLang="vi-VN"/>
          </a:p>
        </p:txBody>
      </p:sp>
      <p:sp>
        <p:nvSpPr>
          <p:cNvPr id="4098" name="Rectangle 1031">
            <a:extLst>
              <a:ext uri="{FF2B5EF4-FFF2-40B4-BE49-F238E27FC236}">
                <a16:creationId xmlns:a16="http://schemas.microsoft.com/office/drawing/2014/main" xmlns="" id="{CF44AAF6-FC80-420A-A41A-8B860915E6A0}"/>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7415D0EF-C959-4ACD-BEEA-BCEB990C1218}" type="slidenum">
              <a:rPr lang="en-US" altLang="en-US" sz="1200">
                <a:latin typeface="Calibri" panose="020F0502020204030204" pitchFamily="34" charset="0"/>
              </a:rPr>
              <a:pPr algn="r" eaLnBrk="1" hangingPunct="1"/>
              <a:t>26</a:t>
            </a:fld>
            <a:endParaRPr lang="en-US" altLang="en-US" sz="1200">
              <a:latin typeface="Calibri" panose="020F0502020204030204" pitchFamily="34" charset="0"/>
            </a:endParaRPr>
          </a:p>
        </p:txBody>
      </p:sp>
      <p:sp>
        <p:nvSpPr>
          <p:cNvPr id="92164" name="Rectangle 2">
            <a:extLst>
              <a:ext uri="{FF2B5EF4-FFF2-40B4-BE49-F238E27FC236}">
                <a16:creationId xmlns:a16="http://schemas.microsoft.com/office/drawing/2014/main" xmlns="" id="{88E8816C-2C27-4068-9D39-3BBAA40D87DB}"/>
              </a:ext>
            </a:extLst>
          </p:cNvPr>
          <p:cNvSpPr>
            <a:spLocks noGrp="1" noRot="1" noChangeAspect="1" noChangeArrowheads="1" noTextEdit="1"/>
          </p:cNvSpPr>
          <p:nvPr>
            <p:ph type="sldImg"/>
          </p:nvPr>
        </p:nvSpPr>
        <p:spPr>
          <a:ln/>
        </p:spPr>
      </p:sp>
      <p:sp>
        <p:nvSpPr>
          <p:cNvPr id="92165" name="Rectangle 3">
            <a:extLst>
              <a:ext uri="{FF2B5EF4-FFF2-40B4-BE49-F238E27FC236}">
                <a16:creationId xmlns:a16="http://schemas.microsoft.com/office/drawing/2014/main" xmlns="" id="{BD0571FF-DB9A-49DF-B407-D5E4C175325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2303610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3A4A5A90-2B1E-438E-B89F-6E133DF3A3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xmlns="" id="{0D77E542-C38A-44DC-924B-A9CE945CEF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60" name="Slide Number Placeholder 3">
            <a:extLst>
              <a:ext uri="{FF2B5EF4-FFF2-40B4-BE49-F238E27FC236}">
                <a16:creationId xmlns:a16="http://schemas.microsoft.com/office/drawing/2014/main" xmlns="" id="{9D433800-B655-43A3-AF99-2E762BBA1F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1458C3-B0A9-464D-AFBE-5C56AC615197}" type="slidenum">
              <a:rPr lang="en-US" altLang="en-US"/>
              <a:pPr/>
              <a:t>28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67BFCD26-FAC0-412A-936F-C6B6499416E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1DE89F-9C3D-444D-8181-0437D748DA95}" type="slidenum">
              <a:rPr lang="en-US" altLang="vi-VN"/>
              <a:pPr eaLnBrk="1" hangingPunct="1">
                <a:spcBef>
                  <a:spcPct val="0"/>
                </a:spcBef>
              </a:pPr>
              <a:t>16</a:t>
            </a:fld>
            <a:endParaRPr lang="en-US" altLang="vi-VN"/>
          </a:p>
        </p:txBody>
      </p:sp>
      <p:sp>
        <p:nvSpPr>
          <p:cNvPr id="4098" name="Rectangle 1031">
            <a:extLst>
              <a:ext uri="{FF2B5EF4-FFF2-40B4-BE49-F238E27FC236}">
                <a16:creationId xmlns:a16="http://schemas.microsoft.com/office/drawing/2014/main" xmlns="" id="{9F97D9B2-14C8-4D54-B4F8-DC8A7E69060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4CBC3607-FAA9-4A86-AFD0-C0D8EDCEAA1C}" type="slidenum">
              <a:rPr lang="en-US" altLang="en-US" sz="1200">
                <a:latin typeface="Calibri" panose="020F0502020204030204" pitchFamily="34" charset="0"/>
              </a:rPr>
              <a:pPr algn="r" eaLnBrk="1" hangingPunct="1"/>
              <a:t>16</a:t>
            </a:fld>
            <a:endParaRPr lang="en-US" altLang="en-US" sz="1200">
              <a:latin typeface="Calibri" panose="020F0502020204030204" pitchFamily="34" charset="0"/>
            </a:endParaRPr>
          </a:p>
        </p:txBody>
      </p:sp>
      <p:sp>
        <p:nvSpPr>
          <p:cNvPr id="83972" name="Rectangle 2">
            <a:extLst>
              <a:ext uri="{FF2B5EF4-FFF2-40B4-BE49-F238E27FC236}">
                <a16:creationId xmlns:a16="http://schemas.microsoft.com/office/drawing/2014/main" xmlns="" id="{405281A9-B213-436E-9C52-90C56D7B308B}"/>
              </a:ext>
            </a:extLst>
          </p:cNvPr>
          <p:cNvSpPr>
            <a:spLocks noGrp="1" noRot="1" noChangeAspect="1" noChangeArrowheads="1" noTextEdit="1"/>
          </p:cNvSpPr>
          <p:nvPr>
            <p:ph type="sldImg"/>
          </p:nvPr>
        </p:nvSpPr>
        <p:spPr>
          <a:ln/>
        </p:spPr>
      </p:sp>
      <p:sp>
        <p:nvSpPr>
          <p:cNvPr id="83973" name="Rectangle 3">
            <a:extLst>
              <a:ext uri="{FF2B5EF4-FFF2-40B4-BE49-F238E27FC236}">
                <a16:creationId xmlns:a16="http://schemas.microsoft.com/office/drawing/2014/main" xmlns="" id="{AF67F0B9-4B59-48B3-8410-58440B741EC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extLst>
      <p:ext uri="{BB962C8B-B14F-4D97-AF65-F5344CB8AC3E}">
        <p14:creationId xmlns:p14="http://schemas.microsoft.com/office/powerpoint/2010/main" val="163391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xmlns="" id="{0FA25EEA-F819-4101-A120-5ECB76FDB0F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2F3B5D-CA4F-4ECB-9E19-AF73B67EECCB}" type="slidenum">
              <a:rPr lang="en-US" altLang="vi-VN"/>
              <a:pPr eaLnBrk="1" hangingPunct="1">
                <a:spcBef>
                  <a:spcPct val="0"/>
                </a:spcBef>
              </a:pPr>
              <a:t>17</a:t>
            </a:fld>
            <a:endParaRPr lang="en-US" altLang="vi-VN"/>
          </a:p>
        </p:txBody>
      </p:sp>
      <p:sp>
        <p:nvSpPr>
          <p:cNvPr id="4098" name="Rectangle 1031">
            <a:extLst>
              <a:ext uri="{FF2B5EF4-FFF2-40B4-BE49-F238E27FC236}">
                <a16:creationId xmlns:a16="http://schemas.microsoft.com/office/drawing/2014/main" xmlns="" id="{3926207E-C17A-4865-82E7-7C753146EDD3}"/>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65300D82-BE2C-46B3-9A80-2F3390133083}" type="slidenum">
              <a:rPr lang="en-US" altLang="en-US" sz="1200">
                <a:latin typeface="Calibri" panose="020F0502020204030204" pitchFamily="34" charset="0"/>
              </a:rPr>
              <a:pPr algn="r" eaLnBrk="1" hangingPunct="1"/>
              <a:t>17</a:t>
            </a:fld>
            <a:endParaRPr lang="en-US" altLang="en-US" sz="1200">
              <a:latin typeface="Calibri" panose="020F0502020204030204" pitchFamily="34" charset="0"/>
            </a:endParaRPr>
          </a:p>
        </p:txBody>
      </p:sp>
      <p:sp>
        <p:nvSpPr>
          <p:cNvPr id="84996" name="Rectangle 2">
            <a:extLst>
              <a:ext uri="{FF2B5EF4-FFF2-40B4-BE49-F238E27FC236}">
                <a16:creationId xmlns:a16="http://schemas.microsoft.com/office/drawing/2014/main" xmlns="" id="{FD738126-D8A3-45DF-85C5-1B0DF43875F3}"/>
              </a:ext>
            </a:extLst>
          </p:cNvPr>
          <p:cNvSpPr>
            <a:spLocks noGrp="1" noRot="1" noChangeAspect="1" noChangeArrowheads="1" noTextEdit="1"/>
          </p:cNvSpPr>
          <p:nvPr>
            <p:ph type="sldImg"/>
          </p:nvPr>
        </p:nvSpPr>
        <p:spPr>
          <a:ln/>
        </p:spPr>
      </p:sp>
      <p:sp>
        <p:nvSpPr>
          <p:cNvPr id="84997" name="Rectangle 3">
            <a:extLst>
              <a:ext uri="{FF2B5EF4-FFF2-40B4-BE49-F238E27FC236}">
                <a16:creationId xmlns:a16="http://schemas.microsoft.com/office/drawing/2014/main" xmlns="" id="{6B54F04B-FE40-4DE3-A17A-C1ED9160D2AA}"/>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45EA7906-43C3-485C-8B97-1551FA61651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08ADF51-E1D2-49A6-99ED-D041428B282A}" type="slidenum">
              <a:rPr lang="en-US" altLang="vi-VN"/>
              <a:pPr eaLnBrk="1" hangingPunct="1">
                <a:spcBef>
                  <a:spcPct val="0"/>
                </a:spcBef>
              </a:pPr>
              <a:t>18</a:t>
            </a:fld>
            <a:endParaRPr lang="en-US" altLang="vi-VN"/>
          </a:p>
        </p:txBody>
      </p:sp>
      <p:sp>
        <p:nvSpPr>
          <p:cNvPr id="4098" name="Rectangle 1031">
            <a:extLst>
              <a:ext uri="{FF2B5EF4-FFF2-40B4-BE49-F238E27FC236}">
                <a16:creationId xmlns:a16="http://schemas.microsoft.com/office/drawing/2014/main" xmlns="" id="{47A621AB-BE51-4397-BEC5-6CC59E8342E4}"/>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28F836C1-8597-49DC-B723-529F109E234F}" type="slidenum">
              <a:rPr lang="en-US" altLang="en-US" sz="1200">
                <a:latin typeface="Calibri" panose="020F0502020204030204" pitchFamily="34" charset="0"/>
              </a:rPr>
              <a:pPr algn="r" eaLnBrk="1" hangingPunct="1"/>
              <a:t>18</a:t>
            </a:fld>
            <a:endParaRPr lang="en-US" altLang="en-US" sz="1200">
              <a:latin typeface="Calibri" panose="020F0502020204030204" pitchFamily="34" charset="0"/>
            </a:endParaRPr>
          </a:p>
        </p:txBody>
      </p:sp>
      <p:sp>
        <p:nvSpPr>
          <p:cNvPr id="86020" name="Rectangle 2">
            <a:extLst>
              <a:ext uri="{FF2B5EF4-FFF2-40B4-BE49-F238E27FC236}">
                <a16:creationId xmlns:a16="http://schemas.microsoft.com/office/drawing/2014/main" xmlns="" id="{9EBD4966-FA34-4BAB-AADC-B9E70109A60C}"/>
              </a:ext>
            </a:extLst>
          </p:cNvPr>
          <p:cNvSpPr>
            <a:spLocks noGrp="1" noRot="1" noChangeAspect="1" noChangeArrowheads="1" noTextEdit="1"/>
          </p:cNvSpPr>
          <p:nvPr>
            <p:ph type="sldImg"/>
          </p:nvPr>
        </p:nvSpPr>
        <p:spPr>
          <a:ln/>
        </p:spPr>
      </p:sp>
      <p:sp>
        <p:nvSpPr>
          <p:cNvPr id="86021" name="Rectangle 3">
            <a:extLst>
              <a:ext uri="{FF2B5EF4-FFF2-40B4-BE49-F238E27FC236}">
                <a16:creationId xmlns:a16="http://schemas.microsoft.com/office/drawing/2014/main" xmlns="" id="{753B8B01-BFEC-4C4E-854E-8CAAE0890547}"/>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xmlns="" id="{91D4562B-3FC4-4C5B-9BC0-97690E839B8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D28DEE-95C6-44F9-8657-EEEC797B90B5}" type="slidenum">
              <a:rPr lang="en-US" altLang="vi-VN"/>
              <a:pPr eaLnBrk="1" hangingPunct="1">
                <a:spcBef>
                  <a:spcPct val="0"/>
                </a:spcBef>
              </a:pPr>
              <a:t>19</a:t>
            </a:fld>
            <a:endParaRPr lang="en-US" altLang="vi-VN"/>
          </a:p>
        </p:txBody>
      </p:sp>
      <p:sp>
        <p:nvSpPr>
          <p:cNvPr id="4098" name="Rectangle 1031">
            <a:extLst>
              <a:ext uri="{FF2B5EF4-FFF2-40B4-BE49-F238E27FC236}">
                <a16:creationId xmlns:a16="http://schemas.microsoft.com/office/drawing/2014/main" xmlns="" id="{2243141B-B761-4B4E-A30B-15D3CB4E6116}"/>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617E246E-7CB5-4C03-B5FC-FE53D762A01A}" type="slidenum">
              <a:rPr lang="en-US" altLang="en-US" sz="1200">
                <a:latin typeface="Calibri" panose="020F0502020204030204" pitchFamily="34" charset="0"/>
              </a:rPr>
              <a:pPr algn="r" eaLnBrk="1" hangingPunct="1"/>
              <a:t>19</a:t>
            </a:fld>
            <a:endParaRPr lang="en-US" altLang="en-US" sz="1200">
              <a:latin typeface="Calibri" panose="020F0502020204030204" pitchFamily="34" charset="0"/>
            </a:endParaRPr>
          </a:p>
        </p:txBody>
      </p:sp>
      <p:sp>
        <p:nvSpPr>
          <p:cNvPr id="88068" name="Rectangle 2">
            <a:extLst>
              <a:ext uri="{FF2B5EF4-FFF2-40B4-BE49-F238E27FC236}">
                <a16:creationId xmlns:a16="http://schemas.microsoft.com/office/drawing/2014/main" xmlns="" id="{2DA8B71D-B13E-4F2E-A267-1C6563887326}"/>
              </a:ext>
            </a:extLst>
          </p:cNvPr>
          <p:cNvSpPr>
            <a:spLocks noGrp="1" noRot="1" noChangeAspect="1" noChangeArrowheads="1" noTextEdit="1"/>
          </p:cNvSpPr>
          <p:nvPr>
            <p:ph type="sldImg"/>
          </p:nvPr>
        </p:nvSpPr>
        <p:spPr>
          <a:ln/>
        </p:spPr>
      </p:sp>
      <p:sp>
        <p:nvSpPr>
          <p:cNvPr id="88069" name="Rectangle 3">
            <a:extLst>
              <a:ext uri="{FF2B5EF4-FFF2-40B4-BE49-F238E27FC236}">
                <a16:creationId xmlns:a16="http://schemas.microsoft.com/office/drawing/2014/main" xmlns="" id="{849D7077-FFDD-477E-88F2-C0C43D96B5BC}"/>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xmlns="" id="{88F747D3-2F0C-4114-AAC1-B1B863D4DCA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B0A9919-AEB8-4885-AA6A-108C89706533}" type="slidenum">
              <a:rPr lang="en-US" altLang="vi-VN"/>
              <a:pPr eaLnBrk="1" hangingPunct="1">
                <a:spcBef>
                  <a:spcPct val="0"/>
                </a:spcBef>
              </a:pPr>
              <a:t>22</a:t>
            </a:fld>
            <a:endParaRPr lang="en-US" altLang="vi-VN"/>
          </a:p>
        </p:txBody>
      </p:sp>
      <p:sp>
        <p:nvSpPr>
          <p:cNvPr id="4098" name="Rectangle 1031">
            <a:extLst>
              <a:ext uri="{FF2B5EF4-FFF2-40B4-BE49-F238E27FC236}">
                <a16:creationId xmlns:a16="http://schemas.microsoft.com/office/drawing/2014/main" xmlns="" id="{8A040C22-BD8E-48F8-836A-4141588D34A8}"/>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2E42E0E3-D62F-41AC-9AB3-E72C8FAB39B3}" type="slidenum">
              <a:rPr lang="en-US" altLang="en-US" sz="1200">
                <a:latin typeface="Calibri" panose="020F0502020204030204" pitchFamily="34" charset="0"/>
              </a:rPr>
              <a:pPr algn="r" eaLnBrk="1" hangingPunct="1"/>
              <a:t>22</a:t>
            </a:fld>
            <a:endParaRPr lang="en-US" altLang="en-US" sz="1200">
              <a:latin typeface="Calibri" panose="020F0502020204030204" pitchFamily="34" charset="0"/>
            </a:endParaRPr>
          </a:p>
        </p:txBody>
      </p:sp>
      <p:sp>
        <p:nvSpPr>
          <p:cNvPr id="89092" name="Rectangle 2">
            <a:extLst>
              <a:ext uri="{FF2B5EF4-FFF2-40B4-BE49-F238E27FC236}">
                <a16:creationId xmlns:a16="http://schemas.microsoft.com/office/drawing/2014/main" xmlns="" id="{A4A5E72B-A1D1-4CF6-98D2-CF0B08B76B56}"/>
              </a:ext>
            </a:extLst>
          </p:cNvPr>
          <p:cNvSpPr>
            <a:spLocks noGrp="1" noRot="1" noChangeAspect="1" noChangeArrowheads="1" noTextEdit="1"/>
          </p:cNvSpPr>
          <p:nvPr>
            <p:ph type="sldImg"/>
          </p:nvPr>
        </p:nvSpPr>
        <p:spPr>
          <a:ln/>
        </p:spPr>
      </p:sp>
      <p:sp>
        <p:nvSpPr>
          <p:cNvPr id="89093" name="Rectangle 3">
            <a:extLst>
              <a:ext uri="{FF2B5EF4-FFF2-40B4-BE49-F238E27FC236}">
                <a16:creationId xmlns:a16="http://schemas.microsoft.com/office/drawing/2014/main" xmlns="" id="{6D2A2471-75FE-460D-A8FF-FAB50E8CF181}"/>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xmlns="" id="{08AF0A97-0B53-41D0-958F-751FF4DE147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5B88243-6B01-457E-840E-AA0D74F48C05}" type="slidenum">
              <a:rPr lang="en-US" altLang="vi-VN"/>
              <a:pPr eaLnBrk="1" hangingPunct="1">
                <a:spcBef>
                  <a:spcPct val="0"/>
                </a:spcBef>
              </a:pPr>
              <a:t>23</a:t>
            </a:fld>
            <a:endParaRPr lang="en-US" altLang="vi-VN"/>
          </a:p>
        </p:txBody>
      </p:sp>
      <p:sp>
        <p:nvSpPr>
          <p:cNvPr id="4098" name="Rectangle 1031">
            <a:extLst>
              <a:ext uri="{FF2B5EF4-FFF2-40B4-BE49-F238E27FC236}">
                <a16:creationId xmlns:a16="http://schemas.microsoft.com/office/drawing/2014/main" xmlns="" id="{F376CF98-2F2D-4C16-BA9C-D8B8A035E0BF}"/>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DB99C126-2D20-481C-BC28-AA559142FC81}" type="slidenum">
              <a:rPr lang="en-US" altLang="en-US" sz="1200">
                <a:latin typeface="Calibri" panose="020F0502020204030204" pitchFamily="34" charset="0"/>
              </a:rPr>
              <a:pPr algn="r" eaLnBrk="1" hangingPunct="1"/>
              <a:t>23</a:t>
            </a:fld>
            <a:endParaRPr lang="en-US" altLang="en-US" sz="1200">
              <a:latin typeface="Calibri" panose="020F0502020204030204" pitchFamily="34" charset="0"/>
            </a:endParaRPr>
          </a:p>
        </p:txBody>
      </p:sp>
      <p:sp>
        <p:nvSpPr>
          <p:cNvPr id="90116" name="Rectangle 2">
            <a:extLst>
              <a:ext uri="{FF2B5EF4-FFF2-40B4-BE49-F238E27FC236}">
                <a16:creationId xmlns:a16="http://schemas.microsoft.com/office/drawing/2014/main" xmlns="" id="{D59F53F7-455B-447E-B257-B28021A7738A}"/>
              </a:ext>
            </a:extLst>
          </p:cNvPr>
          <p:cNvSpPr>
            <a:spLocks noGrp="1" noRot="1" noChangeAspect="1" noChangeArrowheads="1" noTextEdit="1"/>
          </p:cNvSpPr>
          <p:nvPr>
            <p:ph type="sldImg"/>
          </p:nvPr>
        </p:nvSpPr>
        <p:spPr>
          <a:ln/>
        </p:spPr>
      </p:sp>
      <p:sp>
        <p:nvSpPr>
          <p:cNvPr id="90117" name="Rectangle 3">
            <a:extLst>
              <a:ext uri="{FF2B5EF4-FFF2-40B4-BE49-F238E27FC236}">
                <a16:creationId xmlns:a16="http://schemas.microsoft.com/office/drawing/2014/main" xmlns="" id="{EF474DD8-F11C-4D71-8688-BF307EE10544}"/>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xmlns="" id="{1B49E258-F698-446A-B23F-5BF8F1B15C1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95B9211-E7E3-4092-ADEC-F65CA55F3FED}" type="slidenum">
              <a:rPr lang="en-US" altLang="vi-VN"/>
              <a:pPr eaLnBrk="1" hangingPunct="1">
                <a:spcBef>
                  <a:spcPct val="0"/>
                </a:spcBef>
              </a:pPr>
              <a:t>24</a:t>
            </a:fld>
            <a:endParaRPr lang="en-US" altLang="vi-VN"/>
          </a:p>
        </p:txBody>
      </p:sp>
      <p:sp>
        <p:nvSpPr>
          <p:cNvPr id="4098" name="Rectangle 1031">
            <a:extLst>
              <a:ext uri="{FF2B5EF4-FFF2-40B4-BE49-F238E27FC236}">
                <a16:creationId xmlns:a16="http://schemas.microsoft.com/office/drawing/2014/main" xmlns="" id="{A898F799-42A8-457E-9DFF-6DF8D4F406C7}"/>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8D721886-E960-4418-A432-B2EA0664A883}" type="slidenum">
              <a:rPr lang="en-US" altLang="en-US" sz="1200">
                <a:latin typeface="Calibri" panose="020F0502020204030204" pitchFamily="34" charset="0"/>
              </a:rPr>
              <a:pPr algn="r" eaLnBrk="1" hangingPunct="1"/>
              <a:t>24</a:t>
            </a:fld>
            <a:endParaRPr lang="en-US" altLang="en-US" sz="1200">
              <a:latin typeface="Calibri" panose="020F0502020204030204" pitchFamily="34" charset="0"/>
            </a:endParaRPr>
          </a:p>
        </p:txBody>
      </p:sp>
      <p:sp>
        <p:nvSpPr>
          <p:cNvPr id="91140" name="Rectangle 2">
            <a:extLst>
              <a:ext uri="{FF2B5EF4-FFF2-40B4-BE49-F238E27FC236}">
                <a16:creationId xmlns:a16="http://schemas.microsoft.com/office/drawing/2014/main" xmlns="" id="{E3AD6158-BB69-42A0-BD69-C4B5D591D417}"/>
              </a:ext>
            </a:extLst>
          </p:cNvPr>
          <p:cNvSpPr>
            <a:spLocks noGrp="1" noRot="1" noChangeAspect="1" noChangeArrowheads="1" noTextEdit="1"/>
          </p:cNvSpPr>
          <p:nvPr>
            <p:ph type="sldImg"/>
          </p:nvPr>
        </p:nvSpPr>
        <p:spPr>
          <a:ln/>
        </p:spPr>
      </p:sp>
      <p:sp>
        <p:nvSpPr>
          <p:cNvPr id="91141" name="Rectangle 3">
            <a:extLst>
              <a:ext uri="{FF2B5EF4-FFF2-40B4-BE49-F238E27FC236}">
                <a16:creationId xmlns:a16="http://schemas.microsoft.com/office/drawing/2014/main" xmlns="" id="{8F848178-1055-4709-B25D-23ECDA40014D}"/>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xmlns="" id="{3245A62B-9E71-4201-8DE0-E86FDFBB09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FADB76-4D0A-4D53-8865-7E6A059ED104}" type="slidenum">
              <a:rPr lang="en-US" altLang="vi-VN"/>
              <a:pPr eaLnBrk="1" hangingPunct="1">
                <a:spcBef>
                  <a:spcPct val="0"/>
                </a:spcBef>
              </a:pPr>
              <a:t>25</a:t>
            </a:fld>
            <a:endParaRPr lang="en-US" altLang="vi-VN"/>
          </a:p>
        </p:txBody>
      </p:sp>
      <p:sp>
        <p:nvSpPr>
          <p:cNvPr id="4098" name="Rectangle 1031">
            <a:extLst>
              <a:ext uri="{FF2B5EF4-FFF2-40B4-BE49-F238E27FC236}">
                <a16:creationId xmlns:a16="http://schemas.microsoft.com/office/drawing/2014/main" xmlns="" id="{CF44AAF6-FC80-420A-A41A-8B860915E6A0}"/>
              </a:ext>
            </a:extLst>
          </p:cNvPr>
          <p:cNvSpPr txBox="1">
            <a:spLocks noGrp="1" noChangeArrowheads="1"/>
          </p:cNvSpPr>
          <p:nvPr/>
        </p:nvSpPr>
        <p:spPr>
          <a:xfrm>
            <a:off x="3884613" y="8685213"/>
            <a:ext cx="2971800" cy="457200"/>
          </a:xfrm>
          <a:prstGeom prst="rect">
            <a:avLst/>
          </a:prstGeom>
          <a:noFill/>
        </p:spPr>
        <p:txBody>
          <a:bodyPr anchor="b"/>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r" eaLnBrk="1" hangingPunct="1"/>
            <a:fld id="{7415D0EF-C959-4ACD-BEEA-BCEB990C1218}" type="slidenum">
              <a:rPr lang="en-US" altLang="en-US" sz="1200">
                <a:latin typeface="Calibri" panose="020F0502020204030204" pitchFamily="34" charset="0"/>
              </a:rPr>
              <a:pPr algn="r" eaLnBrk="1" hangingPunct="1"/>
              <a:t>25</a:t>
            </a:fld>
            <a:endParaRPr lang="en-US" altLang="en-US" sz="1200">
              <a:latin typeface="Calibri" panose="020F0502020204030204" pitchFamily="34" charset="0"/>
            </a:endParaRPr>
          </a:p>
        </p:txBody>
      </p:sp>
      <p:sp>
        <p:nvSpPr>
          <p:cNvPr id="92164" name="Rectangle 2">
            <a:extLst>
              <a:ext uri="{FF2B5EF4-FFF2-40B4-BE49-F238E27FC236}">
                <a16:creationId xmlns:a16="http://schemas.microsoft.com/office/drawing/2014/main" xmlns="" id="{88E8816C-2C27-4068-9D39-3BBAA40D87DB}"/>
              </a:ext>
            </a:extLst>
          </p:cNvPr>
          <p:cNvSpPr>
            <a:spLocks noGrp="1" noRot="1" noChangeAspect="1" noChangeArrowheads="1" noTextEdit="1"/>
          </p:cNvSpPr>
          <p:nvPr>
            <p:ph type="sldImg"/>
          </p:nvPr>
        </p:nvSpPr>
        <p:spPr>
          <a:ln/>
        </p:spPr>
      </p:sp>
      <p:sp>
        <p:nvSpPr>
          <p:cNvPr id="92165" name="Rectangle 3">
            <a:extLst>
              <a:ext uri="{FF2B5EF4-FFF2-40B4-BE49-F238E27FC236}">
                <a16:creationId xmlns:a16="http://schemas.microsoft.com/office/drawing/2014/main" xmlns="" id="{BD0571FF-DB9A-49DF-B407-D5E4C1753256}"/>
              </a:ext>
            </a:extLst>
          </p:cNvPr>
          <p:cNvSpPr>
            <a:spLocks noGrp="1" noChangeArrowheads="1"/>
          </p:cNvSpPr>
          <p:nvPr>
            <p:ph type="body" idx="1"/>
          </p:nvPr>
        </p:nvSpPr>
        <p:spPr>
          <a:noFill/>
        </p:spPr>
        <p:txBody>
          <a:bodyPr/>
          <a:lstStyle/>
          <a:p>
            <a:pPr eaLnBrk="1" hangingPunct="1"/>
            <a:endParaRPr lang="vi-VN" altLang="vi-V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623FFF-A283-4E90-AC66-8A0B02CACDC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120831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91624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409163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623FFF-A283-4E90-AC66-8A0B02CACDC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39552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623FFF-A283-4E90-AC66-8A0B02CACDC3}" type="datetimeFigureOut">
              <a:rPr lang="en-US" smtClean="0"/>
              <a:t>9/11/2021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641536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623FFF-A283-4E90-AC66-8A0B02CACDC3}"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351472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623FFF-A283-4E90-AC66-8A0B02CACDC3}" type="datetimeFigureOut">
              <a:rPr lang="en-US" smtClean="0"/>
              <a:t>9/11/2021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4210008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623FFF-A283-4E90-AC66-8A0B02CACDC3}" type="datetimeFigureOut">
              <a:rPr lang="en-US" smtClean="0"/>
              <a:t>9/11/2021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220537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23FFF-A283-4E90-AC66-8A0B02CACDC3}" type="datetimeFigureOut">
              <a:rPr lang="en-US" smtClean="0"/>
              <a:t>9/11/2021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241504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23FFF-A283-4E90-AC66-8A0B02CACDC3}"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54257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623FFF-A283-4E90-AC66-8A0B02CACDC3}" type="datetimeFigureOut">
              <a:rPr lang="en-US" smtClean="0"/>
              <a:t>9/11/2021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3D7198-A7E8-4804-BEED-4D1825E544A0}" type="slidenum">
              <a:rPr lang="en-US" smtClean="0"/>
              <a:t>‹#›</a:t>
            </a:fld>
            <a:endParaRPr lang="en-US"/>
          </a:p>
        </p:txBody>
      </p:sp>
    </p:spTree>
    <p:extLst>
      <p:ext uri="{BB962C8B-B14F-4D97-AF65-F5344CB8AC3E}">
        <p14:creationId xmlns:p14="http://schemas.microsoft.com/office/powerpoint/2010/main" val="134620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23FFF-A283-4E90-AC66-8A0B02CACDC3}" type="datetimeFigureOut">
              <a:rPr lang="en-US" smtClean="0"/>
              <a:t>9/11/2021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D7198-A7E8-4804-BEED-4D1825E544A0}" type="slidenum">
              <a:rPr lang="en-US" smtClean="0"/>
              <a:t>‹#›</a:t>
            </a:fld>
            <a:endParaRPr lang="en-US"/>
          </a:p>
        </p:txBody>
      </p:sp>
    </p:spTree>
    <p:extLst>
      <p:ext uri="{BB962C8B-B14F-4D97-AF65-F5344CB8AC3E}">
        <p14:creationId xmlns:p14="http://schemas.microsoft.com/office/powerpoint/2010/main" val="1606196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xmlns="" id="{4BE377DC-9B09-4F2B-B390-357DB7EAB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9">
            <a:extLst>
              <a:ext uri="{FF2B5EF4-FFF2-40B4-BE49-F238E27FC236}">
                <a16:creationId xmlns:a16="http://schemas.microsoft.com/office/drawing/2014/main" xmlns="" id="{AB938F7B-8C01-4D06-BC8C-74252F6C62D2}"/>
              </a:ext>
            </a:extLst>
          </p:cNvPr>
          <p:cNvSpPr>
            <a:spLocks noChangeArrowheads="1"/>
          </p:cNvSpPr>
          <p:nvPr/>
        </p:nvSpPr>
        <p:spPr bwMode="auto">
          <a:xfrm>
            <a:off x="1036638" y="6858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4000" b="1">
                <a:latin typeface="Times New Roman" pitchFamily="18" charset="0"/>
                <a:cs typeface="Times New Roman" panose="02020603050405020304" pitchFamily="18" charset="0"/>
              </a:rPr>
              <a:t> Tiết 2 </a:t>
            </a:r>
          </a:p>
        </p:txBody>
      </p:sp>
      <p:sp>
        <p:nvSpPr>
          <p:cNvPr id="32772" name="Rectangle 34">
            <a:extLst>
              <a:ext uri="{FF2B5EF4-FFF2-40B4-BE49-F238E27FC236}">
                <a16:creationId xmlns:a16="http://schemas.microsoft.com/office/drawing/2014/main" xmlns="" id="{CB79547B-2C99-4232-A3E1-820E83D96363}"/>
              </a:ext>
            </a:extLst>
          </p:cNvPr>
          <p:cNvSpPr>
            <a:spLocks noChangeArrowheads="1"/>
          </p:cNvSpPr>
          <p:nvPr/>
        </p:nvSpPr>
        <p:spPr bwMode="auto">
          <a:xfrm>
            <a:off x="1006475" y="2286000"/>
            <a:ext cx="71294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4000" b="1">
                <a:solidFill>
                  <a:srgbClr val="0000FF"/>
                </a:solidFill>
                <a:latin typeface="Times New Roman" pitchFamily="18" charset="0"/>
                <a:cs typeface="Times New Roman" pitchFamily="18" charset="0"/>
              </a:rPr>
              <a:t>Bài 2. VẬT LIỆU ĐIỆN DÙNG TRONG LẮP ĐẶT MẶNG ĐIỆN TRONG NHÀ</a:t>
            </a:r>
          </a:p>
        </p:txBody>
      </p:sp>
    </p:spTree>
  </p:cSld>
  <p:clrMapOvr>
    <a:masterClrMapping/>
  </p:clrMapOvr>
  <mc:AlternateContent xmlns:mc="http://schemas.openxmlformats.org/markup-compatibility/2006" xmlns:p14="http://schemas.microsoft.com/office/powerpoint/2010/main">
    <mc:Choice Requires="p14">
      <p:transition spd="slow" p14:dur="2000" advTm="11959"/>
    </mc:Choice>
    <mc:Fallback xmlns="">
      <p:transition spd="slow" advTm="1195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61556"/>
            <a:ext cx="8305800" cy="461665"/>
          </a:xfrm>
          <a:prstGeom prst="rect">
            <a:avLst/>
          </a:prstGeom>
          <a:noFill/>
        </p:spPr>
        <p:txBody>
          <a:bodyPr wrap="square" rtlCol="0">
            <a:spAutoFit/>
          </a:bodyPr>
          <a:lstStyle/>
          <a:p>
            <a:r>
              <a:rPr lang="en-US" sz="2400" b="1" dirty="0">
                <a:solidFill>
                  <a:srgbClr val="0000FF"/>
                </a:solidFill>
                <a:latin typeface="Times New Roman" pitchFamily="18" charset="0"/>
                <a:ea typeface="Tahoma" panose="020B0604030504040204" pitchFamily="34" charset="0"/>
                <a:cs typeface="Times New Roman" pitchFamily="18" charset="0"/>
              </a:rPr>
              <a:t>3. </a:t>
            </a:r>
            <a:r>
              <a:rPr lang="en-US" sz="2400" b="1" dirty="0" err="1">
                <a:solidFill>
                  <a:srgbClr val="0000FF"/>
                </a:solidFill>
                <a:latin typeface="Times New Roman" pitchFamily="18" charset="0"/>
                <a:ea typeface="Tahoma" panose="020B0604030504040204" pitchFamily="34" charset="0"/>
                <a:cs typeface="Times New Roman" pitchFamily="18" charset="0"/>
              </a:rPr>
              <a:t>Sử</a:t>
            </a:r>
            <a:r>
              <a:rPr lang="en-US" sz="2400" b="1" dirty="0">
                <a:solidFill>
                  <a:srgbClr val="0000FF"/>
                </a:solidFill>
                <a:latin typeface="Times New Roman" pitchFamily="18" charset="0"/>
                <a:ea typeface="Tahoma" panose="020B0604030504040204" pitchFamily="34" charset="0"/>
                <a:cs typeface="Times New Roman" pitchFamily="18" charset="0"/>
              </a:rPr>
              <a:t> </a:t>
            </a:r>
            <a:r>
              <a:rPr lang="en-US" sz="2400" b="1" dirty="0" err="1">
                <a:solidFill>
                  <a:srgbClr val="0000FF"/>
                </a:solidFill>
                <a:latin typeface="Times New Roman" pitchFamily="18" charset="0"/>
                <a:ea typeface="Tahoma" panose="020B0604030504040204" pitchFamily="34" charset="0"/>
                <a:cs typeface="Times New Roman" pitchFamily="18" charset="0"/>
              </a:rPr>
              <a:t>dụng</a:t>
            </a:r>
            <a:r>
              <a:rPr lang="en-US" sz="2400" b="1" dirty="0">
                <a:solidFill>
                  <a:srgbClr val="0000FF"/>
                </a:solidFill>
                <a:latin typeface="Times New Roman" pitchFamily="18" charset="0"/>
                <a:ea typeface="Tahoma" panose="020B0604030504040204" pitchFamily="34" charset="0"/>
                <a:cs typeface="Times New Roman" pitchFamily="18" charset="0"/>
              </a:rPr>
              <a:t> </a:t>
            </a:r>
            <a:r>
              <a:rPr lang="en-US" sz="2400" b="1" dirty="0" err="1">
                <a:solidFill>
                  <a:srgbClr val="0000FF"/>
                </a:solidFill>
                <a:latin typeface="Times New Roman" pitchFamily="18" charset="0"/>
                <a:ea typeface="Tahoma" panose="020B0604030504040204" pitchFamily="34" charset="0"/>
                <a:cs typeface="Times New Roman" pitchFamily="18" charset="0"/>
              </a:rPr>
              <a:t>dây</a:t>
            </a:r>
            <a:r>
              <a:rPr lang="en-US" sz="2400" b="1" dirty="0">
                <a:solidFill>
                  <a:srgbClr val="0000FF"/>
                </a:solidFill>
                <a:latin typeface="Times New Roman" pitchFamily="18" charset="0"/>
                <a:ea typeface="Tahoma" panose="020B0604030504040204" pitchFamily="34" charset="0"/>
                <a:cs typeface="Times New Roman" pitchFamily="18" charset="0"/>
              </a:rPr>
              <a:t> </a:t>
            </a:r>
            <a:r>
              <a:rPr lang="en-US" sz="2400" b="1" dirty="0" err="1">
                <a:solidFill>
                  <a:srgbClr val="0000FF"/>
                </a:solidFill>
                <a:latin typeface="Times New Roman" pitchFamily="18" charset="0"/>
                <a:ea typeface="Tahoma" panose="020B0604030504040204" pitchFamily="34" charset="0"/>
                <a:cs typeface="Times New Roman" pitchFamily="18" charset="0"/>
              </a:rPr>
              <a:t>dẫn</a:t>
            </a:r>
            <a:r>
              <a:rPr lang="en-US" sz="2400" b="1" dirty="0">
                <a:solidFill>
                  <a:srgbClr val="0000FF"/>
                </a:solidFill>
                <a:latin typeface="Times New Roman" pitchFamily="18" charset="0"/>
                <a:ea typeface="Tahoma" panose="020B0604030504040204" pitchFamily="34" charset="0"/>
                <a:cs typeface="Times New Roman" pitchFamily="18" charset="0"/>
              </a:rPr>
              <a:t> </a:t>
            </a:r>
            <a:r>
              <a:rPr lang="en-US" sz="2400" b="1" dirty="0" err="1">
                <a:solidFill>
                  <a:srgbClr val="0000FF"/>
                </a:solidFill>
                <a:latin typeface="Times New Roman" pitchFamily="18" charset="0"/>
                <a:ea typeface="Tahoma" panose="020B0604030504040204" pitchFamily="34" charset="0"/>
                <a:cs typeface="Times New Roman" pitchFamily="18" charset="0"/>
              </a:rPr>
              <a:t>điện</a:t>
            </a:r>
            <a:r>
              <a:rPr lang="en-US" sz="2400" b="1" dirty="0">
                <a:solidFill>
                  <a:srgbClr val="0000FF"/>
                </a:solidFill>
                <a:latin typeface="Times New Roman" pitchFamily="18" charset="0"/>
                <a:ea typeface="Tahoma" panose="020B0604030504040204" pitchFamily="34" charset="0"/>
                <a:cs typeface="Times New Roman" pitchFamily="18" charset="0"/>
              </a:rPr>
              <a:t>: </a:t>
            </a:r>
          </a:p>
        </p:txBody>
      </p:sp>
      <p:sp>
        <p:nvSpPr>
          <p:cNvPr id="5" name="TextBox 4"/>
          <p:cNvSpPr txBox="1"/>
          <p:nvPr/>
        </p:nvSpPr>
        <p:spPr>
          <a:xfrm>
            <a:off x="464234" y="912487"/>
            <a:ext cx="8305800" cy="1200329"/>
          </a:xfrm>
          <a:prstGeom prst="rect">
            <a:avLst/>
          </a:prstGeom>
          <a:noFill/>
        </p:spPr>
        <p:txBody>
          <a:bodyPr wrap="square" rtlCol="0">
            <a:spAutoFit/>
          </a:bodyPr>
          <a:lstStyle/>
          <a:p>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Không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sử</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dụng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tùy</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tiện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mà</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phải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tuân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theo</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thiết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kế</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tiêu</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chuẩn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nhất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định</a:t>
            </a:r>
            <a:r>
              <a:rPr lang="en-US" sz="2400" b="1" dirty="0">
                <a:solidFill>
                  <a:srgbClr val="000099"/>
                </a:solidFill>
                <a:latin typeface="Times New Roman" pitchFamily="18" charset="0"/>
                <a:cs typeface="Times New Roman" pitchFamily="18" charset="0"/>
              </a:rPr>
              <a:t>.</a:t>
            </a:r>
          </a:p>
          <a:p>
            <a:endParaRPr lang="en-US" sz="2400" b="1" dirty="0">
              <a:solidFill>
                <a:srgbClr val="000099"/>
              </a:solidFill>
              <a:latin typeface="Times New Roman" pitchFamily="18" charset="0"/>
              <a:cs typeface="Times New Roman" pitchFamily="18" charset="0"/>
            </a:endParaRPr>
          </a:p>
        </p:txBody>
      </p:sp>
      <p:sp>
        <p:nvSpPr>
          <p:cNvPr id="6" name="TextBox 5"/>
          <p:cNvSpPr txBox="1"/>
          <p:nvPr/>
        </p:nvSpPr>
        <p:spPr>
          <a:xfrm>
            <a:off x="461304" y="1828800"/>
            <a:ext cx="8305800" cy="461665"/>
          </a:xfrm>
          <a:prstGeom prst="rect">
            <a:avLst/>
          </a:prstGeom>
          <a:noFill/>
        </p:spPr>
        <p:txBody>
          <a:bodyPr wrap="square" rtlCol="0">
            <a:spAutoFit/>
          </a:bodyPr>
          <a:lstStyle/>
          <a:p>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Thường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xuyên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kiểm</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tra</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vỏ</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cách</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điện</a:t>
            </a:r>
            <a:r>
              <a:rPr lang="en-US" sz="2400" b="1" dirty="0">
                <a:solidFill>
                  <a:srgbClr val="000099"/>
                </a:solidFill>
                <a:latin typeface="Times New Roman" pitchFamily="18" charset="0"/>
                <a:cs typeface="Times New Roman" pitchFamily="18" charset="0"/>
              </a:rPr>
              <a:t>. </a:t>
            </a:r>
          </a:p>
        </p:txBody>
      </p:sp>
      <p:sp>
        <p:nvSpPr>
          <p:cNvPr id="7" name="TextBox 6">
            <a:extLst>
              <a:ext uri="{FF2B5EF4-FFF2-40B4-BE49-F238E27FC236}">
                <a16:creationId xmlns:a16="http://schemas.microsoft.com/office/drawing/2014/main" xmlns="" id="{27A339E9-9C32-41CB-9606-DF937792A8E7}"/>
              </a:ext>
            </a:extLst>
          </p:cNvPr>
          <p:cNvSpPr txBox="1"/>
          <p:nvPr/>
        </p:nvSpPr>
        <p:spPr>
          <a:xfrm>
            <a:off x="444892" y="2362200"/>
            <a:ext cx="8305800" cy="461665"/>
          </a:xfrm>
          <a:prstGeom prst="rect">
            <a:avLst/>
          </a:prstGeom>
          <a:noFill/>
        </p:spPr>
        <p:txBody>
          <a:bodyPr wrap="square" rtlCol="0">
            <a:spAutoFit/>
          </a:bodyPr>
          <a:lstStyle/>
          <a:p>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Đảm</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bảo</a:t>
            </a:r>
            <a:r>
              <a:rPr lang="en-US" sz="2400" b="1" dirty="0">
                <a:solidFill>
                  <a:srgbClr val="000099"/>
                </a:solidFill>
                <a:latin typeface="Times New Roman" pitchFamily="18" charset="0"/>
                <a:cs typeface="Times New Roman" pitchFamily="18" charset="0"/>
              </a:rPr>
              <a:t> an </a:t>
            </a:r>
            <a:r>
              <a:rPr lang="en-US" sz="2400" b="1" dirty="0" err="1">
                <a:solidFill>
                  <a:srgbClr val="000099"/>
                </a:solidFill>
                <a:latin typeface="Times New Roman" pitchFamily="18" charset="0"/>
                <a:cs typeface="Times New Roman" pitchFamily="18" charset="0"/>
              </a:rPr>
              <a:t>toàn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dây</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dẫn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nối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dài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dây</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có</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phích</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cắm</a:t>
            </a:r>
            <a:r>
              <a:rPr lang="en-US" sz="2400" b="1" dirty="0">
                <a:solidFill>
                  <a:srgbClr val="000099"/>
                </a:solidFill>
                <a:latin typeface="Times New Roman" pitchFamily="18" charset="0"/>
                <a:cs typeface="Times New Roman" pitchFamily="18" charset="0"/>
              </a:rPr>
              <a:t>).</a:t>
            </a:r>
          </a:p>
        </p:txBody>
      </p:sp>
    </p:spTree>
    <p:extLst>
      <p:ext uri="{BB962C8B-B14F-4D97-AF65-F5344CB8AC3E}">
        <p14:creationId xmlns:p14="http://schemas.microsoft.com/office/powerpoint/2010/main" val="240619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47129" y="1490008"/>
            <a:ext cx="8305800" cy="1938992"/>
          </a:xfrm>
          <a:prstGeom prst="rect">
            <a:avLst/>
          </a:prstGeom>
          <a:noFill/>
        </p:spPr>
        <p:txBody>
          <a:bodyPr wrap="square" rtlCol="0">
            <a:spAutoFit/>
          </a:bodyPr>
          <a:lstStyle/>
          <a:p>
            <a:r>
              <a:rPr lang="en-US" sz="4000" b="1" dirty="0">
                <a:latin typeface="Times New Roman" pitchFamily="18" charset="0"/>
                <a:cs typeface="Times New Roman" pitchFamily="18" charset="0"/>
              </a:rPr>
              <a:t>-</a:t>
            </a:r>
            <a:r>
              <a:rPr lang="en-US" sz="4000" b="1" dirty="0">
                <a:solidFill>
                  <a:srgbClr val="FF0000"/>
                </a:solidFill>
                <a:latin typeface="Times New Roman" pitchFamily="18" charset="0"/>
                <a:cs typeface="Times New Roman" pitchFamily="18" charset="0"/>
              </a:rPr>
              <a:t> </a:t>
            </a:r>
            <a:r>
              <a:rPr lang="en-US" sz="4000" b="1" dirty="0" err="1">
                <a:latin typeface="Times New Roman" pitchFamily="18" charset="0"/>
                <a:cs typeface="Times New Roman" pitchFamily="18" charset="0"/>
              </a:rPr>
              <a:t>Kí</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hiệu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dây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dẫn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cách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điện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là</a:t>
            </a:r>
            <a:r>
              <a:rPr lang="en-US" sz="4000" b="1" dirty="0">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M(n x F) </a:t>
            </a:r>
          </a:p>
          <a:p>
            <a:endParaRPr lang="en-US" sz="4000" b="1" dirty="0">
              <a:solidFill>
                <a:srgbClr val="FF0000"/>
              </a:solidFill>
              <a:latin typeface="Times New Roman" pitchFamily="18" charset="0"/>
              <a:cs typeface="Times New Roman" pitchFamily="18" charset="0"/>
            </a:endParaRPr>
          </a:p>
        </p:txBody>
      </p:sp>
      <p:sp>
        <p:nvSpPr>
          <p:cNvPr id="7" name="TextBox 6"/>
          <p:cNvSpPr txBox="1"/>
          <p:nvPr/>
        </p:nvSpPr>
        <p:spPr>
          <a:xfrm>
            <a:off x="609600" y="3429000"/>
            <a:ext cx="8305800" cy="1938992"/>
          </a:xfrm>
          <a:prstGeom prst="rect">
            <a:avLst/>
          </a:prstGeom>
          <a:noFill/>
        </p:spPr>
        <p:txBody>
          <a:bodyPr wrap="square" rtlCol="0">
            <a:spAutoFit/>
          </a:bodyPr>
          <a:lstStyle/>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M</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đồng</a:t>
            </a:r>
            <a:r>
              <a:rPr lang="en-US" sz="4000" b="1" dirty="0">
                <a:solidFill>
                  <a:srgbClr val="000099"/>
                </a:solidFill>
                <a:latin typeface="Times New Roman" pitchFamily="18" charset="0"/>
                <a:cs typeface="Times New Roman" pitchFamily="18" charset="0"/>
              </a:rPr>
              <a:t> </a:t>
            </a:r>
          </a:p>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số</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endParaRPr lang="en-US" sz="4000" b="1" dirty="0">
              <a:solidFill>
                <a:srgbClr val="000099"/>
              </a:solidFill>
              <a:latin typeface="Times New Roman" pitchFamily="18" charset="0"/>
              <a:cs typeface="Times New Roman" pitchFamily="18" charset="0"/>
            </a:endParaRPr>
          </a:p>
          <a:p>
            <a:r>
              <a:rPr lang="en-US" sz="4000" b="1" dirty="0">
                <a:solidFill>
                  <a:srgbClr val="000099"/>
                </a:solidFill>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F</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là</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tiết</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diện</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của</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lõi</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dây</a:t>
            </a:r>
            <a:r>
              <a:rPr lang="en-US" sz="4000" b="1" dirty="0">
                <a:solidFill>
                  <a:srgbClr val="000099"/>
                </a:solidFill>
                <a:latin typeface="Times New Roman" pitchFamily="18" charset="0"/>
                <a:cs typeface="Times New Roman" pitchFamily="18" charset="0"/>
              </a:rPr>
              <a:t> </a:t>
            </a:r>
            <a:r>
              <a:rPr lang="en-US" sz="4000" b="1" dirty="0" err="1">
                <a:solidFill>
                  <a:srgbClr val="000099"/>
                </a:solidFill>
                <a:latin typeface="Times New Roman" pitchFamily="18" charset="0"/>
                <a:cs typeface="Times New Roman" pitchFamily="18" charset="0"/>
              </a:rPr>
              <a:t>dẫn</a:t>
            </a:r>
            <a:r>
              <a:rPr lang="en-US" sz="4000" b="1" dirty="0">
                <a:solidFill>
                  <a:srgbClr val="000099"/>
                </a:solidFill>
                <a:latin typeface="Times New Roman" pitchFamily="18" charset="0"/>
                <a:cs typeface="Times New Roman" pitchFamily="18" charset="0"/>
              </a:rPr>
              <a:t> (mm</a:t>
            </a:r>
            <a:r>
              <a:rPr lang="en-US" sz="4000" b="1" baseline="30000" dirty="0">
                <a:solidFill>
                  <a:srgbClr val="000099"/>
                </a:solidFill>
                <a:latin typeface="Times New Roman" pitchFamily="18" charset="0"/>
                <a:cs typeface="Times New Roman" pitchFamily="18" charset="0"/>
              </a:rPr>
              <a:t>2</a:t>
            </a:r>
            <a:r>
              <a:rPr lang="en-US" sz="4000" b="1" dirty="0">
                <a:solidFill>
                  <a:srgbClr val="000099"/>
                </a:solidFill>
                <a:latin typeface="Times New Roman" pitchFamily="18" charset="0"/>
                <a:cs typeface="Times New Roman" pitchFamily="18" charset="0"/>
              </a:rPr>
              <a:t>)</a:t>
            </a:r>
          </a:p>
        </p:txBody>
      </p:sp>
      <p:sp>
        <p:nvSpPr>
          <p:cNvPr id="6" name="TextBox 5">
            <a:extLst>
              <a:ext uri="{FF2B5EF4-FFF2-40B4-BE49-F238E27FC236}">
                <a16:creationId xmlns:a16="http://schemas.microsoft.com/office/drawing/2014/main" xmlns="" id="{E560659E-8AFC-40FE-9D97-65BDCE25F95A}"/>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imes New Roman" pitchFamily="18" charset="0"/>
                <a:ea typeface="Tahoma" panose="020B0604030504040204" pitchFamily="34" charset="0"/>
                <a:cs typeface="Times New Roman" pitchFamily="18" charset="0"/>
              </a:rPr>
              <a:t>3. </a:t>
            </a:r>
            <a:r>
              <a:rPr lang="en-US" sz="4000" b="1" dirty="0" err="1">
                <a:solidFill>
                  <a:srgbClr val="0000FF"/>
                </a:solidFill>
                <a:latin typeface="Times New Roman" pitchFamily="18" charset="0"/>
                <a:ea typeface="Tahoma" panose="020B0604030504040204" pitchFamily="34" charset="0"/>
                <a:cs typeface="Times New Roman" pitchFamily="18" charset="0"/>
              </a:rPr>
              <a:t>Sử</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dụng</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dây</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dẫn</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điện</a:t>
            </a:r>
            <a:r>
              <a:rPr lang="en-US" sz="4000" b="1" dirty="0">
                <a:solidFill>
                  <a:srgbClr val="0000FF"/>
                </a:solidFill>
                <a:latin typeface="Times New Roman" pitchFamily="18" charset="0"/>
                <a:ea typeface="Tahoma" panose="020B0604030504040204" pitchFamily="34" charset="0"/>
                <a:cs typeface="Times New Roman" pitchFamily="18" charset="0"/>
              </a:rPr>
              <a:t>:</a:t>
            </a:r>
          </a:p>
        </p:txBody>
      </p:sp>
      <p:pic>
        <p:nvPicPr>
          <p:cNvPr id="9" name="Picture 12">
            <a:extLst>
              <a:ext uri="{FF2B5EF4-FFF2-40B4-BE49-F238E27FC236}">
                <a16:creationId xmlns:a16="http://schemas.microsoft.com/office/drawing/2014/main" xmlns="" id="{C00A3856-D0B1-47B8-9A20-99AD21EC8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1" y="1490008"/>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33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2450" y="2853392"/>
            <a:ext cx="8305800" cy="2308324"/>
          </a:xfrm>
          <a:prstGeom prst="rect">
            <a:avLst/>
          </a:prstGeom>
          <a:noFill/>
        </p:spPr>
        <p:txBody>
          <a:bodyPr wrap="square" rtlCol="0">
            <a:spAutoFit/>
          </a:bodyPr>
          <a:lstStyle/>
          <a:p>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Dây</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bọc</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cách</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điện</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lõi</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Đồng</a:t>
            </a:r>
            <a:r>
              <a:rPr lang="en-US" sz="4800" b="1" dirty="0">
                <a:solidFill>
                  <a:srgbClr val="000099"/>
                </a:solidFill>
                <a:latin typeface="Times New Roman" pitchFamily="18" charset="0"/>
                <a:cs typeface="Times New Roman" pitchFamily="18" charset="0"/>
              </a:rPr>
              <a:t> </a:t>
            </a:r>
          </a:p>
          <a:p>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Số</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lõi</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dây</a:t>
            </a:r>
            <a:r>
              <a:rPr lang="en-US" sz="4800" b="1" dirty="0">
                <a:solidFill>
                  <a:srgbClr val="000099"/>
                </a:solidFill>
                <a:latin typeface="Times New Roman" pitchFamily="18" charset="0"/>
                <a:cs typeface="Times New Roman" pitchFamily="18" charset="0"/>
              </a:rPr>
              <a:t>: 2</a:t>
            </a:r>
          </a:p>
          <a:p>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Tiết</a:t>
            </a:r>
            <a:r>
              <a:rPr lang="en-US" sz="4800" b="1" dirty="0">
                <a:solidFill>
                  <a:srgbClr val="000099"/>
                </a:solidFill>
                <a:latin typeface="Times New Roman" pitchFamily="18" charset="0"/>
                <a:cs typeface="Times New Roman" pitchFamily="18" charset="0"/>
              </a:rPr>
              <a:t> </a:t>
            </a:r>
            <a:r>
              <a:rPr lang="en-US" sz="4800" b="1" dirty="0" err="1">
                <a:solidFill>
                  <a:srgbClr val="000099"/>
                </a:solidFill>
                <a:latin typeface="Times New Roman" pitchFamily="18" charset="0"/>
                <a:cs typeface="Times New Roman" pitchFamily="18" charset="0"/>
              </a:rPr>
              <a:t>diện</a:t>
            </a:r>
            <a:r>
              <a:rPr lang="en-US" sz="4800" b="1" dirty="0">
                <a:solidFill>
                  <a:srgbClr val="000099"/>
                </a:solidFill>
                <a:latin typeface="Times New Roman" pitchFamily="18" charset="0"/>
                <a:cs typeface="Times New Roman" pitchFamily="18" charset="0"/>
              </a:rPr>
              <a:t>: 1,5 mm</a:t>
            </a:r>
            <a:r>
              <a:rPr lang="en-US" sz="4800" b="1" baseline="30000" dirty="0">
                <a:solidFill>
                  <a:srgbClr val="000099"/>
                </a:solidFill>
                <a:latin typeface="Times New Roman" pitchFamily="18" charset="0"/>
                <a:cs typeface="Times New Roman" pitchFamily="18" charset="0"/>
              </a:rPr>
              <a:t>2</a:t>
            </a:r>
            <a:r>
              <a:rPr lang="en-US" sz="4800" b="1" dirty="0">
                <a:solidFill>
                  <a:srgbClr val="000099"/>
                </a:solidFill>
                <a:latin typeface="Times New Roman" pitchFamily="18" charset="0"/>
                <a:cs typeface="Times New Roman" pitchFamily="18" charset="0"/>
              </a:rPr>
              <a:t> </a:t>
            </a:r>
          </a:p>
        </p:txBody>
      </p:sp>
      <p:sp>
        <p:nvSpPr>
          <p:cNvPr id="6" name="TextBox 5">
            <a:extLst>
              <a:ext uri="{FF2B5EF4-FFF2-40B4-BE49-F238E27FC236}">
                <a16:creationId xmlns:a16="http://schemas.microsoft.com/office/drawing/2014/main" xmlns="" id="{E560659E-8AFC-40FE-9D97-65BDCE25F95A}"/>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imes New Roman" pitchFamily="18" charset="0"/>
                <a:ea typeface="Tahoma" panose="020B0604030504040204" pitchFamily="34" charset="0"/>
                <a:cs typeface="Times New Roman" pitchFamily="18" charset="0"/>
              </a:rPr>
              <a:t>3. </a:t>
            </a:r>
            <a:r>
              <a:rPr lang="en-US" sz="4000" b="1" dirty="0" err="1">
                <a:solidFill>
                  <a:srgbClr val="0000FF"/>
                </a:solidFill>
                <a:latin typeface="Times New Roman" pitchFamily="18" charset="0"/>
                <a:ea typeface="Tahoma" panose="020B0604030504040204" pitchFamily="34" charset="0"/>
                <a:cs typeface="Times New Roman" pitchFamily="18" charset="0"/>
              </a:rPr>
              <a:t>Sử</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dụng</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dây</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dẫn</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điện</a:t>
            </a:r>
            <a:r>
              <a:rPr lang="en-US" sz="4000" b="1" dirty="0">
                <a:solidFill>
                  <a:srgbClr val="0000FF"/>
                </a:solidFill>
                <a:latin typeface="Times New Roman" pitchFamily="18" charset="0"/>
                <a:ea typeface="Tahoma" panose="020B0604030504040204" pitchFamily="34" charset="0"/>
                <a:cs typeface="Times New Roman" pitchFamily="18" charset="0"/>
              </a:rPr>
              <a:t>:</a:t>
            </a:r>
          </a:p>
        </p:txBody>
      </p:sp>
      <p:sp>
        <p:nvSpPr>
          <p:cNvPr id="8" name="TextBox 7">
            <a:extLst>
              <a:ext uri="{FF2B5EF4-FFF2-40B4-BE49-F238E27FC236}">
                <a16:creationId xmlns:a16="http://schemas.microsoft.com/office/drawing/2014/main" xmlns="" id="{BC9A12A9-0EFA-4D5A-9338-44DB4235769A}"/>
              </a:ext>
            </a:extLst>
          </p:cNvPr>
          <p:cNvSpPr txBox="1"/>
          <p:nvPr/>
        </p:nvSpPr>
        <p:spPr>
          <a:xfrm>
            <a:off x="285750" y="914400"/>
            <a:ext cx="8572500" cy="1938992"/>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VD: </a:t>
            </a:r>
            <a:r>
              <a:rPr lang="en-US" sz="4000" b="1" dirty="0" err="1">
                <a:latin typeface="Times New Roman" pitchFamily="18" charset="0"/>
                <a:cs typeface="Times New Roman" pitchFamily="18" charset="0"/>
              </a:rPr>
              <a:t>Đọc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kí</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hiệu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dây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dẫn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điện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bản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vẽ</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thiết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điện</a:t>
            </a:r>
            <a:r>
              <a:rPr lang="en-US" sz="4000" b="1" dirty="0">
                <a:latin typeface="Times New Roman" pitchFamily="18" charset="0"/>
                <a:cs typeface="Times New Roman" pitchFamily="18" charset="0"/>
              </a:rPr>
              <a:t> </a:t>
            </a:r>
            <a:r>
              <a:rPr lang="en-US" sz="4000" b="1" dirty="0">
                <a:solidFill>
                  <a:srgbClr val="FF0000"/>
                </a:solidFill>
                <a:latin typeface="Times New Roman" pitchFamily="18" charset="0"/>
                <a:cs typeface="Times New Roman" pitchFamily="18" charset="0"/>
              </a:rPr>
              <a:t>M(2x1,5) </a:t>
            </a:r>
          </a:p>
          <a:p>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6229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C856B9A7-3054-4DB7-92F6-7DC4ACFC322C}"/>
              </a:ext>
            </a:extLst>
          </p:cNvPr>
          <p:cNvSpPr txBox="1">
            <a:spLocks/>
          </p:cNvSpPr>
          <p:nvPr/>
        </p:nvSpPr>
        <p:spPr>
          <a:xfrm>
            <a:off x="609600" y="990600"/>
            <a:ext cx="8169812" cy="2819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4000" dirty="0" err="1">
                <a:solidFill>
                  <a:srgbClr val="0000FF"/>
                </a:solidFill>
                <a:latin typeface="Times New Roman" pitchFamily="18" charset="0"/>
                <a:cs typeface="Times New Roman" pitchFamily="18" charset="0"/>
              </a:rPr>
              <a:t>Trong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quá</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trình</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sử</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dụng</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cần</a:t>
            </a:r>
            <a:r>
              <a:rPr lang="en-US" sz="4000" dirty="0">
                <a:solidFill>
                  <a:srgbClr val="0000FF"/>
                </a:solidFill>
                <a:latin typeface="Times New Roman" pitchFamily="18" charset="0"/>
                <a:cs typeface="Times New Roman" pitchFamily="18" charset="0"/>
              </a:rPr>
              <a:t> </a:t>
            </a:r>
            <a:r>
              <a:rPr lang="en-US" sz="4000" dirty="0" err="1">
                <a:solidFill>
                  <a:srgbClr val="0000FF"/>
                </a:solidFill>
                <a:latin typeface="Times New Roman" pitchFamily="18" charset="0"/>
                <a:cs typeface="Times New Roman" pitchFamily="18" charset="0"/>
              </a:rPr>
              <a:t>chú</a:t>
            </a:r>
            <a:r>
              <a:rPr lang="en-US" sz="4000" dirty="0">
                <a:solidFill>
                  <a:srgbClr val="0000FF"/>
                </a:solidFill>
                <a:latin typeface="Times New Roman" pitchFamily="18" charset="0"/>
                <a:cs typeface="Times New Roman" pitchFamily="18" charset="0"/>
              </a:rPr>
              <a:t> ý:</a:t>
            </a:r>
          </a:p>
          <a:p>
            <a:pPr marL="0" indent="0">
              <a:buNone/>
            </a:pPr>
            <a:r>
              <a:rPr lang="en-US" altLang="vi-VN" sz="4000" dirty="0">
                <a:solidFill>
                  <a:srgbClr val="6600CC"/>
                </a:solidFill>
                <a:latin typeface="Times New Roman" pitchFamily="18" charset="0"/>
                <a:cs typeface="Times New Roman" pitchFamily="18" charset="0"/>
                <a:sym typeface="Wingdings" pitchFamily="2" charset="2"/>
              </a:rPr>
              <a:t>	</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Thường</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xuyên</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kiểm</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tra</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vỏ</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cách</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điện</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của</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dây</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dẫn</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để</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tránh</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gây</a:t>
            </a:r>
            <a:r>
              <a:rPr lang="en-US" altLang="vi-VN" sz="4000" dirty="0">
                <a:latin typeface="Times New Roman" pitchFamily="18" charset="0"/>
                <a:cs typeface="Times New Roman" pitchFamily="18" charset="0"/>
                <a:sym typeface="Wingdings" pitchFamily="2" charset="2"/>
              </a:rPr>
              <a:t> ra tai </a:t>
            </a:r>
            <a:r>
              <a:rPr lang="en-US" altLang="vi-VN" sz="4000" dirty="0" err="1">
                <a:latin typeface="Times New Roman" pitchFamily="18" charset="0"/>
                <a:cs typeface="Times New Roman" pitchFamily="18" charset="0"/>
                <a:sym typeface="Wingdings" pitchFamily="2" charset="2"/>
              </a:rPr>
              <a:t>nạn</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điện</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cho</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người</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sử</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dụng</a:t>
            </a:r>
            <a:r>
              <a:rPr lang="en-US" altLang="vi-VN" sz="4000" dirty="0">
                <a:latin typeface="Times New Roman" pitchFamily="18" charset="0"/>
                <a:cs typeface="Times New Roman" pitchFamily="18" charset="0"/>
                <a:sym typeface="Wingdings" pitchFamily="2" charset="2"/>
              </a:rPr>
              <a:t>.</a:t>
            </a:r>
          </a:p>
          <a:p>
            <a:pPr marL="0" indent="0">
              <a:buNone/>
            </a:pPr>
            <a:r>
              <a:rPr lang="en-US" altLang="vi-VN" sz="4000" dirty="0">
                <a:latin typeface="Times New Roman" pitchFamily="18" charset="0"/>
                <a:cs typeface="Times New Roman" pitchFamily="18" charset="0"/>
                <a:sym typeface="Wingdings" pitchFamily="2" charset="2"/>
              </a:rPr>
              <a:t>	+ </a:t>
            </a:r>
            <a:r>
              <a:rPr lang="en-US" altLang="vi-VN" sz="4000" dirty="0" err="1">
                <a:latin typeface="Times New Roman" pitchFamily="18" charset="0"/>
                <a:cs typeface="Times New Roman" pitchFamily="18" charset="0"/>
                <a:sym typeface="Wingdings" pitchFamily="2" charset="2"/>
              </a:rPr>
              <a:t>Đảm</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bảo</a:t>
            </a:r>
            <a:r>
              <a:rPr lang="en-US" altLang="vi-VN" sz="4000" dirty="0">
                <a:latin typeface="Times New Roman" pitchFamily="18" charset="0"/>
                <a:cs typeface="Times New Roman" pitchFamily="18" charset="0"/>
                <a:sym typeface="Wingdings" pitchFamily="2" charset="2"/>
              </a:rPr>
              <a:t> an </a:t>
            </a:r>
            <a:r>
              <a:rPr lang="en-US" altLang="vi-VN" sz="4000" dirty="0" err="1">
                <a:latin typeface="Times New Roman" pitchFamily="18" charset="0"/>
                <a:cs typeface="Times New Roman" pitchFamily="18" charset="0"/>
                <a:sym typeface="Wingdings" pitchFamily="2" charset="2"/>
              </a:rPr>
              <a:t>toàn</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khi</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sử</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dụng</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dây</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dẫn</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điện</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nối</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dài</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dây</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dẫn</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có</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phích</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cắm</a:t>
            </a:r>
            <a:r>
              <a:rPr lang="en-US" altLang="vi-VN" sz="4000" dirty="0">
                <a:latin typeface="Times New Roman" pitchFamily="18" charset="0"/>
                <a:cs typeface="Times New Roman" pitchFamily="18" charset="0"/>
                <a:sym typeface="Wingdings" pitchFamily="2" charset="2"/>
              </a:rPr>
              <a:t> </a:t>
            </a:r>
            <a:r>
              <a:rPr lang="en-US" altLang="vi-VN" sz="4000" dirty="0" err="1">
                <a:latin typeface="Times New Roman" pitchFamily="18" charset="0"/>
                <a:cs typeface="Times New Roman" pitchFamily="18" charset="0"/>
                <a:sym typeface="Wingdings" pitchFamily="2" charset="2"/>
              </a:rPr>
              <a:t>điện</a:t>
            </a:r>
            <a:r>
              <a:rPr lang="en-US" altLang="vi-VN" sz="4000" dirty="0">
                <a:latin typeface="Times New Roman" pitchFamily="18" charset="0"/>
                <a:cs typeface="Times New Roman" pitchFamily="18" charset="0"/>
                <a:sym typeface="Wingdings" pitchFamily="2" charset="2"/>
              </a:rPr>
              <a:t>).</a:t>
            </a:r>
          </a:p>
          <a:p>
            <a:pPr marL="514350" indent="-514350">
              <a:buFont typeface="Arial" pitchFamily="34" charset="0"/>
              <a:buNone/>
            </a:pPr>
            <a:endParaRPr lang="en-US" altLang="vi-VN" sz="4000" dirty="0">
              <a:solidFill>
                <a:schemeClr val="accent5">
                  <a:lumMod val="75000"/>
                </a:schemeClr>
              </a:solidFill>
              <a:latin typeface="Times New Roman" pitchFamily="18" charset="0"/>
              <a:cs typeface="Times New Roman" pitchFamily="18" charset="0"/>
              <a:sym typeface="Wingdings" pitchFamily="2" charset="2"/>
            </a:endParaRPr>
          </a:p>
        </p:txBody>
      </p:sp>
      <p:sp>
        <p:nvSpPr>
          <p:cNvPr id="5" name="TextBox 4">
            <a:extLst>
              <a:ext uri="{FF2B5EF4-FFF2-40B4-BE49-F238E27FC236}">
                <a16:creationId xmlns:a16="http://schemas.microsoft.com/office/drawing/2014/main" xmlns="" id="{6656CE5D-0936-4B61-BB01-6740FD6B4633}"/>
              </a:ext>
            </a:extLst>
          </p:cNvPr>
          <p:cNvSpPr txBox="1"/>
          <p:nvPr/>
        </p:nvSpPr>
        <p:spPr>
          <a:xfrm>
            <a:off x="228600" y="61556"/>
            <a:ext cx="8305800" cy="707886"/>
          </a:xfrm>
          <a:prstGeom prst="rect">
            <a:avLst/>
          </a:prstGeom>
          <a:noFill/>
        </p:spPr>
        <p:txBody>
          <a:bodyPr wrap="square" rtlCol="0">
            <a:spAutoFit/>
          </a:bodyPr>
          <a:lstStyle/>
          <a:p>
            <a:r>
              <a:rPr lang="en-US" sz="4000" b="1" dirty="0">
                <a:solidFill>
                  <a:srgbClr val="0000FF"/>
                </a:solidFill>
                <a:latin typeface="Times New Roman" pitchFamily="18" charset="0"/>
                <a:ea typeface="Tahoma" panose="020B0604030504040204" pitchFamily="34" charset="0"/>
                <a:cs typeface="Times New Roman" pitchFamily="18" charset="0"/>
              </a:rPr>
              <a:t>3. </a:t>
            </a:r>
            <a:r>
              <a:rPr lang="en-US" sz="4000" b="1" dirty="0" err="1">
                <a:solidFill>
                  <a:srgbClr val="0000FF"/>
                </a:solidFill>
                <a:latin typeface="Times New Roman" pitchFamily="18" charset="0"/>
                <a:ea typeface="Tahoma" panose="020B0604030504040204" pitchFamily="34" charset="0"/>
                <a:cs typeface="Times New Roman" pitchFamily="18" charset="0"/>
              </a:rPr>
              <a:t>Sử</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dụng</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dây</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dẫn</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điện</a:t>
            </a:r>
            <a:r>
              <a:rPr lang="en-US" sz="4000" b="1" dirty="0">
                <a:solidFill>
                  <a:srgbClr val="0000FF"/>
                </a:solidFill>
                <a:latin typeface="Times New Roman" pitchFamily="18" charset="0"/>
                <a:ea typeface="Tahoma" panose="020B0604030504040204" pitchFamily="34" charset="0"/>
                <a:cs typeface="Times New Roman" pitchFamily="18" charset="0"/>
              </a:rPr>
              <a:t>:</a:t>
            </a:r>
          </a:p>
        </p:txBody>
      </p:sp>
      <p:pic>
        <p:nvPicPr>
          <p:cNvPr id="6" name="Picture 12">
            <a:extLst>
              <a:ext uri="{FF2B5EF4-FFF2-40B4-BE49-F238E27FC236}">
                <a16:creationId xmlns:a16="http://schemas.microsoft.com/office/drawing/2014/main" xmlns="" id="{23B27C27-7C13-492B-887B-8DFB03630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93" y="788199"/>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ox(in)">
                                      <p:cBhvr>
                                        <p:cTn id="17" dur="500"/>
                                        <p:tgtEl>
                                          <p:spTgt spid="4">
                                            <p:txEl>
                                              <p:pRg st="2" end="2"/>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ap re quat">
            <a:extLst>
              <a:ext uri="{FF2B5EF4-FFF2-40B4-BE49-F238E27FC236}">
                <a16:creationId xmlns:a16="http://schemas.microsoft.com/office/drawing/2014/main" xmlns="" id="{1C296433-42CC-4142-BC52-96F9001B2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a:extLst>
              <a:ext uri="{FF2B5EF4-FFF2-40B4-BE49-F238E27FC236}">
                <a16:creationId xmlns:a16="http://schemas.microsoft.com/office/drawing/2014/main" xmlns="" id="{A65F5B88-D459-44DB-B03A-91ACA49CF46A}"/>
              </a:ext>
            </a:extLst>
          </p:cNvPr>
          <p:cNvSpPr txBox="1">
            <a:spLocks noChangeArrowheads="1"/>
          </p:cNvSpPr>
          <p:nvPr/>
        </p:nvSpPr>
        <p:spPr bwMode="auto">
          <a:xfrm>
            <a:off x="-1066800" y="152400"/>
            <a:ext cx="67691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FFFF00"/>
                </a:solidFill>
                <a:cs typeface="Arial" charset="0"/>
              </a:rPr>
              <a:t>II. D</a:t>
            </a:r>
            <a:r>
              <a:rPr lang="en-US" altLang="vi-VN" sz="4000" b="1" u="sng" dirty="0">
                <a:solidFill>
                  <a:srgbClr val="FFFF00"/>
                </a:solidFill>
              </a:rPr>
              <a:t>ÂY CÁP ĐIỆN</a:t>
            </a:r>
            <a:r>
              <a:rPr lang="en-US" altLang="vi-VN" sz="4000" b="1" dirty="0">
                <a:solidFill>
                  <a:srgbClr val="FFFF00"/>
                </a:solidFill>
              </a:rPr>
              <a:t> </a:t>
            </a:r>
          </a:p>
        </p:txBody>
      </p:sp>
      <p:sp>
        <p:nvSpPr>
          <p:cNvPr id="2" name="TextBox 1"/>
          <p:cNvSpPr txBox="1"/>
          <p:nvPr/>
        </p:nvSpPr>
        <p:spPr>
          <a:xfrm>
            <a:off x="4572000" y="1066800"/>
            <a:ext cx="4267200" cy="646331"/>
          </a:xfrm>
          <a:prstGeom prst="rect">
            <a:avLst/>
          </a:prstGeom>
          <a:noFill/>
        </p:spPr>
        <p:txBody>
          <a:bodyPr wrap="square" rtlCol="0">
            <a:spAutoFit/>
          </a:bodyPr>
          <a:lstStyle/>
          <a:p>
            <a:r>
              <a:rPr lang="en-US" smtClean="0"/>
              <a:t>Cáp điện gồm một hay nhiều dây dẫn bọc cách điện bên ngoài là lớp vỏ bảo vệ mềm.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7653"/>
                                        </p:tgtEl>
                                        <p:attrNameLst>
                                          <p:attrName>style.visibility</p:attrName>
                                        </p:attrNameLst>
                                      </p:cBhvr>
                                      <p:to>
                                        <p:strVal val="visible"/>
                                      </p:to>
                                    </p:set>
                                    <p:animEffect transition="in" filter="fade">
                                      <p:cBhvr>
                                        <p:cTn id="7" dur="1000"/>
                                        <p:tgtEl>
                                          <p:spTgt spid="27653"/>
                                        </p:tgtEl>
                                      </p:cBhvr>
                                    </p:animEffect>
                                    <p:anim calcmode="lin" valueType="num">
                                      <p:cBhvr>
                                        <p:cTn id="8" dur="1000" fill="hold"/>
                                        <p:tgtEl>
                                          <p:spTgt spid="27653"/>
                                        </p:tgtEl>
                                        <p:attrNameLst>
                                          <p:attrName>ppt_w</p:attrName>
                                        </p:attrNameLst>
                                      </p:cBhvr>
                                      <p:tavLst>
                                        <p:tav tm="0" fmla="#ppt_w*sin(2.5*pi*$)">
                                          <p:val>
                                            <p:fltVal val="0"/>
                                          </p:val>
                                        </p:tav>
                                        <p:tav tm="100000">
                                          <p:val>
                                            <p:fltVal val="1"/>
                                          </p:val>
                                        </p:tav>
                                      </p:tavLst>
                                    </p:anim>
                                    <p:anim calcmode="lin" valueType="num">
                                      <p:cBhvr>
                                        <p:cTn id="9" dur="1000" fill="hold"/>
                                        <p:tgtEl>
                                          <p:spTgt spid="2765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a:extLst>
              <a:ext uri="{FF2B5EF4-FFF2-40B4-BE49-F238E27FC236}">
                <a16:creationId xmlns:a16="http://schemas.microsoft.com/office/drawing/2014/main" xmlns="" id="{A61E6189-CDB3-48A4-9650-66433A3471B7}"/>
              </a:ext>
            </a:extLst>
          </p:cNvPr>
          <p:cNvGrpSpPr>
            <a:grpSpLocks/>
          </p:cNvGrpSpPr>
          <p:nvPr/>
        </p:nvGrpSpPr>
        <p:grpSpPr bwMode="auto">
          <a:xfrm>
            <a:off x="179388" y="2060575"/>
            <a:ext cx="3097212" cy="3097213"/>
            <a:chOff x="113" y="1298"/>
            <a:chExt cx="1951" cy="1951"/>
          </a:xfrm>
        </p:grpSpPr>
        <p:pic>
          <p:nvPicPr>
            <p:cNvPr id="55312" name="Picture 3" descr="H2">
              <a:extLst>
                <a:ext uri="{FF2B5EF4-FFF2-40B4-BE49-F238E27FC236}">
                  <a16:creationId xmlns:a16="http://schemas.microsoft.com/office/drawing/2014/main" xmlns="" id="{F85C484C-2E2E-470C-86A2-450C472AA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1398"/>
              <a:ext cx="1860" cy="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Oval 4">
              <a:extLst>
                <a:ext uri="{FF2B5EF4-FFF2-40B4-BE49-F238E27FC236}">
                  <a16:creationId xmlns:a16="http://schemas.microsoft.com/office/drawing/2014/main" xmlns="" id="{73B41863-CFBA-48F1-BE73-E14AF965D710}"/>
                </a:ext>
              </a:extLst>
            </p:cNvPr>
            <p:cNvSpPr>
              <a:spLocks noChangeArrowheads="1"/>
            </p:cNvSpPr>
            <p:nvPr/>
          </p:nvSpPr>
          <p:spPr bwMode="auto">
            <a:xfrm>
              <a:off x="703" y="1298"/>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Times New Roman" pitchFamily="18" charset="0"/>
                  <a:cs typeface="Times New Roman" pitchFamily="18" charset="0"/>
                </a:rPr>
                <a:t>1</a:t>
              </a:r>
            </a:p>
          </p:txBody>
        </p:sp>
        <p:sp>
          <p:nvSpPr>
            <p:cNvPr id="39941" name="Oval 5">
              <a:extLst>
                <a:ext uri="{FF2B5EF4-FFF2-40B4-BE49-F238E27FC236}">
                  <a16:creationId xmlns:a16="http://schemas.microsoft.com/office/drawing/2014/main" xmlns="" id="{D2806082-FE19-4914-ACF3-084B19771B8A}"/>
                </a:ext>
              </a:extLst>
            </p:cNvPr>
            <p:cNvSpPr>
              <a:spLocks noChangeArrowheads="1"/>
            </p:cNvSpPr>
            <p:nvPr/>
          </p:nvSpPr>
          <p:spPr bwMode="auto">
            <a:xfrm>
              <a:off x="1247" y="1344"/>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Times New Roman" pitchFamily="18" charset="0"/>
                  <a:cs typeface="Times New Roman" pitchFamily="18" charset="0"/>
                </a:rPr>
                <a:t>2</a:t>
              </a:r>
            </a:p>
          </p:txBody>
        </p:sp>
        <p:sp>
          <p:nvSpPr>
            <p:cNvPr id="39942" name="Oval 6">
              <a:extLst>
                <a:ext uri="{FF2B5EF4-FFF2-40B4-BE49-F238E27FC236}">
                  <a16:creationId xmlns:a16="http://schemas.microsoft.com/office/drawing/2014/main" xmlns="" id="{FC1E87BE-B46F-414A-9C69-C287258C32C8}"/>
                </a:ext>
              </a:extLst>
            </p:cNvPr>
            <p:cNvSpPr>
              <a:spLocks noChangeArrowheads="1"/>
            </p:cNvSpPr>
            <p:nvPr/>
          </p:nvSpPr>
          <p:spPr bwMode="auto">
            <a:xfrm>
              <a:off x="1701" y="2750"/>
              <a:ext cx="363" cy="3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Times New Roman" pitchFamily="18" charset="0"/>
                  <a:cs typeface="Times New Roman" pitchFamily="18" charset="0"/>
                </a:rPr>
                <a:t>3</a:t>
              </a:r>
            </a:p>
          </p:txBody>
        </p:sp>
      </p:grpSp>
      <p:sp>
        <p:nvSpPr>
          <p:cNvPr id="39945" name="Text Box 9">
            <a:extLst>
              <a:ext uri="{FF2B5EF4-FFF2-40B4-BE49-F238E27FC236}">
                <a16:creationId xmlns:a16="http://schemas.microsoft.com/office/drawing/2014/main" xmlns="" id="{394C8996-39DF-4C9A-93E0-0043106C157E}"/>
              </a:ext>
            </a:extLst>
          </p:cNvPr>
          <p:cNvSpPr txBox="1">
            <a:spLocks noChangeArrowheads="1"/>
          </p:cNvSpPr>
          <p:nvPr/>
        </p:nvSpPr>
        <p:spPr bwMode="auto">
          <a:xfrm>
            <a:off x="3505200" y="2263775"/>
            <a:ext cx="1439863" cy="52322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vi-VN" sz="2800" b="1" dirty="0" err="1">
                <a:solidFill>
                  <a:srgbClr val="0000CC"/>
                </a:solidFill>
                <a:latin typeface="Times New Roman" pitchFamily="18" charset="0"/>
                <a:cs typeface="Times New Roman" pitchFamily="18" charset="0"/>
              </a:rPr>
              <a:t>Lõi</a:t>
            </a:r>
            <a:r>
              <a:rPr lang="en-US" altLang="vi-VN" sz="2800" b="1" dirty="0">
                <a:solidFill>
                  <a:srgbClr val="0000CC"/>
                </a:solidFill>
                <a:latin typeface="Times New Roman" pitchFamily="18" charset="0"/>
                <a:cs typeface="Times New Roman" pitchFamily="18" charset="0"/>
              </a:rPr>
              <a:t> </a:t>
            </a:r>
            <a:r>
              <a:rPr lang="en-US" altLang="vi-VN" sz="2800" b="1" dirty="0" err="1">
                <a:solidFill>
                  <a:srgbClr val="0000CC"/>
                </a:solidFill>
                <a:latin typeface="Times New Roman" pitchFamily="18" charset="0"/>
                <a:cs typeface="Times New Roman" pitchFamily="18" charset="0"/>
              </a:rPr>
              <a:t>cáp</a:t>
            </a:r>
            <a:endParaRPr lang="en-US" altLang="vi-VN" sz="2800" b="1" dirty="0">
              <a:solidFill>
                <a:srgbClr val="0000CC"/>
              </a:solidFill>
              <a:latin typeface="Times New Roman" pitchFamily="18" charset="0"/>
              <a:cs typeface="Times New Roman" pitchFamily="18" charset="0"/>
            </a:endParaRPr>
          </a:p>
        </p:txBody>
      </p:sp>
      <p:sp>
        <p:nvSpPr>
          <p:cNvPr id="39946" name="Text Box 10">
            <a:extLst>
              <a:ext uri="{FF2B5EF4-FFF2-40B4-BE49-F238E27FC236}">
                <a16:creationId xmlns:a16="http://schemas.microsoft.com/office/drawing/2014/main" xmlns="" id="{47BFD0BF-B9C8-40B7-A5CB-97C1CEC0EFA3}"/>
              </a:ext>
            </a:extLst>
          </p:cNvPr>
          <p:cNvSpPr txBox="1">
            <a:spLocks noChangeArrowheads="1"/>
          </p:cNvSpPr>
          <p:nvPr/>
        </p:nvSpPr>
        <p:spPr bwMode="auto">
          <a:xfrm>
            <a:off x="3581400" y="2971800"/>
            <a:ext cx="1912938" cy="95410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2800" b="1" dirty="0" err="1">
                <a:solidFill>
                  <a:srgbClr val="0000CC"/>
                </a:solidFill>
                <a:latin typeface="Times New Roman" pitchFamily="18" charset="0"/>
                <a:cs typeface="Times New Roman" pitchFamily="18" charset="0"/>
              </a:rPr>
              <a:t>Vỏ</a:t>
            </a:r>
            <a:r>
              <a:rPr lang="en-US" altLang="vi-VN" sz="2800" b="1" dirty="0">
                <a:solidFill>
                  <a:srgbClr val="0000CC"/>
                </a:solidFill>
                <a:latin typeface="Times New Roman" pitchFamily="18" charset="0"/>
                <a:cs typeface="Times New Roman" pitchFamily="18" charset="0"/>
              </a:rPr>
              <a:t> </a:t>
            </a:r>
            <a:r>
              <a:rPr lang="en-US" altLang="vi-VN" sz="2800" b="1" dirty="0" err="1">
                <a:solidFill>
                  <a:srgbClr val="0000CC"/>
                </a:solidFill>
                <a:latin typeface="Times New Roman" pitchFamily="18" charset="0"/>
                <a:cs typeface="Times New Roman" pitchFamily="18" charset="0"/>
              </a:rPr>
              <a:t>cách</a:t>
            </a:r>
            <a:r>
              <a:rPr lang="en-US" altLang="vi-VN" sz="2800" b="1" dirty="0">
                <a:solidFill>
                  <a:srgbClr val="0000CC"/>
                </a:solidFill>
                <a:latin typeface="Times New Roman" pitchFamily="18" charset="0"/>
                <a:cs typeface="Times New Roman" pitchFamily="18" charset="0"/>
              </a:rPr>
              <a:t> </a:t>
            </a:r>
            <a:r>
              <a:rPr lang="en-US" altLang="vi-VN" sz="2800" b="1" dirty="0" err="1">
                <a:solidFill>
                  <a:srgbClr val="0000CC"/>
                </a:solidFill>
                <a:latin typeface="Times New Roman" pitchFamily="18" charset="0"/>
                <a:cs typeface="Times New Roman" pitchFamily="18" charset="0"/>
              </a:rPr>
              <a:t>điện</a:t>
            </a:r>
            <a:endParaRPr lang="en-US" altLang="vi-VN" sz="2800" b="1" dirty="0">
              <a:solidFill>
                <a:srgbClr val="0000CC"/>
              </a:solidFill>
              <a:latin typeface="Times New Roman" pitchFamily="18" charset="0"/>
              <a:cs typeface="Times New Roman" pitchFamily="18" charset="0"/>
            </a:endParaRPr>
          </a:p>
        </p:txBody>
      </p:sp>
      <p:sp>
        <p:nvSpPr>
          <p:cNvPr id="39947" name="Text Box 11">
            <a:extLst>
              <a:ext uri="{FF2B5EF4-FFF2-40B4-BE49-F238E27FC236}">
                <a16:creationId xmlns:a16="http://schemas.microsoft.com/office/drawing/2014/main" xmlns="" id="{B1E5C2D6-15C0-4C28-97FB-DB0CF8680EE0}"/>
              </a:ext>
            </a:extLst>
          </p:cNvPr>
          <p:cNvSpPr txBox="1">
            <a:spLocks noChangeArrowheads="1"/>
          </p:cNvSpPr>
          <p:nvPr/>
        </p:nvSpPr>
        <p:spPr bwMode="auto">
          <a:xfrm>
            <a:off x="3604237" y="5140116"/>
            <a:ext cx="1800225" cy="52322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defRPr/>
            </a:pPr>
            <a:r>
              <a:rPr lang="en-US" altLang="vi-VN" sz="2800" b="1" dirty="0" err="1">
                <a:solidFill>
                  <a:srgbClr val="0000CC"/>
                </a:solidFill>
                <a:latin typeface="Times New Roman" pitchFamily="18" charset="0"/>
                <a:cs typeface="Times New Roman" pitchFamily="18" charset="0"/>
              </a:rPr>
              <a:t>Vỏ</a:t>
            </a:r>
            <a:r>
              <a:rPr lang="en-US" altLang="vi-VN" sz="2800" b="1" dirty="0">
                <a:solidFill>
                  <a:srgbClr val="0000CC"/>
                </a:solidFill>
                <a:latin typeface="Times New Roman" pitchFamily="18" charset="0"/>
                <a:cs typeface="Times New Roman" pitchFamily="18" charset="0"/>
              </a:rPr>
              <a:t> </a:t>
            </a:r>
            <a:r>
              <a:rPr lang="en-US" altLang="vi-VN" sz="2800" b="1" dirty="0" err="1">
                <a:solidFill>
                  <a:srgbClr val="0000CC"/>
                </a:solidFill>
                <a:latin typeface="Times New Roman" pitchFamily="18" charset="0"/>
                <a:cs typeface="Times New Roman" pitchFamily="18" charset="0"/>
              </a:rPr>
              <a:t>bảo</a:t>
            </a:r>
            <a:r>
              <a:rPr lang="en-US" altLang="vi-VN" sz="2800" b="1" dirty="0">
                <a:solidFill>
                  <a:srgbClr val="0000CC"/>
                </a:solidFill>
                <a:latin typeface="Times New Roman" pitchFamily="18" charset="0"/>
                <a:cs typeface="Times New Roman" pitchFamily="18" charset="0"/>
              </a:rPr>
              <a:t> </a:t>
            </a:r>
            <a:r>
              <a:rPr lang="en-US" altLang="vi-VN" sz="2800" b="1" dirty="0" err="1">
                <a:solidFill>
                  <a:srgbClr val="0000CC"/>
                </a:solidFill>
                <a:latin typeface="Times New Roman" pitchFamily="18" charset="0"/>
                <a:cs typeface="Times New Roman" pitchFamily="18" charset="0"/>
              </a:rPr>
              <a:t>vệ</a:t>
            </a:r>
            <a:endParaRPr lang="en-US" altLang="vi-VN" sz="2800" b="1" dirty="0">
              <a:solidFill>
                <a:srgbClr val="0000CC"/>
              </a:solidFill>
              <a:latin typeface="Times New Roman" pitchFamily="18" charset="0"/>
              <a:cs typeface="Times New Roman" pitchFamily="18" charset="0"/>
            </a:endParaRPr>
          </a:p>
        </p:txBody>
      </p:sp>
      <p:sp>
        <p:nvSpPr>
          <p:cNvPr id="39948" name="Oval 12">
            <a:extLst>
              <a:ext uri="{FF2B5EF4-FFF2-40B4-BE49-F238E27FC236}">
                <a16:creationId xmlns:a16="http://schemas.microsoft.com/office/drawing/2014/main" xmlns="" id="{86FC336D-5C1F-4A1E-8EA1-35C3B2D64E11}"/>
              </a:ext>
            </a:extLst>
          </p:cNvPr>
          <p:cNvSpPr>
            <a:spLocks noChangeArrowheads="1"/>
          </p:cNvSpPr>
          <p:nvPr/>
        </p:nvSpPr>
        <p:spPr bwMode="auto">
          <a:xfrm>
            <a:off x="1116013" y="2060575"/>
            <a:ext cx="576262" cy="5762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Times New Roman" pitchFamily="18" charset="0"/>
                <a:cs typeface="Times New Roman" pitchFamily="18" charset="0"/>
              </a:rPr>
              <a:t>1</a:t>
            </a:r>
          </a:p>
        </p:txBody>
      </p:sp>
      <p:sp>
        <p:nvSpPr>
          <p:cNvPr id="39949" name="Oval 13">
            <a:extLst>
              <a:ext uri="{FF2B5EF4-FFF2-40B4-BE49-F238E27FC236}">
                <a16:creationId xmlns:a16="http://schemas.microsoft.com/office/drawing/2014/main" xmlns="" id="{127794FA-81FC-4455-96B5-BCA3D766DFE0}"/>
              </a:ext>
            </a:extLst>
          </p:cNvPr>
          <p:cNvSpPr>
            <a:spLocks noChangeArrowheads="1"/>
          </p:cNvSpPr>
          <p:nvPr/>
        </p:nvSpPr>
        <p:spPr bwMode="auto">
          <a:xfrm>
            <a:off x="1979613" y="2132013"/>
            <a:ext cx="576262" cy="576262"/>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Times New Roman" pitchFamily="18" charset="0"/>
                <a:cs typeface="Times New Roman" pitchFamily="18" charset="0"/>
              </a:rPr>
              <a:t>2</a:t>
            </a:r>
          </a:p>
        </p:txBody>
      </p:sp>
      <p:sp>
        <p:nvSpPr>
          <p:cNvPr id="39950" name="Oval 14">
            <a:extLst>
              <a:ext uri="{FF2B5EF4-FFF2-40B4-BE49-F238E27FC236}">
                <a16:creationId xmlns:a16="http://schemas.microsoft.com/office/drawing/2014/main" xmlns="" id="{833ED878-9933-47F5-99B4-AB8A6FC596E3}"/>
              </a:ext>
            </a:extLst>
          </p:cNvPr>
          <p:cNvSpPr>
            <a:spLocks noChangeArrowheads="1"/>
          </p:cNvSpPr>
          <p:nvPr/>
        </p:nvSpPr>
        <p:spPr bwMode="auto">
          <a:xfrm>
            <a:off x="2700338" y="4365625"/>
            <a:ext cx="576262" cy="576263"/>
          </a:xfrm>
          <a:prstGeom prst="ellipse">
            <a:avLst/>
          </a:pr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defRPr/>
            </a:pPr>
            <a:r>
              <a:rPr lang="en-US" altLang="vi-VN" sz="2800">
                <a:latin typeface="Times New Roman" pitchFamily="18" charset="0"/>
                <a:cs typeface="Times New Roman" pitchFamily="18" charset="0"/>
              </a:rPr>
              <a:t>3</a:t>
            </a:r>
          </a:p>
        </p:txBody>
      </p:sp>
      <p:sp>
        <p:nvSpPr>
          <p:cNvPr id="39951" name="Text Box 15">
            <a:extLst>
              <a:ext uri="{FF2B5EF4-FFF2-40B4-BE49-F238E27FC236}">
                <a16:creationId xmlns:a16="http://schemas.microsoft.com/office/drawing/2014/main" xmlns="" id="{F3B48811-0479-48DC-942F-11F1B9C6E3D2}"/>
              </a:ext>
            </a:extLst>
          </p:cNvPr>
          <p:cNvSpPr txBox="1">
            <a:spLocks noChangeArrowheads="1"/>
          </p:cNvSpPr>
          <p:nvPr/>
        </p:nvSpPr>
        <p:spPr bwMode="auto">
          <a:xfrm>
            <a:off x="4800600" y="1973569"/>
            <a:ext cx="4191000" cy="830997"/>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dirty="0" err="1">
                <a:solidFill>
                  <a:srgbClr val="660033"/>
                </a:solidFill>
                <a:latin typeface="Times New Roman" pitchFamily="18" charset="0"/>
                <a:cs typeface="Times New Roman" pitchFamily="18" charset="0"/>
              </a:rPr>
              <a:t>Bằng</a:t>
            </a:r>
            <a:r>
              <a:rPr lang="en-US" altLang="vi-VN" sz="2400" b="1" dirty="0">
                <a:solidFill>
                  <a:srgbClr val="660033"/>
                </a:solidFill>
                <a:latin typeface="Times New Roman" pitchFamily="18" charset="0"/>
                <a:cs typeface="Times New Roman" pitchFamily="18" charset="0"/>
              </a:rPr>
              <a:t> </a:t>
            </a:r>
            <a:r>
              <a:rPr lang="en-US" altLang="vi-VN" sz="2400" b="1" dirty="0" err="1">
                <a:solidFill>
                  <a:srgbClr val="660033"/>
                </a:solidFill>
                <a:latin typeface="Times New Roman" pitchFamily="18" charset="0"/>
                <a:cs typeface="Times New Roman" pitchFamily="18" charset="0"/>
              </a:rPr>
              <a:t>đồng</a:t>
            </a:r>
            <a:r>
              <a:rPr lang="en-US" altLang="vi-VN" sz="2400" b="1" dirty="0">
                <a:solidFill>
                  <a:srgbClr val="660033"/>
                </a:solidFill>
                <a:latin typeface="Times New Roman" pitchFamily="18" charset="0"/>
                <a:cs typeface="Times New Roman" pitchFamily="18" charset="0"/>
              </a:rPr>
              <a:t> </a:t>
            </a:r>
            <a:r>
              <a:rPr lang="en-US" altLang="vi-VN" sz="2400" b="1" i="1" dirty="0">
                <a:solidFill>
                  <a:srgbClr val="660033"/>
                </a:solidFill>
                <a:latin typeface="Times New Roman" pitchFamily="18" charset="0"/>
                <a:cs typeface="Times New Roman" pitchFamily="18" charset="0"/>
              </a:rPr>
              <a:t>(</a:t>
            </a:r>
            <a:r>
              <a:rPr lang="en-US" altLang="vi-VN" sz="2400" b="1" i="1" dirty="0" err="1">
                <a:solidFill>
                  <a:srgbClr val="660033"/>
                </a:solidFill>
                <a:latin typeface="Times New Roman" pitchFamily="18" charset="0"/>
                <a:cs typeface="Times New Roman" pitchFamily="18" charset="0"/>
              </a:rPr>
              <a:t>hoặc</a:t>
            </a:r>
            <a:r>
              <a:rPr lang="en-US" altLang="vi-VN" sz="2400" b="1" i="1" dirty="0">
                <a:solidFill>
                  <a:srgbClr val="660033"/>
                </a:solidFill>
                <a:latin typeface="Times New Roman" pitchFamily="18" charset="0"/>
                <a:cs typeface="Times New Roman" pitchFamily="18" charset="0"/>
              </a:rPr>
              <a:t> </a:t>
            </a:r>
            <a:r>
              <a:rPr lang="en-US" altLang="vi-VN" sz="2400" b="1" i="1" dirty="0" err="1">
                <a:solidFill>
                  <a:srgbClr val="660033"/>
                </a:solidFill>
                <a:latin typeface="Times New Roman" pitchFamily="18" charset="0"/>
                <a:cs typeface="Times New Roman" pitchFamily="18" charset="0"/>
              </a:rPr>
              <a:t>nhôm</a:t>
            </a:r>
            <a:r>
              <a:rPr lang="en-US" altLang="vi-VN" sz="2400" b="1" i="1" dirty="0">
                <a:solidFill>
                  <a:srgbClr val="660033"/>
                </a:solidFill>
                <a:latin typeface="Times New Roman" pitchFamily="18" charset="0"/>
                <a:cs typeface="Times New Roman" pitchFamily="18" charset="0"/>
              </a:rPr>
              <a:t>), </a:t>
            </a:r>
            <a:r>
              <a:rPr lang="en-US" altLang="vi-VN" sz="2400" b="1" i="1" dirty="0" err="1">
                <a:solidFill>
                  <a:srgbClr val="660033"/>
                </a:solidFill>
                <a:latin typeface="Times New Roman" pitchFamily="18" charset="0"/>
                <a:cs typeface="Times New Roman" pitchFamily="18" charset="0"/>
              </a:rPr>
              <a:t>gồm</a:t>
            </a:r>
            <a:r>
              <a:rPr lang="en-US" altLang="vi-VN" sz="2400" b="1" i="1" dirty="0">
                <a:solidFill>
                  <a:srgbClr val="660033"/>
                </a:solidFill>
                <a:latin typeface="Times New Roman" pitchFamily="18" charset="0"/>
                <a:cs typeface="Times New Roman" pitchFamily="18" charset="0"/>
              </a:rPr>
              <a:t> </a:t>
            </a:r>
            <a:r>
              <a:rPr lang="en-US" altLang="vi-VN" sz="2400" b="1" i="1" dirty="0" err="1">
                <a:solidFill>
                  <a:srgbClr val="660033"/>
                </a:solidFill>
                <a:latin typeface="Times New Roman" pitchFamily="18" charset="0"/>
                <a:cs typeface="Times New Roman" pitchFamily="18" charset="0"/>
              </a:rPr>
              <a:t>một</a:t>
            </a:r>
            <a:r>
              <a:rPr lang="en-US" altLang="vi-VN" sz="2400" b="1" i="1" dirty="0">
                <a:solidFill>
                  <a:srgbClr val="660033"/>
                </a:solidFill>
                <a:latin typeface="Times New Roman" pitchFamily="18" charset="0"/>
                <a:cs typeface="Times New Roman" pitchFamily="18" charset="0"/>
              </a:rPr>
              <a:t> </a:t>
            </a:r>
            <a:r>
              <a:rPr lang="en-US" altLang="vi-VN" sz="2400" b="1" i="1" dirty="0" err="1">
                <a:solidFill>
                  <a:srgbClr val="660033"/>
                </a:solidFill>
                <a:latin typeface="Times New Roman" pitchFamily="18" charset="0"/>
                <a:cs typeface="Times New Roman" pitchFamily="18" charset="0"/>
              </a:rPr>
              <a:t>lõi</a:t>
            </a:r>
            <a:r>
              <a:rPr lang="en-US" altLang="vi-VN" sz="2400" b="1" i="1" dirty="0">
                <a:solidFill>
                  <a:srgbClr val="660033"/>
                </a:solidFill>
                <a:latin typeface="Times New Roman" pitchFamily="18" charset="0"/>
                <a:cs typeface="Times New Roman" pitchFamily="18" charset="0"/>
              </a:rPr>
              <a:t> </a:t>
            </a:r>
            <a:r>
              <a:rPr lang="en-US" altLang="vi-VN" sz="2400" b="1" i="1" dirty="0" err="1">
                <a:solidFill>
                  <a:srgbClr val="660033"/>
                </a:solidFill>
                <a:latin typeface="Times New Roman" pitchFamily="18" charset="0"/>
                <a:cs typeface="Times New Roman" pitchFamily="18" charset="0"/>
              </a:rPr>
              <a:t>hoặc</a:t>
            </a:r>
            <a:r>
              <a:rPr lang="en-US" altLang="vi-VN" sz="2400" b="1" i="1" dirty="0">
                <a:solidFill>
                  <a:srgbClr val="660033"/>
                </a:solidFill>
                <a:latin typeface="Times New Roman" pitchFamily="18" charset="0"/>
                <a:cs typeface="Times New Roman" pitchFamily="18" charset="0"/>
              </a:rPr>
              <a:t> </a:t>
            </a:r>
            <a:r>
              <a:rPr lang="en-US" altLang="vi-VN" sz="2400" b="1" i="1" dirty="0" err="1">
                <a:solidFill>
                  <a:srgbClr val="660033"/>
                </a:solidFill>
                <a:latin typeface="Times New Roman" pitchFamily="18" charset="0"/>
                <a:cs typeface="Times New Roman" pitchFamily="18" charset="0"/>
              </a:rPr>
              <a:t>nhiều</a:t>
            </a:r>
            <a:r>
              <a:rPr lang="en-US" altLang="vi-VN" sz="2400" b="1" i="1" dirty="0">
                <a:solidFill>
                  <a:srgbClr val="660033"/>
                </a:solidFill>
                <a:latin typeface="Times New Roman" pitchFamily="18" charset="0"/>
                <a:cs typeface="Times New Roman" pitchFamily="18" charset="0"/>
              </a:rPr>
              <a:t> </a:t>
            </a:r>
            <a:r>
              <a:rPr lang="en-US" altLang="vi-VN" sz="2400" b="1" i="1" dirty="0" err="1">
                <a:solidFill>
                  <a:srgbClr val="660033"/>
                </a:solidFill>
                <a:latin typeface="Times New Roman" pitchFamily="18" charset="0"/>
                <a:cs typeface="Times New Roman" pitchFamily="18" charset="0"/>
              </a:rPr>
              <a:t>lõi</a:t>
            </a:r>
            <a:r>
              <a:rPr lang="en-US" altLang="vi-VN" sz="2400" b="1" i="1" dirty="0">
                <a:solidFill>
                  <a:srgbClr val="660033"/>
                </a:solidFill>
                <a:latin typeface="Times New Roman" pitchFamily="18" charset="0"/>
                <a:cs typeface="Times New Roman" pitchFamily="18" charset="0"/>
              </a:rPr>
              <a:t>.</a:t>
            </a:r>
          </a:p>
        </p:txBody>
      </p:sp>
      <p:sp>
        <p:nvSpPr>
          <p:cNvPr id="39954" name="Text Box 18">
            <a:extLst>
              <a:ext uri="{FF2B5EF4-FFF2-40B4-BE49-F238E27FC236}">
                <a16:creationId xmlns:a16="http://schemas.microsoft.com/office/drawing/2014/main" xmlns="" id="{8CFBD860-7435-497C-83C0-A7C62CA82AB8}"/>
              </a:ext>
            </a:extLst>
          </p:cNvPr>
          <p:cNvSpPr txBox="1">
            <a:spLocks noChangeArrowheads="1"/>
          </p:cNvSpPr>
          <p:nvPr/>
        </p:nvSpPr>
        <p:spPr bwMode="auto">
          <a:xfrm>
            <a:off x="5029200" y="2971800"/>
            <a:ext cx="3278188" cy="1569660"/>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err="1">
                <a:solidFill>
                  <a:srgbClr val="660033"/>
                </a:solidFill>
                <a:latin typeface="Times New Roman" pitchFamily="18" charset="0"/>
                <a:cs typeface="Times New Roman" pitchFamily="18" charset="0"/>
              </a:rPr>
              <a:t>Bằng</a:t>
            </a:r>
            <a:r>
              <a:rPr lang="en-US" altLang="vi-VN" b="1" dirty="0">
                <a:solidFill>
                  <a:srgbClr val="660033"/>
                </a:solidFill>
                <a:latin typeface="Times New Roman" pitchFamily="18" charset="0"/>
                <a:cs typeface="Times New Roman" pitchFamily="18" charset="0"/>
              </a:rPr>
              <a:t> </a:t>
            </a:r>
            <a:r>
              <a:rPr lang="en-US" altLang="vi-VN" b="1" dirty="0" err="1">
                <a:solidFill>
                  <a:srgbClr val="660033"/>
                </a:solidFill>
                <a:latin typeface="Times New Roman" pitchFamily="18" charset="0"/>
                <a:cs typeface="Times New Roman" pitchFamily="18" charset="0"/>
              </a:rPr>
              <a:t>cao</a:t>
            </a:r>
            <a:r>
              <a:rPr lang="en-US" altLang="vi-VN" b="1" dirty="0">
                <a:solidFill>
                  <a:srgbClr val="660033"/>
                </a:solidFill>
                <a:latin typeface="Times New Roman" pitchFamily="18" charset="0"/>
                <a:cs typeface="Times New Roman" pitchFamily="18" charset="0"/>
              </a:rPr>
              <a:t> </a:t>
            </a:r>
            <a:r>
              <a:rPr lang="en-US" altLang="vi-VN" b="1" dirty="0" err="1">
                <a:solidFill>
                  <a:srgbClr val="660033"/>
                </a:solidFill>
                <a:latin typeface="Times New Roman" pitchFamily="18" charset="0"/>
                <a:cs typeface="Times New Roman" pitchFamily="18" charset="0"/>
              </a:rPr>
              <a:t>su</a:t>
            </a:r>
            <a:r>
              <a:rPr lang="en-US" altLang="vi-VN" b="1" dirty="0">
                <a:solidFill>
                  <a:srgbClr val="660033"/>
                </a:solidFill>
                <a:latin typeface="Times New Roman" pitchFamily="18" charset="0"/>
                <a:cs typeface="Times New Roman" pitchFamily="18" charset="0"/>
              </a:rPr>
              <a:t> </a:t>
            </a:r>
            <a:r>
              <a:rPr lang="en-US" altLang="vi-VN" b="1" dirty="0" err="1">
                <a:solidFill>
                  <a:srgbClr val="660033"/>
                </a:solidFill>
                <a:latin typeface="Times New Roman" pitchFamily="18" charset="0"/>
                <a:cs typeface="Times New Roman" pitchFamily="18" charset="0"/>
              </a:rPr>
              <a:t>tự</a:t>
            </a:r>
            <a:r>
              <a:rPr lang="en-US" altLang="vi-VN" b="1" dirty="0">
                <a:solidFill>
                  <a:srgbClr val="660033"/>
                </a:solidFill>
                <a:latin typeface="Times New Roman" pitchFamily="18" charset="0"/>
                <a:cs typeface="Times New Roman" pitchFamily="18" charset="0"/>
              </a:rPr>
              <a:t> </a:t>
            </a:r>
            <a:r>
              <a:rPr lang="en-US" altLang="vi-VN" b="1" dirty="0" err="1">
                <a:solidFill>
                  <a:srgbClr val="660033"/>
                </a:solidFill>
                <a:latin typeface="Times New Roman" pitchFamily="18" charset="0"/>
                <a:cs typeface="Times New Roman" pitchFamily="18" charset="0"/>
              </a:rPr>
              <a:t>nhiên</a:t>
            </a:r>
            <a:r>
              <a:rPr lang="en-US" altLang="vi-VN" b="1" dirty="0">
                <a:solidFill>
                  <a:srgbClr val="660033"/>
                </a:solidFill>
                <a:latin typeface="Times New Roman" pitchFamily="18" charset="0"/>
                <a:cs typeface="Times New Roman" pitchFamily="18" charset="0"/>
              </a:rPr>
              <a:t>, </a:t>
            </a:r>
            <a:r>
              <a:rPr lang="en-US" altLang="vi-VN" b="1" dirty="0" err="1">
                <a:solidFill>
                  <a:srgbClr val="660033"/>
                </a:solidFill>
                <a:latin typeface="Times New Roman" pitchFamily="18" charset="0"/>
                <a:cs typeface="Times New Roman" pitchFamily="18" charset="0"/>
              </a:rPr>
              <a:t>cao</a:t>
            </a:r>
            <a:r>
              <a:rPr lang="en-US" altLang="vi-VN" b="1" dirty="0">
                <a:solidFill>
                  <a:srgbClr val="660033"/>
                </a:solidFill>
                <a:latin typeface="Times New Roman" pitchFamily="18" charset="0"/>
                <a:cs typeface="Times New Roman" pitchFamily="18" charset="0"/>
              </a:rPr>
              <a:t> </a:t>
            </a:r>
            <a:r>
              <a:rPr lang="en-US" altLang="vi-VN" b="1" dirty="0" err="1">
                <a:solidFill>
                  <a:srgbClr val="660033"/>
                </a:solidFill>
                <a:latin typeface="Times New Roman" pitchFamily="18" charset="0"/>
                <a:cs typeface="Times New Roman" pitchFamily="18" charset="0"/>
              </a:rPr>
              <a:t>su</a:t>
            </a:r>
            <a:r>
              <a:rPr lang="en-US" altLang="vi-VN" b="1" dirty="0">
                <a:solidFill>
                  <a:srgbClr val="660033"/>
                </a:solidFill>
                <a:latin typeface="Times New Roman" pitchFamily="18" charset="0"/>
                <a:cs typeface="Times New Roman" pitchFamily="18" charset="0"/>
              </a:rPr>
              <a:t> </a:t>
            </a:r>
            <a:r>
              <a:rPr lang="en-US" altLang="vi-VN" b="1" dirty="0" err="1">
                <a:solidFill>
                  <a:srgbClr val="660033"/>
                </a:solidFill>
                <a:latin typeface="Times New Roman" pitchFamily="18" charset="0"/>
                <a:cs typeface="Times New Roman" pitchFamily="18" charset="0"/>
              </a:rPr>
              <a:t>tổng</a:t>
            </a:r>
            <a:r>
              <a:rPr lang="en-US" altLang="vi-VN" b="1" dirty="0">
                <a:solidFill>
                  <a:srgbClr val="660033"/>
                </a:solidFill>
                <a:latin typeface="Times New Roman" pitchFamily="18" charset="0"/>
                <a:cs typeface="Times New Roman" pitchFamily="18" charset="0"/>
              </a:rPr>
              <a:t> </a:t>
            </a:r>
            <a:r>
              <a:rPr lang="en-US" altLang="vi-VN" b="1" dirty="0" err="1">
                <a:solidFill>
                  <a:srgbClr val="660033"/>
                </a:solidFill>
                <a:latin typeface="Times New Roman" pitchFamily="18" charset="0"/>
                <a:cs typeface="Times New Roman" pitchFamily="18" charset="0"/>
              </a:rPr>
              <a:t>hợp</a:t>
            </a:r>
            <a:r>
              <a:rPr lang="en-US" altLang="vi-VN" b="1" dirty="0">
                <a:solidFill>
                  <a:srgbClr val="660033"/>
                </a:solidFill>
                <a:latin typeface="Times New Roman" pitchFamily="18" charset="0"/>
                <a:cs typeface="Times New Roman" pitchFamily="18" charset="0"/>
              </a:rPr>
              <a:t>, PVC.</a:t>
            </a:r>
          </a:p>
        </p:txBody>
      </p:sp>
      <p:sp>
        <p:nvSpPr>
          <p:cNvPr id="39955" name="Text Box 19">
            <a:extLst>
              <a:ext uri="{FF2B5EF4-FFF2-40B4-BE49-F238E27FC236}">
                <a16:creationId xmlns:a16="http://schemas.microsoft.com/office/drawing/2014/main" xmlns="" id="{309FB96D-5284-4FC6-93A3-8334E802AFB5}"/>
              </a:ext>
            </a:extLst>
          </p:cNvPr>
          <p:cNvSpPr txBox="1">
            <a:spLocks noChangeArrowheads="1"/>
          </p:cNvSpPr>
          <p:nvPr/>
        </p:nvSpPr>
        <p:spPr bwMode="auto">
          <a:xfrm>
            <a:off x="4967068" y="4724400"/>
            <a:ext cx="3997544" cy="2062103"/>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a:solidFill>
                  <a:srgbClr val="660033"/>
                </a:solidFill>
                <a:latin typeface="Times New Roman" pitchFamily="18" charset="0"/>
                <a:cs typeface="Times New Roman" pitchFamily="18" charset="0"/>
              </a:rPr>
              <a:t>Được chế tạo cho phù hợp với các môi trường lắp đặt cáp khác nhau.</a:t>
            </a:r>
          </a:p>
        </p:txBody>
      </p:sp>
      <p:sp>
        <p:nvSpPr>
          <p:cNvPr id="20" name="TextBox 19">
            <a:extLst>
              <a:ext uri="{FF2B5EF4-FFF2-40B4-BE49-F238E27FC236}">
                <a16:creationId xmlns:a16="http://schemas.microsoft.com/office/drawing/2014/main" xmlns="" id="{AEE0B750-48A2-4E84-A845-4497E6EEF1E2}"/>
              </a:ext>
            </a:extLst>
          </p:cNvPr>
          <p:cNvSpPr txBox="1"/>
          <p:nvPr/>
        </p:nvSpPr>
        <p:spPr>
          <a:xfrm>
            <a:off x="228600" y="0"/>
            <a:ext cx="8305800" cy="707886"/>
          </a:xfrm>
          <a:prstGeom prst="rect">
            <a:avLst/>
          </a:prstGeom>
          <a:noFill/>
        </p:spPr>
        <p:txBody>
          <a:bodyPr wrap="square" rtlCol="0">
            <a:spAutoFit/>
          </a:bodyPr>
          <a:lstStyle/>
          <a:p>
            <a:r>
              <a:rPr lang="en-US" sz="4000" b="1" dirty="0">
                <a:solidFill>
                  <a:srgbClr val="0000FF"/>
                </a:solidFill>
                <a:latin typeface="Times New Roman" pitchFamily="18" charset="0"/>
                <a:ea typeface="Tahoma" panose="020B0604030504040204" pitchFamily="34" charset="0"/>
                <a:cs typeface="Times New Roman" pitchFamily="18" charset="0"/>
              </a:rPr>
              <a:t>1. </a:t>
            </a:r>
            <a:r>
              <a:rPr lang="en-US" sz="4000" b="1" dirty="0" err="1">
                <a:solidFill>
                  <a:srgbClr val="0000FF"/>
                </a:solidFill>
                <a:latin typeface="Times New Roman" pitchFamily="18" charset="0"/>
                <a:ea typeface="Tahoma" panose="020B0604030504040204" pitchFamily="34" charset="0"/>
                <a:cs typeface="Times New Roman" pitchFamily="18" charset="0"/>
              </a:rPr>
              <a:t>Cấu</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tạo</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của</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dây</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cáp</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điện</a:t>
            </a:r>
            <a:r>
              <a:rPr lang="en-US" sz="4000" b="1" dirty="0">
                <a:solidFill>
                  <a:srgbClr val="0000FF"/>
                </a:solidFill>
                <a:latin typeface="Times New Roman" pitchFamily="18" charset="0"/>
                <a:ea typeface="Tahoma" panose="020B0604030504040204" pitchFamily="34" charset="0"/>
                <a:cs typeface="Times New Roman" pitchFamily="18" charset="0"/>
              </a:rPr>
              <a:t>:</a:t>
            </a:r>
          </a:p>
        </p:txBody>
      </p:sp>
      <p:sp>
        <p:nvSpPr>
          <p:cNvPr id="21" name="TextBox 20">
            <a:extLst>
              <a:ext uri="{FF2B5EF4-FFF2-40B4-BE49-F238E27FC236}">
                <a16:creationId xmlns:a16="http://schemas.microsoft.com/office/drawing/2014/main" xmlns="" id="{7AC35051-015E-42F8-8EE0-BA2C2FF5E04A}"/>
              </a:ext>
            </a:extLst>
          </p:cNvPr>
          <p:cNvSpPr txBox="1"/>
          <p:nvPr/>
        </p:nvSpPr>
        <p:spPr>
          <a:xfrm>
            <a:off x="228600" y="681034"/>
            <a:ext cx="8305800" cy="1200329"/>
          </a:xfrm>
          <a:prstGeom prst="rect">
            <a:avLst/>
          </a:prstGeom>
          <a:noFill/>
        </p:spPr>
        <p:txBody>
          <a:bodyPr wrap="square" rtlCol="0">
            <a:spAutoFit/>
          </a:bodyPr>
          <a:lstStyle/>
          <a:p>
            <a:pPr algn="ctr">
              <a:spcBef>
                <a:spcPct val="0"/>
              </a:spcBef>
            </a:pPr>
            <a:r>
              <a:rPr lang="en-US" altLang="vi-VN" sz="3600" b="1" i="1" dirty="0">
                <a:latin typeface="Times New Roman" pitchFamily="18" charset="0"/>
                <a:cs typeface="Times New Roman" pitchFamily="18" charset="0"/>
              </a:rPr>
              <a:t>Quan </a:t>
            </a:r>
            <a:r>
              <a:rPr lang="en-US" altLang="vi-VN" sz="3600" b="1" i="1" dirty="0" err="1">
                <a:latin typeface="Times New Roman" pitchFamily="18" charset="0"/>
                <a:cs typeface="Times New Roman" pitchFamily="18" charset="0"/>
              </a:rPr>
              <a:t>sát</a:t>
            </a:r>
            <a:r>
              <a:rPr lang="en-US" altLang="vi-VN" sz="3600" b="1" i="1" dirty="0">
                <a:latin typeface="Times New Roman" pitchFamily="18" charset="0"/>
                <a:cs typeface="Times New Roman" pitchFamily="18" charset="0"/>
              </a:rPr>
              <a:t> </a:t>
            </a:r>
            <a:r>
              <a:rPr lang="en-US" altLang="vi-VN" sz="3600" b="1" i="1" dirty="0" err="1">
                <a:latin typeface="Times New Roman" pitchFamily="18" charset="0"/>
                <a:cs typeface="Times New Roman" pitchFamily="18" charset="0"/>
              </a:rPr>
              <a:t>hình</a:t>
            </a:r>
            <a:r>
              <a:rPr lang="en-US" altLang="vi-VN" sz="3600" b="1" i="1" dirty="0">
                <a:latin typeface="Times New Roman" pitchFamily="18" charset="0"/>
                <a:cs typeface="Times New Roman" pitchFamily="18" charset="0"/>
              </a:rPr>
              <a:t> 2.3, </a:t>
            </a:r>
            <a:r>
              <a:rPr lang="en-US" altLang="vi-VN" sz="3600" b="1" i="1" dirty="0" err="1">
                <a:latin typeface="Times New Roman" pitchFamily="18" charset="0"/>
                <a:cs typeface="Times New Roman" pitchFamily="18" charset="0"/>
              </a:rPr>
              <a:t>em</a:t>
            </a:r>
            <a:r>
              <a:rPr lang="en-US" altLang="vi-VN" sz="3600" b="1" i="1" dirty="0">
                <a:latin typeface="Times New Roman" pitchFamily="18" charset="0"/>
                <a:cs typeface="Times New Roman" pitchFamily="18" charset="0"/>
              </a:rPr>
              <a:t> </a:t>
            </a:r>
            <a:r>
              <a:rPr lang="en-US" altLang="vi-VN" sz="3600" b="1" i="1" dirty="0" err="1">
                <a:latin typeface="Times New Roman" pitchFamily="18" charset="0"/>
                <a:cs typeface="Times New Roman" pitchFamily="18" charset="0"/>
              </a:rPr>
              <a:t>hãy</a:t>
            </a:r>
            <a:r>
              <a:rPr lang="en-US" altLang="vi-VN" sz="3600" b="1" i="1" dirty="0">
                <a:latin typeface="Times New Roman" pitchFamily="18" charset="0"/>
                <a:cs typeface="Times New Roman" pitchFamily="18" charset="0"/>
              </a:rPr>
              <a:t> </a:t>
            </a:r>
            <a:r>
              <a:rPr lang="en-US" altLang="vi-VN" sz="3600" b="1" i="1" dirty="0" err="1">
                <a:latin typeface="Times New Roman" pitchFamily="18" charset="0"/>
                <a:cs typeface="Times New Roman" pitchFamily="18" charset="0"/>
              </a:rPr>
              <a:t>cho</a:t>
            </a:r>
            <a:r>
              <a:rPr lang="en-US" altLang="vi-VN" sz="3600" b="1" i="1" dirty="0">
                <a:latin typeface="Times New Roman" pitchFamily="18" charset="0"/>
                <a:cs typeface="Times New Roman" pitchFamily="18" charset="0"/>
              </a:rPr>
              <a:t> </a:t>
            </a:r>
            <a:r>
              <a:rPr lang="en-US" altLang="vi-VN" sz="3600" b="1" i="1" dirty="0" err="1">
                <a:latin typeface="Times New Roman" pitchFamily="18" charset="0"/>
                <a:cs typeface="Times New Roman" pitchFamily="18" charset="0"/>
              </a:rPr>
              <a:t>biết</a:t>
            </a:r>
            <a:r>
              <a:rPr lang="en-US" altLang="vi-VN" sz="3600" b="1" i="1" dirty="0">
                <a:latin typeface="Times New Roman" pitchFamily="18" charset="0"/>
                <a:cs typeface="Times New Roman" pitchFamily="18" charset="0"/>
              </a:rPr>
              <a:t> </a:t>
            </a:r>
            <a:r>
              <a:rPr lang="en-US" altLang="vi-VN" sz="3600" b="1" i="1" dirty="0" err="1">
                <a:latin typeface="Times New Roman" pitchFamily="18" charset="0"/>
                <a:cs typeface="Times New Roman" pitchFamily="18" charset="0"/>
              </a:rPr>
              <a:t>cấu</a:t>
            </a:r>
            <a:r>
              <a:rPr lang="en-US" altLang="vi-VN" sz="3600" b="1" i="1" dirty="0">
                <a:latin typeface="Times New Roman" pitchFamily="18" charset="0"/>
                <a:cs typeface="Times New Roman" pitchFamily="18" charset="0"/>
              </a:rPr>
              <a:t> </a:t>
            </a:r>
            <a:r>
              <a:rPr lang="en-US" altLang="vi-VN" sz="3600" b="1" i="1" dirty="0" err="1">
                <a:latin typeface="Times New Roman" pitchFamily="18" charset="0"/>
                <a:cs typeface="Times New Roman" pitchFamily="18" charset="0"/>
              </a:rPr>
              <a:t>tạo</a:t>
            </a:r>
            <a:r>
              <a:rPr lang="en-US" altLang="vi-VN" sz="3600" b="1" i="1" dirty="0">
                <a:latin typeface="Times New Roman" pitchFamily="18" charset="0"/>
                <a:cs typeface="Times New Roman" pitchFamily="18" charset="0"/>
              </a:rPr>
              <a:t> </a:t>
            </a:r>
            <a:r>
              <a:rPr lang="en-US" altLang="vi-VN" sz="3600" b="1" i="1" dirty="0" err="1">
                <a:latin typeface="Times New Roman" pitchFamily="18" charset="0"/>
                <a:cs typeface="Times New Roman" pitchFamily="18" charset="0"/>
              </a:rPr>
              <a:t>của</a:t>
            </a:r>
            <a:r>
              <a:rPr lang="en-US" altLang="vi-VN" sz="3600" b="1" i="1" dirty="0">
                <a:latin typeface="Times New Roman" pitchFamily="18" charset="0"/>
                <a:cs typeface="Times New Roman" pitchFamily="18" charset="0"/>
              </a:rPr>
              <a:t> </a:t>
            </a:r>
            <a:r>
              <a:rPr lang="en-US" altLang="vi-VN" sz="3600" b="1" i="1" dirty="0" err="1">
                <a:latin typeface="Times New Roman" pitchFamily="18" charset="0"/>
                <a:cs typeface="Times New Roman" pitchFamily="18" charset="0"/>
              </a:rPr>
              <a:t>dây</a:t>
            </a:r>
            <a:r>
              <a:rPr lang="en-US" altLang="vi-VN" sz="3600" b="1" i="1" dirty="0">
                <a:latin typeface="Times New Roman" pitchFamily="18" charset="0"/>
                <a:cs typeface="Times New Roman" pitchFamily="18" charset="0"/>
              </a:rPr>
              <a:t> </a:t>
            </a:r>
            <a:r>
              <a:rPr lang="en-US" altLang="vi-VN" sz="3600" b="1" i="1" dirty="0" err="1">
                <a:latin typeface="Times New Roman" pitchFamily="18" charset="0"/>
                <a:cs typeface="Times New Roman" pitchFamily="18" charset="0"/>
              </a:rPr>
              <a:t>cáp</a:t>
            </a:r>
            <a:r>
              <a:rPr lang="en-US" altLang="vi-VN" sz="3600" b="1" i="1" dirty="0">
                <a:latin typeface="Times New Roman" pitchFamily="18" charset="0"/>
                <a:cs typeface="Times New Roman" pitchFamily="18" charset="0"/>
              </a:rPr>
              <a:t> </a:t>
            </a:r>
            <a:r>
              <a:rPr lang="en-US" altLang="vi-VN" sz="3600" b="1" i="1" dirty="0" err="1">
                <a:latin typeface="Times New Roman" pitchFamily="18" charset="0"/>
                <a:cs typeface="Times New Roman" pitchFamily="18" charset="0"/>
              </a:rPr>
              <a:t>gồm</a:t>
            </a:r>
            <a:r>
              <a:rPr lang="en-US" altLang="vi-VN" sz="3600" b="1" i="1" dirty="0">
                <a:latin typeface="Times New Roman" pitchFamily="18" charset="0"/>
                <a:cs typeface="Times New Roman" pitchFamily="18" charset="0"/>
              </a:rPr>
              <a:t> </a:t>
            </a:r>
            <a:r>
              <a:rPr lang="en-US" altLang="vi-VN" sz="3600" b="1" i="1" dirty="0" err="1">
                <a:latin typeface="Times New Roman" pitchFamily="18" charset="0"/>
                <a:cs typeface="Times New Roman" pitchFamily="18" charset="0"/>
              </a:rPr>
              <a:t>những</a:t>
            </a:r>
            <a:r>
              <a:rPr lang="en-US" altLang="vi-VN" sz="3600" b="1" i="1" dirty="0">
                <a:latin typeface="Times New Roman" pitchFamily="18" charset="0"/>
                <a:cs typeface="Times New Roman" pitchFamily="18" charset="0"/>
              </a:rPr>
              <a:t> </a:t>
            </a:r>
            <a:r>
              <a:rPr lang="en-US" altLang="vi-VN" sz="3600" b="1" i="1" dirty="0" err="1">
                <a:latin typeface="Times New Roman" pitchFamily="18" charset="0"/>
                <a:cs typeface="Times New Roman" pitchFamily="18" charset="0"/>
              </a:rPr>
              <a:t>bộ</a:t>
            </a:r>
            <a:r>
              <a:rPr lang="en-US" altLang="vi-VN" sz="3600" b="1" i="1" dirty="0">
                <a:latin typeface="Times New Roman" pitchFamily="18" charset="0"/>
                <a:cs typeface="Times New Roman" pitchFamily="18" charset="0"/>
              </a:rPr>
              <a:t> </a:t>
            </a:r>
            <a:r>
              <a:rPr lang="en-US" altLang="vi-VN" sz="3600" b="1" i="1" dirty="0" err="1">
                <a:latin typeface="Times New Roman" pitchFamily="18" charset="0"/>
                <a:cs typeface="Times New Roman" pitchFamily="18" charset="0"/>
              </a:rPr>
              <a:t>phận</a:t>
            </a:r>
            <a:r>
              <a:rPr lang="en-US" altLang="vi-VN" sz="3600" b="1" i="1" dirty="0">
                <a:latin typeface="Times New Roman" pitchFamily="18" charset="0"/>
                <a:cs typeface="Times New Roman" pitchFamily="18" charset="0"/>
              </a:rPr>
              <a:t> </a:t>
            </a:r>
            <a:r>
              <a:rPr lang="en-US" altLang="vi-VN" sz="3600" b="1" i="1" dirty="0" err="1">
                <a:latin typeface="Times New Roman" pitchFamily="18" charset="0"/>
                <a:cs typeface="Times New Roman" pitchFamily="18" charset="0"/>
              </a:rPr>
              <a:t>nào</a:t>
            </a:r>
            <a:r>
              <a:rPr lang="en-US" altLang="vi-VN" sz="3600" b="1" i="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2.22222E-6 -1.11111E-6 L 0.20486 0.02107 " pathEditMode="relative" rAng="0" ptsTypes="AA">
                                      <p:cBhvr>
                                        <p:cTn id="6" dur="2000" fill="hold"/>
                                        <p:tgtEl>
                                          <p:spTgt spid="39948"/>
                                        </p:tgtEl>
                                        <p:attrNameLst>
                                          <p:attrName>ppt_x</p:attrName>
                                          <p:attrName>ppt_y</p:attrName>
                                        </p:attrNameLst>
                                      </p:cBhvr>
                                      <p:rCtr x="10243" y="1042"/>
                                    </p:animMotion>
                                  </p:childTnLst>
                                </p:cTn>
                              </p:par>
                            </p:childTnLst>
                          </p:cTn>
                        </p:par>
                        <p:par>
                          <p:cTn id="7" fill="hold" nodeType="afterGroup">
                            <p:stCondLst>
                              <p:cond delay="2000"/>
                            </p:stCondLst>
                            <p:childTnLst>
                              <p:par>
                                <p:cTn id="8" presetID="51" presetClass="entr" presetSubtype="0" fill="hold" grpId="0" nodeType="afterEffect">
                                  <p:stCondLst>
                                    <p:cond delay="0"/>
                                  </p:stCondLst>
                                  <p:childTnLst>
                                    <p:set>
                                      <p:cBhvr>
                                        <p:cTn id="9" dur="1" fill="hold">
                                          <p:stCondLst>
                                            <p:cond delay="0"/>
                                          </p:stCondLst>
                                        </p:cTn>
                                        <p:tgtEl>
                                          <p:spTgt spid="39945"/>
                                        </p:tgtEl>
                                        <p:attrNameLst>
                                          <p:attrName>style.visibility</p:attrName>
                                        </p:attrNameLst>
                                      </p:cBhvr>
                                      <p:to>
                                        <p:strVal val="visible"/>
                                      </p:to>
                                    </p:set>
                                    <p:animEffect transition="in" filter="fade">
                                      <p:cBhvr>
                                        <p:cTn id="10" dur="770" decel="100000"/>
                                        <p:tgtEl>
                                          <p:spTgt spid="39945"/>
                                        </p:tgtEl>
                                      </p:cBhvr>
                                    </p:animEffect>
                                    <p:animScale>
                                      <p:cBhvr>
                                        <p:cTn id="11" dur="770" decel="100000"/>
                                        <p:tgtEl>
                                          <p:spTgt spid="39945"/>
                                        </p:tgtEl>
                                      </p:cBhvr>
                                      <p:from x="10000" y="10000"/>
                                      <p:to x="200000" y="450000"/>
                                    </p:animScale>
                                    <p:animScale>
                                      <p:cBhvr>
                                        <p:cTn id="12" dur="1230" accel="100000" fill="hold">
                                          <p:stCondLst>
                                            <p:cond delay="770"/>
                                          </p:stCondLst>
                                        </p:cTn>
                                        <p:tgtEl>
                                          <p:spTgt spid="39945"/>
                                        </p:tgtEl>
                                      </p:cBhvr>
                                      <p:from x="200000" y="450000"/>
                                      <p:to x="100000" y="100000"/>
                                    </p:animScale>
                                    <p:set>
                                      <p:cBhvr>
                                        <p:cTn id="13" dur="770" fill="hold"/>
                                        <p:tgtEl>
                                          <p:spTgt spid="39945"/>
                                        </p:tgtEl>
                                        <p:attrNameLst>
                                          <p:attrName>ppt_x</p:attrName>
                                        </p:attrNameLst>
                                      </p:cBhvr>
                                      <p:to>
                                        <p:strVal val="(0.5)"/>
                                      </p:to>
                                    </p:set>
                                    <p:anim from="(0.5)" to="(#ppt_x)" calcmode="lin" valueType="num">
                                      <p:cBhvr>
                                        <p:cTn id="14" dur="1230" accel="100000" fill="hold">
                                          <p:stCondLst>
                                            <p:cond delay="770"/>
                                          </p:stCondLst>
                                        </p:cTn>
                                        <p:tgtEl>
                                          <p:spTgt spid="39945"/>
                                        </p:tgtEl>
                                        <p:attrNameLst>
                                          <p:attrName>ppt_x</p:attrName>
                                        </p:attrNameLst>
                                      </p:cBhvr>
                                    </p:anim>
                                    <p:set>
                                      <p:cBhvr>
                                        <p:cTn id="15" dur="770" fill="hold"/>
                                        <p:tgtEl>
                                          <p:spTgt spid="39945"/>
                                        </p:tgtEl>
                                        <p:attrNameLst>
                                          <p:attrName>ppt_y</p:attrName>
                                        </p:attrNameLst>
                                      </p:cBhvr>
                                      <p:to>
                                        <p:strVal val="(#ppt_y+0.4)"/>
                                      </p:to>
                                    </p:set>
                                    <p:anim from="(#ppt_y+0.4)" to="(#ppt_y)" calcmode="lin" valueType="num">
                                      <p:cBhvr>
                                        <p:cTn id="16" dur="1230" accel="100000" fill="hold">
                                          <p:stCondLst>
                                            <p:cond delay="770"/>
                                          </p:stCondLst>
                                        </p:cTn>
                                        <p:tgtEl>
                                          <p:spTgt spid="39945"/>
                                        </p:tgtEl>
                                        <p:attrNameLst>
                                          <p:attrName>ppt_y</p:attrName>
                                        </p:attrNameLst>
                                      </p:cBhvr>
                                    </p:anim>
                                  </p:childTnLst>
                                </p:cTn>
                              </p:par>
                            </p:childTnLst>
                          </p:cTn>
                        </p:par>
                        <p:par>
                          <p:cTn id="17" fill="hold" nodeType="afterGroup">
                            <p:stCondLst>
                              <p:cond delay="4000"/>
                            </p:stCondLst>
                            <p:childTnLst>
                              <p:par>
                                <p:cTn id="18" presetID="63" presetClass="path" presetSubtype="0" accel="50000" decel="50000" fill="hold" grpId="0" nodeType="afterEffect">
                                  <p:stCondLst>
                                    <p:cond delay="0"/>
                                  </p:stCondLst>
                                  <p:childTnLst>
                                    <p:animMotion origin="layout" path="M 3.33333E-6 2.22222E-6 L 0.12222 0.14722 " pathEditMode="relative" rAng="0" ptsTypes="AA">
                                      <p:cBhvr>
                                        <p:cTn id="19" dur="2000" fill="hold"/>
                                        <p:tgtEl>
                                          <p:spTgt spid="39949"/>
                                        </p:tgtEl>
                                        <p:attrNameLst>
                                          <p:attrName>ppt_x</p:attrName>
                                          <p:attrName>ppt_y</p:attrName>
                                        </p:attrNameLst>
                                      </p:cBhvr>
                                      <p:rCtr x="6111" y="7361"/>
                                    </p:animMotion>
                                  </p:childTnLst>
                                </p:cTn>
                              </p:par>
                            </p:childTnLst>
                          </p:cTn>
                        </p:par>
                        <p:par>
                          <p:cTn id="20" fill="hold" nodeType="afterGroup">
                            <p:stCondLst>
                              <p:cond delay="6000"/>
                            </p:stCondLst>
                            <p:childTnLst>
                              <p:par>
                                <p:cTn id="21" presetID="51" presetClass="entr" presetSubtype="0" fill="hold" grpId="0" nodeType="afterEffect">
                                  <p:stCondLst>
                                    <p:cond delay="0"/>
                                  </p:stCondLst>
                                  <p:childTnLst>
                                    <p:set>
                                      <p:cBhvr>
                                        <p:cTn id="22" dur="1" fill="hold">
                                          <p:stCondLst>
                                            <p:cond delay="0"/>
                                          </p:stCondLst>
                                        </p:cTn>
                                        <p:tgtEl>
                                          <p:spTgt spid="39946"/>
                                        </p:tgtEl>
                                        <p:attrNameLst>
                                          <p:attrName>style.visibility</p:attrName>
                                        </p:attrNameLst>
                                      </p:cBhvr>
                                      <p:to>
                                        <p:strVal val="visible"/>
                                      </p:to>
                                    </p:set>
                                    <p:animEffect transition="in" filter="fade">
                                      <p:cBhvr>
                                        <p:cTn id="23" dur="770" decel="100000"/>
                                        <p:tgtEl>
                                          <p:spTgt spid="39946"/>
                                        </p:tgtEl>
                                      </p:cBhvr>
                                    </p:animEffect>
                                    <p:animScale>
                                      <p:cBhvr>
                                        <p:cTn id="24" dur="770" decel="100000"/>
                                        <p:tgtEl>
                                          <p:spTgt spid="39946"/>
                                        </p:tgtEl>
                                      </p:cBhvr>
                                      <p:from x="10000" y="10000"/>
                                      <p:to x="200000" y="450000"/>
                                    </p:animScale>
                                    <p:animScale>
                                      <p:cBhvr>
                                        <p:cTn id="25" dur="1230" accel="100000" fill="hold">
                                          <p:stCondLst>
                                            <p:cond delay="770"/>
                                          </p:stCondLst>
                                        </p:cTn>
                                        <p:tgtEl>
                                          <p:spTgt spid="39946"/>
                                        </p:tgtEl>
                                      </p:cBhvr>
                                      <p:from x="200000" y="450000"/>
                                      <p:to x="100000" y="100000"/>
                                    </p:animScale>
                                    <p:set>
                                      <p:cBhvr>
                                        <p:cTn id="26" dur="770" fill="hold"/>
                                        <p:tgtEl>
                                          <p:spTgt spid="39946"/>
                                        </p:tgtEl>
                                        <p:attrNameLst>
                                          <p:attrName>ppt_x</p:attrName>
                                        </p:attrNameLst>
                                      </p:cBhvr>
                                      <p:to>
                                        <p:strVal val="(0.5)"/>
                                      </p:to>
                                    </p:set>
                                    <p:anim from="(0.5)" to="(#ppt_x)" calcmode="lin" valueType="num">
                                      <p:cBhvr>
                                        <p:cTn id="27" dur="1230" accel="100000" fill="hold">
                                          <p:stCondLst>
                                            <p:cond delay="770"/>
                                          </p:stCondLst>
                                        </p:cTn>
                                        <p:tgtEl>
                                          <p:spTgt spid="39946"/>
                                        </p:tgtEl>
                                        <p:attrNameLst>
                                          <p:attrName>ppt_x</p:attrName>
                                        </p:attrNameLst>
                                      </p:cBhvr>
                                    </p:anim>
                                    <p:set>
                                      <p:cBhvr>
                                        <p:cTn id="28" dur="770" fill="hold"/>
                                        <p:tgtEl>
                                          <p:spTgt spid="39946"/>
                                        </p:tgtEl>
                                        <p:attrNameLst>
                                          <p:attrName>ppt_y</p:attrName>
                                        </p:attrNameLst>
                                      </p:cBhvr>
                                      <p:to>
                                        <p:strVal val="(#ppt_y+0.4)"/>
                                      </p:to>
                                    </p:set>
                                    <p:anim from="(#ppt_y+0.4)" to="(#ppt_y)" calcmode="lin" valueType="num">
                                      <p:cBhvr>
                                        <p:cTn id="29" dur="1230" accel="100000" fill="hold">
                                          <p:stCondLst>
                                            <p:cond delay="770"/>
                                          </p:stCondLst>
                                        </p:cTn>
                                        <p:tgtEl>
                                          <p:spTgt spid="39946"/>
                                        </p:tgtEl>
                                        <p:attrNameLst>
                                          <p:attrName>ppt_y</p:attrName>
                                        </p:attrNameLst>
                                      </p:cBhvr>
                                    </p:anim>
                                  </p:childTnLst>
                                </p:cTn>
                              </p:par>
                            </p:childTnLst>
                          </p:cTn>
                        </p:par>
                        <p:par>
                          <p:cTn id="30" fill="hold" nodeType="afterGroup">
                            <p:stCondLst>
                              <p:cond delay="8000"/>
                            </p:stCondLst>
                            <p:childTnLst>
                              <p:par>
                                <p:cTn id="31" presetID="63" presetClass="path" presetSubtype="0" accel="50000" decel="50000" fill="hold" grpId="0" nodeType="afterEffect">
                                  <p:stCondLst>
                                    <p:cond delay="0"/>
                                  </p:stCondLst>
                                  <p:childTnLst>
                                    <p:animMotion origin="layout" path="M 3.88889E-6 -2.22222E-6 L 0.05156 0.12292 " pathEditMode="relative" rAng="0" ptsTypes="AA">
                                      <p:cBhvr>
                                        <p:cTn id="32" dur="2000" fill="hold"/>
                                        <p:tgtEl>
                                          <p:spTgt spid="39950"/>
                                        </p:tgtEl>
                                        <p:attrNameLst>
                                          <p:attrName>ppt_x</p:attrName>
                                          <p:attrName>ppt_y</p:attrName>
                                        </p:attrNameLst>
                                      </p:cBhvr>
                                      <p:rCtr x="2569" y="6134"/>
                                    </p:animMotion>
                                  </p:childTnLst>
                                </p:cTn>
                              </p:par>
                            </p:childTnLst>
                          </p:cTn>
                        </p:par>
                        <p:par>
                          <p:cTn id="33" fill="hold" nodeType="afterGroup">
                            <p:stCondLst>
                              <p:cond delay="10000"/>
                            </p:stCondLst>
                            <p:childTnLst>
                              <p:par>
                                <p:cTn id="34" presetID="51" presetClass="entr" presetSubtype="0" fill="hold" grpId="0" nodeType="afterEffect">
                                  <p:stCondLst>
                                    <p:cond delay="0"/>
                                  </p:stCondLst>
                                  <p:childTnLst>
                                    <p:set>
                                      <p:cBhvr>
                                        <p:cTn id="35" dur="1" fill="hold">
                                          <p:stCondLst>
                                            <p:cond delay="0"/>
                                          </p:stCondLst>
                                        </p:cTn>
                                        <p:tgtEl>
                                          <p:spTgt spid="39947"/>
                                        </p:tgtEl>
                                        <p:attrNameLst>
                                          <p:attrName>style.visibility</p:attrName>
                                        </p:attrNameLst>
                                      </p:cBhvr>
                                      <p:to>
                                        <p:strVal val="visible"/>
                                      </p:to>
                                    </p:set>
                                    <p:animEffect transition="in" filter="fade">
                                      <p:cBhvr>
                                        <p:cTn id="36" dur="770" decel="100000"/>
                                        <p:tgtEl>
                                          <p:spTgt spid="39947"/>
                                        </p:tgtEl>
                                      </p:cBhvr>
                                    </p:animEffect>
                                    <p:animScale>
                                      <p:cBhvr>
                                        <p:cTn id="37" dur="770" decel="100000"/>
                                        <p:tgtEl>
                                          <p:spTgt spid="39947"/>
                                        </p:tgtEl>
                                      </p:cBhvr>
                                      <p:from x="10000" y="10000"/>
                                      <p:to x="200000" y="450000"/>
                                    </p:animScale>
                                    <p:animScale>
                                      <p:cBhvr>
                                        <p:cTn id="38" dur="1230" accel="100000" fill="hold">
                                          <p:stCondLst>
                                            <p:cond delay="770"/>
                                          </p:stCondLst>
                                        </p:cTn>
                                        <p:tgtEl>
                                          <p:spTgt spid="39947"/>
                                        </p:tgtEl>
                                      </p:cBhvr>
                                      <p:from x="200000" y="450000"/>
                                      <p:to x="100000" y="100000"/>
                                    </p:animScale>
                                    <p:set>
                                      <p:cBhvr>
                                        <p:cTn id="39" dur="770" fill="hold"/>
                                        <p:tgtEl>
                                          <p:spTgt spid="39947"/>
                                        </p:tgtEl>
                                        <p:attrNameLst>
                                          <p:attrName>ppt_x</p:attrName>
                                        </p:attrNameLst>
                                      </p:cBhvr>
                                      <p:to>
                                        <p:strVal val="(0.5)"/>
                                      </p:to>
                                    </p:set>
                                    <p:anim from="(0.5)" to="(#ppt_x)" calcmode="lin" valueType="num">
                                      <p:cBhvr>
                                        <p:cTn id="40" dur="1230" accel="100000" fill="hold">
                                          <p:stCondLst>
                                            <p:cond delay="770"/>
                                          </p:stCondLst>
                                        </p:cTn>
                                        <p:tgtEl>
                                          <p:spTgt spid="39947"/>
                                        </p:tgtEl>
                                        <p:attrNameLst>
                                          <p:attrName>ppt_x</p:attrName>
                                        </p:attrNameLst>
                                      </p:cBhvr>
                                    </p:anim>
                                    <p:set>
                                      <p:cBhvr>
                                        <p:cTn id="41" dur="770" fill="hold"/>
                                        <p:tgtEl>
                                          <p:spTgt spid="39947"/>
                                        </p:tgtEl>
                                        <p:attrNameLst>
                                          <p:attrName>ppt_y</p:attrName>
                                        </p:attrNameLst>
                                      </p:cBhvr>
                                      <p:to>
                                        <p:strVal val="(#ppt_y+0.4)"/>
                                      </p:to>
                                    </p:set>
                                    <p:anim from="(#ppt_y+0.4)" to="(#ppt_y)" calcmode="lin" valueType="num">
                                      <p:cBhvr>
                                        <p:cTn id="42" dur="1230" accel="100000" fill="hold">
                                          <p:stCondLst>
                                            <p:cond delay="770"/>
                                          </p:stCondLst>
                                        </p:cTn>
                                        <p:tgtEl>
                                          <p:spTgt spid="39947"/>
                                        </p:tgtEl>
                                        <p:attrNameLst>
                                          <p:attrName>ppt_y</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39951"/>
                                        </p:tgtEl>
                                        <p:attrNameLst>
                                          <p:attrName>style.visibility</p:attrName>
                                        </p:attrNameLst>
                                      </p:cBhvr>
                                      <p:to>
                                        <p:strVal val="visible"/>
                                      </p:to>
                                    </p:set>
                                    <p:anim calcmode="discrete" valueType="clr">
                                      <p:cBhvr override="childStyle">
                                        <p:cTn id="47" dur="80"/>
                                        <p:tgtEl>
                                          <p:spTgt spid="39951"/>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9951"/>
                                        </p:tgtEl>
                                        <p:attrNameLst>
                                          <p:attrName>fillcolor</p:attrName>
                                        </p:attrNameLst>
                                      </p:cBhvr>
                                      <p:tavLst>
                                        <p:tav tm="0">
                                          <p:val>
                                            <p:clrVal>
                                              <a:schemeClr val="accent2"/>
                                            </p:clrVal>
                                          </p:val>
                                        </p:tav>
                                        <p:tav tm="50000">
                                          <p:val>
                                            <p:clrVal>
                                              <a:schemeClr val="hlink"/>
                                            </p:clrVal>
                                          </p:val>
                                        </p:tav>
                                      </p:tavLst>
                                    </p:anim>
                                    <p:set>
                                      <p:cBhvr>
                                        <p:cTn id="49" dur="80"/>
                                        <p:tgtEl>
                                          <p:spTgt spid="39951"/>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39954"/>
                                        </p:tgtEl>
                                        <p:attrNameLst>
                                          <p:attrName>style.visibility</p:attrName>
                                        </p:attrNameLst>
                                      </p:cBhvr>
                                      <p:to>
                                        <p:strVal val="visible"/>
                                      </p:to>
                                    </p:set>
                                    <p:anim calcmode="discrete" valueType="clr">
                                      <p:cBhvr override="childStyle">
                                        <p:cTn id="54" dur="80"/>
                                        <p:tgtEl>
                                          <p:spTgt spid="39954"/>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9954"/>
                                        </p:tgtEl>
                                        <p:attrNameLst>
                                          <p:attrName>fillcolor</p:attrName>
                                        </p:attrNameLst>
                                      </p:cBhvr>
                                      <p:tavLst>
                                        <p:tav tm="0">
                                          <p:val>
                                            <p:clrVal>
                                              <a:schemeClr val="accent2"/>
                                            </p:clrVal>
                                          </p:val>
                                        </p:tav>
                                        <p:tav tm="50000">
                                          <p:val>
                                            <p:clrVal>
                                              <a:schemeClr val="hlink"/>
                                            </p:clrVal>
                                          </p:val>
                                        </p:tav>
                                      </p:tavLst>
                                    </p:anim>
                                    <p:set>
                                      <p:cBhvr>
                                        <p:cTn id="56" dur="80"/>
                                        <p:tgtEl>
                                          <p:spTgt spid="39954"/>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39955"/>
                                        </p:tgtEl>
                                        <p:attrNameLst>
                                          <p:attrName>style.visibility</p:attrName>
                                        </p:attrNameLst>
                                      </p:cBhvr>
                                      <p:to>
                                        <p:strVal val="visible"/>
                                      </p:to>
                                    </p:set>
                                    <p:anim calcmode="discrete" valueType="clr">
                                      <p:cBhvr override="childStyle">
                                        <p:cTn id="61" dur="80"/>
                                        <p:tgtEl>
                                          <p:spTgt spid="39955"/>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39955"/>
                                        </p:tgtEl>
                                        <p:attrNameLst>
                                          <p:attrName>fillcolor</p:attrName>
                                        </p:attrNameLst>
                                      </p:cBhvr>
                                      <p:tavLst>
                                        <p:tav tm="0">
                                          <p:val>
                                            <p:clrVal>
                                              <a:schemeClr val="accent2"/>
                                            </p:clrVal>
                                          </p:val>
                                        </p:tav>
                                        <p:tav tm="50000">
                                          <p:val>
                                            <p:clrVal>
                                              <a:schemeClr val="hlink"/>
                                            </p:clrVal>
                                          </p:val>
                                        </p:tav>
                                      </p:tavLst>
                                    </p:anim>
                                    <p:set>
                                      <p:cBhvr>
                                        <p:cTn id="63" dur="80"/>
                                        <p:tgtEl>
                                          <p:spTgt spid="3995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48" grpId="0" animBg="1"/>
      <p:bldP spid="39949" grpId="0" animBg="1"/>
      <p:bldP spid="39950" grpId="0" animBg="1"/>
      <p:bldP spid="39951" grpId="0" animBg="1"/>
      <p:bldP spid="39954" grpId="0" animBg="1"/>
      <p:bldP spid="399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5" name="Text Box 9">
            <a:extLst>
              <a:ext uri="{FF2B5EF4-FFF2-40B4-BE49-F238E27FC236}">
                <a16:creationId xmlns:a16="http://schemas.microsoft.com/office/drawing/2014/main" xmlns="" id="{394C8996-39DF-4C9A-93E0-0043106C157E}"/>
              </a:ext>
            </a:extLst>
          </p:cNvPr>
          <p:cNvSpPr txBox="1">
            <a:spLocks noChangeArrowheads="1"/>
          </p:cNvSpPr>
          <p:nvPr/>
        </p:nvSpPr>
        <p:spPr bwMode="auto">
          <a:xfrm>
            <a:off x="1067291" y="788199"/>
            <a:ext cx="3627516"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Arial" charset="0"/>
              </a:rPr>
              <a:t>- </a:t>
            </a:r>
            <a:r>
              <a:rPr lang="en-US" altLang="vi-VN" sz="4000" b="1" dirty="0" err="1">
                <a:solidFill>
                  <a:srgbClr val="0000CC"/>
                </a:solidFill>
                <a:latin typeface="Arial" charset="0"/>
              </a:rPr>
              <a:t>Lõi</a:t>
            </a:r>
            <a:r>
              <a:rPr lang="en-US" altLang="vi-VN" sz="4000" b="1" dirty="0">
                <a:solidFill>
                  <a:srgbClr val="0000CC"/>
                </a:solidFill>
                <a:latin typeface="Arial" charset="0"/>
              </a:rPr>
              <a:t> </a:t>
            </a:r>
            <a:r>
              <a:rPr lang="en-US" altLang="vi-VN" sz="4000" b="1" dirty="0" err="1">
                <a:solidFill>
                  <a:srgbClr val="0000CC"/>
                </a:solidFill>
                <a:latin typeface="Arial" charset="0"/>
              </a:rPr>
              <a:t>cáp</a:t>
            </a:r>
            <a:endParaRPr lang="en-US" altLang="vi-VN" sz="4000" b="1" dirty="0">
              <a:solidFill>
                <a:srgbClr val="0000CC"/>
              </a:solidFill>
              <a:latin typeface="Arial" charset="0"/>
            </a:endParaRPr>
          </a:p>
        </p:txBody>
      </p:sp>
      <p:sp>
        <p:nvSpPr>
          <p:cNvPr id="39946" name="Text Box 10">
            <a:extLst>
              <a:ext uri="{FF2B5EF4-FFF2-40B4-BE49-F238E27FC236}">
                <a16:creationId xmlns:a16="http://schemas.microsoft.com/office/drawing/2014/main" xmlns="" id="{47BFD0BF-B9C8-40B7-A5CB-97C1CEC0EFA3}"/>
              </a:ext>
            </a:extLst>
          </p:cNvPr>
          <p:cNvSpPr txBox="1">
            <a:spLocks noChangeArrowheads="1"/>
          </p:cNvSpPr>
          <p:nvPr/>
        </p:nvSpPr>
        <p:spPr bwMode="auto">
          <a:xfrm>
            <a:off x="1067291" y="1557632"/>
            <a:ext cx="3967982"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Arial" charset="0"/>
              </a:rPr>
              <a:t>- </a:t>
            </a:r>
            <a:r>
              <a:rPr lang="en-US" altLang="vi-VN" sz="4000" b="1" dirty="0" err="1">
                <a:solidFill>
                  <a:srgbClr val="0000CC"/>
                </a:solidFill>
                <a:latin typeface="Arial" charset="0"/>
              </a:rPr>
              <a:t>Vỏ</a:t>
            </a:r>
            <a:r>
              <a:rPr lang="en-US" altLang="vi-VN" sz="4000" b="1" dirty="0">
                <a:solidFill>
                  <a:srgbClr val="0000CC"/>
                </a:solidFill>
                <a:latin typeface="Arial" charset="0"/>
              </a:rPr>
              <a:t> </a:t>
            </a:r>
            <a:r>
              <a:rPr lang="en-US" altLang="vi-VN" sz="4000" b="1" dirty="0" err="1">
                <a:solidFill>
                  <a:srgbClr val="0000CC"/>
                </a:solidFill>
                <a:latin typeface="Arial" charset="0"/>
              </a:rPr>
              <a:t>cách</a:t>
            </a:r>
            <a:r>
              <a:rPr lang="en-US" altLang="vi-VN" sz="4000" b="1" dirty="0">
                <a:solidFill>
                  <a:srgbClr val="0000CC"/>
                </a:solidFill>
                <a:latin typeface="Arial" charset="0"/>
              </a:rPr>
              <a:t> </a:t>
            </a:r>
            <a:r>
              <a:rPr lang="en-US" altLang="vi-VN" sz="4000" b="1" dirty="0" err="1">
                <a:solidFill>
                  <a:srgbClr val="0000CC"/>
                </a:solidFill>
                <a:latin typeface="Arial" charset="0"/>
              </a:rPr>
              <a:t>điện</a:t>
            </a:r>
            <a:endParaRPr lang="en-US" altLang="vi-VN" sz="4000" b="1" dirty="0">
              <a:solidFill>
                <a:srgbClr val="0000CC"/>
              </a:solidFill>
              <a:latin typeface="Arial" charset="0"/>
            </a:endParaRPr>
          </a:p>
        </p:txBody>
      </p:sp>
      <p:sp>
        <p:nvSpPr>
          <p:cNvPr id="39947" name="Text Box 11">
            <a:extLst>
              <a:ext uri="{FF2B5EF4-FFF2-40B4-BE49-F238E27FC236}">
                <a16:creationId xmlns:a16="http://schemas.microsoft.com/office/drawing/2014/main" xmlns="" id="{B1E5C2D6-15C0-4C28-97FB-DB0CF8680EE0}"/>
              </a:ext>
            </a:extLst>
          </p:cNvPr>
          <p:cNvSpPr txBox="1">
            <a:spLocks noChangeArrowheads="1"/>
          </p:cNvSpPr>
          <p:nvPr/>
        </p:nvSpPr>
        <p:spPr bwMode="auto">
          <a:xfrm>
            <a:off x="1075497" y="2328290"/>
            <a:ext cx="3124200" cy="70788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000" b="1" dirty="0">
                <a:solidFill>
                  <a:srgbClr val="0000CC"/>
                </a:solidFill>
                <a:latin typeface="Arial" charset="0"/>
              </a:rPr>
              <a:t>- </a:t>
            </a:r>
            <a:r>
              <a:rPr lang="en-US" altLang="vi-VN" sz="4000" b="1" dirty="0" err="1">
                <a:solidFill>
                  <a:srgbClr val="0000CC"/>
                </a:solidFill>
                <a:latin typeface="Arial" charset="0"/>
              </a:rPr>
              <a:t>Vỏ</a:t>
            </a:r>
            <a:r>
              <a:rPr lang="en-US" altLang="vi-VN" sz="4000" b="1" dirty="0">
                <a:solidFill>
                  <a:srgbClr val="0000CC"/>
                </a:solidFill>
                <a:latin typeface="Arial" charset="0"/>
              </a:rPr>
              <a:t> </a:t>
            </a:r>
            <a:r>
              <a:rPr lang="en-US" altLang="vi-VN" sz="4000" b="1" dirty="0" err="1">
                <a:solidFill>
                  <a:srgbClr val="0000CC"/>
                </a:solidFill>
                <a:latin typeface="Arial" charset="0"/>
              </a:rPr>
              <a:t>bảo</a:t>
            </a:r>
            <a:r>
              <a:rPr lang="en-US" altLang="vi-VN" sz="4000" b="1" dirty="0">
                <a:solidFill>
                  <a:srgbClr val="0000CC"/>
                </a:solidFill>
                <a:latin typeface="Arial" charset="0"/>
              </a:rPr>
              <a:t> </a:t>
            </a:r>
            <a:r>
              <a:rPr lang="en-US" altLang="vi-VN" sz="4000" b="1" dirty="0" err="1">
                <a:solidFill>
                  <a:srgbClr val="0000CC"/>
                </a:solidFill>
                <a:latin typeface="Arial" charset="0"/>
              </a:rPr>
              <a:t>vệ</a:t>
            </a:r>
            <a:endParaRPr lang="en-US" altLang="vi-VN" sz="4000" b="1" dirty="0">
              <a:solidFill>
                <a:srgbClr val="0000CC"/>
              </a:solidFill>
              <a:latin typeface="Arial" charset="0"/>
            </a:endParaRPr>
          </a:p>
        </p:txBody>
      </p:sp>
      <p:sp>
        <p:nvSpPr>
          <p:cNvPr id="39953" name="Text Box 17">
            <a:extLst>
              <a:ext uri="{FF2B5EF4-FFF2-40B4-BE49-F238E27FC236}">
                <a16:creationId xmlns:a16="http://schemas.microsoft.com/office/drawing/2014/main" xmlns="" id="{C1EA82A4-5281-4905-9464-66FEF3D6162B}"/>
              </a:ext>
            </a:extLst>
          </p:cNvPr>
          <p:cNvSpPr txBox="1">
            <a:spLocks noChangeArrowheads="1"/>
          </p:cNvSpPr>
          <p:nvPr/>
        </p:nvSpPr>
        <p:spPr bwMode="auto">
          <a:xfrm>
            <a:off x="1504949" y="5064229"/>
            <a:ext cx="6134102" cy="1323439"/>
          </a:xfrm>
          <a:prstGeom prst="rect">
            <a:avLst/>
          </a:prstGeom>
          <a:solidFill>
            <a:schemeClr val="bg1"/>
          </a:solidFill>
          <a:ln w="9525">
            <a:noFill/>
            <a:miter lim="800000"/>
            <a:headEnd/>
            <a:tailEnd/>
          </a:ln>
          <a:effectLst>
            <a:prstShdw prst="shdw17" dist="17961" dir="2700000">
              <a:srgbClr val="000000"/>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4000" b="1" dirty="0" err="1">
                <a:solidFill>
                  <a:srgbClr val="006600"/>
                </a:solidFill>
              </a:rPr>
              <a:t>Có</a:t>
            </a:r>
            <a:r>
              <a:rPr lang="en-US" altLang="vi-VN" sz="4000" b="1" dirty="0">
                <a:solidFill>
                  <a:srgbClr val="006600"/>
                </a:solidFill>
              </a:rPr>
              <a:t> </a:t>
            </a:r>
            <a:r>
              <a:rPr lang="en-US" altLang="vi-VN" sz="4000" b="1" dirty="0" err="1">
                <a:solidFill>
                  <a:srgbClr val="006600"/>
                </a:solidFill>
              </a:rPr>
              <a:t>lớp</a:t>
            </a:r>
            <a:r>
              <a:rPr lang="en-US" altLang="vi-VN" sz="4000" b="1" dirty="0">
                <a:solidFill>
                  <a:srgbClr val="006600"/>
                </a:solidFill>
              </a:rPr>
              <a:t> </a:t>
            </a:r>
            <a:r>
              <a:rPr lang="en-US" altLang="vi-VN" sz="4000" b="1" dirty="0" err="1">
                <a:solidFill>
                  <a:srgbClr val="006600"/>
                </a:solidFill>
              </a:rPr>
              <a:t>vỏ</a:t>
            </a:r>
            <a:r>
              <a:rPr lang="en-US" altLang="vi-VN" sz="4000" b="1" dirty="0">
                <a:solidFill>
                  <a:srgbClr val="006600"/>
                </a:solidFill>
              </a:rPr>
              <a:t> </a:t>
            </a:r>
            <a:r>
              <a:rPr lang="en-US" altLang="vi-VN" sz="4000" b="1" dirty="0" err="1">
                <a:solidFill>
                  <a:srgbClr val="006600"/>
                </a:solidFill>
              </a:rPr>
              <a:t>bảo</a:t>
            </a:r>
            <a:r>
              <a:rPr lang="en-US" altLang="vi-VN" sz="4000" b="1" dirty="0">
                <a:solidFill>
                  <a:srgbClr val="006600"/>
                </a:solidFill>
              </a:rPr>
              <a:t> </a:t>
            </a:r>
            <a:r>
              <a:rPr lang="en-US" altLang="vi-VN" sz="4000" b="1" dirty="0" err="1">
                <a:solidFill>
                  <a:srgbClr val="006600"/>
                </a:solidFill>
              </a:rPr>
              <a:t>vệ</a:t>
            </a:r>
            <a:r>
              <a:rPr lang="en-US" altLang="vi-VN" sz="4000" b="1" dirty="0">
                <a:solidFill>
                  <a:srgbClr val="006600"/>
                </a:solidFill>
              </a:rPr>
              <a:t> </a:t>
            </a:r>
            <a:r>
              <a:rPr lang="en-US" altLang="vi-VN" sz="4000" b="1" dirty="0" err="1">
                <a:solidFill>
                  <a:srgbClr val="006600"/>
                </a:solidFill>
              </a:rPr>
              <a:t>mềm</a:t>
            </a:r>
            <a:r>
              <a:rPr lang="en-US" altLang="vi-VN" sz="4000" b="1" dirty="0">
                <a:solidFill>
                  <a:srgbClr val="006600"/>
                </a:solidFill>
              </a:rPr>
              <a:t> </a:t>
            </a:r>
            <a:r>
              <a:rPr lang="en-US" altLang="vi-VN" sz="4000" b="1" dirty="0" err="1">
                <a:solidFill>
                  <a:srgbClr val="006600"/>
                </a:solidFill>
              </a:rPr>
              <a:t>chịu</a:t>
            </a:r>
            <a:r>
              <a:rPr lang="en-US" altLang="vi-VN" sz="4000" b="1" dirty="0">
                <a:solidFill>
                  <a:srgbClr val="006600"/>
                </a:solidFill>
              </a:rPr>
              <a:t> </a:t>
            </a:r>
            <a:r>
              <a:rPr lang="en-US" altLang="vi-VN" sz="4000" b="1" dirty="0" err="1">
                <a:solidFill>
                  <a:srgbClr val="006600"/>
                </a:solidFill>
              </a:rPr>
              <a:t>được</a:t>
            </a:r>
            <a:r>
              <a:rPr lang="en-US" altLang="vi-VN" sz="4000" b="1" dirty="0">
                <a:solidFill>
                  <a:srgbClr val="006600"/>
                </a:solidFill>
              </a:rPr>
              <a:t> </a:t>
            </a:r>
            <a:r>
              <a:rPr lang="en-US" altLang="vi-VN" sz="4000" b="1" dirty="0" err="1">
                <a:solidFill>
                  <a:srgbClr val="006600"/>
                </a:solidFill>
              </a:rPr>
              <a:t>nắng</a:t>
            </a:r>
            <a:r>
              <a:rPr lang="en-US" altLang="vi-VN" sz="4000" b="1" dirty="0">
                <a:solidFill>
                  <a:srgbClr val="006600"/>
                </a:solidFill>
              </a:rPr>
              <a:t>, </a:t>
            </a:r>
            <a:r>
              <a:rPr lang="en-US" altLang="vi-VN" sz="4000" b="1" dirty="0" err="1">
                <a:solidFill>
                  <a:srgbClr val="006600"/>
                </a:solidFill>
              </a:rPr>
              <a:t>mưa</a:t>
            </a:r>
            <a:r>
              <a:rPr lang="en-US" altLang="vi-VN" sz="4000" b="1" dirty="0">
                <a:solidFill>
                  <a:srgbClr val="006600"/>
                </a:solidFill>
              </a:rPr>
              <a:t>.</a:t>
            </a:r>
          </a:p>
        </p:txBody>
      </p:sp>
      <p:sp>
        <p:nvSpPr>
          <p:cNvPr id="20" name="TextBox 19">
            <a:extLst>
              <a:ext uri="{FF2B5EF4-FFF2-40B4-BE49-F238E27FC236}">
                <a16:creationId xmlns:a16="http://schemas.microsoft.com/office/drawing/2014/main" xmlns="" id="{AEE0B750-48A2-4E84-A845-4497E6EEF1E2}"/>
              </a:ext>
            </a:extLst>
          </p:cNvPr>
          <p:cNvSpPr txBox="1"/>
          <p:nvPr/>
        </p:nvSpPr>
        <p:spPr>
          <a:xfrm>
            <a:off x="228600" y="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1.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Cấu</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tạo</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của</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pic>
        <p:nvPicPr>
          <p:cNvPr id="22" name="Picture 12">
            <a:extLst>
              <a:ext uri="{FF2B5EF4-FFF2-40B4-BE49-F238E27FC236}">
                <a16:creationId xmlns:a16="http://schemas.microsoft.com/office/drawing/2014/main" xmlns="" id="{EDD48C02-D0E6-4B91-B309-AD5C79237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93" y="788199"/>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ight Brace 1">
            <a:extLst>
              <a:ext uri="{FF2B5EF4-FFF2-40B4-BE49-F238E27FC236}">
                <a16:creationId xmlns:a16="http://schemas.microsoft.com/office/drawing/2014/main" xmlns="" id="{00343B12-59C7-4524-BA17-0351BC8D5DEE}"/>
              </a:ext>
            </a:extLst>
          </p:cNvPr>
          <p:cNvSpPr/>
          <p:nvPr/>
        </p:nvSpPr>
        <p:spPr>
          <a:xfrm>
            <a:off x="4381500" y="788199"/>
            <a:ext cx="1562100" cy="2355185"/>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xmlns="" id="{CBA3F70F-F931-4992-BF7C-CFAD1B679FB3}"/>
              </a:ext>
            </a:extLst>
          </p:cNvPr>
          <p:cNvSpPr txBox="1"/>
          <p:nvPr/>
        </p:nvSpPr>
        <p:spPr>
          <a:xfrm>
            <a:off x="5943600" y="1557632"/>
            <a:ext cx="1371600" cy="769441"/>
          </a:xfrm>
          <a:prstGeom prst="rect">
            <a:avLst/>
          </a:prstGeom>
          <a:noFill/>
        </p:spPr>
        <p:txBody>
          <a:bodyPr wrap="square" rtlCol="0">
            <a:spAutoFit/>
          </a:bodyPr>
          <a:lstStyle/>
          <a:p>
            <a:r>
              <a:rPr lang="en-US" sz="4400" b="1" dirty="0"/>
              <a:t>SGK</a:t>
            </a:r>
          </a:p>
        </p:txBody>
      </p:sp>
      <p:sp>
        <p:nvSpPr>
          <p:cNvPr id="23" name="Text Box 9">
            <a:extLst>
              <a:ext uri="{FF2B5EF4-FFF2-40B4-BE49-F238E27FC236}">
                <a16:creationId xmlns:a16="http://schemas.microsoft.com/office/drawing/2014/main" xmlns="" id="{FE9EF2D0-FBA2-472F-8F7E-C53F1FAB308B}"/>
              </a:ext>
            </a:extLst>
          </p:cNvPr>
          <p:cNvSpPr txBox="1">
            <a:spLocks noChangeArrowheads="1"/>
          </p:cNvSpPr>
          <p:nvPr/>
        </p:nvSpPr>
        <p:spPr bwMode="auto">
          <a:xfrm>
            <a:off x="609598" y="3416930"/>
            <a:ext cx="7772401" cy="14465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ltLang="vi-VN" sz="4400" b="1" dirty="0">
                <a:latin typeface="Arial" charset="0"/>
              </a:rPr>
              <a:t>- </a:t>
            </a:r>
            <a:r>
              <a:rPr lang="en-US" altLang="vi-VN" sz="4400" b="1" i="1" dirty="0" err="1"/>
              <a:t>Lớp</a:t>
            </a:r>
            <a:r>
              <a:rPr lang="en-US" altLang="vi-VN" sz="4400" b="1" i="1" dirty="0"/>
              <a:t> </a:t>
            </a:r>
            <a:r>
              <a:rPr lang="en-US" altLang="vi-VN" sz="4400" b="1" i="1" dirty="0" err="1"/>
              <a:t>vỏ</a:t>
            </a:r>
            <a:r>
              <a:rPr lang="en-US" altLang="vi-VN" sz="4400" b="1" i="1" dirty="0"/>
              <a:t> </a:t>
            </a:r>
            <a:r>
              <a:rPr lang="en-US" altLang="vi-VN" sz="4400" b="1" i="1" dirty="0" err="1"/>
              <a:t>cáp</a:t>
            </a:r>
            <a:r>
              <a:rPr lang="en-US" altLang="vi-VN" sz="4400" b="1" i="1" dirty="0"/>
              <a:t> </a:t>
            </a:r>
            <a:r>
              <a:rPr lang="en-US" altLang="vi-VN" sz="4400" b="1" i="1" dirty="0" err="1"/>
              <a:t>điện</a:t>
            </a:r>
            <a:r>
              <a:rPr lang="en-US" altLang="vi-VN" sz="4400" b="1" i="1" dirty="0"/>
              <a:t> </a:t>
            </a:r>
            <a:r>
              <a:rPr lang="en-US" altLang="vi-VN" sz="4400" b="1" i="1" dirty="0" err="1"/>
              <a:t>của</a:t>
            </a:r>
            <a:r>
              <a:rPr lang="en-US" altLang="vi-VN" sz="4400" b="1" i="1" dirty="0"/>
              <a:t> </a:t>
            </a:r>
            <a:r>
              <a:rPr lang="en-US" altLang="vi-VN" sz="4400" b="1" i="1" dirty="0" err="1"/>
              <a:t>mạng</a:t>
            </a:r>
            <a:r>
              <a:rPr lang="en-US" altLang="vi-VN" sz="4400" b="1" i="1" dirty="0"/>
              <a:t> </a:t>
            </a:r>
            <a:r>
              <a:rPr lang="en-US" altLang="vi-VN" sz="4400" b="1" i="1" dirty="0" err="1"/>
              <a:t>điện</a:t>
            </a:r>
            <a:r>
              <a:rPr lang="en-US" altLang="vi-VN" sz="4400" b="1" i="1" dirty="0"/>
              <a:t> </a:t>
            </a:r>
            <a:r>
              <a:rPr lang="en-US" altLang="vi-VN" sz="4400" b="1" i="1" dirty="0" err="1"/>
              <a:t>trong</a:t>
            </a:r>
            <a:r>
              <a:rPr lang="en-US" altLang="vi-VN" sz="4400" b="1" i="1" dirty="0"/>
              <a:t> </a:t>
            </a:r>
            <a:r>
              <a:rPr lang="en-US" altLang="vi-VN" sz="4400" b="1" i="1" dirty="0" err="1"/>
              <a:t>nhà</a:t>
            </a:r>
            <a:r>
              <a:rPr lang="en-US" altLang="vi-VN" sz="4400" b="1" i="1" dirty="0"/>
              <a:t> </a:t>
            </a:r>
            <a:r>
              <a:rPr lang="en-US" altLang="vi-VN" sz="4400" b="1" i="1" dirty="0" err="1"/>
              <a:t>thuộc</a:t>
            </a:r>
            <a:r>
              <a:rPr lang="en-US" altLang="vi-VN" sz="4400" b="1" i="1" dirty="0"/>
              <a:t> </a:t>
            </a:r>
            <a:r>
              <a:rPr lang="en-US" altLang="vi-VN" sz="4400" b="1" i="1" dirty="0" err="1"/>
              <a:t>loại</a:t>
            </a:r>
            <a:r>
              <a:rPr lang="en-US" altLang="vi-VN" sz="4400" b="1" i="1" dirty="0"/>
              <a:t> </a:t>
            </a:r>
            <a:r>
              <a:rPr lang="en-US" altLang="vi-VN" sz="4400" b="1" i="1" dirty="0" err="1"/>
              <a:t>nào</a:t>
            </a:r>
            <a:r>
              <a:rPr lang="en-US" altLang="vi-VN" sz="4400" b="1" i="1" dirty="0"/>
              <a:t>?</a:t>
            </a:r>
          </a:p>
        </p:txBody>
      </p:sp>
    </p:spTree>
    <p:extLst>
      <p:ext uri="{BB962C8B-B14F-4D97-AF65-F5344CB8AC3E}">
        <p14:creationId xmlns:p14="http://schemas.microsoft.com/office/powerpoint/2010/main" val="3383816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9945"/>
                                        </p:tgtEl>
                                        <p:attrNameLst>
                                          <p:attrName>style.visibility</p:attrName>
                                        </p:attrNameLst>
                                      </p:cBhvr>
                                      <p:to>
                                        <p:strVal val="visible"/>
                                      </p:to>
                                    </p:set>
                                    <p:animEffect transition="in" filter="fade">
                                      <p:cBhvr>
                                        <p:cTn id="7" dur="770" decel="100000"/>
                                        <p:tgtEl>
                                          <p:spTgt spid="39945"/>
                                        </p:tgtEl>
                                      </p:cBhvr>
                                    </p:animEffect>
                                    <p:animScale>
                                      <p:cBhvr>
                                        <p:cTn id="8" dur="770" decel="100000"/>
                                        <p:tgtEl>
                                          <p:spTgt spid="39945"/>
                                        </p:tgtEl>
                                      </p:cBhvr>
                                      <p:from x="10000" y="10000"/>
                                      <p:to x="200000" y="450000"/>
                                    </p:animScale>
                                    <p:animScale>
                                      <p:cBhvr>
                                        <p:cTn id="9" dur="1230" accel="100000" fill="hold">
                                          <p:stCondLst>
                                            <p:cond delay="770"/>
                                          </p:stCondLst>
                                        </p:cTn>
                                        <p:tgtEl>
                                          <p:spTgt spid="39945"/>
                                        </p:tgtEl>
                                      </p:cBhvr>
                                      <p:from x="200000" y="450000"/>
                                      <p:to x="100000" y="100000"/>
                                    </p:animScale>
                                    <p:set>
                                      <p:cBhvr>
                                        <p:cTn id="10" dur="770" fill="hold"/>
                                        <p:tgtEl>
                                          <p:spTgt spid="39945"/>
                                        </p:tgtEl>
                                        <p:attrNameLst>
                                          <p:attrName>ppt_x</p:attrName>
                                        </p:attrNameLst>
                                      </p:cBhvr>
                                      <p:to>
                                        <p:strVal val="(0.5)"/>
                                      </p:to>
                                    </p:set>
                                    <p:anim from="(0.5)" to="(#ppt_x)" calcmode="lin" valueType="num">
                                      <p:cBhvr>
                                        <p:cTn id="11" dur="1230" accel="100000" fill="hold">
                                          <p:stCondLst>
                                            <p:cond delay="770"/>
                                          </p:stCondLst>
                                        </p:cTn>
                                        <p:tgtEl>
                                          <p:spTgt spid="39945"/>
                                        </p:tgtEl>
                                        <p:attrNameLst>
                                          <p:attrName>ppt_x</p:attrName>
                                        </p:attrNameLst>
                                      </p:cBhvr>
                                    </p:anim>
                                    <p:set>
                                      <p:cBhvr>
                                        <p:cTn id="12" dur="770" fill="hold"/>
                                        <p:tgtEl>
                                          <p:spTgt spid="39945"/>
                                        </p:tgtEl>
                                        <p:attrNameLst>
                                          <p:attrName>ppt_y</p:attrName>
                                        </p:attrNameLst>
                                      </p:cBhvr>
                                      <p:to>
                                        <p:strVal val="(#ppt_y+0.4)"/>
                                      </p:to>
                                    </p:set>
                                    <p:anim from="(#ppt_y+0.4)" to="(#ppt_y)" calcmode="lin" valueType="num">
                                      <p:cBhvr>
                                        <p:cTn id="13" dur="1230" accel="100000" fill="hold">
                                          <p:stCondLst>
                                            <p:cond delay="770"/>
                                          </p:stCondLst>
                                        </p:cTn>
                                        <p:tgtEl>
                                          <p:spTgt spid="39945"/>
                                        </p:tgtEl>
                                        <p:attrNameLst>
                                          <p:attrName>ppt_y</p:attrName>
                                        </p:attrNameLst>
                                      </p:cBhvr>
                                    </p:anim>
                                  </p:childTnLst>
                                </p:cTn>
                              </p:par>
                            </p:childTnLst>
                          </p:cTn>
                        </p:par>
                        <p:par>
                          <p:cTn id="14" fill="hold" nodeType="afterGroup">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39946"/>
                                        </p:tgtEl>
                                        <p:attrNameLst>
                                          <p:attrName>style.visibility</p:attrName>
                                        </p:attrNameLst>
                                      </p:cBhvr>
                                      <p:to>
                                        <p:strVal val="visible"/>
                                      </p:to>
                                    </p:set>
                                    <p:animEffect transition="in" filter="fade">
                                      <p:cBhvr>
                                        <p:cTn id="17" dur="770" decel="100000"/>
                                        <p:tgtEl>
                                          <p:spTgt spid="39946"/>
                                        </p:tgtEl>
                                      </p:cBhvr>
                                    </p:animEffect>
                                    <p:animScale>
                                      <p:cBhvr>
                                        <p:cTn id="18" dur="770" decel="100000"/>
                                        <p:tgtEl>
                                          <p:spTgt spid="39946"/>
                                        </p:tgtEl>
                                      </p:cBhvr>
                                      <p:from x="10000" y="10000"/>
                                      <p:to x="200000" y="450000"/>
                                    </p:animScale>
                                    <p:animScale>
                                      <p:cBhvr>
                                        <p:cTn id="19" dur="1230" accel="100000" fill="hold">
                                          <p:stCondLst>
                                            <p:cond delay="770"/>
                                          </p:stCondLst>
                                        </p:cTn>
                                        <p:tgtEl>
                                          <p:spTgt spid="39946"/>
                                        </p:tgtEl>
                                      </p:cBhvr>
                                      <p:from x="200000" y="450000"/>
                                      <p:to x="100000" y="100000"/>
                                    </p:animScale>
                                    <p:set>
                                      <p:cBhvr>
                                        <p:cTn id="20" dur="770" fill="hold"/>
                                        <p:tgtEl>
                                          <p:spTgt spid="39946"/>
                                        </p:tgtEl>
                                        <p:attrNameLst>
                                          <p:attrName>ppt_x</p:attrName>
                                        </p:attrNameLst>
                                      </p:cBhvr>
                                      <p:to>
                                        <p:strVal val="(0.5)"/>
                                      </p:to>
                                    </p:set>
                                    <p:anim from="(0.5)" to="(#ppt_x)" calcmode="lin" valueType="num">
                                      <p:cBhvr>
                                        <p:cTn id="21" dur="1230" accel="100000" fill="hold">
                                          <p:stCondLst>
                                            <p:cond delay="770"/>
                                          </p:stCondLst>
                                        </p:cTn>
                                        <p:tgtEl>
                                          <p:spTgt spid="39946"/>
                                        </p:tgtEl>
                                        <p:attrNameLst>
                                          <p:attrName>ppt_x</p:attrName>
                                        </p:attrNameLst>
                                      </p:cBhvr>
                                    </p:anim>
                                    <p:set>
                                      <p:cBhvr>
                                        <p:cTn id="22" dur="770" fill="hold"/>
                                        <p:tgtEl>
                                          <p:spTgt spid="39946"/>
                                        </p:tgtEl>
                                        <p:attrNameLst>
                                          <p:attrName>ppt_y</p:attrName>
                                        </p:attrNameLst>
                                      </p:cBhvr>
                                      <p:to>
                                        <p:strVal val="(#ppt_y+0.4)"/>
                                      </p:to>
                                    </p:set>
                                    <p:anim from="(#ppt_y+0.4)" to="(#ppt_y)" calcmode="lin" valueType="num">
                                      <p:cBhvr>
                                        <p:cTn id="23" dur="1230" accel="100000" fill="hold">
                                          <p:stCondLst>
                                            <p:cond delay="770"/>
                                          </p:stCondLst>
                                        </p:cTn>
                                        <p:tgtEl>
                                          <p:spTgt spid="39946"/>
                                        </p:tgtEl>
                                        <p:attrNameLst>
                                          <p:attrName>ppt_y</p:attrName>
                                        </p:attrNameLst>
                                      </p:cBhvr>
                                    </p:anim>
                                  </p:childTnLst>
                                </p:cTn>
                              </p:par>
                            </p:childTnLst>
                          </p:cTn>
                        </p:par>
                        <p:par>
                          <p:cTn id="24" fill="hold" nodeType="afterGroup">
                            <p:stCondLst>
                              <p:cond delay="4000"/>
                            </p:stCondLst>
                            <p:childTnLst>
                              <p:par>
                                <p:cTn id="25" presetID="51" presetClass="entr" presetSubtype="0" fill="hold" grpId="0" nodeType="afterEffect">
                                  <p:stCondLst>
                                    <p:cond delay="0"/>
                                  </p:stCondLst>
                                  <p:childTnLst>
                                    <p:set>
                                      <p:cBhvr>
                                        <p:cTn id="26" dur="1" fill="hold">
                                          <p:stCondLst>
                                            <p:cond delay="0"/>
                                          </p:stCondLst>
                                        </p:cTn>
                                        <p:tgtEl>
                                          <p:spTgt spid="39947"/>
                                        </p:tgtEl>
                                        <p:attrNameLst>
                                          <p:attrName>style.visibility</p:attrName>
                                        </p:attrNameLst>
                                      </p:cBhvr>
                                      <p:to>
                                        <p:strVal val="visible"/>
                                      </p:to>
                                    </p:set>
                                    <p:animEffect transition="in" filter="fade">
                                      <p:cBhvr>
                                        <p:cTn id="27" dur="770" decel="100000"/>
                                        <p:tgtEl>
                                          <p:spTgt spid="39947"/>
                                        </p:tgtEl>
                                      </p:cBhvr>
                                    </p:animEffect>
                                    <p:animScale>
                                      <p:cBhvr>
                                        <p:cTn id="28" dur="770" decel="100000"/>
                                        <p:tgtEl>
                                          <p:spTgt spid="39947"/>
                                        </p:tgtEl>
                                      </p:cBhvr>
                                      <p:from x="10000" y="10000"/>
                                      <p:to x="200000" y="450000"/>
                                    </p:animScale>
                                    <p:animScale>
                                      <p:cBhvr>
                                        <p:cTn id="29" dur="1230" accel="100000" fill="hold">
                                          <p:stCondLst>
                                            <p:cond delay="770"/>
                                          </p:stCondLst>
                                        </p:cTn>
                                        <p:tgtEl>
                                          <p:spTgt spid="39947"/>
                                        </p:tgtEl>
                                      </p:cBhvr>
                                      <p:from x="200000" y="450000"/>
                                      <p:to x="100000" y="100000"/>
                                    </p:animScale>
                                    <p:set>
                                      <p:cBhvr>
                                        <p:cTn id="30" dur="770" fill="hold"/>
                                        <p:tgtEl>
                                          <p:spTgt spid="39947"/>
                                        </p:tgtEl>
                                        <p:attrNameLst>
                                          <p:attrName>ppt_x</p:attrName>
                                        </p:attrNameLst>
                                      </p:cBhvr>
                                      <p:to>
                                        <p:strVal val="(0.5)"/>
                                      </p:to>
                                    </p:set>
                                    <p:anim from="(0.5)" to="(#ppt_x)" calcmode="lin" valueType="num">
                                      <p:cBhvr>
                                        <p:cTn id="31" dur="1230" accel="100000" fill="hold">
                                          <p:stCondLst>
                                            <p:cond delay="770"/>
                                          </p:stCondLst>
                                        </p:cTn>
                                        <p:tgtEl>
                                          <p:spTgt spid="39947"/>
                                        </p:tgtEl>
                                        <p:attrNameLst>
                                          <p:attrName>ppt_x</p:attrName>
                                        </p:attrNameLst>
                                      </p:cBhvr>
                                    </p:anim>
                                    <p:set>
                                      <p:cBhvr>
                                        <p:cTn id="32" dur="770" fill="hold"/>
                                        <p:tgtEl>
                                          <p:spTgt spid="39947"/>
                                        </p:tgtEl>
                                        <p:attrNameLst>
                                          <p:attrName>ppt_y</p:attrName>
                                        </p:attrNameLst>
                                      </p:cBhvr>
                                      <p:to>
                                        <p:strVal val="(#ppt_y+0.4)"/>
                                      </p:to>
                                    </p:set>
                                    <p:anim from="(#ppt_y+0.4)" to="(#ppt_y)" calcmode="lin" valueType="num">
                                      <p:cBhvr>
                                        <p:cTn id="33" dur="1230" accel="100000" fill="hold">
                                          <p:stCondLst>
                                            <p:cond delay="770"/>
                                          </p:stCondLst>
                                        </p:cTn>
                                        <p:tgtEl>
                                          <p:spTgt spid="39947"/>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amond(in)">
                                      <p:cBhvr>
                                        <p:cTn id="38" dur="2000"/>
                                        <p:tgtEl>
                                          <p:spTgt spid="22"/>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diamond(in)">
                                      <p:cBhvr>
                                        <p:cTn id="41" dur="2000"/>
                                        <p:tgtEl>
                                          <p:spTgt spid="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diamond(in)">
                                      <p:cBhvr>
                                        <p:cTn id="44" dur="2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770" decel="100000"/>
                                        <p:tgtEl>
                                          <p:spTgt spid="23"/>
                                        </p:tgtEl>
                                      </p:cBhvr>
                                    </p:animEffect>
                                    <p:animScale>
                                      <p:cBhvr>
                                        <p:cTn id="50" dur="770" decel="100000"/>
                                        <p:tgtEl>
                                          <p:spTgt spid="23"/>
                                        </p:tgtEl>
                                      </p:cBhvr>
                                      <p:from x="10000" y="10000"/>
                                      <p:to x="200000" y="450000"/>
                                    </p:animScale>
                                    <p:animScale>
                                      <p:cBhvr>
                                        <p:cTn id="51" dur="1230" accel="100000" fill="hold">
                                          <p:stCondLst>
                                            <p:cond delay="770"/>
                                          </p:stCondLst>
                                        </p:cTn>
                                        <p:tgtEl>
                                          <p:spTgt spid="23"/>
                                        </p:tgtEl>
                                      </p:cBhvr>
                                      <p:from x="200000" y="450000"/>
                                      <p:to x="100000" y="100000"/>
                                    </p:animScale>
                                    <p:set>
                                      <p:cBhvr>
                                        <p:cTn id="52" dur="770" fill="hold"/>
                                        <p:tgtEl>
                                          <p:spTgt spid="23"/>
                                        </p:tgtEl>
                                        <p:attrNameLst>
                                          <p:attrName>ppt_x</p:attrName>
                                        </p:attrNameLst>
                                      </p:cBhvr>
                                      <p:to>
                                        <p:strVal val="(0.5)"/>
                                      </p:to>
                                    </p:set>
                                    <p:anim from="(0.5)" to="(#ppt_x)" calcmode="lin" valueType="num">
                                      <p:cBhvr>
                                        <p:cTn id="53" dur="1230" accel="100000" fill="hold">
                                          <p:stCondLst>
                                            <p:cond delay="770"/>
                                          </p:stCondLst>
                                        </p:cTn>
                                        <p:tgtEl>
                                          <p:spTgt spid="23"/>
                                        </p:tgtEl>
                                        <p:attrNameLst>
                                          <p:attrName>ppt_x</p:attrName>
                                        </p:attrNameLst>
                                      </p:cBhvr>
                                    </p:anim>
                                    <p:set>
                                      <p:cBhvr>
                                        <p:cTn id="54" dur="770" fill="hold"/>
                                        <p:tgtEl>
                                          <p:spTgt spid="23"/>
                                        </p:tgtEl>
                                        <p:attrNameLst>
                                          <p:attrName>ppt_y</p:attrName>
                                        </p:attrNameLst>
                                      </p:cBhvr>
                                      <p:to>
                                        <p:strVal val="(#ppt_y+0.4)"/>
                                      </p:to>
                                    </p:set>
                                    <p:anim from="(#ppt_y+0.4)" to="(#ppt_y)" calcmode="lin" valueType="num">
                                      <p:cBhvr>
                                        <p:cTn id="55" dur="1230" accel="100000" fill="hold">
                                          <p:stCondLst>
                                            <p:cond delay="770"/>
                                          </p:stCondLst>
                                        </p:cTn>
                                        <p:tgtEl>
                                          <p:spTgt spid="23"/>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9953"/>
                                        </p:tgtEl>
                                        <p:attrNameLst>
                                          <p:attrName>style.visibility</p:attrName>
                                        </p:attrNameLst>
                                      </p:cBhvr>
                                      <p:to>
                                        <p:strVal val="visible"/>
                                      </p:to>
                                    </p:set>
                                    <p:anim calcmode="lin" valueType="num">
                                      <p:cBhvr additive="base">
                                        <p:cTn id="60" dur="500" fill="hold"/>
                                        <p:tgtEl>
                                          <p:spTgt spid="39953"/>
                                        </p:tgtEl>
                                        <p:attrNameLst>
                                          <p:attrName>ppt_x</p:attrName>
                                        </p:attrNameLst>
                                      </p:cBhvr>
                                      <p:tavLst>
                                        <p:tav tm="0">
                                          <p:val>
                                            <p:strVal val="#ppt_x"/>
                                          </p:val>
                                        </p:tav>
                                        <p:tav tm="100000">
                                          <p:val>
                                            <p:strVal val="#ppt_x"/>
                                          </p:val>
                                        </p:tav>
                                      </p:tavLst>
                                    </p:anim>
                                    <p:anim calcmode="lin" valueType="num">
                                      <p:cBhvr additive="base">
                                        <p:cTn id="61" dur="500" fill="hold"/>
                                        <p:tgtEl>
                                          <p:spTgt spid="399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P spid="39947" grpId="0"/>
      <p:bldP spid="39953" grpId="0" animBg="1"/>
      <p:bldP spid="2" grpId="0" animBg="1"/>
      <p:bldP spid="3"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xmlns="" id="{B215B9DC-59A8-4CEE-A868-C3FA6097C473}"/>
              </a:ext>
            </a:extLst>
          </p:cNvPr>
          <p:cNvSpPr txBox="1">
            <a:spLocks noChangeArrowheads="1"/>
          </p:cNvSpPr>
          <p:nvPr/>
        </p:nvSpPr>
        <p:spPr bwMode="auto">
          <a:xfrm>
            <a:off x="34925" y="287338"/>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2800">
                <a:solidFill>
                  <a:srgbClr val="0000CC"/>
                </a:solidFill>
                <a:effectLst>
                  <a:outerShdw blurRad="38100" dist="38100" dir="2700000" algn="tl">
                    <a:srgbClr val="000000"/>
                  </a:outerShdw>
                </a:effectLst>
                <a:latin typeface="Times New Roman" pitchFamily="18" charset="0"/>
                <a:cs typeface="Times New Roman" pitchFamily="18" charset="0"/>
              </a:rPr>
              <a:t>CÁP MỘT LÕI</a:t>
            </a:r>
          </a:p>
        </p:txBody>
      </p:sp>
      <p:pic>
        <p:nvPicPr>
          <p:cNvPr id="56323" name="Picture 3" descr="SingleCorecable">
            <a:extLst>
              <a:ext uri="{FF2B5EF4-FFF2-40B4-BE49-F238E27FC236}">
                <a16:creationId xmlns:a16="http://schemas.microsoft.com/office/drawing/2014/main" xmlns="" id="{BEB975C7-EEBE-4F74-A72E-2CEA2225D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989263"/>
            <a:ext cx="4983162" cy="569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Cap mot loi">
            <a:extLst>
              <a:ext uri="{FF2B5EF4-FFF2-40B4-BE49-F238E27FC236}">
                <a16:creationId xmlns:a16="http://schemas.microsoft.com/office/drawing/2014/main" xmlns="" id="{20999C51-D8E2-4764-BF09-C71CE5C41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91440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AutoShape 9">
            <a:extLst>
              <a:ext uri="{FF2B5EF4-FFF2-40B4-BE49-F238E27FC236}">
                <a16:creationId xmlns:a16="http://schemas.microsoft.com/office/drawing/2014/main" xmlns="" id="{E984D76E-61F9-4425-9A6D-7C46DD237E5D}"/>
              </a:ext>
            </a:extLst>
          </p:cNvPr>
          <p:cNvSpPr>
            <a:spLocks noChangeArrowheads="1"/>
          </p:cNvSpPr>
          <p:nvPr/>
        </p:nvSpPr>
        <p:spPr bwMode="auto">
          <a:xfrm>
            <a:off x="5791200" y="2681910"/>
            <a:ext cx="2765425" cy="1494180"/>
          </a:xfrm>
          <a:prstGeom prst="wedgeRoundRectCallout">
            <a:avLst>
              <a:gd name="adj1" fmla="val 14678"/>
              <a:gd name="adj2" fmla="val 80325"/>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400" b="1" i="1" dirty="0" err="1">
                <a:latin typeface="Times New Roman" pitchFamily="18" charset="0"/>
                <a:cs typeface="Times New Roman" pitchFamily="18" charset="0"/>
              </a:rPr>
              <a:t>Phạm</a:t>
            </a:r>
            <a:r>
              <a:rPr lang="en-US" altLang="vi-VN" sz="4400" b="1" i="1" dirty="0">
                <a:latin typeface="Times New Roman" pitchFamily="18" charset="0"/>
                <a:cs typeface="Times New Roman" pitchFamily="18" charset="0"/>
              </a:rPr>
              <a:t> vi </a:t>
            </a:r>
            <a:r>
              <a:rPr lang="en-US" altLang="vi-VN" sz="4400" b="1" i="1" dirty="0" err="1">
                <a:latin typeface="Times New Roman" pitchFamily="18" charset="0"/>
                <a:cs typeface="Times New Roman" pitchFamily="18" charset="0"/>
              </a:rPr>
              <a:t>sử</a:t>
            </a:r>
            <a:r>
              <a:rPr lang="en-US" altLang="vi-VN" sz="4400" b="1" i="1" dirty="0">
                <a:latin typeface="Times New Roman" pitchFamily="18" charset="0"/>
                <a:cs typeface="Times New Roman" pitchFamily="18" charset="0"/>
              </a:rPr>
              <a:t> </a:t>
            </a:r>
            <a:r>
              <a:rPr lang="en-US" altLang="vi-VN" sz="4400" b="1" i="1" dirty="0" err="1">
                <a:latin typeface="Times New Roman" pitchFamily="18" charset="0"/>
                <a:cs typeface="Times New Roman" pitchFamily="18" charset="0"/>
              </a:rPr>
              <a:t>dụng</a:t>
            </a:r>
            <a:endParaRPr lang="en-US" altLang="vi-VN" sz="4400" b="1" i="1" dirty="0">
              <a:latin typeface="Times New Roman" pitchFamily="18" charset="0"/>
              <a:cs typeface="Times New Roman" pitchFamily="18" charset="0"/>
            </a:endParaRPr>
          </a:p>
        </p:txBody>
      </p:sp>
      <p:sp>
        <p:nvSpPr>
          <p:cNvPr id="41990" name="Text Box 6">
            <a:extLst>
              <a:ext uri="{FF2B5EF4-FFF2-40B4-BE49-F238E27FC236}">
                <a16:creationId xmlns:a16="http://schemas.microsoft.com/office/drawing/2014/main" xmlns="" id="{7FF7C7E9-E4DA-46AD-BF47-03A57840B3BF}"/>
              </a:ext>
            </a:extLst>
          </p:cNvPr>
          <p:cNvSpPr txBox="1">
            <a:spLocks noChangeArrowheads="1"/>
          </p:cNvSpPr>
          <p:nvPr/>
        </p:nvSpPr>
        <p:spPr bwMode="auto">
          <a:xfrm>
            <a:off x="5605462" y="4735512"/>
            <a:ext cx="3233738" cy="1938992"/>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000" b="1" dirty="0" err="1">
                <a:solidFill>
                  <a:srgbClr val="0000FF"/>
                </a:solidFill>
                <a:latin typeface="Times New Roman" pitchFamily="18" charset="0"/>
                <a:cs typeface="Times New Roman" pitchFamily="18" charset="0"/>
              </a:rPr>
              <a:t>Sử</a:t>
            </a:r>
            <a:r>
              <a:rPr lang="en-US" altLang="vi-VN" sz="4000" b="1" dirty="0">
                <a:solidFill>
                  <a:srgbClr val="0000FF"/>
                </a:solidFill>
                <a:latin typeface="Times New Roman" pitchFamily="18" charset="0"/>
                <a:cs typeface="Times New Roman" pitchFamily="18" charset="0"/>
              </a:rPr>
              <a:t> </a:t>
            </a:r>
            <a:r>
              <a:rPr lang="en-US" altLang="vi-VN" sz="4000" b="1" dirty="0" err="1">
                <a:solidFill>
                  <a:srgbClr val="0000FF"/>
                </a:solidFill>
                <a:latin typeface="Times New Roman" pitchFamily="18" charset="0"/>
                <a:cs typeface="Times New Roman" pitchFamily="18" charset="0"/>
              </a:rPr>
              <a:t>dụng</a:t>
            </a:r>
            <a:r>
              <a:rPr lang="en-US" altLang="vi-VN" sz="4000" b="1" dirty="0">
                <a:solidFill>
                  <a:srgbClr val="0000FF"/>
                </a:solidFill>
                <a:latin typeface="Times New Roman" pitchFamily="18" charset="0"/>
                <a:cs typeface="Times New Roman" pitchFamily="18" charset="0"/>
              </a:rPr>
              <a:t> </a:t>
            </a:r>
            <a:r>
              <a:rPr lang="en-US" altLang="vi-VN" sz="4000" b="1" dirty="0" err="1">
                <a:solidFill>
                  <a:srgbClr val="0000FF"/>
                </a:solidFill>
                <a:latin typeface="Times New Roman" pitchFamily="18" charset="0"/>
                <a:cs typeface="Times New Roman" pitchFamily="18" charset="0"/>
              </a:rPr>
              <a:t>mỗi</a:t>
            </a:r>
            <a:r>
              <a:rPr lang="en-US" altLang="vi-VN" sz="4000" b="1" dirty="0">
                <a:solidFill>
                  <a:srgbClr val="0000FF"/>
                </a:solidFill>
                <a:latin typeface="Times New Roman" pitchFamily="18" charset="0"/>
                <a:cs typeface="Times New Roman" pitchFamily="18" charset="0"/>
              </a:rPr>
              <a:t> </a:t>
            </a:r>
            <a:r>
              <a:rPr lang="en-US" altLang="vi-VN" sz="4000" b="1" dirty="0" err="1">
                <a:solidFill>
                  <a:srgbClr val="0000FF"/>
                </a:solidFill>
                <a:latin typeface="Times New Roman" pitchFamily="18" charset="0"/>
                <a:cs typeface="Times New Roman" pitchFamily="18" charset="0"/>
              </a:rPr>
              <a:t>cáp</a:t>
            </a:r>
            <a:r>
              <a:rPr lang="en-US" altLang="vi-VN" sz="4000" b="1" dirty="0">
                <a:solidFill>
                  <a:srgbClr val="0000FF"/>
                </a:solidFill>
                <a:latin typeface="Times New Roman" pitchFamily="18" charset="0"/>
                <a:cs typeface="Times New Roman" pitchFamily="18" charset="0"/>
              </a:rPr>
              <a:t> </a:t>
            </a:r>
            <a:r>
              <a:rPr lang="en-US" altLang="vi-VN" sz="4000" b="1" dirty="0" err="1">
                <a:solidFill>
                  <a:srgbClr val="0000FF"/>
                </a:solidFill>
                <a:latin typeface="Times New Roman" pitchFamily="18" charset="0"/>
                <a:cs typeface="Times New Roman" pitchFamily="18" charset="0"/>
              </a:rPr>
              <a:t>cho</a:t>
            </a:r>
            <a:r>
              <a:rPr lang="en-US" altLang="vi-VN" sz="4000" b="1" dirty="0">
                <a:solidFill>
                  <a:srgbClr val="0000FF"/>
                </a:solidFill>
                <a:latin typeface="Times New Roman" pitchFamily="18" charset="0"/>
                <a:cs typeface="Times New Roman" pitchFamily="18" charset="0"/>
              </a:rPr>
              <a:t> </a:t>
            </a:r>
            <a:r>
              <a:rPr lang="en-US" altLang="vi-VN" sz="4000" b="1" dirty="0" err="1">
                <a:solidFill>
                  <a:srgbClr val="0000FF"/>
                </a:solidFill>
                <a:latin typeface="Times New Roman" pitchFamily="18" charset="0"/>
                <a:cs typeface="Times New Roman" pitchFamily="18" charset="0"/>
              </a:rPr>
              <a:t>một</a:t>
            </a:r>
            <a:r>
              <a:rPr lang="en-US" altLang="vi-VN" sz="4000" b="1" dirty="0">
                <a:solidFill>
                  <a:srgbClr val="0000FF"/>
                </a:solidFill>
                <a:latin typeface="Times New Roman" pitchFamily="18" charset="0"/>
                <a:cs typeface="Times New Roman" pitchFamily="18" charset="0"/>
              </a:rPr>
              <a:t> </a:t>
            </a:r>
            <a:r>
              <a:rPr lang="en-US" altLang="vi-VN" sz="4000" b="1" dirty="0" err="1">
                <a:solidFill>
                  <a:srgbClr val="0000FF"/>
                </a:solidFill>
                <a:latin typeface="Times New Roman" pitchFamily="18" charset="0"/>
                <a:cs typeface="Times New Roman" pitchFamily="18" charset="0"/>
              </a:rPr>
              <a:t>pha</a:t>
            </a:r>
            <a:endParaRPr lang="en-US" altLang="vi-VN"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left)">
                                      <p:cBhvr>
                                        <p:cTn id="7" dur="500"/>
                                        <p:tgtEl>
                                          <p:spTgt spid="41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1990"/>
                                        </p:tgtEl>
                                        <p:attrNameLst>
                                          <p:attrName>style.visibility</p:attrName>
                                        </p:attrNameLst>
                                      </p:cBhvr>
                                      <p:to>
                                        <p:strVal val="visible"/>
                                      </p:to>
                                    </p:set>
                                    <p:anim calcmode="discrete" valueType="clr">
                                      <p:cBhvr override="childStyle">
                                        <p:cTn id="12" dur="80"/>
                                        <p:tgtEl>
                                          <p:spTgt spid="4199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1990"/>
                                        </p:tgtEl>
                                        <p:attrNameLst>
                                          <p:attrName>fillcolor</p:attrName>
                                        </p:attrNameLst>
                                      </p:cBhvr>
                                      <p:tavLst>
                                        <p:tav tm="0">
                                          <p:val>
                                            <p:clrVal>
                                              <a:schemeClr val="accent2"/>
                                            </p:clrVal>
                                          </p:val>
                                        </p:tav>
                                        <p:tav tm="50000">
                                          <p:val>
                                            <p:clrVal>
                                              <a:schemeClr val="hlink"/>
                                            </p:clrVal>
                                          </p:val>
                                        </p:tav>
                                      </p:tavLst>
                                    </p:anim>
                                    <p:set>
                                      <p:cBhvr>
                                        <p:cTn id="14" dur="80"/>
                                        <p:tgtEl>
                                          <p:spTgt spid="419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8" name="Text Box 4">
            <a:extLst>
              <a:ext uri="{FF2B5EF4-FFF2-40B4-BE49-F238E27FC236}">
                <a16:creationId xmlns:a16="http://schemas.microsoft.com/office/drawing/2014/main" xmlns="" id="{49DDCAD5-5A05-4E73-B5CE-E9D64924A4FC}"/>
              </a:ext>
            </a:extLst>
          </p:cNvPr>
          <p:cNvSpPr txBox="1">
            <a:spLocks noChangeArrowheads="1"/>
          </p:cNvSpPr>
          <p:nvPr/>
        </p:nvSpPr>
        <p:spPr bwMode="auto">
          <a:xfrm>
            <a:off x="34925" y="152400"/>
            <a:ext cx="9036050" cy="528637"/>
          </a:xfrm>
          <a:prstGeom prst="rect">
            <a:avLst/>
          </a:prstGeom>
          <a:solidFill>
            <a:srgbClr val="FFFF99"/>
          </a:solidFill>
          <a:ln w="9525">
            <a:solidFill>
              <a:srgbClr val="800000"/>
            </a:solid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2800">
                <a:solidFill>
                  <a:srgbClr val="0000CC"/>
                </a:solidFill>
                <a:effectLst>
                  <a:outerShdw blurRad="38100" dist="38100" dir="2700000" algn="tl">
                    <a:srgbClr val="000000"/>
                  </a:outerShdw>
                </a:effectLst>
              </a:rPr>
              <a:t>CÁP NHIỀU LÕI</a:t>
            </a:r>
          </a:p>
        </p:txBody>
      </p:sp>
      <p:pic>
        <p:nvPicPr>
          <p:cNvPr id="57347" name="Picture 3" descr="Cap nhieu loi">
            <a:extLst>
              <a:ext uri="{FF2B5EF4-FFF2-40B4-BE49-F238E27FC236}">
                <a16:creationId xmlns:a16="http://schemas.microsoft.com/office/drawing/2014/main" xmlns="" id="{4967E6AD-1D6D-4C0C-9A31-DEA6F3877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815975"/>
            <a:ext cx="6400800" cy="190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ThreeCorecable1">
            <a:extLst>
              <a:ext uri="{FF2B5EF4-FFF2-40B4-BE49-F238E27FC236}">
                <a16:creationId xmlns:a16="http://schemas.microsoft.com/office/drawing/2014/main" xmlns="" id="{DD8545A4-E96B-4EB6-866B-40885B966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1" y="2734489"/>
            <a:ext cx="4383507" cy="503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9">
            <a:extLst>
              <a:ext uri="{FF2B5EF4-FFF2-40B4-BE49-F238E27FC236}">
                <a16:creationId xmlns:a16="http://schemas.microsoft.com/office/drawing/2014/main" xmlns="" id="{7743F71E-DBF4-4A65-BF9C-A4FE55818371}"/>
              </a:ext>
            </a:extLst>
          </p:cNvPr>
          <p:cNvSpPr>
            <a:spLocks noChangeArrowheads="1"/>
          </p:cNvSpPr>
          <p:nvPr/>
        </p:nvSpPr>
        <p:spPr bwMode="auto">
          <a:xfrm>
            <a:off x="6466681" y="2171904"/>
            <a:ext cx="2555875" cy="1371600"/>
          </a:xfrm>
          <a:prstGeom prst="wedgeRoundRectCallout">
            <a:avLst>
              <a:gd name="adj1" fmla="val 8743"/>
              <a:gd name="adj2" fmla="val 97678"/>
              <a:gd name="adj3" fmla="val 16667"/>
            </a:avLst>
          </a:prstGeom>
          <a:solidFill>
            <a:srgbClr val="CCFFFF"/>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000" b="1" i="1" dirty="0" err="1">
                <a:solidFill>
                  <a:srgbClr val="D60093"/>
                </a:solidFill>
              </a:rPr>
              <a:t>Phạm</a:t>
            </a:r>
            <a:r>
              <a:rPr lang="en-US" altLang="vi-VN" sz="4000" b="1" i="1" dirty="0">
                <a:solidFill>
                  <a:srgbClr val="D60093"/>
                </a:solidFill>
              </a:rPr>
              <a:t> vi </a:t>
            </a:r>
            <a:r>
              <a:rPr lang="en-US" altLang="vi-VN" sz="4000" b="1" i="1" dirty="0" err="1">
                <a:solidFill>
                  <a:srgbClr val="D60093"/>
                </a:solidFill>
              </a:rPr>
              <a:t>sử</a:t>
            </a:r>
            <a:r>
              <a:rPr lang="en-US" altLang="vi-VN" sz="4000" b="1" i="1" dirty="0">
                <a:solidFill>
                  <a:srgbClr val="D60093"/>
                </a:solidFill>
              </a:rPr>
              <a:t> </a:t>
            </a:r>
            <a:r>
              <a:rPr lang="en-US" altLang="vi-VN" sz="4000" b="1" i="1" dirty="0" err="1">
                <a:solidFill>
                  <a:srgbClr val="D60093"/>
                </a:solidFill>
              </a:rPr>
              <a:t>dụng</a:t>
            </a:r>
            <a:endParaRPr lang="en-US" altLang="vi-VN" sz="4000" b="1" i="1" dirty="0">
              <a:solidFill>
                <a:srgbClr val="D60093"/>
              </a:solidFill>
            </a:endParaRPr>
          </a:p>
        </p:txBody>
      </p:sp>
      <p:sp>
        <p:nvSpPr>
          <p:cNvPr id="7" name="Text Box 6">
            <a:extLst>
              <a:ext uri="{FF2B5EF4-FFF2-40B4-BE49-F238E27FC236}">
                <a16:creationId xmlns:a16="http://schemas.microsoft.com/office/drawing/2014/main" xmlns="" id="{441C2361-9E2C-4372-93CB-8F81EEF7FFEE}"/>
              </a:ext>
            </a:extLst>
          </p:cNvPr>
          <p:cNvSpPr txBox="1">
            <a:spLocks noChangeArrowheads="1"/>
          </p:cNvSpPr>
          <p:nvPr/>
        </p:nvSpPr>
        <p:spPr bwMode="auto">
          <a:xfrm>
            <a:off x="6275730" y="4218273"/>
            <a:ext cx="2798762" cy="2554545"/>
          </a:xfrm>
          <a:prstGeom prst="rect">
            <a:avLst/>
          </a:prstGeom>
          <a:solidFill>
            <a:schemeClr val="bg1"/>
          </a:solidFill>
          <a:ln w="9525">
            <a:solidFill>
              <a:srgbClr val="000080"/>
            </a:solidFill>
            <a:miter lim="800000"/>
            <a:headEnd/>
            <a:tailEnd/>
          </a:ln>
          <a:effectLst>
            <a:prstShdw prst="shdw17" dist="17961" dir="2700000">
              <a:srgbClr val="00004D"/>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000" b="1" dirty="0" err="1">
                <a:solidFill>
                  <a:srgbClr val="660033"/>
                </a:solidFill>
              </a:rPr>
              <a:t>Sử</a:t>
            </a:r>
            <a:r>
              <a:rPr lang="en-US" altLang="vi-VN" sz="4000" b="1" dirty="0">
                <a:solidFill>
                  <a:srgbClr val="660033"/>
                </a:solidFill>
              </a:rPr>
              <a:t> </a:t>
            </a:r>
            <a:r>
              <a:rPr lang="en-US" altLang="vi-VN" sz="4000" b="1" dirty="0" err="1">
                <a:solidFill>
                  <a:srgbClr val="660033"/>
                </a:solidFill>
              </a:rPr>
              <a:t>dụng</a:t>
            </a:r>
            <a:r>
              <a:rPr lang="en-US" altLang="vi-VN" sz="4000" b="1" dirty="0">
                <a:solidFill>
                  <a:srgbClr val="660033"/>
                </a:solidFill>
              </a:rPr>
              <a:t> </a:t>
            </a:r>
            <a:r>
              <a:rPr lang="en-US" altLang="vi-VN" sz="4000" b="1" dirty="0" err="1">
                <a:solidFill>
                  <a:srgbClr val="660033"/>
                </a:solidFill>
              </a:rPr>
              <a:t>một</a:t>
            </a:r>
            <a:r>
              <a:rPr lang="en-US" altLang="vi-VN" sz="4000" b="1" dirty="0">
                <a:solidFill>
                  <a:srgbClr val="660033"/>
                </a:solidFill>
              </a:rPr>
              <a:t> </a:t>
            </a:r>
            <a:r>
              <a:rPr lang="en-US" altLang="vi-VN" sz="4000" b="1" dirty="0" err="1">
                <a:solidFill>
                  <a:srgbClr val="660033"/>
                </a:solidFill>
              </a:rPr>
              <a:t>cáp</a:t>
            </a:r>
            <a:r>
              <a:rPr lang="en-US" altLang="vi-VN" sz="4000" b="1" dirty="0">
                <a:solidFill>
                  <a:srgbClr val="660033"/>
                </a:solidFill>
              </a:rPr>
              <a:t> </a:t>
            </a:r>
            <a:r>
              <a:rPr lang="en-US" altLang="vi-VN" sz="4000" b="1" dirty="0" err="1">
                <a:solidFill>
                  <a:srgbClr val="660033"/>
                </a:solidFill>
              </a:rPr>
              <a:t>cho</a:t>
            </a:r>
            <a:r>
              <a:rPr lang="en-US" altLang="vi-VN" sz="4000" b="1" dirty="0">
                <a:solidFill>
                  <a:srgbClr val="660033"/>
                </a:solidFill>
              </a:rPr>
              <a:t> </a:t>
            </a:r>
            <a:r>
              <a:rPr lang="en-US" altLang="vi-VN" sz="4000" b="1" dirty="0" err="1">
                <a:solidFill>
                  <a:srgbClr val="660033"/>
                </a:solidFill>
              </a:rPr>
              <a:t>nhiều</a:t>
            </a:r>
            <a:r>
              <a:rPr lang="en-US" altLang="vi-VN" sz="4000" b="1" dirty="0">
                <a:solidFill>
                  <a:srgbClr val="660033"/>
                </a:solidFill>
              </a:rPr>
              <a:t> </a:t>
            </a:r>
            <a:r>
              <a:rPr lang="en-US" altLang="vi-VN" sz="4000" b="1" dirty="0" err="1">
                <a:solidFill>
                  <a:srgbClr val="660033"/>
                </a:solidFill>
              </a:rPr>
              <a:t>pha</a:t>
            </a:r>
            <a:endParaRPr lang="en-US" altLang="vi-VN" sz="4000" b="1" dirty="0">
              <a:solidFill>
                <a:srgbClr val="66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2">
            <a:extLst>
              <a:ext uri="{FF2B5EF4-FFF2-40B4-BE49-F238E27FC236}">
                <a16:creationId xmlns:a16="http://schemas.microsoft.com/office/drawing/2014/main" xmlns="" id="{8E2B6318-9FE6-4949-9E93-9E4F11C516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600200"/>
            <a:ext cx="5638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pylon">
            <a:extLst>
              <a:ext uri="{FF2B5EF4-FFF2-40B4-BE49-F238E27FC236}">
                <a16:creationId xmlns:a16="http://schemas.microsoft.com/office/drawing/2014/main" xmlns="" id="{85288DC3-B64A-4511-AD66-45A502ABC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1200"/>
            <a:ext cx="350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62621B4E-F7C6-4882-BB90-766C0B45BB4E}"/>
              </a:ext>
            </a:extLst>
          </p:cNvPr>
          <p:cNvSpPr txBox="1"/>
          <p:nvPr/>
        </p:nvSpPr>
        <p:spPr>
          <a:xfrm>
            <a:off x="152400" y="30480"/>
            <a:ext cx="8305800" cy="707886"/>
          </a:xfrm>
          <a:prstGeom prst="rect">
            <a:avLst/>
          </a:prstGeom>
          <a:noFill/>
        </p:spPr>
        <p:txBody>
          <a:bodyPr wrap="square" rtlCol="0">
            <a:spAutoFit/>
          </a:bodyPr>
          <a:lstStyle/>
          <a:p>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2.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Sử</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dụng</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dây</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cáp</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00FF"/>
                </a:solidFill>
                <a:latin typeface="Tahoma" panose="020B0604030504040204" pitchFamily="34" charset="0"/>
                <a:ea typeface="Tahoma" panose="020B0604030504040204" pitchFamily="34" charset="0"/>
                <a:cs typeface="Tahoma" panose="020B0604030504040204" pitchFamily="34" charset="0"/>
              </a:rPr>
              <a:t>điện</a:t>
            </a:r>
            <a:r>
              <a:rPr lang="en-US" sz="4000" b="1" dirty="0">
                <a:solidFill>
                  <a:srgbClr val="0000FF"/>
                </a:solidFill>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checkerboard(across)">
                                      <p:cBhvr>
                                        <p:cTn id="7" dur="500"/>
                                        <p:tgtEl>
                                          <p:spTgt spid="4813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48132"/>
                                        </p:tgtEl>
                                        <p:attrNameLst>
                                          <p:attrName>style.visibility</p:attrName>
                                        </p:attrNameLst>
                                      </p:cBhvr>
                                      <p:to>
                                        <p:strVal val="visible"/>
                                      </p:to>
                                    </p:set>
                                    <p:animEffect transition="in" filter="checkerboard(across)">
                                      <p:cBhvr>
                                        <p:cTn id="11"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69B5C6C8-5E5F-44EC-AD64-C33484493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38200" y="762000"/>
            <a:ext cx="7467600" cy="4401205"/>
          </a:xfrm>
          <a:prstGeom prst="rect">
            <a:avLst/>
          </a:prstGeom>
          <a:noFill/>
        </p:spPr>
        <p:txBody>
          <a:bodyPr wrap="square" rtlCol="0">
            <a:spAutoFit/>
          </a:bodyPr>
          <a:lstStyle/>
          <a:p>
            <a:pPr algn="ctr"/>
            <a:r>
              <a:rPr lang="en-US" sz="4000" b="1" dirty="0" err="1">
                <a:latin typeface="Times New Roman" pitchFamily="18" charset="0"/>
                <a:ea typeface="Tahoma" panose="020B0604030504040204" pitchFamily="34" charset="0"/>
                <a:cs typeface="Times New Roman" pitchFamily="18" charset="0"/>
              </a:rPr>
              <a:t>Mục</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tiêu</a:t>
            </a:r>
            <a:r>
              <a:rPr lang="en-US" sz="4000" b="1" dirty="0">
                <a:latin typeface="Times New Roman" pitchFamily="18" charset="0"/>
                <a:ea typeface="Tahoma" panose="020B0604030504040204" pitchFamily="34" charset="0"/>
                <a:cs typeface="Times New Roman" pitchFamily="18" charset="0"/>
              </a:rPr>
              <a:t>: </a:t>
            </a:r>
          </a:p>
          <a:p>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Biết</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được</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một</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số</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vật</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liệu</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điện</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thường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dùng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trong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lắp</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đặt</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mạng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điện</a:t>
            </a:r>
            <a:r>
              <a:rPr lang="en-US" sz="4000" b="1" dirty="0">
                <a:latin typeface="Times New Roman" pitchFamily="18" charset="0"/>
                <a:ea typeface="Tahoma" panose="020B0604030504040204" pitchFamily="34" charset="0"/>
                <a:cs typeface="Times New Roman" pitchFamily="18" charset="0"/>
              </a:rPr>
              <a:t>. </a:t>
            </a:r>
          </a:p>
          <a:p>
            <a:endParaRPr lang="en-US" sz="4000" b="1" dirty="0">
              <a:latin typeface="Times New Roman" pitchFamily="18" charset="0"/>
              <a:ea typeface="Tahoma" panose="020B0604030504040204" pitchFamily="34" charset="0"/>
              <a:cs typeface="Times New Roman" pitchFamily="18" charset="0"/>
            </a:endParaRPr>
          </a:p>
          <a:p>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Biết</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cách</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sử</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dụng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một</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số</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vật</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liệu</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thông</a:t>
            </a:r>
            <a:r>
              <a:rPr lang="en-US" sz="4000" b="1" dirty="0">
                <a:latin typeface="Times New Roman" pitchFamily="18" charset="0"/>
                <a:ea typeface="Tahoma" panose="020B0604030504040204" pitchFamily="34" charset="0"/>
                <a:cs typeface="Times New Roman" pitchFamily="18" charset="0"/>
              </a:rPr>
              <a:t> </a:t>
            </a:r>
            <a:r>
              <a:rPr lang="en-US" sz="4000" b="1" dirty="0" err="1">
                <a:latin typeface="Times New Roman" pitchFamily="18" charset="0"/>
                <a:ea typeface="Tahoma" panose="020B0604030504040204" pitchFamily="34" charset="0"/>
                <a:cs typeface="Times New Roman" pitchFamily="18" charset="0"/>
              </a:rPr>
              <a:t>dụng</a:t>
            </a:r>
            <a:endParaRPr lang="en-US" sz="4000" b="1" dirty="0">
              <a:latin typeface="Times New Roman" pitchFamily="18" charset="0"/>
              <a:ea typeface="Tahoma" panose="020B0604030504040204" pitchFamily="34" charset="0"/>
              <a:cs typeface="Times New Roman" pitchFamily="18" charset="0"/>
            </a:endParaRPr>
          </a:p>
        </p:txBody>
      </p:sp>
    </p:spTree>
    <p:extLst>
      <p:ext uri="{BB962C8B-B14F-4D97-AF65-F5344CB8AC3E}">
        <p14:creationId xmlns:p14="http://schemas.microsoft.com/office/powerpoint/2010/main" val="114714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a:extLst>
              <a:ext uri="{FF2B5EF4-FFF2-40B4-BE49-F238E27FC236}">
                <a16:creationId xmlns:a16="http://schemas.microsoft.com/office/drawing/2014/main" xmlns="" id="{F32968DA-9B24-4187-88D4-69DE39195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166" y="1143000"/>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5780" name="Rectangle 4">
            <a:extLst>
              <a:ext uri="{FF2B5EF4-FFF2-40B4-BE49-F238E27FC236}">
                <a16:creationId xmlns:a16="http://schemas.microsoft.com/office/drawing/2014/main" xmlns="" id="{8A500438-F647-46EA-8E7D-7CD2558E1CD0}"/>
              </a:ext>
            </a:extLst>
          </p:cNvPr>
          <p:cNvSpPr>
            <a:spLocks noChangeArrowheads="1"/>
          </p:cNvSpPr>
          <p:nvPr/>
        </p:nvSpPr>
        <p:spPr bwMode="auto">
          <a:xfrm>
            <a:off x="457200" y="924951"/>
            <a:ext cx="8229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buNone/>
            </a:pPr>
            <a:r>
              <a:rPr lang="en-US" altLang="vi-VN" b="1" dirty="0">
                <a:latin typeface="Times New Roman" pitchFamily="18" charset="0"/>
                <a:cs typeface="Times New Roman" pitchFamily="18" charset="0"/>
              </a:rPr>
              <a:t>-</a:t>
            </a:r>
            <a:r>
              <a:rPr lang="vi-VN" altLang="vi-VN" b="1" dirty="0">
                <a:latin typeface="Times New Roman" pitchFamily="18" charset="0"/>
                <a:cs typeface="Times New Roman" pitchFamily="18" charset="0"/>
              </a:rPr>
              <a:t> </a:t>
            </a:r>
            <a:r>
              <a:rPr lang="en-US" altLang="vi-VN" b="1" dirty="0">
                <a:latin typeface="Times New Roman" pitchFamily="18" charset="0"/>
                <a:cs typeface="Times New Roman" pitchFamily="18" charset="0"/>
              </a:rPr>
              <a:t>P</a:t>
            </a:r>
            <a:r>
              <a:rPr lang="vi-VN" altLang="vi-VN" b="1" dirty="0">
                <a:latin typeface="Times New Roman" pitchFamily="18" charset="0"/>
                <a:cs typeface="Times New Roman" pitchFamily="18" charset="0"/>
              </a:rPr>
              <a:t>hạm vi sử dụng của</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dây</a:t>
            </a:r>
            <a:r>
              <a:rPr lang="vi-VN" altLang="vi-VN" b="1" dirty="0">
                <a:latin typeface="Times New Roman" pitchFamily="18" charset="0"/>
                <a:cs typeface="Times New Roman" pitchFamily="18" charset="0"/>
              </a:rPr>
              <a:t> cáp</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điện</a:t>
            </a:r>
            <a:r>
              <a:rPr lang="vi-VN" altLang="vi-VN" b="1" dirty="0">
                <a:latin typeface="Times New Roman" pitchFamily="18" charset="0"/>
                <a:cs typeface="Times New Roman" pitchFamily="18" charset="0"/>
              </a:rPr>
              <a:t> đối với mạng điện  trong nhà như thế nào? </a:t>
            </a:r>
          </a:p>
        </p:txBody>
      </p:sp>
      <p:sp>
        <p:nvSpPr>
          <p:cNvPr id="75781" name="Rectangle 5">
            <a:extLst>
              <a:ext uri="{FF2B5EF4-FFF2-40B4-BE49-F238E27FC236}">
                <a16:creationId xmlns:a16="http://schemas.microsoft.com/office/drawing/2014/main" xmlns="" id="{C2901CC1-A49D-4C95-AE2F-0245B7E801FB}"/>
              </a:ext>
            </a:extLst>
          </p:cNvPr>
          <p:cNvSpPr>
            <a:spLocks noChangeArrowheads="1"/>
          </p:cNvSpPr>
          <p:nvPr/>
        </p:nvSpPr>
        <p:spPr bwMode="auto">
          <a:xfrm>
            <a:off x="755829" y="1752600"/>
            <a:ext cx="7696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buNone/>
            </a:pPr>
            <a:r>
              <a:rPr lang="en-US" altLang="vi-VN" sz="4400" b="1" dirty="0">
                <a:latin typeface="Times New Roman" pitchFamily="18" charset="0"/>
                <a:cs typeface="Times New Roman" pitchFamily="18" charset="0"/>
              </a:rPr>
              <a:t>- </a:t>
            </a:r>
            <a:r>
              <a:rPr lang="vi-VN" altLang="vi-VN" sz="4400" b="1" dirty="0">
                <a:latin typeface="Times New Roman" pitchFamily="18" charset="0"/>
                <a:cs typeface="Times New Roman" pitchFamily="18" charset="0"/>
              </a:rPr>
              <a:t>Đối với mạng điện  trong nhà, cáp được dùng để lắp đặt đường dây hạ áp dẫn điện từ lưới điện phân phối gần nhất đến mạng điện trong nhà.</a:t>
            </a:r>
          </a:p>
        </p:txBody>
      </p:sp>
      <p:sp>
        <p:nvSpPr>
          <p:cNvPr id="6" name="TextBox 5">
            <a:extLst>
              <a:ext uri="{FF2B5EF4-FFF2-40B4-BE49-F238E27FC236}">
                <a16:creationId xmlns:a16="http://schemas.microsoft.com/office/drawing/2014/main" xmlns="" id="{3865F4C2-82CD-4B5A-8D6C-AEBF7F2CEB27}"/>
              </a:ext>
            </a:extLst>
          </p:cNvPr>
          <p:cNvSpPr txBox="1"/>
          <p:nvPr/>
        </p:nvSpPr>
        <p:spPr>
          <a:xfrm>
            <a:off x="152400" y="30480"/>
            <a:ext cx="8305800" cy="707886"/>
          </a:xfrm>
          <a:prstGeom prst="rect">
            <a:avLst/>
          </a:prstGeom>
          <a:noFill/>
        </p:spPr>
        <p:txBody>
          <a:bodyPr wrap="square" rtlCol="0">
            <a:spAutoFit/>
          </a:bodyPr>
          <a:lstStyle/>
          <a:p>
            <a:r>
              <a:rPr lang="en-US" sz="4000" b="1" dirty="0">
                <a:solidFill>
                  <a:srgbClr val="0000FF"/>
                </a:solidFill>
                <a:latin typeface="Times New Roman" pitchFamily="18" charset="0"/>
                <a:ea typeface="Tahoma" panose="020B0604030504040204" pitchFamily="34" charset="0"/>
                <a:cs typeface="Times New Roman" pitchFamily="18" charset="0"/>
              </a:rPr>
              <a:t>2. </a:t>
            </a:r>
            <a:r>
              <a:rPr lang="en-US" sz="4000" b="1" dirty="0" err="1">
                <a:solidFill>
                  <a:srgbClr val="0000FF"/>
                </a:solidFill>
                <a:latin typeface="Times New Roman" pitchFamily="18" charset="0"/>
                <a:ea typeface="Tahoma" panose="020B0604030504040204" pitchFamily="34" charset="0"/>
                <a:cs typeface="Times New Roman" pitchFamily="18" charset="0"/>
              </a:rPr>
              <a:t>Sử</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dụng</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dây</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cáp</a:t>
            </a:r>
            <a:r>
              <a:rPr lang="en-US" sz="4000" b="1" dirty="0">
                <a:solidFill>
                  <a:srgbClr val="0000FF"/>
                </a:solidFill>
                <a:latin typeface="Times New Roman" pitchFamily="18" charset="0"/>
                <a:ea typeface="Tahoma" panose="020B0604030504040204" pitchFamily="34" charset="0"/>
                <a:cs typeface="Times New Roman" pitchFamily="18" charset="0"/>
              </a:rPr>
              <a:t> </a:t>
            </a:r>
            <a:r>
              <a:rPr lang="en-US" sz="4000" b="1" dirty="0" err="1">
                <a:solidFill>
                  <a:srgbClr val="0000FF"/>
                </a:solidFill>
                <a:latin typeface="Times New Roman" pitchFamily="18" charset="0"/>
                <a:ea typeface="Tahoma" panose="020B0604030504040204" pitchFamily="34" charset="0"/>
                <a:cs typeface="Times New Roman" pitchFamily="18" charset="0"/>
              </a:rPr>
              <a:t>điện</a:t>
            </a:r>
            <a:r>
              <a:rPr lang="en-US" sz="4000" b="1" dirty="0">
                <a:solidFill>
                  <a:srgbClr val="0000FF"/>
                </a:solidFill>
                <a:latin typeface="Times New Roman" pitchFamily="18" charset="0"/>
                <a:ea typeface="Tahoma" panose="020B0604030504040204" pitchFamily="34"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 calcmode="lin" valueType="num">
                                      <p:cBhvr additive="base">
                                        <p:cTn id="7" dur="500" fill="hold"/>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75780">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75780">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75780">
                                            <p:txEl>
                                              <p:pRg st="0" end="0"/>
                                            </p:txEl>
                                          </p:spTgt>
                                        </p:tgtEl>
                                        <p:attrNameLst>
                                          <p:attrName>style.visibility</p:attrName>
                                        </p:attrNameLst>
                                      </p:cBhvr>
                                      <p:to>
                                        <p:strVal val="hidden"/>
                                      </p:to>
                                    </p:se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5781">
                                            <p:txEl>
                                              <p:pRg st="0" end="0"/>
                                            </p:txEl>
                                          </p:spTgt>
                                        </p:tgtEl>
                                        <p:attrNameLst>
                                          <p:attrName>style.visibility</p:attrName>
                                        </p:attrNameLst>
                                      </p:cBhvr>
                                      <p:to>
                                        <p:strVal val="visible"/>
                                      </p:to>
                                    </p:set>
                                    <p:anim calcmode="lin" valueType="num">
                                      <p:cBhvr additive="base">
                                        <p:cTn id="18" dur="500" fill="hold"/>
                                        <p:tgtEl>
                                          <p:spTgt spid="7578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5781">
                                            <p:txEl>
                                              <p:pRg st="0" end="0"/>
                                            </p:txEl>
                                          </p:spTgt>
                                        </p:tgtEl>
                                        <p:attrNameLst>
                                          <p:attrName>ppt_y</p:attrName>
                                        </p:attrNameLst>
                                      </p:cBhvr>
                                      <p:tavLst>
                                        <p:tav tm="0">
                                          <p:val>
                                            <p:strVal val="1+#ppt_h/2"/>
                                          </p:val>
                                        </p:tav>
                                        <p:tav tm="100000">
                                          <p:val>
                                            <p:strVal val="#ppt_y"/>
                                          </p:val>
                                        </p:tav>
                                      </p:tavLst>
                                    </p:anim>
                                  </p:childTnLst>
                                </p:cTn>
                              </p:par>
                              <p:par>
                                <p:cTn id="20" presetID="8"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P spid="75780" grpId="1" build="allAtOnce"/>
      <p:bldP spid="7578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a:extLst>
              <a:ext uri="{FF2B5EF4-FFF2-40B4-BE49-F238E27FC236}">
                <a16:creationId xmlns:a16="http://schemas.microsoft.com/office/drawing/2014/main" xmlns="" id="{4AB2EE06-C57E-4787-88DF-0C92D96817C3}"/>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sp>
        <p:nvSpPr>
          <p:cNvPr id="4" name="Rectangle 2">
            <a:extLst>
              <a:ext uri="{FF2B5EF4-FFF2-40B4-BE49-F238E27FC236}">
                <a16:creationId xmlns:a16="http://schemas.microsoft.com/office/drawing/2014/main" xmlns="" id="{BF7FF2CC-EE21-40F3-B1A7-A81606F351DC}"/>
              </a:ext>
            </a:extLst>
          </p:cNvPr>
          <p:cNvSpPr>
            <a:spLocks noGrp="1" noChangeArrowheads="1"/>
          </p:cNvSpPr>
          <p:nvPr>
            <p:ph type="title"/>
          </p:nvPr>
        </p:nvSpPr>
        <p:spPr>
          <a:xfrm>
            <a:off x="838200" y="2362200"/>
            <a:ext cx="6934200" cy="2620963"/>
          </a:xfrm>
        </p:spPr>
        <p:txBody>
          <a:bodyPr>
            <a:noAutofit/>
          </a:bodyPr>
          <a:lstStyle/>
          <a:p>
            <a:pPr algn="just" eaLnBrk="1" hangingPunct="1"/>
            <a:r>
              <a:rPr lang="vi-VN" altLang="vi-VN" b="1" dirty="0">
                <a:latin typeface="+mn-lt"/>
              </a:rPr>
              <a:t>Trong mạng điện, vật liệu cách điện luôn đi liền với những vật liệu dẫn điện, đảm bảo cho mạng điện làm việc đạt hiệu quả và an toàn cho người và mạng điện. </a:t>
            </a:r>
            <a:endParaRPr lang="en-US" altLang="vi-VN"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Mu-cach-dien-vicadi-X">
            <a:extLst>
              <a:ext uri="{FF2B5EF4-FFF2-40B4-BE49-F238E27FC236}">
                <a16:creationId xmlns:a16="http://schemas.microsoft.com/office/drawing/2014/main" xmlns="" id="{992E416D-EAFE-4D65-8F8A-5246AB518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628775"/>
            <a:ext cx="44005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Cach-dien-VICADI">
            <a:extLst>
              <a:ext uri="{FF2B5EF4-FFF2-40B4-BE49-F238E27FC236}">
                <a16:creationId xmlns:a16="http://schemas.microsoft.com/office/drawing/2014/main" xmlns="" id="{CD6796F0-B88F-4F9D-B88F-E5830C174B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84582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U">
            <a:extLst>
              <a:ext uri="{FF2B5EF4-FFF2-40B4-BE49-F238E27FC236}">
                <a16:creationId xmlns:a16="http://schemas.microsoft.com/office/drawing/2014/main" xmlns="" id="{EE47FE98-48E9-4EA2-AE38-5556DD796E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5378" y="1624013"/>
            <a:ext cx="5053012"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Tham-cach-dien-lon">
            <a:extLst>
              <a:ext uri="{FF2B5EF4-FFF2-40B4-BE49-F238E27FC236}">
                <a16:creationId xmlns:a16="http://schemas.microsoft.com/office/drawing/2014/main" xmlns="" id="{7A666393-5E48-478F-9595-CF41A8CBCF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686" y="-762001"/>
            <a:ext cx="7276514" cy="789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6" descr="Sao-cach-dien-lon">
            <a:extLst>
              <a:ext uri="{FF2B5EF4-FFF2-40B4-BE49-F238E27FC236}">
                <a16:creationId xmlns:a16="http://schemas.microsoft.com/office/drawing/2014/main" xmlns="" id="{A2A4AF35-CB40-4919-BF19-BF43722802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0500"/>
            <a:ext cx="89916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ox(in)">
                                      <p:cBhvr>
                                        <p:cTn id="7" dur="500"/>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51202"/>
                                        </p:tgtEl>
                                      </p:cBhvr>
                                    </p:animEffect>
                                    <p:set>
                                      <p:cBhvr>
                                        <p:cTn id="12" dur="1" fill="hold">
                                          <p:stCondLst>
                                            <p:cond delay="499"/>
                                          </p:stCondLst>
                                        </p:cTn>
                                        <p:tgtEl>
                                          <p:spTgt spid="51202"/>
                                        </p:tgtEl>
                                        <p:attrNameLst>
                                          <p:attrName>style.visibility</p:attrName>
                                        </p:attrNameLst>
                                      </p:cBhvr>
                                      <p:to>
                                        <p:strVal val="hidden"/>
                                      </p:to>
                                    </p:set>
                                  </p:childTnLst>
                                </p:cTn>
                              </p:par>
                              <p:par>
                                <p:cTn id="13" presetID="4" presetClass="entr" presetSubtype="32" fill="hold" nodeType="withEffect">
                                  <p:stCondLst>
                                    <p:cond delay="0"/>
                                  </p:stCondLst>
                                  <p:childTnLst>
                                    <p:set>
                                      <p:cBhvr>
                                        <p:cTn id="14" dur="1" fill="hold">
                                          <p:stCondLst>
                                            <p:cond delay="0"/>
                                          </p:stCondLst>
                                        </p:cTn>
                                        <p:tgtEl>
                                          <p:spTgt spid="51203"/>
                                        </p:tgtEl>
                                        <p:attrNameLst>
                                          <p:attrName>style.visibility</p:attrName>
                                        </p:attrNameLst>
                                      </p:cBhvr>
                                      <p:to>
                                        <p:strVal val="visible"/>
                                      </p:to>
                                    </p:set>
                                    <p:animEffect transition="in" filter="box(out)">
                                      <p:cBhvr>
                                        <p:cTn id="15" dur="500"/>
                                        <p:tgtEl>
                                          <p:spTgt spid="5120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51203"/>
                                        </p:tgtEl>
                                      </p:cBhvr>
                                    </p:animEffect>
                                    <p:set>
                                      <p:cBhvr>
                                        <p:cTn id="20" dur="1" fill="hold">
                                          <p:stCondLst>
                                            <p:cond delay="499"/>
                                          </p:stCondLst>
                                        </p:cTn>
                                        <p:tgtEl>
                                          <p:spTgt spid="51203"/>
                                        </p:tgtEl>
                                        <p:attrNameLst>
                                          <p:attrName>style.visibility</p:attrName>
                                        </p:attrNameLst>
                                      </p:cBhvr>
                                      <p:to>
                                        <p:strVal val="hidden"/>
                                      </p:to>
                                    </p:set>
                                  </p:childTnLst>
                                </p:cTn>
                              </p:par>
                              <p:par>
                                <p:cTn id="21" presetID="8" presetClass="entr" presetSubtype="16" fill="hold" nodeType="withEffect">
                                  <p:stCondLst>
                                    <p:cond delay="0"/>
                                  </p:stCondLst>
                                  <p:childTnLst>
                                    <p:set>
                                      <p:cBhvr>
                                        <p:cTn id="22" dur="1" fill="hold">
                                          <p:stCondLst>
                                            <p:cond delay="0"/>
                                          </p:stCondLst>
                                        </p:cTn>
                                        <p:tgtEl>
                                          <p:spTgt spid="51204"/>
                                        </p:tgtEl>
                                        <p:attrNameLst>
                                          <p:attrName>style.visibility</p:attrName>
                                        </p:attrNameLst>
                                      </p:cBhvr>
                                      <p:to>
                                        <p:strVal val="visible"/>
                                      </p:to>
                                    </p:set>
                                    <p:animEffect transition="in" filter="diamond(in)">
                                      <p:cBhvr>
                                        <p:cTn id="23" dur="1000"/>
                                        <p:tgtEl>
                                          <p:spTgt spid="5120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51204"/>
                                        </p:tgtEl>
                                      </p:cBhvr>
                                    </p:animEffect>
                                    <p:set>
                                      <p:cBhvr>
                                        <p:cTn id="28" dur="1" fill="hold">
                                          <p:stCondLst>
                                            <p:cond delay="499"/>
                                          </p:stCondLst>
                                        </p:cTn>
                                        <p:tgtEl>
                                          <p:spTgt spid="51204"/>
                                        </p:tgtEl>
                                        <p:attrNameLst>
                                          <p:attrName>style.visibility</p:attrName>
                                        </p:attrNameLst>
                                      </p:cBhvr>
                                      <p:to>
                                        <p:strVal val="hidden"/>
                                      </p:to>
                                    </p:set>
                                  </p:childTnLst>
                                </p:cTn>
                              </p:par>
                              <p:par>
                                <p:cTn id="29" presetID="3" presetClass="entr" presetSubtype="10" fill="hold" nodeType="withEffect">
                                  <p:stCondLst>
                                    <p:cond delay="0"/>
                                  </p:stCondLst>
                                  <p:childTnLst>
                                    <p:set>
                                      <p:cBhvr>
                                        <p:cTn id="30" dur="1" fill="hold">
                                          <p:stCondLst>
                                            <p:cond delay="0"/>
                                          </p:stCondLst>
                                        </p:cTn>
                                        <p:tgtEl>
                                          <p:spTgt spid="51205"/>
                                        </p:tgtEl>
                                        <p:attrNameLst>
                                          <p:attrName>style.visibility</p:attrName>
                                        </p:attrNameLst>
                                      </p:cBhvr>
                                      <p:to>
                                        <p:strVal val="visible"/>
                                      </p:to>
                                    </p:set>
                                    <p:animEffect transition="in" filter="blinds(horizontal)">
                                      <p:cBhvr>
                                        <p:cTn id="31" dur="500"/>
                                        <p:tgtEl>
                                          <p:spTgt spid="5120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500"/>
                                        <p:tgtEl>
                                          <p:spTgt spid="51205"/>
                                        </p:tgtEl>
                                      </p:cBhvr>
                                    </p:animEffect>
                                    <p:set>
                                      <p:cBhvr>
                                        <p:cTn id="36" dur="1" fill="hold">
                                          <p:stCondLst>
                                            <p:cond delay="499"/>
                                          </p:stCondLst>
                                        </p:cTn>
                                        <p:tgtEl>
                                          <p:spTgt spid="51205"/>
                                        </p:tgtEl>
                                        <p:attrNameLst>
                                          <p:attrName>style.visibility</p:attrName>
                                        </p:attrNameLst>
                                      </p:cBhvr>
                                      <p:to>
                                        <p:strVal val="hidden"/>
                                      </p:to>
                                    </p:set>
                                  </p:childTnLst>
                                </p:cTn>
                              </p:par>
                              <p:par>
                                <p:cTn id="37" presetID="5" presetClass="entr" presetSubtype="10" fill="hold" nodeType="withEffect">
                                  <p:stCondLst>
                                    <p:cond delay="0"/>
                                  </p:stCondLst>
                                  <p:childTnLst>
                                    <p:set>
                                      <p:cBhvr>
                                        <p:cTn id="38" dur="1" fill="hold">
                                          <p:stCondLst>
                                            <p:cond delay="0"/>
                                          </p:stCondLst>
                                        </p:cTn>
                                        <p:tgtEl>
                                          <p:spTgt spid="51206"/>
                                        </p:tgtEl>
                                        <p:attrNameLst>
                                          <p:attrName>style.visibility</p:attrName>
                                        </p:attrNameLst>
                                      </p:cBhvr>
                                      <p:to>
                                        <p:strVal val="visible"/>
                                      </p:to>
                                    </p:set>
                                    <p:animEffect transition="in" filter="checkerboard(across)">
                                      <p:cBhvr>
                                        <p:cTn id="39"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AutoShape 9">
            <a:extLst>
              <a:ext uri="{FF2B5EF4-FFF2-40B4-BE49-F238E27FC236}">
                <a16:creationId xmlns:a16="http://schemas.microsoft.com/office/drawing/2014/main" xmlns="" id="{CEAAFCF8-283A-4FAB-8B77-CE9D9F6A9981}"/>
              </a:ext>
            </a:extLst>
          </p:cNvPr>
          <p:cNvSpPr>
            <a:spLocks noChangeArrowheads="1"/>
          </p:cNvSpPr>
          <p:nvPr/>
        </p:nvSpPr>
        <p:spPr bwMode="auto">
          <a:xfrm>
            <a:off x="152400" y="911225"/>
            <a:ext cx="8458200" cy="838200"/>
          </a:xfrm>
          <a:prstGeom prst="wedgeRoundRectCallout">
            <a:avLst>
              <a:gd name="adj1" fmla="val -38366"/>
              <a:gd name="adj2" fmla="val 235246"/>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400" b="1" i="1" dirty="0" err="1">
                <a:solidFill>
                  <a:srgbClr val="0000FF"/>
                </a:solidFill>
              </a:rPr>
              <a:t>Thế</a:t>
            </a:r>
            <a:r>
              <a:rPr lang="en-US" altLang="vi-VN" sz="4400" b="1" i="1" dirty="0">
                <a:solidFill>
                  <a:srgbClr val="0000FF"/>
                </a:solidFill>
              </a:rPr>
              <a:t> </a:t>
            </a:r>
            <a:r>
              <a:rPr lang="en-US" altLang="vi-VN" sz="4400" b="1" i="1" dirty="0" err="1">
                <a:solidFill>
                  <a:srgbClr val="0000FF"/>
                </a:solidFill>
              </a:rPr>
              <a:t>nào</a:t>
            </a:r>
            <a:r>
              <a:rPr lang="en-US" altLang="vi-VN" sz="4400" b="1" i="1" dirty="0">
                <a:solidFill>
                  <a:srgbClr val="0000FF"/>
                </a:solidFill>
              </a:rPr>
              <a:t> </a:t>
            </a:r>
            <a:r>
              <a:rPr lang="en-US" altLang="vi-VN" sz="4400" b="1" i="1" dirty="0" err="1">
                <a:solidFill>
                  <a:srgbClr val="0000FF"/>
                </a:solidFill>
              </a:rPr>
              <a:t>là</a:t>
            </a:r>
            <a:r>
              <a:rPr lang="en-US" altLang="vi-VN" sz="4400" b="1" i="1" dirty="0">
                <a:solidFill>
                  <a:srgbClr val="0000FF"/>
                </a:solidFill>
              </a:rPr>
              <a:t> </a:t>
            </a:r>
            <a:r>
              <a:rPr lang="en-US" altLang="vi-VN" sz="4400" b="1" i="1" dirty="0" err="1">
                <a:solidFill>
                  <a:srgbClr val="0000FF"/>
                </a:solidFill>
              </a:rPr>
              <a:t>vật</a:t>
            </a:r>
            <a:r>
              <a:rPr lang="en-US" altLang="vi-VN" sz="4400" b="1" i="1" dirty="0">
                <a:solidFill>
                  <a:srgbClr val="0000FF"/>
                </a:solidFill>
              </a:rPr>
              <a:t> </a:t>
            </a:r>
            <a:r>
              <a:rPr lang="en-US" altLang="vi-VN" sz="4400" b="1" i="1" dirty="0" err="1">
                <a:solidFill>
                  <a:srgbClr val="0000FF"/>
                </a:solidFill>
              </a:rPr>
              <a:t>liệu</a:t>
            </a:r>
            <a:r>
              <a:rPr lang="en-US" altLang="vi-VN" sz="4400" b="1" i="1" dirty="0">
                <a:solidFill>
                  <a:srgbClr val="0000FF"/>
                </a:solidFill>
              </a:rPr>
              <a:t> </a:t>
            </a:r>
            <a:r>
              <a:rPr lang="en-US" altLang="vi-VN" sz="4400" b="1" i="1" dirty="0" err="1">
                <a:solidFill>
                  <a:srgbClr val="0000FF"/>
                </a:solidFill>
              </a:rPr>
              <a:t>cách</a:t>
            </a:r>
            <a:r>
              <a:rPr lang="en-US" altLang="vi-VN" sz="4400" b="1" i="1" dirty="0">
                <a:solidFill>
                  <a:srgbClr val="0000FF"/>
                </a:solidFill>
              </a:rPr>
              <a:t> </a:t>
            </a:r>
            <a:r>
              <a:rPr lang="en-US" altLang="vi-VN" sz="4400" b="1" i="1" dirty="0" err="1">
                <a:solidFill>
                  <a:srgbClr val="0000FF"/>
                </a:solidFill>
              </a:rPr>
              <a:t>điện</a:t>
            </a:r>
            <a:r>
              <a:rPr lang="en-US" altLang="vi-VN" sz="4400" b="1" i="1" dirty="0">
                <a:solidFill>
                  <a:srgbClr val="0000FF"/>
                </a:solidFill>
              </a:rPr>
              <a:t>?</a:t>
            </a:r>
          </a:p>
        </p:txBody>
      </p:sp>
      <p:sp>
        <p:nvSpPr>
          <p:cNvPr id="53252" name="Text Box 4">
            <a:extLst>
              <a:ext uri="{FF2B5EF4-FFF2-40B4-BE49-F238E27FC236}">
                <a16:creationId xmlns:a16="http://schemas.microsoft.com/office/drawing/2014/main" xmlns="" id="{2A8A724C-7EBD-49D3-90EB-362FD7CCC1A5}"/>
              </a:ext>
            </a:extLst>
          </p:cNvPr>
          <p:cNvSpPr txBox="1">
            <a:spLocks noChangeArrowheads="1"/>
          </p:cNvSpPr>
          <p:nvPr/>
        </p:nvSpPr>
        <p:spPr bwMode="auto">
          <a:xfrm>
            <a:off x="933450" y="3276600"/>
            <a:ext cx="7677150" cy="2308324"/>
          </a:xfrm>
          <a:prstGeom prst="rect">
            <a:avLst/>
          </a:prstGeom>
          <a:solidFill>
            <a:schemeClr val="bg1"/>
          </a:solidFill>
          <a:ln w="9525">
            <a:solidFill>
              <a:srgbClr val="0000FF"/>
            </a:solidFill>
            <a:miter lim="800000"/>
            <a:headEnd/>
            <a:tailEnd/>
          </a:ln>
          <a:effectLst>
            <a:prstShdw prst="shdw17" dist="17961" dir="2700000">
              <a:srgbClr val="000099"/>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800" b="1">
                <a:solidFill>
                  <a:srgbClr val="0000CC"/>
                </a:solidFill>
              </a:rPr>
              <a:t>Vật liệu cách điện là vật liệu không cho dòng điện truyền qua.  </a:t>
            </a:r>
          </a:p>
        </p:txBody>
      </p:sp>
      <p:sp>
        <p:nvSpPr>
          <p:cNvPr id="5" name="Text Box 5">
            <a:extLst>
              <a:ext uri="{FF2B5EF4-FFF2-40B4-BE49-F238E27FC236}">
                <a16:creationId xmlns:a16="http://schemas.microsoft.com/office/drawing/2014/main" xmlns="" id="{035BECF4-41E1-4559-9104-42E86BC0BF14}"/>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pic>
        <p:nvPicPr>
          <p:cNvPr id="6" name="Picture 12">
            <a:extLst>
              <a:ext uri="{FF2B5EF4-FFF2-40B4-BE49-F238E27FC236}">
                <a16:creationId xmlns:a16="http://schemas.microsoft.com/office/drawing/2014/main" xmlns="" id="{3AFE12F0-8DA9-42E6-A89C-3AFE5EE16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1225"/>
            <a:ext cx="665957"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wipe(left)">
                                      <p:cBhvr>
                                        <p:cTn id="7" dur="500"/>
                                        <p:tgtEl>
                                          <p:spTgt spid="5325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Effect transition="in" filter="slide(fromBottom)">
                                      <p:cBhvr>
                                        <p:cTn id="12" dur="500"/>
                                        <p:tgtEl>
                                          <p:spTgt spid="532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53251"/>
                                        </p:tgtEl>
                                      </p:cBhvr>
                                    </p:animEffect>
                                    <p:set>
                                      <p:cBhvr>
                                        <p:cTn id="17" dur="1" fill="hold">
                                          <p:stCondLst>
                                            <p:cond delay="499"/>
                                          </p:stCondLst>
                                        </p:cTn>
                                        <p:tgtEl>
                                          <p:spTgt spid="53251"/>
                                        </p:tgtEl>
                                        <p:attrNameLst>
                                          <p:attrName>style.visibility</p:attrName>
                                        </p:attrNameLst>
                                      </p:cBhvr>
                                      <p:to>
                                        <p:strVal val="hidden"/>
                                      </p:to>
                                    </p:set>
                                  </p:childTnLst>
                                </p:cTn>
                              </p:par>
                            </p:childTnLst>
                          </p:cTn>
                        </p:par>
                        <p:par>
                          <p:cTn id="18" fill="hold">
                            <p:stCondLst>
                              <p:cond delay="500"/>
                            </p:stCondLst>
                            <p:childTnLst>
                              <p:par>
                                <p:cTn id="19" presetID="64" presetClass="path" presetSubtype="0" accel="50000" decel="50000" fill="hold" grpId="2" nodeType="afterEffect">
                                  <p:stCondLst>
                                    <p:cond delay="0"/>
                                  </p:stCondLst>
                                  <p:childTnLst>
                                    <p:animMotion origin="layout" path="M 5E-6 -4.81481E-6 L 5E-6 -0.27939 " pathEditMode="relative" rAng="0" ptsTypes="AA">
                                      <p:cBhvr>
                                        <p:cTn id="20" dur="2000" fill="hold"/>
                                        <p:tgtEl>
                                          <p:spTgt spid="53252"/>
                                        </p:tgtEl>
                                        <p:attrNameLst>
                                          <p:attrName>ppt_x</p:attrName>
                                          <p:attrName>ppt_y</p:attrName>
                                        </p:attrNameLst>
                                      </p:cBhvr>
                                      <p:rCtr x="0" y="-13981"/>
                                    </p:animMotion>
                                  </p:childTnLst>
                                </p:cTn>
                              </p:par>
                              <p:par>
                                <p:cTn id="21" presetID="8"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3252"/>
                    </p:tgtEl>
                  </p:cond>
                </p:stCondLst>
                <p:endSync evt="end" delay="0">
                  <p:rtn val="all"/>
                </p:endSync>
                <p:childTnLst>
                  <p:par>
                    <p:cTn id="25" fill="hold">
                      <p:stCondLst>
                        <p:cond delay="0"/>
                      </p:stCondLst>
                      <p:childTnLst>
                        <p:par>
                          <p:cTn id="26" fill="hold">
                            <p:stCondLst>
                              <p:cond delay="0"/>
                            </p:stCondLst>
                            <p:childTnLst>
                              <p:par>
                                <p:cTn id="27" presetID="4" presetClass="entr" presetSubtype="16" fill="hold" grpId="1" nodeType="afterEffect">
                                  <p:stCondLst>
                                    <p:cond delay="0"/>
                                  </p:stCondLst>
                                  <p:childTnLst>
                                    <p:set>
                                      <p:cBhvr>
                                        <p:cTn id="28" dur="1" fill="hold">
                                          <p:stCondLst>
                                            <p:cond delay="0"/>
                                          </p:stCondLst>
                                        </p:cTn>
                                        <p:tgtEl>
                                          <p:spTgt spid="53252"/>
                                        </p:tgtEl>
                                        <p:attrNameLst>
                                          <p:attrName>style.visibility</p:attrName>
                                        </p:attrNameLst>
                                      </p:cBhvr>
                                      <p:to>
                                        <p:strVal val="visible"/>
                                      </p:to>
                                    </p:set>
                                    <p:animEffect transition="in" filter="box(in)">
                                      <p:cBhvr>
                                        <p:cTn id="29" dur="2000"/>
                                        <p:tgtEl>
                                          <p:spTgt spid="53252"/>
                                        </p:tgtEl>
                                      </p:cBhvr>
                                    </p:animEffect>
                                  </p:childTnLst>
                                </p:cTn>
                              </p:par>
                            </p:childTnLst>
                          </p:cTn>
                        </p:par>
                      </p:childTnLst>
                    </p:cTn>
                  </p:par>
                </p:childTnLst>
              </p:cTn>
              <p:nextCondLst>
                <p:cond evt="onClick" delay="0">
                  <p:tgtEl>
                    <p:spTgt spid="53252"/>
                  </p:tgtEl>
                </p:cond>
              </p:nextCondLst>
            </p:seq>
          </p:childTnLst>
        </p:cTn>
      </p:par>
    </p:tnLst>
    <p:bldLst>
      <p:bldP spid="53251" grpId="0" animBg="1"/>
      <p:bldP spid="53251" grpId="1" animBg="1"/>
      <p:bldP spid="53252" grpId="0" animBg="1"/>
      <p:bldP spid="53252" grpId="1" animBg="1"/>
      <p:bldP spid="53252"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AutoShape 9">
            <a:extLst>
              <a:ext uri="{FF2B5EF4-FFF2-40B4-BE49-F238E27FC236}">
                <a16:creationId xmlns:a16="http://schemas.microsoft.com/office/drawing/2014/main" xmlns="" id="{D2D35716-A4D7-49B3-AB82-0F3BC3BE756F}"/>
              </a:ext>
            </a:extLst>
          </p:cNvPr>
          <p:cNvSpPr>
            <a:spLocks noChangeArrowheads="1"/>
          </p:cNvSpPr>
          <p:nvPr/>
        </p:nvSpPr>
        <p:spPr bwMode="auto">
          <a:xfrm>
            <a:off x="228600" y="-76200"/>
            <a:ext cx="8686800" cy="2064589"/>
          </a:xfrm>
          <a:prstGeom prst="wedgeRoundRectCallout">
            <a:avLst>
              <a:gd name="adj1" fmla="val -49523"/>
              <a:gd name="adj2" fmla="val 20227"/>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vi-VN" sz="4000" b="1" i="1">
                <a:solidFill>
                  <a:srgbClr val="0000FF"/>
                </a:solidFill>
              </a:rPr>
              <a:t>Hãy gạch chéo vào những ô trống để chỉ ra những vật liệu cách điện của mạng điện trong nhà?</a:t>
            </a:r>
          </a:p>
        </p:txBody>
      </p:sp>
      <p:graphicFrame>
        <p:nvGraphicFramePr>
          <p:cNvPr id="55328" name="Group 32">
            <a:extLst>
              <a:ext uri="{FF2B5EF4-FFF2-40B4-BE49-F238E27FC236}">
                <a16:creationId xmlns:a16="http://schemas.microsoft.com/office/drawing/2014/main" xmlns="" id="{5E629A0B-FEFB-4CB6-80FD-0FE1570AE1FE}"/>
              </a:ext>
            </a:extLst>
          </p:cNvPr>
          <p:cNvGraphicFramePr>
            <a:graphicFrameLocks noGrp="1"/>
          </p:cNvGraphicFramePr>
          <p:nvPr>
            <p:extLst>
              <p:ext uri="{D42A27DB-BD31-4B8C-83A1-F6EECF244321}">
                <p14:modId xmlns:p14="http://schemas.microsoft.com/office/powerpoint/2010/main" val="192898572"/>
              </p:ext>
            </p:extLst>
          </p:nvPr>
        </p:nvGraphicFramePr>
        <p:xfrm>
          <a:off x="1371600" y="2118145"/>
          <a:ext cx="5805765" cy="4206036"/>
        </p:xfrm>
        <a:graphic>
          <a:graphicData uri="http://schemas.openxmlformats.org/drawingml/2006/table">
            <a:tbl>
              <a:tblPr/>
              <a:tblGrid>
                <a:gridCol w="4617397">
                  <a:extLst>
                    <a:ext uri="{9D8B030D-6E8A-4147-A177-3AD203B41FA5}">
                      <a16:colId xmlns:a16="http://schemas.microsoft.com/office/drawing/2014/main" xmlns="" val="20000"/>
                    </a:ext>
                  </a:extLst>
                </a:gridCol>
                <a:gridCol w="1188368">
                  <a:extLst>
                    <a:ext uri="{9D8B030D-6E8A-4147-A177-3AD203B41FA5}">
                      <a16:colId xmlns:a16="http://schemas.microsoft.com/office/drawing/2014/main" xmlns="" val="20001"/>
                    </a:ext>
                  </a:extLst>
                </a:gridCol>
              </a:tblGrid>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Pu li sứ</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err="1">
                          <a:ln>
                            <a:noFill/>
                          </a:ln>
                          <a:solidFill>
                            <a:srgbClr val="006600"/>
                          </a:solidFill>
                          <a:effectLst/>
                          <a:latin typeface="Arial" charset="0"/>
                        </a:rPr>
                        <a:t>Ống</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luồn</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dây</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dẫn</a:t>
                      </a:r>
                      <a:endParaRPr kumimoji="0" lang="en-US"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Vỏ cầu chì</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dirty="0" err="1">
                          <a:ln>
                            <a:noFill/>
                          </a:ln>
                          <a:solidFill>
                            <a:srgbClr val="006600"/>
                          </a:solidFill>
                          <a:effectLst/>
                          <a:latin typeface="Arial" charset="0"/>
                        </a:rPr>
                        <a:t>Vỏ</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đui</a:t>
                      </a:r>
                      <a:r>
                        <a:rPr kumimoji="0" lang="en-US" altLang="vi-VN" sz="4000" b="1" i="0" u="none" strike="noStrike" cap="none" normalizeH="0" baseline="0" dirty="0">
                          <a:ln>
                            <a:noFill/>
                          </a:ln>
                          <a:solidFill>
                            <a:srgbClr val="006600"/>
                          </a:solidFill>
                          <a:effectLst/>
                          <a:latin typeface="Arial" charset="0"/>
                        </a:rPr>
                        <a:t> </a:t>
                      </a:r>
                      <a:r>
                        <a:rPr kumimoji="0" lang="en-US" altLang="vi-VN" sz="4000" b="1" i="0" u="none" strike="noStrike" cap="none" normalizeH="0" baseline="0" dirty="0" err="1">
                          <a:ln>
                            <a:noFill/>
                          </a:ln>
                          <a:solidFill>
                            <a:srgbClr val="006600"/>
                          </a:solidFill>
                          <a:effectLst/>
                          <a:latin typeface="Arial" charset="0"/>
                        </a:rPr>
                        <a:t>đèn</a:t>
                      </a:r>
                      <a:endParaRPr kumimoji="0" lang="en-US"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Thiếc</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18054">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4000" b="1" i="0" u="none" strike="noStrike" cap="none" normalizeH="0" baseline="0">
                          <a:ln>
                            <a:noFill/>
                          </a:ln>
                          <a:solidFill>
                            <a:srgbClr val="006600"/>
                          </a:solidFill>
                          <a:effectLst/>
                          <a:latin typeface="Arial" charset="0"/>
                        </a:rPr>
                        <a:t>Mica</a:t>
                      </a: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366713">
                        <a:spcBef>
                          <a:spcPct val="20000"/>
                        </a:spcBef>
                        <a:defRPr sz="2400">
                          <a:solidFill>
                            <a:schemeClr val="tx1"/>
                          </a:solidFill>
                          <a:latin typeface="Arial" charset="0"/>
                        </a:defRPr>
                      </a:lvl2pPr>
                      <a:lvl3pPr marL="776288">
                        <a:spcBef>
                          <a:spcPct val="20000"/>
                        </a:spcBef>
                        <a:defRPr sz="2000">
                          <a:solidFill>
                            <a:schemeClr val="tx1"/>
                          </a:solidFill>
                          <a:latin typeface="Arial" charset="0"/>
                        </a:defRPr>
                      </a:lvl3pPr>
                      <a:lvl4pPr marL="1050925">
                        <a:spcBef>
                          <a:spcPct val="20000"/>
                        </a:spcBef>
                        <a:defRPr>
                          <a:solidFill>
                            <a:schemeClr val="tx1"/>
                          </a:solidFill>
                          <a:latin typeface="Arial" charset="0"/>
                        </a:defRPr>
                      </a:lvl4pPr>
                      <a:lvl5pPr marL="1325563">
                        <a:spcBef>
                          <a:spcPct val="20000"/>
                        </a:spcBef>
                        <a:defRPr>
                          <a:solidFill>
                            <a:schemeClr val="tx1"/>
                          </a:solidFill>
                          <a:latin typeface="Arial" charset="0"/>
                        </a:defRPr>
                      </a:lvl5pPr>
                      <a:lvl6pPr marL="1782763" fontAlgn="base">
                        <a:spcBef>
                          <a:spcPct val="20000"/>
                        </a:spcBef>
                        <a:spcAft>
                          <a:spcPct val="0"/>
                        </a:spcAft>
                        <a:defRPr>
                          <a:solidFill>
                            <a:schemeClr val="tx1"/>
                          </a:solidFill>
                          <a:latin typeface="Arial" charset="0"/>
                        </a:defRPr>
                      </a:lvl6pPr>
                      <a:lvl7pPr marL="2239963" fontAlgn="base">
                        <a:spcBef>
                          <a:spcPct val="20000"/>
                        </a:spcBef>
                        <a:spcAft>
                          <a:spcPct val="0"/>
                        </a:spcAft>
                        <a:defRPr>
                          <a:solidFill>
                            <a:schemeClr val="tx1"/>
                          </a:solidFill>
                          <a:latin typeface="Arial" charset="0"/>
                        </a:defRPr>
                      </a:lvl7pPr>
                      <a:lvl8pPr marL="2697163" fontAlgn="base">
                        <a:spcBef>
                          <a:spcPct val="20000"/>
                        </a:spcBef>
                        <a:spcAft>
                          <a:spcPct val="0"/>
                        </a:spcAft>
                        <a:defRPr>
                          <a:solidFill>
                            <a:schemeClr val="tx1"/>
                          </a:solidFill>
                          <a:latin typeface="Arial" charset="0"/>
                        </a:defRPr>
                      </a:lvl8pPr>
                      <a:lvl9pPr marL="3154363"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4000" b="1" i="0" u="none" strike="noStrike" cap="none" normalizeH="0" baseline="0" dirty="0">
                        <a:ln>
                          <a:noFill/>
                        </a:ln>
                        <a:solidFill>
                          <a:srgbClr val="006600"/>
                        </a:solidFill>
                        <a:effectLst/>
                        <a:latin typeface="Arial" charset="0"/>
                      </a:endParaRPr>
                    </a:p>
                  </a:txBody>
                  <a:tcPr marT="45703" marB="45703"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graphicFrame>
        <p:nvGraphicFramePr>
          <p:cNvPr id="2" name="Table 1">
            <a:extLst>
              <a:ext uri="{FF2B5EF4-FFF2-40B4-BE49-F238E27FC236}">
                <a16:creationId xmlns:a16="http://schemas.microsoft.com/office/drawing/2014/main" xmlns="" id="{EC4FFF20-1EA4-4A4C-A77F-10FA3ED77925}"/>
              </a:ext>
            </a:extLst>
          </p:cNvPr>
          <p:cNvGraphicFramePr>
            <a:graphicFrameLocks noGrp="1"/>
          </p:cNvGraphicFramePr>
          <p:nvPr>
            <p:extLst>
              <p:ext uri="{D42A27DB-BD31-4B8C-83A1-F6EECF244321}">
                <p14:modId xmlns:p14="http://schemas.microsoft.com/office/powerpoint/2010/main" val="13674477"/>
              </p:ext>
            </p:extLst>
          </p:nvPr>
        </p:nvGraphicFramePr>
        <p:xfrm>
          <a:off x="5791200" y="2137905"/>
          <a:ext cx="685800" cy="4034298"/>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xmlns="" val="616954010"/>
                    </a:ext>
                  </a:extLst>
                </a:gridCol>
              </a:tblGrid>
              <a:tr h="672383">
                <a:tc>
                  <a:txBody>
                    <a:bodyPr/>
                    <a:lstStyle/>
                    <a:p>
                      <a:endParaRPr lang="en-US" dirty="0">
                        <a:noFill/>
                      </a:endParaRPr>
                    </a:p>
                  </a:txBody>
                  <a:tcPr/>
                </a:tc>
                <a:extLst>
                  <a:ext uri="{0D108BD9-81ED-4DB2-BD59-A6C34878D82A}">
                    <a16:rowId xmlns:a16="http://schemas.microsoft.com/office/drawing/2014/main" xmlns="" val="3009449459"/>
                  </a:ext>
                </a:extLst>
              </a:tr>
              <a:tr h="672383">
                <a:tc>
                  <a:txBody>
                    <a:bodyPr/>
                    <a:lstStyle/>
                    <a:p>
                      <a:endParaRPr lang="en-US">
                        <a:noFill/>
                      </a:endParaRPr>
                    </a:p>
                  </a:txBody>
                  <a:tcPr/>
                </a:tc>
                <a:extLst>
                  <a:ext uri="{0D108BD9-81ED-4DB2-BD59-A6C34878D82A}">
                    <a16:rowId xmlns:a16="http://schemas.microsoft.com/office/drawing/2014/main" xmlns="" val="2307329914"/>
                  </a:ext>
                </a:extLst>
              </a:tr>
              <a:tr h="672383">
                <a:tc>
                  <a:txBody>
                    <a:bodyPr/>
                    <a:lstStyle/>
                    <a:p>
                      <a:endParaRPr lang="en-US">
                        <a:noFill/>
                      </a:endParaRPr>
                    </a:p>
                  </a:txBody>
                  <a:tcPr/>
                </a:tc>
                <a:extLst>
                  <a:ext uri="{0D108BD9-81ED-4DB2-BD59-A6C34878D82A}">
                    <a16:rowId xmlns:a16="http://schemas.microsoft.com/office/drawing/2014/main" xmlns="" val="3267159847"/>
                  </a:ext>
                </a:extLst>
              </a:tr>
              <a:tr h="672383">
                <a:tc>
                  <a:txBody>
                    <a:bodyPr/>
                    <a:lstStyle/>
                    <a:p>
                      <a:endParaRPr lang="en-US" dirty="0">
                        <a:noFill/>
                      </a:endParaRPr>
                    </a:p>
                  </a:txBody>
                  <a:tcPr/>
                </a:tc>
                <a:extLst>
                  <a:ext uri="{0D108BD9-81ED-4DB2-BD59-A6C34878D82A}">
                    <a16:rowId xmlns:a16="http://schemas.microsoft.com/office/drawing/2014/main" xmlns="" val="3273642519"/>
                  </a:ext>
                </a:extLst>
              </a:tr>
              <a:tr h="672383">
                <a:tc>
                  <a:txBody>
                    <a:bodyPr/>
                    <a:lstStyle/>
                    <a:p>
                      <a:endParaRPr lang="en-US">
                        <a:noFill/>
                      </a:endParaRPr>
                    </a:p>
                  </a:txBody>
                  <a:tcPr/>
                </a:tc>
                <a:extLst>
                  <a:ext uri="{0D108BD9-81ED-4DB2-BD59-A6C34878D82A}">
                    <a16:rowId xmlns:a16="http://schemas.microsoft.com/office/drawing/2014/main" xmlns="" val="1538831563"/>
                  </a:ext>
                </a:extLst>
              </a:tr>
              <a:tr h="672383">
                <a:tc>
                  <a:txBody>
                    <a:bodyPr/>
                    <a:lstStyle/>
                    <a:p>
                      <a:endParaRPr lang="en-US" dirty="0">
                        <a:noFill/>
                      </a:endParaRPr>
                    </a:p>
                  </a:txBody>
                  <a:tcPr/>
                </a:tc>
                <a:extLst>
                  <a:ext uri="{0D108BD9-81ED-4DB2-BD59-A6C34878D82A}">
                    <a16:rowId xmlns:a16="http://schemas.microsoft.com/office/drawing/2014/main" xmlns="" val="2585148914"/>
                  </a:ext>
                </a:extLst>
              </a:tr>
            </a:tbl>
          </a:graphicData>
        </a:graphic>
      </p:graphicFrame>
      <p:sp>
        <p:nvSpPr>
          <p:cNvPr id="55323" name="Text Box 27">
            <a:extLst>
              <a:ext uri="{FF2B5EF4-FFF2-40B4-BE49-F238E27FC236}">
                <a16:creationId xmlns:a16="http://schemas.microsoft.com/office/drawing/2014/main" xmlns="" id="{C6D18FB9-80F0-4581-AC7A-6F6A52EF423A}"/>
              </a:ext>
            </a:extLst>
          </p:cNvPr>
          <p:cNvSpPr txBox="1">
            <a:spLocks noChangeArrowheads="1"/>
          </p:cNvSpPr>
          <p:nvPr/>
        </p:nvSpPr>
        <p:spPr bwMode="auto">
          <a:xfrm>
            <a:off x="5819781" y="2146946"/>
            <a:ext cx="611683"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4" name="Text Box 28">
            <a:extLst>
              <a:ext uri="{FF2B5EF4-FFF2-40B4-BE49-F238E27FC236}">
                <a16:creationId xmlns:a16="http://schemas.microsoft.com/office/drawing/2014/main" xmlns="" id="{9F6EAC84-F051-4C70-B635-14687A13CA72}"/>
              </a:ext>
            </a:extLst>
          </p:cNvPr>
          <p:cNvSpPr txBox="1">
            <a:spLocks noChangeArrowheads="1"/>
          </p:cNvSpPr>
          <p:nvPr/>
        </p:nvSpPr>
        <p:spPr bwMode="auto">
          <a:xfrm>
            <a:off x="5791200" y="2892576"/>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5" name="Text Box 29">
            <a:extLst>
              <a:ext uri="{FF2B5EF4-FFF2-40B4-BE49-F238E27FC236}">
                <a16:creationId xmlns:a16="http://schemas.microsoft.com/office/drawing/2014/main" xmlns="" id="{20452A95-5992-459B-A593-A5C1375DCA31}"/>
              </a:ext>
            </a:extLst>
          </p:cNvPr>
          <p:cNvSpPr txBox="1">
            <a:spLocks noChangeArrowheads="1"/>
          </p:cNvSpPr>
          <p:nvPr/>
        </p:nvSpPr>
        <p:spPr bwMode="auto">
          <a:xfrm>
            <a:off x="5826369" y="3519571"/>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6" name="Text Box 30">
            <a:extLst>
              <a:ext uri="{FF2B5EF4-FFF2-40B4-BE49-F238E27FC236}">
                <a16:creationId xmlns:a16="http://schemas.microsoft.com/office/drawing/2014/main" xmlns="" id="{383D11A2-3D47-4829-A647-EB6BF372DFD9}"/>
              </a:ext>
            </a:extLst>
          </p:cNvPr>
          <p:cNvSpPr txBox="1">
            <a:spLocks noChangeArrowheads="1"/>
          </p:cNvSpPr>
          <p:nvPr/>
        </p:nvSpPr>
        <p:spPr bwMode="auto">
          <a:xfrm>
            <a:off x="5826368" y="4215825"/>
            <a:ext cx="650631"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
        <p:nvSpPr>
          <p:cNvPr id="55327" name="Text Box 31">
            <a:extLst>
              <a:ext uri="{FF2B5EF4-FFF2-40B4-BE49-F238E27FC236}">
                <a16:creationId xmlns:a16="http://schemas.microsoft.com/office/drawing/2014/main" xmlns="" id="{27AF6D70-1B3E-4E76-8E51-C2E4A0A182BD}"/>
              </a:ext>
            </a:extLst>
          </p:cNvPr>
          <p:cNvSpPr txBox="1">
            <a:spLocks noChangeArrowheads="1"/>
          </p:cNvSpPr>
          <p:nvPr/>
        </p:nvSpPr>
        <p:spPr bwMode="auto">
          <a:xfrm>
            <a:off x="5801479" y="5555678"/>
            <a:ext cx="648286" cy="584775"/>
          </a:xfrm>
          <a:prstGeom prst="rect">
            <a:avLst/>
          </a:prstGeom>
          <a:solidFill>
            <a:schemeClr val="bg1"/>
          </a:solidFill>
          <a:ln w="9525">
            <a:solidFill>
              <a:schemeClr val="tx1"/>
            </a:solidFill>
            <a:miter lim="800000"/>
            <a:headEnd/>
            <a:tailEnd/>
          </a:ln>
          <a:effectLst>
            <a:prstShdw prst="shdw17" dist="17961" dir="2700000">
              <a:schemeClr val="accent1">
                <a:gamma/>
                <a:shade val="60000"/>
                <a:invGamma/>
              </a:schemeClr>
            </a:prstShdw>
          </a:effectLst>
          <a:extLst/>
        </p:spPr>
        <p:txBody>
          <a:bodyPr wrap="square">
            <a:spAutoFit/>
          </a:bodyPr>
          <a:lstStyle/>
          <a:p>
            <a:pPr algn="ctr">
              <a:defRPr/>
            </a:pPr>
            <a:r>
              <a:rPr lang="en-US" altLang="vi-VN" sz="3200" b="1" dirty="0">
                <a:solidFill>
                  <a:srgbClr val="FF0066"/>
                </a:solidFill>
                <a:latin typeface="Arial" charset="0"/>
              </a:rPr>
              <a:t>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5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53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53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5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3" grpId="0" animBg="1" autoUpdateAnimBg="0"/>
      <p:bldP spid="55324" grpId="0" animBg="1" autoUpdateAnimBg="0"/>
      <p:bldP spid="55325" grpId="0" animBg="1" autoUpdateAnimBg="0"/>
      <p:bldP spid="55326" grpId="0" animBg="1" autoUpdateAnimBg="0"/>
      <p:bldP spid="55327"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AutoShape 9">
            <a:extLst>
              <a:ext uri="{FF2B5EF4-FFF2-40B4-BE49-F238E27FC236}">
                <a16:creationId xmlns:a16="http://schemas.microsoft.com/office/drawing/2014/main" xmlns="" id="{E26FCEDA-67A9-4E08-97C1-09A988F0953A}"/>
              </a:ext>
            </a:extLst>
          </p:cNvPr>
          <p:cNvSpPr>
            <a:spLocks noChangeArrowheads="1"/>
          </p:cNvSpPr>
          <p:nvPr/>
        </p:nvSpPr>
        <p:spPr bwMode="auto">
          <a:xfrm>
            <a:off x="876300" y="990600"/>
            <a:ext cx="7391400" cy="1371600"/>
          </a:xfrm>
          <a:prstGeom prst="wedgeRoundRectCallout">
            <a:avLst>
              <a:gd name="adj1" fmla="val -51218"/>
              <a:gd name="adj2" fmla="val 21875"/>
              <a:gd name="adj3" fmla="val 16667"/>
            </a:avLst>
          </a:prstGeom>
          <a:solidFill>
            <a:schemeClr val="bg1"/>
          </a:solidFill>
          <a:ln w="9525">
            <a:solidFill>
              <a:srgbClr val="800000"/>
            </a:solidFill>
            <a:prstDash val="lgDashDotDot"/>
            <a:miter lim="800000"/>
            <a:headEnd/>
            <a:tailEnd/>
          </a:ln>
          <a:effectLst>
            <a:prstShdw prst="shdw17" dist="17961" dir="2700000">
              <a:srgbClr val="4D0000"/>
            </a:prstShdw>
          </a:effec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dirty="0" err="1">
                <a:solidFill>
                  <a:srgbClr val="0000FF"/>
                </a:solidFill>
              </a:rPr>
              <a:t>Vật</a:t>
            </a:r>
            <a:r>
              <a:rPr lang="en-US" altLang="vi-VN" sz="4400" b="1" dirty="0">
                <a:solidFill>
                  <a:srgbClr val="0000FF"/>
                </a:solidFill>
              </a:rPr>
              <a:t> </a:t>
            </a:r>
            <a:r>
              <a:rPr lang="en-US" altLang="vi-VN" sz="4400" b="1" dirty="0" err="1">
                <a:solidFill>
                  <a:srgbClr val="0000FF"/>
                </a:solidFill>
              </a:rPr>
              <a:t>liệu</a:t>
            </a:r>
            <a:r>
              <a:rPr lang="en-US" altLang="vi-VN" sz="4400" b="1" dirty="0">
                <a:solidFill>
                  <a:srgbClr val="0000FF"/>
                </a:solidFill>
              </a:rPr>
              <a:t> </a:t>
            </a:r>
            <a:r>
              <a:rPr lang="en-US" altLang="vi-VN" sz="4400" b="1" dirty="0" err="1">
                <a:solidFill>
                  <a:srgbClr val="0000FF"/>
                </a:solidFill>
              </a:rPr>
              <a:t>cách</a:t>
            </a:r>
            <a:r>
              <a:rPr lang="en-US" altLang="vi-VN" sz="4400" b="1" dirty="0">
                <a:solidFill>
                  <a:srgbClr val="0000FF"/>
                </a:solidFill>
              </a:rPr>
              <a:t> </a:t>
            </a:r>
            <a:r>
              <a:rPr lang="en-US" altLang="vi-VN" sz="4400" b="1" dirty="0" err="1">
                <a:solidFill>
                  <a:srgbClr val="0000FF"/>
                </a:solidFill>
              </a:rPr>
              <a:t>điện</a:t>
            </a:r>
            <a:r>
              <a:rPr lang="en-US" altLang="vi-VN" sz="4400" b="1" dirty="0">
                <a:solidFill>
                  <a:srgbClr val="0000FF"/>
                </a:solidFill>
              </a:rPr>
              <a:t> </a:t>
            </a:r>
            <a:r>
              <a:rPr lang="en-US" altLang="vi-VN" sz="4400" b="1" dirty="0" err="1">
                <a:solidFill>
                  <a:srgbClr val="0000FF"/>
                </a:solidFill>
              </a:rPr>
              <a:t>phải</a:t>
            </a:r>
            <a:r>
              <a:rPr lang="en-US" altLang="vi-VN" sz="4400" b="1" dirty="0">
                <a:solidFill>
                  <a:srgbClr val="0000FF"/>
                </a:solidFill>
              </a:rPr>
              <a:t> </a:t>
            </a:r>
            <a:r>
              <a:rPr lang="en-US" altLang="vi-VN" sz="4400" b="1" dirty="0" err="1">
                <a:solidFill>
                  <a:srgbClr val="0000FF"/>
                </a:solidFill>
              </a:rPr>
              <a:t>đạt</a:t>
            </a:r>
            <a:r>
              <a:rPr lang="en-US" altLang="vi-VN" sz="4400" b="1" dirty="0">
                <a:solidFill>
                  <a:srgbClr val="0000FF"/>
                </a:solidFill>
              </a:rPr>
              <a:t> </a:t>
            </a:r>
            <a:r>
              <a:rPr lang="en-US" altLang="vi-VN" sz="4400" b="1" dirty="0" err="1">
                <a:solidFill>
                  <a:srgbClr val="0000FF"/>
                </a:solidFill>
              </a:rPr>
              <a:t>những</a:t>
            </a:r>
            <a:r>
              <a:rPr lang="en-US" altLang="vi-VN" sz="4400" b="1" dirty="0">
                <a:solidFill>
                  <a:srgbClr val="0000FF"/>
                </a:solidFill>
              </a:rPr>
              <a:t> </a:t>
            </a:r>
            <a:r>
              <a:rPr lang="en-US" altLang="vi-VN" sz="4400" b="1" dirty="0" err="1">
                <a:solidFill>
                  <a:srgbClr val="0000FF"/>
                </a:solidFill>
              </a:rPr>
              <a:t>yêu</a:t>
            </a:r>
            <a:r>
              <a:rPr lang="en-US" altLang="vi-VN" sz="4400" b="1" dirty="0">
                <a:solidFill>
                  <a:srgbClr val="0000FF"/>
                </a:solidFill>
              </a:rPr>
              <a:t> </a:t>
            </a:r>
            <a:r>
              <a:rPr lang="en-US" altLang="vi-VN" sz="4400" b="1" dirty="0" err="1">
                <a:solidFill>
                  <a:srgbClr val="0000FF"/>
                </a:solidFill>
              </a:rPr>
              <a:t>cầu</a:t>
            </a:r>
            <a:r>
              <a:rPr lang="en-US" altLang="vi-VN" sz="4400" b="1" dirty="0">
                <a:solidFill>
                  <a:srgbClr val="0000FF"/>
                </a:solidFill>
              </a:rPr>
              <a:t> </a:t>
            </a:r>
            <a:r>
              <a:rPr lang="en-US" altLang="vi-VN" sz="4400" b="1" dirty="0" err="1">
                <a:solidFill>
                  <a:srgbClr val="0000FF"/>
                </a:solidFill>
              </a:rPr>
              <a:t>nào</a:t>
            </a:r>
            <a:r>
              <a:rPr lang="en-US" altLang="vi-VN" sz="4400" b="1" dirty="0">
                <a:solidFill>
                  <a:srgbClr val="0000FF"/>
                </a:solidFill>
              </a:rPr>
              <a:t>?</a:t>
            </a:r>
          </a:p>
        </p:txBody>
      </p:sp>
      <p:sp>
        <p:nvSpPr>
          <p:cNvPr id="83973" name="Text Box 5">
            <a:extLst>
              <a:ext uri="{FF2B5EF4-FFF2-40B4-BE49-F238E27FC236}">
                <a16:creationId xmlns:a16="http://schemas.microsoft.com/office/drawing/2014/main" xmlns="" id="{2B3F7037-6C5C-4105-97CC-FFDEC3630421}"/>
              </a:ext>
            </a:extLst>
          </p:cNvPr>
          <p:cNvSpPr txBox="1">
            <a:spLocks noChangeArrowheads="1"/>
          </p:cNvSpPr>
          <p:nvPr/>
        </p:nvSpPr>
        <p:spPr bwMode="auto">
          <a:xfrm>
            <a:off x="838200" y="2895600"/>
            <a:ext cx="6629400" cy="3816429"/>
          </a:xfrm>
          <a:prstGeom prst="rect">
            <a:avLst/>
          </a:prstGeom>
          <a:solidFill>
            <a:schemeClr val="bg1"/>
          </a:solidFill>
          <a:ln w="9525">
            <a:solidFill>
              <a:srgbClr val="0000FF"/>
            </a:solidFill>
            <a:miter lim="800000"/>
            <a:headEnd/>
            <a:tailEnd/>
          </a:ln>
          <a:effectLst>
            <a:prstShdw prst="shdw17" dist="17961" dir="2700000">
              <a:srgbClr val="000099"/>
            </a:prstShdw>
          </a:effec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None/>
            </a:pPr>
            <a:r>
              <a:rPr lang="en-US" altLang="vi-VN" sz="4400" b="1" dirty="0"/>
              <a:t>- </a:t>
            </a:r>
            <a:r>
              <a:rPr lang="en-US" altLang="vi-VN" sz="4400" b="1" dirty="0" err="1"/>
              <a:t>Độ</a:t>
            </a:r>
            <a:r>
              <a:rPr lang="en-US" altLang="vi-VN" sz="4400" b="1" dirty="0"/>
              <a:t> </a:t>
            </a:r>
            <a:r>
              <a:rPr lang="en-US" altLang="vi-VN" sz="4400" b="1" dirty="0" err="1"/>
              <a:t>cách</a:t>
            </a:r>
            <a:r>
              <a:rPr lang="en-US" altLang="vi-VN" sz="4400" b="1" dirty="0"/>
              <a:t> </a:t>
            </a:r>
            <a:r>
              <a:rPr lang="en-US" altLang="vi-VN" sz="4400" b="1" dirty="0" err="1"/>
              <a:t>điện</a:t>
            </a:r>
            <a:r>
              <a:rPr lang="en-US" altLang="vi-VN" sz="4400" b="1" dirty="0"/>
              <a:t> </a:t>
            </a:r>
            <a:r>
              <a:rPr lang="en-US" altLang="vi-VN" sz="4400" b="1" dirty="0" err="1"/>
              <a:t>cao</a:t>
            </a:r>
            <a:r>
              <a:rPr lang="en-US" altLang="vi-VN" sz="4400" b="1" dirty="0"/>
              <a:t>.</a:t>
            </a:r>
          </a:p>
          <a:p>
            <a:pPr eaLnBrk="1" hangingPunct="1">
              <a:spcBef>
                <a:spcPct val="50000"/>
              </a:spcBef>
              <a:buNone/>
            </a:pPr>
            <a:r>
              <a:rPr lang="en-US" altLang="vi-VN" sz="4400" b="1" dirty="0"/>
              <a:t>- </a:t>
            </a:r>
            <a:r>
              <a:rPr lang="en-US" altLang="vi-VN" sz="4400" b="1" dirty="0" err="1"/>
              <a:t>Chịu</a:t>
            </a:r>
            <a:r>
              <a:rPr lang="en-US" altLang="vi-VN" sz="4400" b="1" dirty="0"/>
              <a:t> </a:t>
            </a:r>
            <a:r>
              <a:rPr lang="en-US" altLang="vi-VN" sz="4400" b="1" dirty="0" err="1"/>
              <a:t>nhiệt</a:t>
            </a:r>
            <a:r>
              <a:rPr lang="en-US" altLang="vi-VN" sz="4400" b="1" dirty="0"/>
              <a:t> </a:t>
            </a:r>
            <a:r>
              <a:rPr lang="en-US" altLang="vi-VN" sz="4400" b="1" dirty="0" err="1"/>
              <a:t>tốt</a:t>
            </a:r>
            <a:r>
              <a:rPr lang="en-US" altLang="vi-VN" sz="4400" b="1" dirty="0"/>
              <a:t>.</a:t>
            </a:r>
          </a:p>
          <a:p>
            <a:pPr eaLnBrk="1" hangingPunct="1">
              <a:spcBef>
                <a:spcPct val="50000"/>
              </a:spcBef>
              <a:buNone/>
            </a:pPr>
            <a:r>
              <a:rPr lang="en-US" altLang="vi-VN" sz="4400" b="1" dirty="0"/>
              <a:t>- </a:t>
            </a:r>
            <a:r>
              <a:rPr lang="en-US" altLang="vi-VN" sz="4400" b="1" dirty="0" err="1"/>
              <a:t>Chống</a:t>
            </a:r>
            <a:r>
              <a:rPr lang="en-US" altLang="vi-VN" sz="4400" b="1" dirty="0"/>
              <a:t> </a:t>
            </a:r>
            <a:r>
              <a:rPr lang="en-US" altLang="vi-VN" sz="4400" b="1" dirty="0" err="1"/>
              <a:t>ẩm</a:t>
            </a:r>
            <a:r>
              <a:rPr lang="en-US" altLang="vi-VN" sz="4400" b="1" dirty="0"/>
              <a:t> </a:t>
            </a:r>
            <a:r>
              <a:rPr lang="en-US" altLang="vi-VN" sz="4400" b="1" dirty="0" err="1"/>
              <a:t>tốt</a:t>
            </a:r>
            <a:r>
              <a:rPr lang="en-US" altLang="vi-VN" sz="4400" b="1" dirty="0"/>
              <a:t>.</a:t>
            </a:r>
          </a:p>
          <a:p>
            <a:pPr eaLnBrk="1" hangingPunct="1">
              <a:spcBef>
                <a:spcPct val="50000"/>
              </a:spcBef>
              <a:buNone/>
            </a:pPr>
            <a:r>
              <a:rPr lang="en-US" altLang="vi-VN" sz="4400" b="1" dirty="0"/>
              <a:t>- </a:t>
            </a:r>
            <a:r>
              <a:rPr lang="en-US" altLang="vi-VN" sz="4400" b="1" dirty="0" err="1"/>
              <a:t>Có</a:t>
            </a:r>
            <a:r>
              <a:rPr lang="en-US" altLang="vi-VN" sz="4400" b="1" dirty="0"/>
              <a:t> </a:t>
            </a:r>
            <a:r>
              <a:rPr lang="en-US" altLang="vi-VN" sz="4400" b="1" dirty="0" err="1"/>
              <a:t>độ</a:t>
            </a:r>
            <a:r>
              <a:rPr lang="en-US" altLang="vi-VN" sz="4400" b="1" dirty="0"/>
              <a:t> </a:t>
            </a:r>
            <a:r>
              <a:rPr lang="en-US" altLang="vi-VN" sz="4400" b="1" dirty="0" err="1"/>
              <a:t>bền</a:t>
            </a:r>
            <a:r>
              <a:rPr lang="en-US" altLang="vi-VN" sz="4400" b="1" dirty="0"/>
              <a:t> </a:t>
            </a:r>
            <a:r>
              <a:rPr lang="en-US" altLang="vi-VN" sz="4400" b="1" dirty="0" err="1"/>
              <a:t>cơ</a:t>
            </a:r>
            <a:r>
              <a:rPr lang="en-US" altLang="vi-VN" sz="4400" b="1" dirty="0"/>
              <a:t> </a:t>
            </a:r>
            <a:r>
              <a:rPr lang="en-US" altLang="vi-VN" sz="4400" b="1" dirty="0" err="1"/>
              <a:t>học</a:t>
            </a:r>
            <a:r>
              <a:rPr lang="en-US" altLang="vi-VN" sz="4400" b="1" dirty="0"/>
              <a:t> </a:t>
            </a:r>
            <a:r>
              <a:rPr lang="en-US" altLang="vi-VN" sz="4400" b="1" dirty="0" err="1"/>
              <a:t>cao</a:t>
            </a:r>
            <a:r>
              <a:rPr lang="en-US" altLang="vi-VN" sz="4400" b="1" dirty="0"/>
              <a:t>.</a:t>
            </a:r>
          </a:p>
        </p:txBody>
      </p:sp>
      <p:sp>
        <p:nvSpPr>
          <p:cNvPr id="4" name="Text Box 5">
            <a:extLst>
              <a:ext uri="{FF2B5EF4-FFF2-40B4-BE49-F238E27FC236}">
                <a16:creationId xmlns:a16="http://schemas.microsoft.com/office/drawing/2014/main" xmlns="" id="{BCCAA941-4793-400C-896C-05A11E1E005D}"/>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cs typeface="Arial" charset="0"/>
              </a:rPr>
              <a:t>III. V</a:t>
            </a:r>
            <a:r>
              <a:rPr lang="en-US" altLang="vi-VN" sz="4000" b="1" u="sng" dirty="0">
                <a:solidFill>
                  <a:srgbClr val="0000FF"/>
                </a:solidFill>
                <a:effectLst>
                  <a:outerShdw blurRad="38100" dist="38100" dir="2700000" algn="tl">
                    <a:srgbClr val="C0C0C0"/>
                  </a:outerShdw>
                </a:effectLst>
              </a:rPr>
              <a:t>ẬT LIỆU CÁCH ĐIỆN</a:t>
            </a:r>
            <a:r>
              <a:rPr lang="en-US" altLang="vi-VN" sz="4000" b="1" dirty="0">
                <a:solidFill>
                  <a:srgbClr val="0000FF"/>
                </a:solidFill>
                <a:effectLst>
                  <a:outerShdw blurRad="38100" dist="38100" dir="2700000" algn="tl">
                    <a:srgbClr val="C0C0C0"/>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arn(inHorizontal)">
                                      <p:cBhvr>
                                        <p:cTn id="7" dur="500"/>
                                        <p:tgtEl>
                                          <p:spTgt spid="83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3973"/>
                                        </p:tgtEl>
                                        <p:attrNameLst>
                                          <p:attrName>style.visibility</p:attrName>
                                        </p:attrNameLst>
                                      </p:cBhvr>
                                      <p:to>
                                        <p:strVal val="visible"/>
                                      </p:to>
                                    </p:set>
                                    <p:animEffect transition="in" filter="strips(downLeft)">
                                      <p:cBhvr>
                                        <p:cTn id="12"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p:bldP spid="839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a:extLst>
              <a:ext uri="{FF2B5EF4-FFF2-40B4-BE49-F238E27FC236}">
                <a16:creationId xmlns:a16="http://schemas.microsoft.com/office/drawing/2014/main" xmlns="" id="{D87B657D-C1A6-469A-953C-7B3DB1F0F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02" y="1087358"/>
            <a:ext cx="934455"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Box 5">
            <a:extLst>
              <a:ext uri="{FF2B5EF4-FFF2-40B4-BE49-F238E27FC236}">
                <a16:creationId xmlns:a16="http://schemas.microsoft.com/office/drawing/2014/main" xmlns="" id="{BCCAA941-4793-400C-896C-05A11E1E005D}"/>
              </a:ext>
            </a:extLst>
          </p:cNvPr>
          <p:cNvSpPr txBox="1">
            <a:spLocks noChangeArrowheads="1"/>
          </p:cNvSpPr>
          <p:nvPr/>
        </p:nvSpPr>
        <p:spPr bwMode="auto">
          <a:xfrm>
            <a:off x="-304800" y="152400"/>
            <a:ext cx="7239000" cy="701675"/>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altLang="vi-VN" sz="4000" b="1" u="sng" dirty="0">
                <a:solidFill>
                  <a:srgbClr val="0000FF"/>
                </a:solidFill>
                <a:effectLst>
                  <a:outerShdw blurRad="38100" dist="38100" dir="2700000" algn="tl">
                    <a:srgbClr val="C0C0C0"/>
                  </a:outerShdw>
                </a:effectLst>
                <a:latin typeface="Times New Roman" pitchFamily="18" charset="0"/>
                <a:cs typeface="Times New Roman" pitchFamily="18" charset="0"/>
              </a:rPr>
              <a:t>III. VẬT LIỆU CÁCH ĐIỆN</a:t>
            </a:r>
            <a:r>
              <a:rPr lang="en-US" altLang="vi-VN" sz="4000" b="1" dirty="0">
                <a:solidFill>
                  <a:srgbClr val="0000FF"/>
                </a:solidFill>
                <a:effectLst>
                  <a:outerShdw blurRad="38100" dist="38100" dir="2700000" algn="tl">
                    <a:srgbClr val="C0C0C0"/>
                  </a:outerShdw>
                </a:effectLst>
                <a:latin typeface="Times New Roman" pitchFamily="18" charset="0"/>
                <a:cs typeface="Times New Roman" pitchFamily="18" charset="0"/>
              </a:rPr>
              <a:t> </a:t>
            </a:r>
          </a:p>
        </p:txBody>
      </p:sp>
      <p:sp>
        <p:nvSpPr>
          <p:cNvPr id="5" name="Rectangle 5">
            <a:extLst>
              <a:ext uri="{FF2B5EF4-FFF2-40B4-BE49-F238E27FC236}">
                <a16:creationId xmlns:a16="http://schemas.microsoft.com/office/drawing/2014/main" xmlns="" id="{0A6CFA5D-C571-463E-8C09-7D7D51DFE11F}"/>
              </a:ext>
            </a:extLst>
          </p:cNvPr>
          <p:cNvSpPr>
            <a:spLocks noChangeArrowheads="1"/>
          </p:cNvSpPr>
          <p:nvPr/>
        </p:nvSpPr>
        <p:spPr bwMode="auto">
          <a:xfrm>
            <a:off x="762000" y="1441371"/>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buNone/>
            </a:pPr>
            <a:r>
              <a:rPr lang="en-US" altLang="vi-VN" sz="4000" b="1" dirty="0">
                <a:solidFill>
                  <a:srgbClr val="0000FF"/>
                </a:solidFill>
                <a:latin typeface="Times New Roman" pitchFamily="18" charset="0"/>
                <a:cs typeface="Times New Roman" pitchFamily="18" charset="0"/>
              </a:rPr>
              <a:t>- </a:t>
            </a:r>
            <a:r>
              <a:rPr lang="en-US" altLang="vi-VN" sz="4000" b="1" dirty="0" err="1">
                <a:solidFill>
                  <a:srgbClr val="0000FF"/>
                </a:solidFill>
                <a:latin typeface="Times New Roman" pitchFamily="18" charset="0"/>
                <a:cs typeface="Times New Roman" pitchFamily="18" charset="0"/>
              </a:rPr>
              <a:t>Yêu</a:t>
            </a:r>
            <a:r>
              <a:rPr lang="en-US" altLang="vi-VN" sz="4000" b="1" dirty="0">
                <a:solidFill>
                  <a:srgbClr val="0000FF"/>
                </a:solidFill>
                <a:latin typeface="Times New Roman" pitchFamily="18" charset="0"/>
                <a:cs typeface="Times New Roman" pitchFamily="18" charset="0"/>
              </a:rPr>
              <a:t> </a:t>
            </a:r>
            <a:r>
              <a:rPr lang="en-US" altLang="vi-VN" sz="4000" b="1" dirty="0" err="1">
                <a:solidFill>
                  <a:srgbClr val="0000FF"/>
                </a:solidFill>
                <a:latin typeface="Times New Roman" pitchFamily="18" charset="0"/>
                <a:cs typeface="Times New Roman" pitchFamily="18" charset="0"/>
              </a:rPr>
              <a:t>cầu</a:t>
            </a:r>
            <a:r>
              <a:rPr lang="en-US" altLang="vi-VN" sz="4000" b="1" dirty="0">
                <a:solidFill>
                  <a:srgbClr val="0000FF"/>
                </a:solidFill>
                <a:latin typeface="Times New Roman" pitchFamily="18" charset="0"/>
                <a:cs typeface="Times New Roman" pitchFamily="18" charset="0"/>
              </a:rPr>
              <a:t> </a:t>
            </a:r>
            <a:r>
              <a:rPr lang="en-US" altLang="vi-VN" sz="4000" b="1" dirty="0" err="1">
                <a:solidFill>
                  <a:srgbClr val="0000FF"/>
                </a:solidFill>
                <a:latin typeface="Times New Roman" pitchFamily="18" charset="0"/>
                <a:cs typeface="Times New Roman" pitchFamily="18" charset="0"/>
              </a:rPr>
              <a:t>của</a:t>
            </a:r>
            <a:r>
              <a:rPr lang="en-US" altLang="vi-VN" sz="4000" b="1" dirty="0">
                <a:solidFill>
                  <a:srgbClr val="0000FF"/>
                </a:solidFill>
                <a:latin typeface="Times New Roman" pitchFamily="18" charset="0"/>
                <a:cs typeface="Times New Roman" pitchFamily="18" charset="0"/>
              </a:rPr>
              <a:t> </a:t>
            </a:r>
            <a:r>
              <a:rPr lang="en-US" altLang="vi-VN" sz="4000" b="1" dirty="0" err="1">
                <a:solidFill>
                  <a:srgbClr val="0000FF"/>
                </a:solidFill>
                <a:latin typeface="Times New Roman" pitchFamily="18" charset="0"/>
                <a:cs typeface="Times New Roman" pitchFamily="18" charset="0"/>
              </a:rPr>
              <a:t>vật</a:t>
            </a:r>
            <a:r>
              <a:rPr lang="en-US" altLang="vi-VN" sz="4000" b="1" dirty="0">
                <a:solidFill>
                  <a:srgbClr val="0000FF"/>
                </a:solidFill>
                <a:latin typeface="Times New Roman" pitchFamily="18" charset="0"/>
                <a:cs typeface="Times New Roman" pitchFamily="18" charset="0"/>
              </a:rPr>
              <a:t> </a:t>
            </a:r>
            <a:r>
              <a:rPr lang="en-US" altLang="vi-VN" sz="4000" b="1" dirty="0" err="1">
                <a:solidFill>
                  <a:srgbClr val="0000FF"/>
                </a:solidFill>
                <a:latin typeface="Times New Roman" pitchFamily="18" charset="0"/>
                <a:cs typeface="Times New Roman" pitchFamily="18" charset="0"/>
              </a:rPr>
              <a:t>liệu</a:t>
            </a:r>
            <a:r>
              <a:rPr lang="en-US" altLang="vi-VN" sz="4000" b="1" dirty="0">
                <a:solidFill>
                  <a:srgbClr val="0000FF"/>
                </a:solidFill>
                <a:latin typeface="Times New Roman" pitchFamily="18" charset="0"/>
                <a:cs typeface="Times New Roman" pitchFamily="18" charset="0"/>
              </a:rPr>
              <a:t> </a:t>
            </a:r>
            <a:r>
              <a:rPr lang="en-US" altLang="vi-VN" sz="4000" b="1" dirty="0" err="1">
                <a:solidFill>
                  <a:srgbClr val="0000FF"/>
                </a:solidFill>
                <a:latin typeface="Times New Roman" pitchFamily="18" charset="0"/>
                <a:cs typeface="Times New Roman" pitchFamily="18" charset="0"/>
              </a:rPr>
              <a:t>cách</a:t>
            </a:r>
            <a:r>
              <a:rPr lang="en-US" altLang="vi-VN" sz="4000" b="1" dirty="0">
                <a:solidFill>
                  <a:srgbClr val="0000FF"/>
                </a:solidFill>
                <a:latin typeface="Times New Roman" pitchFamily="18" charset="0"/>
                <a:cs typeface="Times New Roman" pitchFamily="18" charset="0"/>
              </a:rPr>
              <a:t> </a:t>
            </a:r>
            <a:r>
              <a:rPr lang="en-US" altLang="vi-VN" sz="4000" b="1" dirty="0" err="1">
                <a:solidFill>
                  <a:srgbClr val="0000FF"/>
                </a:solidFill>
                <a:latin typeface="Times New Roman" pitchFamily="18" charset="0"/>
                <a:cs typeface="Times New Roman" pitchFamily="18" charset="0"/>
              </a:rPr>
              <a:t>điện</a:t>
            </a:r>
            <a:r>
              <a:rPr lang="en-US" altLang="vi-VN" sz="4000" b="1" dirty="0">
                <a:solidFill>
                  <a:srgbClr val="0000FF"/>
                </a:solidFill>
                <a:latin typeface="Times New Roman" pitchFamily="18" charset="0"/>
                <a:cs typeface="Times New Roman" pitchFamily="18" charset="0"/>
              </a:rPr>
              <a:t>:</a:t>
            </a:r>
          </a:p>
        </p:txBody>
      </p:sp>
      <p:sp>
        <p:nvSpPr>
          <p:cNvPr id="3" name="Rectangle 2">
            <a:extLst>
              <a:ext uri="{FF2B5EF4-FFF2-40B4-BE49-F238E27FC236}">
                <a16:creationId xmlns:a16="http://schemas.microsoft.com/office/drawing/2014/main" xmlns="" id="{4C1A3B05-3062-49D7-9527-9D1711FBF758}"/>
              </a:ext>
            </a:extLst>
          </p:cNvPr>
          <p:cNvSpPr/>
          <p:nvPr/>
        </p:nvSpPr>
        <p:spPr>
          <a:xfrm>
            <a:off x="1447800" y="2279571"/>
            <a:ext cx="6362700" cy="3816429"/>
          </a:xfrm>
          <a:prstGeom prst="rect">
            <a:avLst/>
          </a:prstGeom>
        </p:spPr>
        <p:txBody>
          <a:bodyPr wrap="square">
            <a:spAutoFit/>
          </a:bodyPr>
          <a:lstStyle/>
          <a:p>
            <a:pPr>
              <a:spcBef>
                <a:spcPct val="50000"/>
              </a:spcBef>
            </a:pP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Độ</a:t>
            </a: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cách</a:t>
            </a: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điện</a:t>
            </a: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cao</a:t>
            </a:r>
            <a:r>
              <a:rPr lang="en-US" altLang="vi-VN" sz="4400" b="1" dirty="0">
                <a:latin typeface="Times New Roman" pitchFamily="18" charset="0"/>
                <a:cs typeface="Times New Roman" pitchFamily="18" charset="0"/>
              </a:rPr>
              <a:t>.</a:t>
            </a:r>
          </a:p>
          <a:p>
            <a:pPr>
              <a:spcBef>
                <a:spcPct val="50000"/>
              </a:spcBef>
            </a:pP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Chịu</a:t>
            </a: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nhiệt</a:t>
            </a: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tốt</a:t>
            </a:r>
            <a:r>
              <a:rPr lang="en-US" altLang="vi-VN" sz="4400" b="1" dirty="0">
                <a:latin typeface="Times New Roman" pitchFamily="18" charset="0"/>
                <a:cs typeface="Times New Roman" pitchFamily="18" charset="0"/>
              </a:rPr>
              <a:t>.</a:t>
            </a:r>
          </a:p>
          <a:p>
            <a:pPr>
              <a:spcBef>
                <a:spcPct val="50000"/>
              </a:spcBef>
            </a:pP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Chống</a:t>
            </a: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ẩm</a:t>
            </a: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tốt</a:t>
            </a:r>
            <a:r>
              <a:rPr lang="en-US" altLang="vi-VN" sz="4400" b="1" dirty="0">
                <a:latin typeface="Times New Roman" pitchFamily="18" charset="0"/>
                <a:cs typeface="Times New Roman" pitchFamily="18" charset="0"/>
              </a:rPr>
              <a:t>.</a:t>
            </a:r>
          </a:p>
          <a:p>
            <a:pPr>
              <a:spcBef>
                <a:spcPct val="50000"/>
              </a:spcBef>
            </a:pP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Có</a:t>
            </a: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độ</a:t>
            </a: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bền</a:t>
            </a: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cơ</a:t>
            </a: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học</a:t>
            </a:r>
            <a:r>
              <a:rPr lang="en-US" altLang="vi-VN" sz="4400" b="1" dirty="0">
                <a:latin typeface="Times New Roman" pitchFamily="18" charset="0"/>
                <a:cs typeface="Times New Roman" pitchFamily="18" charset="0"/>
              </a:rPr>
              <a:t> </a:t>
            </a:r>
            <a:r>
              <a:rPr lang="en-US" altLang="vi-VN" sz="4400" b="1" dirty="0" err="1">
                <a:latin typeface="Times New Roman" pitchFamily="18" charset="0"/>
                <a:cs typeface="Times New Roman" pitchFamily="18" charset="0"/>
              </a:rPr>
              <a:t>cao</a:t>
            </a:r>
            <a:r>
              <a:rPr lang="en-US" altLang="vi-VN" sz="4400" b="1" dirty="0">
                <a:latin typeface="Times New Roman" pitchFamily="18" charset="0"/>
                <a:cs typeface="Times New Roman" pitchFamily="18" charset="0"/>
              </a:rPr>
              <a:t>.</a:t>
            </a:r>
          </a:p>
        </p:txBody>
      </p:sp>
    </p:spTree>
    <p:extLst>
      <p:ext uri="{BB962C8B-B14F-4D97-AF65-F5344CB8AC3E}">
        <p14:creationId xmlns:p14="http://schemas.microsoft.com/office/powerpoint/2010/main" val="1867948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par>
                                <p:cTn id="13" presetID="8"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amond(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xmlns="" id="{4BE377DC-9B09-4F2B-B390-357DB7EAB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9">
            <a:extLst>
              <a:ext uri="{FF2B5EF4-FFF2-40B4-BE49-F238E27FC236}">
                <a16:creationId xmlns:a16="http://schemas.microsoft.com/office/drawing/2014/main" xmlns="" id="{AB938F7B-8C01-4D06-BC8C-74252F6C62D2}"/>
              </a:ext>
            </a:extLst>
          </p:cNvPr>
          <p:cNvSpPr>
            <a:spLocks noChangeArrowheads="1"/>
          </p:cNvSpPr>
          <p:nvPr/>
        </p:nvSpPr>
        <p:spPr bwMode="auto">
          <a:xfrm>
            <a:off x="1036638" y="6858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7200" b="1" dirty="0">
                <a:latin typeface="Times New Roman" panose="02020603050405020304" pitchFamily="18" charset="0"/>
                <a:cs typeface="Times New Roman" panose="02020603050405020304" pitchFamily="18" charset="0"/>
              </a:rPr>
              <a:t> DẶN DÒ</a:t>
            </a:r>
          </a:p>
        </p:txBody>
      </p:sp>
      <p:sp>
        <p:nvSpPr>
          <p:cNvPr id="5" name="Rectangle 9">
            <a:extLst>
              <a:ext uri="{FF2B5EF4-FFF2-40B4-BE49-F238E27FC236}">
                <a16:creationId xmlns:a16="http://schemas.microsoft.com/office/drawing/2014/main" xmlns="" id="{3A29E1D4-2A60-443F-B0B2-CE8E76F47507}"/>
              </a:ext>
            </a:extLst>
          </p:cNvPr>
          <p:cNvSpPr>
            <a:spLocks noChangeArrowheads="1"/>
          </p:cNvSpPr>
          <p:nvPr/>
        </p:nvSpPr>
        <p:spPr bwMode="auto">
          <a:xfrm>
            <a:off x="876300" y="304800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spcBef>
                <a:spcPct val="0"/>
              </a:spcBef>
              <a:buClrTx/>
              <a:buSzTx/>
              <a:buFontTx/>
              <a:buNone/>
            </a:pP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Học</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bài</a:t>
            </a:r>
            <a:endParaRPr lang="en-US" altLang="en-US" sz="5400" b="1" dirty="0">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Xem</a:t>
            </a:r>
            <a:r>
              <a:rPr lang="en-US" altLang="en-US" sz="5400" b="1" dirty="0">
                <a:latin typeface="Times New Roman" panose="02020603050405020304" pitchFamily="18" charset="0"/>
                <a:cs typeface="Times New Roman" panose="02020603050405020304" pitchFamily="18" charset="0"/>
              </a:rPr>
              <a:t> tr</a:t>
            </a:r>
            <a:r>
              <a:rPr lang="vi-VN" altLang="en-US" sz="5400" b="1" dirty="0">
                <a:latin typeface="Times New Roman" panose="02020603050405020304" pitchFamily="18" charset="0"/>
                <a:cs typeface="Times New Roman" panose="02020603050405020304" pitchFamily="18" charset="0"/>
              </a:rPr>
              <a:t>ư</a:t>
            </a:r>
            <a:r>
              <a:rPr lang="en-US" altLang="en-US" sz="5400" b="1" dirty="0" err="1">
                <a:latin typeface="Times New Roman" panose="02020603050405020304" pitchFamily="18" charset="0"/>
                <a:cs typeface="Times New Roman" panose="02020603050405020304" pitchFamily="18" charset="0"/>
              </a:rPr>
              <a:t>ớc</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bài</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Dụng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cụ</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dùng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trong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lắp</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đặt</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mạng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điện</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trong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nhà</a:t>
            </a:r>
            <a:r>
              <a:rPr lang="en-US" altLang="en-US" sz="5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7947287"/>
      </p:ext>
    </p:extLst>
  </p:cSld>
  <p:clrMapOvr>
    <a:masterClrMapping/>
  </p:clrMapOvr>
  <mc:AlternateContent xmlns:mc="http://schemas.openxmlformats.org/markup-compatibility/2006" xmlns:p14="http://schemas.microsoft.com/office/powerpoint/2010/main">
    <mc:Choice Requires="p14">
      <p:transition spd="slow" p14:dur="2000" advTm="11959"/>
    </mc:Choice>
    <mc:Fallback xmlns="">
      <p:transition spd="slow" advTm="1195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xmlns="" id="{B3309D2F-97EC-4E06-91A8-18E9ABBC00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1" y="0"/>
            <a:ext cx="914280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567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H2"/>
          <p:cNvPicPr>
            <a:picLocks noChangeAspect="1" noChangeArrowheads="1"/>
          </p:cNvPicPr>
          <p:nvPr/>
        </p:nvPicPr>
        <p:blipFill>
          <a:blip r:embed="rId2"/>
          <a:srcRect/>
          <a:stretch>
            <a:fillRect/>
          </a:stretch>
        </p:blipFill>
        <p:spPr bwMode="auto">
          <a:xfrm>
            <a:off x="107950" y="2636838"/>
            <a:ext cx="2124075" cy="944562"/>
          </a:xfrm>
          <a:prstGeom prst="rect">
            <a:avLst/>
          </a:prstGeom>
          <a:noFill/>
          <a:ln w="9525">
            <a:noFill/>
            <a:miter lim="800000"/>
            <a:headEnd/>
            <a:tailEnd/>
          </a:ln>
        </p:spPr>
      </p:pic>
      <p:pic>
        <p:nvPicPr>
          <p:cNvPr id="8" name="Picture 6" descr="H2"/>
          <p:cNvPicPr>
            <a:picLocks noChangeAspect="1" noChangeArrowheads="1"/>
          </p:cNvPicPr>
          <p:nvPr/>
        </p:nvPicPr>
        <p:blipFill>
          <a:blip r:embed="rId3"/>
          <a:srcRect/>
          <a:stretch>
            <a:fillRect/>
          </a:stretch>
        </p:blipFill>
        <p:spPr bwMode="auto">
          <a:xfrm>
            <a:off x="2339975" y="2636838"/>
            <a:ext cx="2109788" cy="944562"/>
          </a:xfrm>
          <a:prstGeom prst="rect">
            <a:avLst/>
          </a:prstGeom>
          <a:noFill/>
          <a:ln w="9525">
            <a:noFill/>
            <a:miter lim="800000"/>
            <a:headEnd/>
            <a:tailEnd/>
          </a:ln>
        </p:spPr>
      </p:pic>
      <p:pic>
        <p:nvPicPr>
          <p:cNvPr id="9" name="Picture 7" descr="H2"/>
          <p:cNvPicPr>
            <a:picLocks noChangeAspect="1" noChangeArrowheads="1"/>
          </p:cNvPicPr>
          <p:nvPr/>
        </p:nvPicPr>
        <p:blipFill>
          <a:blip r:embed="rId4"/>
          <a:srcRect/>
          <a:stretch>
            <a:fillRect/>
          </a:stretch>
        </p:blipFill>
        <p:spPr bwMode="auto">
          <a:xfrm>
            <a:off x="4572000" y="2667000"/>
            <a:ext cx="2303463" cy="914400"/>
          </a:xfrm>
          <a:prstGeom prst="rect">
            <a:avLst/>
          </a:prstGeom>
          <a:noFill/>
          <a:ln w="9525">
            <a:noFill/>
            <a:miter lim="800000"/>
            <a:headEnd/>
            <a:tailEnd/>
          </a:ln>
        </p:spPr>
      </p:pic>
      <p:pic>
        <p:nvPicPr>
          <p:cNvPr id="10" name="Picture 4" descr="H2"/>
          <p:cNvPicPr>
            <a:picLocks noChangeAspect="1" noChangeArrowheads="1"/>
          </p:cNvPicPr>
          <p:nvPr/>
        </p:nvPicPr>
        <p:blipFill>
          <a:blip r:embed="rId5"/>
          <a:srcRect/>
          <a:stretch>
            <a:fillRect/>
          </a:stretch>
        </p:blipFill>
        <p:spPr bwMode="auto">
          <a:xfrm>
            <a:off x="6948488" y="2633663"/>
            <a:ext cx="2016125" cy="947737"/>
          </a:xfrm>
          <a:prstGeom prst="rect">
            <a:avLst/>
          </a:prstGeom>
          <a:noFill/>
          <a:ln w="9525">
            <a:noFill/>
            <a:miter lim="800000"/>
            <a:headEnd/>
            <a:tailEnd/>
          </a:ln>
        </p:spPr>
      </p:pic>
      <p:sp>
        <p:nvSpPr>
          <p:cNvPr id="11" name="Title 10"/>
          <p:cNvSpPr>
            <a:spLocks noGrp="1"/>
          </p:cNvSpPr>
          <p:nvPr>
            <p:ph type="ctrTitle"/>
          </p:nvPr>
        </p:nvSpPr>
        <p:spPr>
          <a:xfrm>
            <a:off x="0" y="24912"/>
            <a:ext cx="3581400" cy="762000"/>
          </a:xfrm>
        </p:spPr>
        <p:txBody>
          <a:bodyPr>
            <a:normAutofit/>
          </a:bodyPr>
          <a:lstStyle/>
          <a:p>
            <a:pPr marL="742950" indent="-742950" algn="l"/>
            <a:r>
              <a:rPr lang="en-US" sz="2400" b="1" dirty="0">
                <a:solidFill>
                  <a:srgbClr val="FF0000"/>
                </a:solidFill>
                <a:latin typeface="Times New Roman" pitchFamily="18" charset="0"/>
                <a:cs typeface="Times New Roman" pitchFamily="18" charset="0"/>
              </a:rPr>
              <a:t>I. </a:t>
            </a:r>
            <a:r>
              <a:rPr lang="en-US" sz="2400" b="1" dirty="0" err="1">
                <a:solidFill>
                  <a:srgbClr val="FF0000"/>
                </a:solidFill>
                <a:latin typeface="Times New Roman" pitchFamily="18" charset="0"/>
                <a:cs typeface="Times New Roman" pitchFamily="18" charset="0"/>
              </a:rPr>
              <a:t>Dây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dẫn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điện</a:t>
            </a:r>
            <a:r>
              <a:rPr lang="en-US" sz="2400" b="1" dirty="0">
                <a:solidFill>
                  <a:srgbClr val="FF0000"/>
                </a:solidFill>
                <a:latin typeface="Times New Roman" pitchFamily="18" charset="0"/>
                <a:cs typeface="Times New Roman" pitchFamily="18" charset="0"/>
              </a:rPr>
              <a:t>:</a:t>
            </a:r>
          </a:p>
        </p:txBody>
      </p:sp>
      <p:graphicFrame>
        <p:nvGraphicFramePr>
          <p:cNvPr id="16" name="Table 15"/>
          <p:cNvGraphicFramePr>
            <a:graphicFrameLocks noGrp="1"/>
          </p:cNvGraphicFramePr>
          <p:nvPr>
            <p:extLst>
              <p:ext uri="{D42A27DB-BD31-4B8C-83A1-F6EECF244321}">
                <p14:modId xmlns:p14="http://schemas.microsoft.com/office/powerpoint/2010/main" val="1932223722"/>
              </p:ext>
            </p:extLst>
          </p:nvPr>
        </p:nvGraphicFramePr>
        <p:xfrm>
          <a:off x="-1066800" y="5410200"/>
          <a:ext cx="208280" cy="36576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xmlns="" val="20000"/>
                    </a:ext>
                  </a:extLst>
                </a:gridCol>
              </a:tblGrid>
              <a:tr h="228600">
                <a:tc>
                  <a:txBody>
                    <a:bodyPr/>
                    <a:lstStyle/>
                    <a:p>
                      <a:endParaRPr lang="en-US" dirty="0"/>
                    </a:p>
                  </a:txBody>
                  <a:tcPr>
                    <a:lnL w="12700" cmpd="sng">
                      <a:noFill/>
                    </a:lnL>
                    <a:lnR w="12700" cmpd="sng">
                      <a:noFill/>
                    </a:lnR>
                    <a:lnT w="12700" cmpd="sng">
                      <a:noFill/>
                    </a:lnT>
                    <a:lnB w="12700" cmpd="sng">
                      <a:noFill/>
                    </a:lnB>
                  </a:tcPr>
                </a:tc>
                <a:extLst>
                  <a:ext uri="{0D108BD9-81ED-4DB2-BD59-A6C34878D82A}">
                    <a16:rowId xmlns:a16="http://schemas.microsoft.com/office/drawing/2014/main" xmlns=""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29229705"/>
              </p:ext>
            </p:extLst>
          </p:nvPr>
        </p:nvGraphicFramePr>
        <p:xfrm>
          <a:off x="228600" y="3581400"/>
          <a:ext cx="8686800" cy="57912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xmlns="" val="20000"/>
                    </a:ext>
                  </a:extLst>
                </a:gridCol>
                <a:gridCol w="2171700">
                  <a:extLst>
                    <a:ext uri="{9D8B030D-6E8A-4147-A177-3AD203B41FA5}">
                      <a16:colId xmlns:a16="http://schemas.microsoft.com/office/drawing/2014/main" xmlns="" val="20001"/>
                    </a:ext>
                  </a:extLst>
                </a:gridCol>
                <a:gridCol w="2171700">
                  <a:extLst>
                    <a:ext uri="{9D8B030D-6E8A-4147-A177-3AD203B41FA5}">
                      <a16:colId xmlns:a16="http://schemas.microsoft.com/office/drawing/2014/main" xmlns="" val="20002"/>
                    </a:ext>
                  </a:extLst>
                </a:gridCol>
                <a:gridCol w="2171700">
                  <a:extLst>
                    <a:ext uri="{9D8B030D-6E8A-4147-A177-3AD203B41FA5}">
                      <a16:colId xmlns:a16="http://schemas.microsoft.com/office/drawing/2014/main" xmlns="" val="20003"/>
                    </a:ext>
                  </a:extLst>
                </a:gridCol>
              </a:tblGrid>
              <a:tr h="502920">
                <a:tc>
                  <a:txBody>
                    <a:bodyPr/>
                    <a:lstStyle/>
                    <a:p>
                      <a:pPr algn="ctr"/>
                      <a:r>
                        <a:rPr lang="en-US" sz="3200" dirty="0">
                          <a:solidFill>
                            <a:schemeClr val="tx1"/>
                          </a:solidFill>
                        </a:rPr>
                        <a: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3200" dirty="0">
                          <a:solidFill>
                            <a:schemeClr val="tx1"/>
                          </a:solidFill>
                        </a:rPr>
                        <a:t>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851202823"/>
              </p:ext>
            </p:extLst>
          </p:nvPr>
        </p:nvGraphicFramePr>
        <p:xfrm>
          <a:off x="317378" y="4206325"/>
          <a:ext cx="8458200" cy="249555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xmlns="" val="20000"/>
                    </a:ext>
                  </a:extLst>
                </a:gridCol>
                <a:gridCol w="2114550">
                  <a:extLst>
                    <a:ext uri="{9D8B030D-6E8A-4147-A177-3AD203B41FA5}">
                      <a16:colId xmlns:a16="http://schemas.microsoft.com/office/drawing/2014/main" xmlns="" val="20001"/>
                    </a:ext>
                  </a:extLst>
                </a:gridCol>
                <a:gridCol w="2114550">
                  <a:extLst>
                    <a:ext uri="{9D8B030D-6E8A-4147-A177-3AD203B41FA5}">
                      <a16:colId xmlns:a16="http://schemas.microsoft.com/office/drawing/2014/main" xmlns="" val="20002"/>
                    </a:ext>
                  </a:extLst>
                </a:gridCol>
                <a:gridCol w="2114550">
                  <a:extLst>
                    <a:ext uri="{9D8B030D-6E8A-4147-A177-3AD203B41FA5}">
                      <a16:colId xmlns:a16="http://schemas.microsoft.com/office/drawing/2014/main" xmlns="" val="20003"/>
                    </a:ext>
                  </a:extLst>
                </a:gridCol>
              </a:tblGrid>
              <a:tr h="1040130">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trần</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bọc</a:t>
                      </a:r>
                      <a:r>
                        <a:rPr lang="en-US" sz="3200" baseline="0" dirty="0">
                          <a:solidFill>
                            <a:srgbClr val="000099"/>
                          </a:solidFill>
                        </a:rPr>
                        <a:t> </a:t>
                      </a:r>
                      <a:r>
                        <a:rPr lang="en-US" sz="3200" baseline="0" dirty="0" err="1">
                          <a:solidFill>
                            <a:srgbClr val="000099"/>
                          </a:solidFill>
                        </a:rPr>
                        <a:t>cách</a:t>
                      </a:r>
                      <a:r>
                        <a:rPr lang="en-US" sz="3200" baseline="0" dirty="0">
                          <a:solidFill>
                            <a:srgbClr val="000099"/>
                          </a:solidFill>
                        </a:rPr>
                        <a:t> </a:t>
                      </a:r>
                      <a:r>
                        <a:rPr lang="en-US" sz="3200" baseline="0" dirty="0" err="1">
                          <a:solidFill>
                            <a:srgbClr val="000099"/>
                          </a:solidFill>
                        </a:rPr>
                        <a:t>điện</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lõi</a:t>
                      </a:r>
                      <a:r>
                        <a:rPr lang="en-US" sz="3200" baseline="0" dirty="0">
                          <a:solidFill>
                            <a:srgbClr val="000099"/>
                          </a:solidFill>
                        </a:rPr>
                        <a:t> </a:t>
                      </a:r>
                      <a:r>
                        <a:rPr lang="en-US" sz="3200" baseline="0" dirty="0" err="1">
                          <a:solidFill>
                            <a:srgbClr val="000099"/>
                          </a:solidFill>
                        </a:rPr>
                        <a:t>nhiều</a:t>
                      </a:r>
                      <a:r>
                        <a:rPr lang="en-US" sz="3200" baseline="0" dirty="0">
                          <a:solidFill>
                            <a:srgbClr val="000099"/>
                          </a:solidFill>
                        </a:rPr>
                        <a:t> </a:t>
                      </a:r>
                      <a:r>
                        <a:rPr lang="en-US" sz="3200" baseline="0" dirty="0" err="1">
                          <a:solidFill>
                            <a:srgbClr val="000099"/>
                          </a:solidFill>
                        </a:rPr>
                        <a:t>sợi</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algn="ctr"/>
                      <a:r>
                        <a:rPr lang="en-US" sz="3200" dirty="0" err="1">
                          <a:solidFill>
                            <a:srgbClr val="000099"/>
                          </a:solidFill>
                        </a:rPr>
                        <a:t>Dây</a:t>
                      </a:r>
                      <a:r>
                        <a:rPr lang="en-US" sz="3200" baseline="0" dirty="0">
                          <a:solidFill>
                            <a:srgbClr val="000099"/>
                          </a:solidFill>
                        </a:rPr>
                        <a:t> </a:t>
                      </a:r>
                      <a:r>
                        <a:rPr lang="en-US" sz="3200" baseline="0" dirty="0" err="1">
                          <a:solidFill>
                            <a:srgbClr val="000099"/>
                          </a:solidFill>
                        </a:rPr>
                        <a:t>dẫn</a:t>
                      </a:r>
                      <a:r>
                        <a:rPr lang="en-US" sz="3200" baseline="0" dirty="0">
                          <a:solidFill>
                            <a:srgbClr val="000099"/>
                          </a:solidFill>
                        </a:rPr>
                        <a:t> </a:t>
                      </a:r>
                      <a:r>
                        <a:rPr lang="en-US" sz="3200" baseline="0" dirty="0" err="1">
                          <a:solidFill>
                            <a:srgbClr val="000099"/>
                          </a:solidFill>
                        </a:rPr>
                        <a:t>lõi</a:t>
                      </a:r>
                      <a:r>
                        <a:rPr lang="en-US" sz="3200" baseline="0" dirty="0">
                          <a:solidFill>
                            <a:srgbClr val="000099"/>
                          </a:solidFill>
                        </a:rPr>
                        <a:t> </a:t>
                      </a:r>
                      <a:r>
                        <a:rPr lang="en-US" sz="3200" baseline="0" dirty="0" err="1">
                          <a:solidFill>
                            <a:srgbClr val="000099"/>
                          </a:solidFill>
                        </a:rPr>
                        <a:t>một</a:t>
                      </a:r>
                      <a:r>
                        <a:rPr lang="en-US" sz="3200" baseline="0" dirty="0">
                          <a:solidFill>
                            <a:srgbClr val="000099"/>
                          </a:solidFill>
                        </a:rPr>
                        <a:t> </a:t>
                      </a:r>
                      <a:r>
                        <a:rPr lang="en-US" sz="3200" baseline="0" dirty="0" err="1">
                          <a:solidFill>
                            <a:srgbClr val="000099"/>
                          </a:solidFill>
                        </a:rPr>
                        <a:t>sợi</a:t>
                      </a:r>
                      <a:endParaRPr lang="en-US"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xmlns="" val="10000"/>
                  </a:ext>
                </a:extLst>
              </a:tr>
              <a:tr h="94107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613516946"/>
              </p:ext>
            </p:extLst>
          </p:nvPr>
        </p:nvGraphicFramePr>
        <p:xfrm>
          <a:off x="0" y="702812"/>
          <a:ext cx="3429000" cy="701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20000"/>
                    </a:ext>
                  </a:extLst>
                </a:gridCol>
              </a:tblGrid>
              <a:tr h="289560">
                <a:tc>
                  <a:txBody>
                    <a:bodyPr/>
                    <a:lstStyle/>
                    <a:p>
                      <a:r>
                        <a:rPr lang="en-US" sz="4000" dirty="0">
                          <a:solidFill>
                            <a:srgbClr val="0000FF"/>
                          </a:solidFill>
                        </a:rPr>
                        <a:t>1. </a:t>
                      </a:r>
                      <a:r>
                        <a:rPr lang="en-US" sz="4000" dirty="0" err="1">
                          <a:solidFill>
                            <a:srgbClr val="0000FF"/>
                          </a:solidFill>
                        </a:rPr>
                        <a:t>Phân</a:t>
                      </a:r>
                      <a:r>
                        <a:rPr lang="en-US" sz="4000" baseline="0" dirty="0">
                          <a:solidFill>
                            <a:srgbClr val="0000FF"/>
                          </a:solidFill>
                        </a:rPr>
                        <a:t> </a:t>
                      </a:r>
                      <a:r>
                        <a:rPr lang="en-US" sz="4000" baseline="0" dirty="0" err="1">
                          <a:solidFill>
                            <a:srgbClr val="0000FF"/>
                          </a:solidFill>
                        </a:rPr>
                        <a:t>loại</a:t>
                      </a:r>
                      <a:r>
                        <a:rPr lang="en-US" sz="4000" baseline="0" dirty="0">
                          <a:solidFill>
                            <a:srgbClr val="0000FF"/>
                          </a:solidFill>
                        </a:rPr>
                        <a:t>:</a:t>
                      </a:r>
                      <a:endParaRPr lang="en-US" sz="4000" dirty="0">
                        <a:solidFill>
                          <a:srgbClr val="0000FF"/>
                        </a:solidFill>
                      </a:endParaRPr>
                    </a:p>
                  </a:txBody>
                  <a:tcPr>
                    <a:solidFill>
                      <a:schemeClr val="bg1"/>
                    </a:solidFill>
                  </a:tcPr>
                </a:tc>
                <a:extLst>
                  <a:ext uri="{0D108BD9-81ED-4DB2-BD59-A6C34878D82A}">
                    <a16:rowId xmlns:a16="http://schemas.microsoft.com/office/drawing/2014/main" xmlns="" val="10000"/>
                  </a:ext>
                </a:extLst>
              </a:tr>
            </a:tbl>
          </a:graphicData>
        </a:graphic>
      </p:graphicFrame>
      <p:sp>
        <p:nvSpPr>
          <p:cNvPr id="19" name="Title 10">
            <a:extLst>
              <a:ext uri="{FF2B5EF4-FFF2-40B4-BE49-F238E27FC236}">
                <a16:creationId xmlns:a16="http://schemas.microsoft.com/office/drawing/2014/main" xmlns="" id="{C7AD68A4-68A0-4749-93DD-F006834A429F}"/>
              </a:ext>
            </a:extLst>
          </p:cNvPr>
          <p:cNvSpPr txBox="1">
            <a:spLocks/>
          </p:cNvSpPr>
          <p:nvPr/>
        </p:nvSpPr>
        <p:spPr>
          <a:xfrm>
            <a:off x="3460750" y="946700"/>
            <a:ext cx="583565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latin typeface="Times New Roman" pitchFamily="18" charset="0"/>
                <a:cs typeface="Times New Roman" pitchFamily="18" charset="0"/>
              </a:rPr>
              <a:t>Quan </a:t>
            </a: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dẫn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2.1, </a:t>
            </a:r>
            <a:r>
              <a:rPr lang="en-US" sz="2400" b="1" dirty="0" err="1">
                <a:latin typeface="Times New Roman" pitchFamily="18" charset="0"/>
                <a:cs typeface="Times New Roman" pitchFamily="18" charset="0"/>
              </a:rPr>
              <a:t>phân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a:t>
            </a:r>
          </a:p>
        </p:txBody>
      </p:sp>
      <p:sp>
        <p:nvSpPr>
          <p:cNvPr id="2" name="TextBox 1">
            <a:extLst>
              <a:ext uri="{FF2B5EF4-FFF2-40B4-BE49-F238E27FC236}">
                <a16:creationId xmlns:a16="http://schemas.microsoft.com/office/drawing/2014/main" xmlns="" id="{9AD88913-723C-4CE4-9E9B-CC54E6B9B997}"/>
              </a:ext>
            </a:extLst>
          </p:cNvPr>
          <p:cNvSpPr txBox="1"/>
          <p:nvPr/>
        </p:nvSpPr>
        <p:spPr>
          <a:xfrm>
            <a:off x="2590800" y="5798234"/>
            <a:ext cx="2209800" cy="461665"/>
          </a:xfrm>
          <a:prstGeom prst="rect">
            <a:avLst/>
          </a:prstGeom>
          <a:noFill/>
          <a:ln>
            <a:noFill/>
          </a:ln>
        </p:spPr>
        <p:txBody>
          <a:bodyPr wrap="square" rtlCol="0">
            <a:spAutoFit/>
          </a:bodyPr>
          <a:lstStyle/>
          <a:p>
            <a:r>
              <a:rPr lang="en-US" sz="2400" b="1" dirty="0">
                <a:latin typeface="Times New Roman" pitchFamily="18" charset="0"/>
                <a:cs typeface="Times New Roman" pitchFamily="18" charset="0"/>
              </a:rPr>
              <a:t>a, b, c, d</a:t>
            </a:r>
          </a:p>
        </p:txBody>
      </p:sp>
      <p:sp>
        <p:nvSpPr>
          <p:cNvPr id="25" name="TextBox 24">
            <a:extLst>
              <a:ext uri="{FF2B5EF4-FFF2-40B4-BE49-F238E27FC236}">
                <a16:creationId xmlns:a16="http://schemas.microsoft.com/office/drawing/2014/main" xmlns="" id="{29D259DB-55DA-4985-95E9-98D324286B5E}"/>
              </a:ext>
            </a:extLst>
          </p:cNvPr>
          <p:cNvSpPr txBox="1"/>
          <p:nvPr/>
        </p:nvSpPr>
        <p:spPr>
          <a:xfrm>
            <a:off x="4811151" y="5817787"/>
            <a:ext cx="2027237" cy="461665"/>
          </a:xfrm>
          <a:prstGeom prst="rect">
            <a:avLst/>
          </a:prstGeom>
          <a:noFill/>
          <a:ln>
            <a:noFill/>
          </a:ln>
        </p:spPr>
        <p:txBody>
          <a:bodyPr wrap="square" rtlCol="0">
            <a:spAutoFit/>
          </a:bodyPr>
          <a:lstStyle/>
          <a:p>
            <a:r>
              <a:rPr lang="en-US" sz="2400" b="1" dirty="0">
                <a:latin typeface="Times New Roman" pitchFamily="18" charset="0"/>
                <a:cs typeface="Times New Roman" pitchFamily="18" charset="0"/>
              </a:rPr>
              <a:t>b, c, d</a:t>
            </a:r>
          </a:p>
        </p:txBody>
      </p:sp>
      <p:sp>
        <p:nvSpPr>
          <p:cNvPr id="26" name="TextBox 25">
            <a:extLst>
              <a:ext uri="{FF2B5EF4-FFF2-40B4-BE49-F238E27FC236}">
                <a16:creationId xmlns:a16="http://schemas.microsoft.com/office/drawing/2014/main" xmlns="" id="{8BA5ECB7-B66C-4D47-AEB7-39B37527F8E7}"/>
              </a:ext>
            </a:extLst>
          </p:cNvPr>
          <p:cNvSpPr txBox="1"/>
          <p:nvPr/>
        </p:nvSpPr>
        <p:spPr>
          <a:xfrm>
            <a:off x="7563375" y="5792521"/>
            <a:ext cx="901822" cy="461665"/>
          </a:xfrm>
          <a:prstGeom prst="rect">
            <a:avLst/>
          </a:prstGeom>
          <a:noFill/>
          <a:ln>
            <a:noFill/>
          </a:ln>
        </p:spPr>
        <p:txBody>
          <a:bodyPr wrap="square" rtlCol="0">
            <a:spAutoFit/>
          </a:bodyPr>
          <a:lstStyle/>
          <a:p>
            <a:r>
              <a:rPr lang="en-US" sz="2400" b="1" dirty="0">
                <a:latin typeface="Times New Roman" pitchFamily="18" charset="0"/>
                <a:cs typeface="Times New Roman" pitchFamily="18" charset="0"/>
              </a:rPr>
              <a:t>a</a:t>
            </a:r>
          </a:p>
        </p:txBody>
      </p:sp>
      <p:sp>
        <p:nvSpPr>
          <p:cNvPr id="15" name="TextBox 14">
            <a:extLst>
              <a:ext uri="{FF2B5EF4-FFF2-40B4-BE49-F238E27FC236}">
                <a16:creationId xmlns:a16="http://schemas.microsoft.com/office/drawing/2014/main" xmlns="" id="{58F45E87-7836-4A54-8547-BE6E130FC2CA}"/>
              </a:ext>
            </a:extLst>
          </p:cNvPr>
          <p:cNvSpPr txBox="1"/>
          <p:nvPr/>
        </p:nvSpPr>
        <p:spPr>
          <a:xfrm>
            <a:off x="214532" y="2019898"/>
            <a:ext cx="2303462" cy="461665"/>
          </a:xfrm>
          <a:prstGeom prst="rect">
            <a:avLst/>
          </a:prstGeom>
          <a:noFill/>
          <a:ln>
            <a:noFill/>
          </a:ln>
        </p:spPr>
        <p:txBody>
          <a:bodyPr wrap="square" rtlCol="0">
            <a:spAutoFit/>
          </a:bodyPr>
          <a:lstStyle/>
          <a:p>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heckerboard(across)">
                                      <p:cBhvr>
                                        <p:cTn id="11" dur="500"/>
                                        <p:tgtEl>
                                          <p:spTgt spid="19"/>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2000"/>
                                        <p:tgtEl>
                                          <p:spTgt spid="15"/>
                                        </p:tgtEl>
                                      </p:cBhvr>
                                    </p:animEffect>
                                  </p:childTnLst>
                                </p:cTn>
                              </p:par>
                            </p:childTnLst>
                          </p:cTn>
                        </p:par>
                        <p:par>
                          <p:cTn id="16" fill="hold">
                            <p:stCondLst>
                              <p:cond delay="3000"/>
                            </p:stCondLst>
                            <p:childTnLst>
                              <p:par>
                                <p:cTn id="17" presetID="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4500"/>
                            </p:stCondLst>
                            <p:childTnLst>
                              <p:par>
                                <p:cTn id="32" presetID="2" presetClass="entr" presetSubtype="8"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5000"/>
                            </p:stCondLst>
                            <p:childTnLst>
                              <p:par>
                                <p:cTn id="37" presetID="2" presetClass="entr" presetSubtype="4"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ox(in)">
                                      <p:cBhvr>
                                        <p:cTn id="50" dur="20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ox(in)">
                                      <p:cBhvr>
                                        <p:cTn id="55" dur="20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ox(in)">
                                      <p:cBhvr>
                                        <p:cTn id="6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25" grpId="0"/>
      <p:bldP spid="2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xmlns="" id="{F3F53C9A-5B96-4B50-8453-33DCFB0B2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idx="4294967295"/>
          </p:nvPr>
        </p:nvSpPr>
        <p:spPr>
          <a:xfrm>
            <a:off x="180620" y="5009392"/>
            <a:ext cx="4040188" cy="639763"/>
          </a:xfrm>
        </p:spPr>
        <p:txBody>
          <a:bodyPr>
            <a:noAutofit/>
          </a:bodyPr>
          <a:lstStyle/>
          <a:p>
            <a:pPr algn="ctr"/>
            <a:r>
              <a:rPr lang="en-US" sz="4000" b="1" dirty="0" err="1">
                <a:solidFill>
                  <a:srgbClr val="0000FF"/>
                </a:solidFill>
                <a:latin typeface="Times New Roman" pitchFamily="18" charset="0"/>
                <a:cs typeface="Times New Roman" pitchFamily="18" charset="0"/>
              </a:rPr>
              <a:t>Dây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dẫn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trần</a:t>
            </a:r>
            <a:endParaRPr lang="en-US" sz="4000" b="1" dirty="0">
              <a:solidFill>
                <a:srgbClr val="0000FF"/>
              </a:solidFill>
              <a:latin typeface="Times New Roman" pitchFamily="18" charset="0"/>
              <a:cs typeface="Times New Roman" pitchFamily="18" charset="0"/>
            </a:endParaRPr>
          </a:p>
        </p:txBody>
      </p:sp>
      <p:pic>
        <p:nvPicPr>
          <p:cNvPr id="9" name="Content Placeholder 8" descr="480_crop_cap_chong_chay-4122.jpg"/>
          <p:cNvPicPr>
            <a:picLocks noGrp="1" noChangeAspect="1"/>
          </p:cNvPicPr>
          <p:nvPr>
            <p:ph sz="half" idx="4294967295"/>
          </p:nvPr>
        </p:nvPicPr>
        <p:blipFill>
          <a:blip r:embed="rId3"/>
          <a:stretch>
            <a:fillRect/>
          </a:stretch>
        </p:blipFill>
        <p:spPr>
          <a:xfrm>
            <a:off x="4596618" y="1622474"/>
            <a:ext cx="4040187" cy="2786063"/>
          </a:xfrm>
        </p:spPr>
      </p:pic>
      <p:sp>
        <p:nvSpPr>
          <p:cNvPr id="8" name="Text Placeholder 7"/>
          <p:cNvSpPr>
            <a:spLocks noGrp="1"/>
          </p:cNvSpPr>
          <p:nvPr>
            <p:ph type="body" sz="quarter" idx="4294967295"/>
          </p:nvPr>
        </p:nvSpPr>
        <p:spPr>
          <a:xfrm>
            <a:off x="4596618" y="5038982"/>
            <a:ext cx="4041775" cy="639763"/>
          </a:xfrm>
        </p:spPr>
        <p:txBody>
          <a:bodyPr>
            <a:noAutofit/>
          </a:bodyPr>
          <a:lstStyle/>
          <a:p>
            <a:pPr algn="ctr"/>
            <a:r>
              <a:rPr lang="en-US" sz="4000" b="1" dirty="0" err="1">
                <a:solidFill>
                  <a:srgbClr val="0000FF"/>
                </a:solidFill>
                <a:latin typeface="Times New Roman" pitchFamily="18" charset="0"/>
                <a:cs typeface="Times New Roman" pitchFamily="18" charset="0"/>
              </a:rPr>
              <a:t>Dây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dẫn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bọc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cách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điện</a:t>
            </a:r>
            <a:endParaRPr lang="en-US" sz="4000" b="1" dirty="0">
              <a:solidFill>
                <a:srgbClr val="0000FF"/>
              </a:solidFill>
              <a:latin typeface="Times New Roman" pitchFamily="18" charset="0"/>
              <a:cs typeface="Times New Roman" pitchFamily="18" charset="0"/>
            </a:endParaRPr>
          </a:p>
        </p:txBody>
      </p:sp>
      <p:pic>
        <p:nvPicPr>
          <p:cNvPr id="13" name="Content Placeholder 12" descr="837791372546.png"/>
          <p:cNvPicPr>
            <a:picLocks noGrp="1" noChangeAspect="1"/>
          </p:cNvPicPr>
          <p:nvPr>
            <p:ph sz="quarter" idx="4294967295"/>
          </p:nvPr>
        </p:nvPicPr>
        <p:blipFill>
          <a:blip r:embed="rId4"/>
          <a:stretch>
            <a:fillRect/>
          </a:stretch>
        </p:blipFill>
        <p:spPr>
          <a:xfrm>
            <a:off x="443633" y="1487194"/>
            <a:ext cx="3810000" cy="3073400"/>
          </a:xfrm>
        </p:spPr>
      </p:pic>
      <p:sp>
        <p:nvSpPr>
          <p:cNvPr id="7" name="Text Placeholder 5">
            <a:extLst>
              <a:ext uri="{FF2B5EF4-FFF2-40B4-BE49-F238E27FC236}">
                <a16:creationId xmlns:a16="http://schemas.microsoft.com/office/drawing/2014/main" xmlns="" id="{D2F4E726-D0BE-4BBF-91CD-CD4E356A5A15}"/>
              </a:ext>
            </a:extLst>
          </p:cNvPr>
          <p:cNvSpPr txBox="1">
            <a:spLocks/>
          </p:cNvSpPr>
          <p:nvPr/>
        </p:nvSpPr>
        <p:spPr>
          <a:xfrm>
            <a:off x="234547" y="4344546"/>
            <a:ext cx="4040188" cy="63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latin typeface="Times New Roman" pitchFamily="18" charset="0"/>
                <a:cs typeface="Times New Roman" pitchFamily="18" charset="0"/>
              </a:rPr>
              <a:t>Hình</a:t>
            </a:r>
            <a:r>
              <a:rPr lang="en-US" sz="4000" b="1" dirty="0">
                <a:latin typeface="Times New Roman" pitchFamily="18" charset="0"/>
                <a:cs typeface="Times New Roman" pitchFamily="18" charset="0"/>
              </a:rPr>
              <a:t> 1</a:t>
            </a:r>
          </a:p>
        </p:txBody>
      </p:sp>
      <p:sp>
        <p:nvSpPr>
          <p:cNvPr id="10" name="Text Placeholder 5">
            <a:extLst>
              <a:ext uri="{FF2B5EF4-FFF2-40B4-BE49-F238E27FC236}">
                <a16:creationId xmlns:a16="http://schemas.microsoft.com/office/drawing/2014/main" xmlns="" id="{41A0D67B-7FD3-4F9B-A281-260239B41EE9}"/>
              </a:ext>
            </a:extLst>
          </p:cNvPr>
          <p:cNvSpPr txBox="1">
            <a:spLocks/>
          </p:cNvSpPr>
          <p:nvPr/>
        </p:nvSpPr>
        <p:spPr>
          <a:xfrm>
            <a:off x="4697266" y="4317583"/>
            <a:ext cx="4040188" cy="639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err="1">
                <a:latin typeface="Times New Roman" pitchFamily="18" charset="0"/>
                <a:cs typeface="Times New Roman" pitchFamily="18" charset="0"/>
              </a:rPr>
              <a:t>Hình</a:t>
            </a:r>
            <a:r>
              <a:rPr lang="en-US" sz="4000" b="1" dirty="0">
                <a:latin typeface="Times New Roman" pitchFamily="18" charset="0"/>
                <a:cs typeface="Times New Roman" pitchFamily="18" charset="0"/>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500"/>
                                        <p:tgtEl>
                                          <p:spTgt spid="7">
                                            <p:txEl>
                                              <p:pRg st="0" end="0"/>
                                            </p:txEl>
                                          </p:spTgt>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par>
                                <p:cTn id="15" presetID="5" presetClass="entr" presetSubtype="1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heckerboard(across)">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checkerboard(across)">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266" y="533400"/>
            <a:ext cx="7696200" cy="830997"/>
          </a:xfrm>
          <a:prstGeom prst="rect">
            <a:avLst/>
          </a:prstGeom>
          <a:noFill/>
        </p:spPr>
        <p:txBody>
          <a:bodyPr wrap="square" rtlCol="0">
            <a:spAutoFit/>
          </a:bodyPr>
          <a:lstStyle/>
          <a:p>
            <a:r>
              <a:rPr lang="en-US" sz="2400" dirty="0" err="1">
                <a:solidFill>
                  <a:srgbClr val="0000FF"/>
                </a:solidFill>
                <a:latin typeface="Times New Roman" pitchFamily="18" charset="0"/>
                <a:ea typeface="Tahoma" panose="020B0604030504040204" pitchFamily="34" charset="0"/>
                <a:cs typeface="Times New Roman" pitchFamily="18" charset="0"/>
              </a:rPr>
              <a:t>Hãy</a:t>
            </a:r>
            <a:r>
              <a:rPr lang="en-US" sz="2400" dirty="0">
                <a:solidFill>
                  <a:srgbClr val="0000FF"/>
                </a:solidFill>
                <a:latin typeface="Times New Roman" pitchFamily="18" charset="0"/>
                <a:ea typeface="Tahoma" panose="020B0604030504040204" pitchFamily="34" charset="0"/>
                <a:cs typeface="Times New Roman" pitchFamily="18" charset="0"/>
              </a:rPr>
              <a:t> </a:t>
            </a:r>
            <a:r>
              <a:rPr lang="en-US" sz="2400" dirty="0" err="1">
                <a:solidFill>
                  <a:srgbClr val="0000FF"/>
                </a:solidFill>
                <a:latin typeface="Times New Roman" pitchFamily="18" charset="0"/>
                <a:ea typeface="Tahoma" panose="020B0604030504040204" pitchFamily="34" charset="0"/>
                <a:cs typeface="Times New Roman" pitchFamily="18" charset="0"/>
              </a:rPr>
              <a:t>điền</a:t>
            </a:r>
            <a:r>
              <a:rPr lang="en-US" sz="2400" dirty="0">
                <a:solidFill>
                  <a:srgbClr val="0000FF"/>
                </a:solidFill>
                <a:latin typeface="Times New Roman" pitchFamily="18" charset="0"/>
                <a:ea typeface="Tahoma" panose="020B0604030504040204" pitchFamily="34" charset="0"/>
                <a:cs typeface="Times New Roman" pitchFamily="18" charset="0"/>
              </a:rPr>
              <a:t> </a:t>
            </a:r>
            <a:r>
              <a:rPr lang="en-US" sz="2400" dirty="0" err="1">
                <a:solidFill>
                  <a:srgbClr val="0000FF"/>
                </a:solidFill>
                <a:latin typeface="Times New Roman" pitchFamily="18" charset="0"/>
                <a:ea typeface="Tahoma" panose="020B0604030504040204" pitchFamily="34" charset="0"/>
                <a:cs typeface="Times New Roman" pitchFamily="18" charset="0"/>
              </a:rPr>
              <a:t>những</a:t>
            </a:r>
            <a:r>
              <a:rPr lang="en-US" sz="2400" dirty="0">
                <a:solidFill>
                  <a:srgbClr val="0000FF"/>
                </a:solidFill>
                <a:latin typeface="Times New Roman" pitchFamily="18" charset="0"/>
                <a:ea typeface="Tahoma" panose="020B0604030504040204" pitchFamily="34" charset="0"/>
                <a:cs typeface="Times New Roman" pitchFamily="18" charset="0"/>
              </a:rPr>
              <a:t> </a:t>
            </a:r>
            <a:r>
              <a:rPr lang="en-US" sz="2400" dirty="0" err="1">
                <a:solidFill>
                  <a:srgbClr val="0000FF"/>
                </a:solidFill>
                <a:latin typeface="Times New Roman" pitchFamily="18" charset="0"/>
                <a:ea typeface="Tahoma" panose="020B0604030504040204" pitchFamily="34" charset="0"/>
                <a:cs typeface="Times New Roman" pitchFamily="18" charset="0"/>
              </a:rPr>
              <a:t>từ</a:t>
            </a:r>
            <a:r>
              <a:rPr lang="en-US" sz="2400" dirty="0">
                <a:solidFill>
                  <a:srgbClr val="0000FF"/>
                </a:solidFill>
                <a:latin typeface="Times New Roman" pitchFamily="18" charset="0"/>
                <a:ea typeface="Tahoma" panose="020B0604030504040204" pitchFamily="34" charset="0"/>
                <a:cs typeface="Times New Roman" pitchFamily="18" charset="0"/>
              </a:rPr>
              <a:t> </a:t>
            </a:r>
            <a:r>
              <a:rPr lang="en-US" sz="2400" dirty="0" err="1">
                <a:solidFill>
                  <a:srgbClr val="0000FF"/>
                </a:solidFill>
                <a:latin typeface="Times New Roman" pitchFamily="18" charset="0"/>
                <a:ea typeface="Tahoma" panose="020B0604030504040204" pitchFamily="34" charset="0"/>
                <a:cs typeface="Times New Roman" pitchFamily="18" charset="0"/>
              </a:rPr>
              <a:t>thích</a:t>
            </a:r>
            <a:r>
              <a:rPr lang="en-US" sz="2400" dirty="0">
                <a:solidFill>
                  <a:srgbClr val="0000FF"/>
                </a:solidFill>
                <a:latin typeface="Times New Roman" pitchFamily="18" charset="0"/>
                <a:ea typeface="Tahoma" panose="020B0604030504040204" pitchFamily="34" charset="0"/>
                <a:cs typeface="Times New Roman" pitchFamily="18" charset="0"/>
              </a:rPr>
              <a:t> </a:t>
            </a:r>
            <a:r>
              <a:rPr lang="en-US" sz="2400" dirty="0" err="1">
                <a:solidFill>
                  <a:srgbClr val="0000FF"/>
                </a:solidFill>
                <a:latin typeface="Times New Roman" pitchFamily="18" charset="0"/>
                <a:ea typeface="Tahoma" panose="020B0604030504040204" pitchFamily="34" charset="0"/>
                <a:cs typeface="Times New Roman" pitchFamily="18" charset="0"/>
              </a:rPr>
              <a:t>hợp</a:t>
            </a:r>
            <a:r>
              <a:rPr lang="en-US" sz="2400" dirty="0">
                <a:solidFill>
                  <a:srgbClr val="0000FF"/>
                </a:solidFill>
                <a:latin typeface="Times New Roman" pitchFamily="18" charset="0"/>
                <a:ea typeface="Tahoma" panose="020B0604030504040204" pitchFamily="34" charset="0"/>
                <a:cs typeface="Times New Roman" pitchFamily="18" charset="0"/>
              </a:rPr>
              <a:t> </a:t>
            </a:r>
            <a:r>
              <a:rPr lang="en-US" sz="2400" dirty="0" err="1">
                <a:solidFill>
                  <a:srgbClr val="0000FF"/>
                </a:solidFill>
                <a:latin typeface="Times New Roman" pitchFamily="18" charset="0"/>
                <a:ea typeface="Tahoma" panose="020B0604030504040204" pitchFamily="34" charset="0"/>
                <a:cs typeface="Times New Roman" pitchFamily="18" charset="0"/>
              </a:rPr>
              <a:t>vào</a:t>
            </a:r>
            <a:r>
              <a:rPr lang="en-US" sz="2400" dirty="0">
                <a:solidFill>
                  <a:srgbClr val="0000FF"/>
                </a:solidFill>
                <a:latin typeface="Times New Roman" pitchFamily="18" charset="0"/>
                <a:ea typeface="Tahoma" panose="020B0604030504040204" pitchFamily="34" charset="0"/>
                <a:cs typeface="Times New Roman" pitchFamily="18" charset="0"/>
              </a:rPr>
              <a:t> </a:t>
            </a:r>
            <a:r>
              <a:rPr lang="en-US" sz="2400" dirty="0" err="1">
                <a:solidFill>
                  <a:srgbClr val="0000FF"/>
                </a:solidFill>
                <a:latin typeface="Times New Roman" pitchFamily="18" charset="0"/>
                <a:ea typeface="Tahoma" panose="020B0604030504040204" pitchFamily="34" charset="0"/>
                <a:cs typeface="Times New Roman" pitchFamily="18" charset="0"/>
              </a:rPr>
              <a:t>chỗ</a:t>
            </a:r>
            <a:r>
              <a:rPr lang="en-US" sz="2400" dirty="0">
                <a:solidFill>
                  <a:srgbClr val="0000FF"/>
                </a:solidFill>
                <a:latin typeface="Times New Roman" pitchFamily="18" charset="0"/>
                <a:ea typeface="Tahoma" panose="020B0604030504040204" pitchFamily="34" charset="0"/>
                <a:cs typeface="Times New Roman" pitchFamily="18" charset="0"/>
              </a:rPr>
              <a:t> </a:t>
            </a:r>
            <a:r>
              <a:rPr lang="en-US" sz="2400" dirty="0" err="1">
                <a:solidFill>
                  <a:srgbClr val="0000FF"/>
                </a:solidFill>
                <a:latin typeface="Times New Roman" pitchFamily="18" charset="0"/>
                <a:ea typeface="Tahoma" panose="020B0604030504040204" pitchFamily="34" charset="0"/>
                <a:cs typeface="Times New Roman" pitchFamily="18" charset="0"/>
              </a:rPr>
              <a:t>trống</a:t>
            </a:r>
            <a:r>
              <a:rPr lang="en-US" sz="2400" dirty="0">
                <a:solidFill>
                  <a:srgbClr val="0000FF"/>
                </a:solidFill>
                <a:latin typeface="Times New Roman" pitchFamily="18" charset="0"/>
                <a:ea typeface="Tahoma" panose="020B0604030504040204" pitchFamily="34" charset="0"/>
                <a:cs typeface="Times New Roman" pitchFamily="18" charset="0"/>
              </a:rPr>
              <a:t> </a:t>
            </a:r>
            <a:r>
              <a:rPr lang="en-US" sz="2400" dirty="0" err="1">
                <a:solidFill>
                  <a:srgbClr val="0000FF"/>
                </a:solidFill>
                <a:latin typeface="Times New Roman" pitchFamily="18" charset="0"/>
                <a:ea typeface="Tahoma" panose="020B0604030504040204" pitchFamily="34" charset="0"/>
                <a:cs typeface="Times New Roman" pitchFamily="18" charset="0"/>
              </a:rPr>
              <a:t>trong</a:t>
            </a:r>
            <a:r>
              <a:rPr lang="en-US" sz="2400" dirty="0">
                <a:solidFill>
                  <a:srgbClr val="0000FF"/>
                </a:solidFill>
                <a:latin typeface="Times New Roman" pitchFamily="18" charset="0"/>
                <a:ea typeface="Tahoma" panose="020B0604030504040204" pitchFamily="34" charset="0"/>
                <a:cs typeface="Times New Roman" pitchFamily="18" charset="0"/>
              </a:rPr>
              <a:t> </a:t>
            </a:r>
            <a:r>
              <a:rPr lang="en-US" sz="2400" dirty="0" err="1">
                <a:solidFill>
                  <a:srgbClr val="0000FF"/>
                </a:solidFill>
                <a:latin typeface="Times New Roman" pitchFamily="18" charset="0"/>
                <a:ea typeface="Tahoma" panose="020B0604030504040204" pitchFamily="34" charset="0"/>
                <a:cs typeface="Times New Roman" pitchFamily="18" charset="0"/>
              </a:rPr>
              <a:t>các</a:t>
            </a:r>
            <a:r>
              <a:rPr lang="en-US" sz="2400" dirty="0">
                <a:solidFill>
                  <a:srgbClr val="0000FF"/>
                </a:solidFill>
                <a:latin typeface="Times New Roman" pitchFamily="18" charset="0"/>
                <a:ea typeface="Tahoma" panose="020B0604030504040204" pitchFamily="34" charset="0"/>
                <a:cs typeface="Times New Roman" pitchFamily="18" charset="0"/>
              </a:rPr>
              <a:t> </a:t>
            </a:r>
            <a:r>
              <a:rPr lang="en-US" sz="2400" dirty="0" err="1">
                <a:solidFill>
                  <a:srgbClr val="0000FF"/>
                </a:solidFill>
                <a:latin typeface="Times New Roman" pitchFamily="18" charset="0"/>
                <a:ea typeface="Tahoma" panose="020B0604030504040204" pitchFamily="34" charset="0"/>
                <a:cs typeface="Times New Roman" pitchFamily="18" charset="0"/>
              </a:rPr>
              <a:t>câu</a:t>
            </a:r>
            <a:r>
              <a:rPr lang="en-US" sz="2400" dirty="0">
                <a:solidFill>
                  <a:srgbClr val="0000FF"/>
                </a:solidFill>
                <a:latin typeface="Times New Roman" pitchFamily="18" charset="0"/>
                <a:ea typeface="Tahoma" panose="020B0604030504040204" pitchFamily="34" charset="0"/>
                <a:cs typeface="Times New Roman" pitchFamily="18" charset="0"/>
              </a:rPr>
              <a:t> </a:t>
            </a:r>
            <a:r>
              <a:rPr lang="en-US" sz="2400" dirty="0" err="1">
                <a:solidFill>
                  <a:srgbClr val="0000FF"/>
                </a:solidFill>
                <a:latin typeface="Times New Roman" pitchFamily="18" charset="0"/>
                <a:ea typeface="Tahoma" panose="020B0604030504040204" pitchFamily="34" charset="0"/>
                <a:cs typeface="Times New Roman" pitchFamily="18" charset="0"/>
              </a:rPr>
              <a:t>sau</a:t>
            </a:r>
            <a:r>
              <a:rPr lang="en-US" sz="2400" dirty="0">
                <a:solidFill>
                  <a:srgbClr val="0000FF"/>
                </a:solidFill>
                <a:latin typeface="Times New Roman" pitchFamily="18" charset="0"/>
                <a:ea typeface="Tahoma" panose="020B0604030504040204" pitchFamily="34" charset="0"/>
                <a:cs typeface="Times New Roman" pitchFamily="18" charset="0"/>
              </a:rPr>
              <a:t>:</a:t>
            </a:r>
          </a:p>
        </p:txBody>
      </p:sp>
      <p:sp>
        <p:nvSpPr>
          <p:cNvPr id="3" name="TextBox 2"/>
          <p:cNvSpPr txBox="1"/>
          <p:nvPr/>
        </p:nvSpPr>
        <p:spPr>
          <a:xfrm>
            <a:off x="344129" y="2062719"/>
            <a:ext cx="8610600" cy="830997"/>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 </a:t>
            </a:r>
          </a:p>
        </p:txBody>
      </p:sp>
      <p:sp>
        <p:nvSpPr>
          <p:cNvPr id="5" name="TextBox 4"/>
          <p:cNvSpPr txBox="1"/>
          <p:nvPr/>
        </p:nvSpPr>
        <p:spPr>
          <a:xfrm>
            <a:off x="344129" y="3205370"/>
            <a:ext cx="8610600" cy="830997"/>
          </a:xfrm>
          <a:prstGeom prst="rect">
            <a:avLst/>
          </a:prstGeom>
          <a:noFill/>
        </p:spPr>
        <p:txBody>
          <a:bodyPr wrap="square" rtlCol="0">
            <a:spAutoFit/>
          </a:bodyPr>
          <a:lstStyle/>
          <a:p>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Dựa</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vào</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số</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lõi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và</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số</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sợi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của</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lõi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có</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dây</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một</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lõi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dây</a:t>
            </a:r>
            <a:r>
              <a:rPr lang="en-US" sz="2400" dirty="0">
                <a:latin typeface="Times New Roman" pitchFamily="18" charset="0"/>
                <a:ea typeface="Tahoma" panose="020B0604030504040204" pitchFamily="34" charset="0"/>
                <a:cs typeface="Times New Roman" pitchFamily="18" charset="0"/>
              </a:rPr>
              <a:t> ………… </a:t>
            </a:r>
            <a:r>
              <a:rPr lang="en-US" sz="2400" dirty="0" err="1">
                <a:latin typeface="Times New Roman" pitchFamily="18" charset="0"/>
                <a:ea typeface="Tahoma" panose="020B0604030504040204" pitchFamily="34" charset="0"/>
                <a:cs typeface="Times New Roman" pitchFamily="18" charset="0"/>
              </a:rPr>
              <a:t>lõi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dây</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lõi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một</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sợi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và</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lõi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sợi</a:t>
            </a:r>
            <a:r>
              <a:rPr lang="en-US" sz="2400" dirty="0">
                <a:latin typeface="Times New Roman" pitchFamily="18" charset="0"/>
                <a:ea typeface="Tahoma" panose="020B0604030504040204" pitchFamily="34" charset="0"/>
                <a:cs typeface="Times New Roman" pitchFamily="18" charset="0"/>
              </a:rPr>
              <a:t>.</a:t>
            </a:r>
          </a:p>
        </p:txBody>
      </p:sp>
      <p:sp>
        <p:nvSpPr>
          <p:cNvPr id="2" name="TextBox 1"/>
          <p:cNvSpPr txBox="1"/>
          <p:nvPr/>
        </p:nvSpPr>
        <p:spPr>
          <a:xfrm>
            <a:off x="5985385" y="2433935"/>
            <a:ext cx="4225415"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bọc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điện</a:t>
            </a:r>
            <a:r>
              <a:rPr lang="en-US" sz="2400" b="1" dirty="0">
                <a:solidFill>
                  <a:srgbClr val="FF0000"/>
                </a:solidFill>
                <a:latin typeface="Times New Roman" pitchFamily="18" charset="0"/>
                <a:cs typeface="Times New Roman" pitchFamily="18" charset="0"/>
              </a:rPr>
              <a:t>  </a:t>
            </a:r>
          </a:p>
        </p:txBody>
      </p:sp>
      <p:sp>
        <p:nvSpPr>
          <p:cNvPr id="6" name="TextBox 5"/>
          <p:cNvSpPr txBox="1"/>
          <p:nvPr/>
        </p:nvSpPr>
        <p:spPr>
          <a:xfrm>
            <a:off x="3089787" y="3576935"/>
            <a:ext cx="2777613" cy="461665"/>
          </a:xfrm>
          <a:prstGeom prst="rect">
            <a:avLst/>
          </a:prstGeom>
          <a:noFill/>
        </p:spPr>
        <p:txBody>
          <a:bodyPr wrap="square" rtlCol="0">
            <a:spAutoFit/>
          </a:bodyPr>
          <a:lstStyle/>
          <a:p>
            <a:r>
              <a:rPr lang="en-US" sz="2400" b="1" dirty="0" err="1">
                <a:solidFill>
                  <a:srgbClr val="FF0000"/>
                </a:solidFill>
                <a:latin typeface="Times New Roman" pitchFamily="18" charset="0"/>
                <a:ea typeface="Tahoma" panose="020B0604030504040204" pitchFamily="34" charset="0"/>
                <a:cs typeface="Times New Roman" panose="02020603050405020304" pitchFamily="18" charset="0"/>
              </a:rPr>
              <a:t>nhiều</a:t>
            </a:r>
            <a:r>
              <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7" name="TextBox 6"/>
          <p:cNvSpPr txBox="1"/>
          <p:nvPr/>
        </p:nvSpPr>
        <p:spPr>
          <a:xfrm>
            <a:off x="7000450" y="3160128"/>
            <a:ext cx="2195283" cy="461665"/>
          </a:xfrm>
          <a:prstGeom prst="rect">
            <a:avLst/>
          </a:prstGeom>
          <a:noFill/>
        </p:spPr>
        <p:txBody>
          <a:bodyPr wrap="square" rtlCol="0">
            <a:spAutoFit/>
          </a:bodyPr>
          <a:lstStyle/>
          <a:p>
            <a:r>
              <a:rPr lang="en-US" sz="2400" b="1" smtClean="0">
                <a:solidFill>
                  <a:srgbClr val="FF0000"/>
                </a:solidFill>
                <a:latin typeface="Times New Roman" pitchFamily="18" charset="0"/>
                <a:ea typeface="Tahoma" panose="020B0604030504040204" pitchFamily="34" charset="0"/>
                <a:cs typeface="Times New Roman" panose="02020603050405020304" pitchFamily="18" charset="0"/>
              </a:rPr>
              <a:t>nhiều </a:t>
            </a:r>
            <a:endPar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087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4316" y="1490008"/>
            <a:ext cx="8114071" cy="830997"/>
          </a:xfrm>
          <a:prstGeom prst="rect">
            <a:avLst/>
          </a:prstGeom>
          <a:noFill/>
        </p:spPr>
        <p:txBody>
          <a:bodyPr wrap="square" rtlCol="0">
            <a:spAutoFit/>
          </a:bodyPr>
          <a:lstStyle/>
          <a:p>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Dựa</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vào</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lớp</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vỏ</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cách</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điện</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dây</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dẫn</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điện</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được</a:t>
            </a:r>
            <a:r>
              <a:rPr lang="en-US" sz="2400" dirty="0">
                <a:latin typeface="Times New Roman" pitchFamily="18" charset="0"/>
                <a:ea typeface="Tahoma" panose="020B0604030504040204" pitchFamily="34" charset="0"/>
                <a:cs typeface="Times New Roman" pitchFamily="18" charset="0"/>
              </a:rPr>
              <a:t> chia </a:t>
            </a:r>
            <a:r>
              <a:rPr lang="en-US" sz="2400" dirty="0" err="1">
                <a:latin typeface="Times New Roman" pitchFamily="18" charset="0"/>
                <a:ea typeface="Tahoma" panose="020B0604030504040204" pitchFamily="34" charset="0"/>
                <a:cs typeface="Times New Roman" pitchFamily="18" charset="0"/>
              </a:rPr>
              <a:t>thành</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dây</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dẫn</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trần</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và</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dây</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dẫn</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bọc</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cách</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điện</a:t>
            </a:r>
            <a:r>
              <a:rPr lang="en-US" sz="2400" dirty="0">
                <a:latin typeface="Times New Roman" pitchFamily="18" charset="0"/>
                <a:ea typeface="Tahoma" panose="020B0604030504040204" pitchFamily="34" charset="0"/>
                <a:cs typeface="Times New Roman" pitchFamily="18" charset="0"/>
              </a:rPr>
              <a:t>.  </a:t>
            </a:r>
          </a:p>
        </p:txBody>
      </p:sp>
      <p:sp>
        <p:nvSpPr>
          <p:cNvPr id="5" name="TextBox 4"/>
          <p:cNvSpPr txBox="1"/>
          <p:nvPr/>
        </p:nvSpPr>
        <p:spPr>
          <a:xfrm>
            <a:off x="838200" y="2514600"/>
            <a:ext cx="8292262" cy="830997"/>
          </a:xfrm>
          <a:prstGeom prst="rect">
            <a:avLst/>
          </a:prstGeom>
          <a:noFill/>
        </p:spPr>
        <p:txBody>
          <a:bodyPr wrap="square" rtlCol="0">
            <a:spAutoFit/>
          </a:bodyPr>
          <a:lstStyle/>
          <a:p>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Dựa</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vào</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số</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lõi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và</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số</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sợi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của</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lõi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có</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dây</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một</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lõi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dây</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nhiều</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lõi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dây</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lõi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một</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sợi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và</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lõi</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nhiều</a:t>
            </a:r>
            <a:r>
              <a:rPr lang="en-US" sz="2400" dirty="0">
                <a:latin typeface="Times New Roman" pitchFamily="18" charset="0"/>
                <a:ea typeface="Tahoma" panose="020B0604030504040204" pitchFamily="34" charset="0"/>
                <a:cs typeface="Times New Roman" pitchFamily="18" charset="0"/>
              </a:rPr>
              <a:t> </a:t>
            </a:r>
            <a:r>
              <a:rPr lang="en-US" sz="2400" dirty="0" err="1">
                <a:latin typeface="Times New Roman" pitchFamily="18" charset="0"/>
                <a:ea typeface="Tahoma" panose="020B0604030504040204" pitchFamily="34" charset="0"/>
                <a:cs typeface="Times New Roman" pitchFamily="18" charset="0"/>
              </a:rPr>
              <a:t>sợi</a:t>
            </a:r>
            <a:r>
              <a:rPr lang="en-US" sz="2400" dirty="0">
                <a:latin typeface="Times New Roman" pitchFamily="18" charset="0"/>
                <a:ea typeface="Tahoma" panose="020B0604030504040204" pitchFamily="34" charset="0"/>
                <a:cs typeface="Times New Roman" pitchFamily="18" charset="0"/>
              </a:rPr>
              <a:t>.</a:t>
            </a:r>
          </a:p>
        </p:txBody>
      </p:sp>
      <p:sp>
        <p:nvSpPr>
          <p:cNvPr id="8" name="Title 10">
            <a:extLst>
              <a:ext uri="{FF2B5EF4-FFF2-40B4-BE49-F238E27FC236}">
                <a16:creationId xmlns:a16="http://schemas.microsoft.com/office/drawing/2014/main" xmlns="" id="{E3C309E4-95D8-42D4-9CDF-C3ABB4381ECE}"/>
              </a:ext>
            </a:extLst>
          </p:cNvPr>
          <p:cNvSpPr>
            <a:spLocks noGrp="1"/>
          </p:cNvSpPr>
          <p:nvPr>
            <p:ph type="ctrTitle"/>
          </p:nvPr>
        </p:nvSpPr>
        <p:spPr>
          <a:xfrm>
            <a:off x="533400" y="24912"/>
            <a:ext cx="3581400" cy="762000"/>
          </a:xfrm>
        </p:spPr>
        <p:txBody>
          <a:bodyPr>
            <a:normAutofit/>
          </a:bodyPr>
          <a:lstStyle/>
          <a:p>
            <a:pPr marL="742950" indent="-742950" algn="l"/>
            <a:r>
              <a:rPr lang="en-US" sz="2400" b="1" dirty="0">
                <a:solidFill>
                  <a:srgbClr val="FF0000"/>
                </a:solidFill>
                <a:latin typeface="Times New Roman" pitchFamily="18" charset="0"/>
                <a:cs typeface="Times New Roman" pitchFamily="18" charset="0"/>
              </a:rPr>
              <a:t>I. </a:t>
            </a:r>
            <a:r>
              <a:rPr lang="en-US" sz="2400" b="1" dirty="0" err="1">
                <a:solidFill>
                  <a:srgbClr val="FF0000"/>
                </a:solidFill>
                <a:latin typeface="Times New Roman" pitchFamily="18" charset="0"/>
                <a:cs typeface="Times New Roman" pitchFamily="18" charset="0"/>
              </a:rPr>
              <a:t>Dây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dẫn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điện</a:t>
            </a:r>
            <a:r>
              <a:rPr lang="en-US" sz="2400" b="1" dirty="0">
                <a:solidFill>
                  <a:srgbClr val="FF0000"/>
                </a:solidFill>
                <a:latin typeface="Times New Roman" pitchFamily="18" charset="0"/>
                <a:cs typeface="Times New Roman" pitchFamily="18" charset="0"/>
              </a:rPr>
              <a:t>:</a:t>
            </a:r>
          </a:p>
        </p:txBody>
      </p:sp>
      <p:graphicFrame>
        <p:nvGraphicFramePr>
          <p:cNvPr id="9" name="Table 8">
            <a:extLst>
              <a:ext uri="{FF2B5EF4-FFF2-40B4-BE49-F238E27FC236}">
                <a16:creationId xmlns:a16="http://schemas.microsoft.com/office/drawing/2014/main" xmlns="" id="{515E3305-FD87-4520-ABA6-5B8C63E2EF0B}"/>
              </a:ext>
            </a:extLst>
          </p:cNvPr>
          <p:cNvGraphicFramePr>
            <a:graphicFrameLocks noGrp="1"/>
          </p:cNvGraphicFramePr>
          <p:nvPr>
            <p:extLst>
              <p:ext uri="{D42A27DB-BD31-4B8C-83A1-F6EECF244321}">
                <p14:modId xmlns:p14="http://schemas.microsoft.com/office/powerpoint/2010/main" val="2829558733"/>
              </p:ext>
            </p:extLst>
          </p:nvPr>
        </p:nvGraphicFramePr>
        <p:xfrm>
          <a:off x="533400" y="702812"/>
          <a:ext cx="3429000" cy="70104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20000"/>
                    </a:ext>
                  </a:extLst>
                </a:gridCol>
              </a:tblGrid>
              <a:tr h="289560">
                <a:tc>
                  <a:txBody>
                    <a:bodyPr/>
                    <a:lstStyle/>
                    <a:p>
                      <a:r>
                        <a:rPr lang="en-US" sz="4000" dirty="0">
                          <a:solidFill>
                            <a:srgbClr val="0000FF"/>
                          </a:solidFill>
                        </a:rPr>
                        <a:t>1. </a:t>
                      </a:r>
                      <a:r>
                        <a:rPr lang="en-US" sz="4000" dirty="0" err="1">
                          <a:solidFill>
                            <a:srgbClr val="0000FF"/>
                          </a:solidFill>
                        </a:rPr>
                        <a:t>Phân</a:t>
                      </a:r>
                      <a:r>
                        <a:rPr lang="en-US" sz="4000" baseline="0" dirty="0">
                          <a:solidFill>
                            <a:srgbClr val="0000FF"/>
                          </a:solidFill>
                        </a:rPr>
                        <a:t> </a:t>
                      </a:r>
                      <a:r>
                        <a:rPr lang="en-US" sz="4000" baseline="0" dirty="0" err="1">
                          <a:solidFill>
                            <a:srgbClr val="0000FF"/>
                          </a:solidFill>
                        </a:rPr>
                        <a:t>loại</a:t>
                      </a:r>
                      <a:r>
                        <a:rPr lang="en-US" sz="4000" baseline="0" dirty="0">
                          <a:solidFill>
                            <a:srgbClr val="0000FF"/>
                          </a:solidFill>
                        </a:rPr>
                        <a:t>:</a:t>
                      </a:r>
                      <a:endParaRPr lang="en-US" sz="4000" dirty="0">
                        <a:solidFill>
                          <a:srgbClr val="0000FF"/>
                        </a:solidFill>
                      </a:endParaRPr>
                    </a:p>
                  </a:txBody>
                  <a:tcPr>
                    <a:solidFill>
                      <a:schemeClr val="bg1"/>
                    </a:solidFill>
                  </a:tcPr>
                </a:tc>
                <a:extLst>
                  <a:ext uri="{0D108BD9-81ED-4DB2-BD59-A6C34878D82A}">
                    <a16:rowId xmlns:a16="http://schemas.microsoft.com/office/drawing/2014/main" xmlns="" val="10000"/>
                  </a:ext>
                </a:extLst>
              </a:tr>
            </a:tbl>
          </a:graphicData>
        </a:graphic>
      </p:graphicFrame>
      <p:pic>
        <p:nvPicPr>
          <p:cNvPr id="10" name="Picture 12">
            <a:extLst>
              <a:ext uri="{FF2B5EF4-FFF2-40B4-BE49-F238E27FC236}">
                <a16:creationId xmlns:a16="http://schemas.microsoft.com/office/drawing/2014/main" xmlns="" id="{CC4D5C33-A34D-498C-9529-9EEBF610B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1" y="1490008"/>
            <a:ext cx="684213" cy="5000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347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329" y="381000"/>
            <a:ext cx="7696200" cy="830997"/>
          </a:xfrm>
          <a:prstGeom prst="rect">
            <a:avLst/>
          </a:prstGeom>
          <a:noFill/>
        </p:spPr>
        <p:txBody>
          <a:bodyPr wrap="square" rtlCol="0">
            <a:spAutoFit/>
          </a:bodyPr>
          <a:lstStyle/>
          <a:p>
            <a:r>
              <a:rPr lang="en-US" sz="2400" b="1" dirty="0">
                <a:solidFill>
                  <a:srgbClr val="0000FF"/>
                </a:solidFill>
                <a:latin typeface="Times New Roman" pitchFamily="18" charset="0"/>
                <a:ea typeface="Tahoma" panose="020B0604030504040204" pitchFamily="34" charset="0"/>
                <a:cs typeface="Times New Roman" panose="02020603050405020304" pitchFamily="18" charset="0"/>
              </a:rPr>
              <a:t>Theo </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em</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mạng</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trong</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nhà</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thường</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sử</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dụng</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loại</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dây</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dẫn</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điện</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Tahoma" panose="020B0604030504040204" pitchFamily="34" charset="0"/>
                <a:cs typeface="Times New Roman" panose="02020603050405020304" pitchFamily="18" charset="0"/>
              </a:rPr>
              <a:t>nào</a:t>
            </a:r>
            <a:r>
              <a:rPr lang="en-US" sz="2400"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 name="TextBox 1"/>
          <p:cNvSpPr txBox="1"/>
          <p:nvPr/>
        </p:nvSpPr>
        <p:spPr>
          <a:xfrm>
            <a:off x="914400" y="1524000"/>
            <a:ext cx="7086600" cy="830997"/>
          </a:xfrm>
          <a:prstGeom prst="rect">
            <a:avLst/>
          </a:prstGeom>
          <a:noFill/>
        </p:spPr>
        <p:txBody>
          <a:bodyPr wrap="square" rtlCol="0">
            <a:spAutoFit/>
          </a:bodyPr>
          <a:lstStyle/>
          <a:p>
            <a:r>
              <a:rPr lang="en-US" sz="2400" b="1" dirty="0">
                <a:latin typeface="Times New Roman" pitchFamily="18" charset="0"/>
                <a:ea typeface="Tahoma" panose="020B0604030504040204" pitchFamily="34" charset="0"/>
                <a:cs typeface="Times New Roman" pitchFamily="18" charset="0"/>
              </a:rPr>
              <a:t>- </a:t>
            </a:r>
            <a:r>
              <a:rPr lang="en-US" sz="2400" b="1" dirty="0" err="1">
                <a:latin typeface="Times New Roman" pitchFamily="18" charset="0"/>
                <a:ea typeface="Tahoma" panose="020B0604030504040204" pitchFamily="34" charset="0"/>
                <a:cs typeface="Times New Roman" pitchFamily="18" charset="0"/>
              </a:rPr>
              <a:t>Mạng</a:t>
            </a:r>
            <a:r>
              <a:rPr lang="en-US" sz="2400" b="1" dirty="0">
                <a:latin typeface="Times New Roman" pitchFamily="18" charset="0"/>
                <a:ea typeface="Tahoma" panose="020B0604030504040204" pitchFamily="34" charset="0"/>
                <a:cs typeface="Times New Roman" pitchFamily="18" charset="0"/>
              </a:rPr>
              <a:t> </a:t>
            </a:r>
            <a:r>
              <a:rPr lang="en-US" sz="2400" b="1" dirty="0" err="1">
                <a:latin typeface="Times New Roman" pitchFamily="18" charset="0"/>
                <a:ea typeface="Tahoma" panose="020B0604030504040204" pitchFamily="34" charset="0"/>
                <a:cs typeface="Times New Roman" pitchFamily="18" charset="0"/>
              </a:rPr>
              <a:t>điện</a:t>
            </a:r>
            <a:r>
              <a:rPr lang="en-US" sz="2400" b="1" dirty="0">
                <a:latin typeface="Times New Roman" pitchFamily="18" charset="0"/>
                <a:ea typeface="Tahoma" panose="020B0604030504040204" pitchFamily="34" charset="0"/>
                <a:cs typeface="Times New Roman" pitchFamily="18" charset="0"/>
              </a:rPr>
              <a:t> </a:t>
            </a:r>
            <a:r>
              <a:rPr lang="en-US" sz="2400" b="1" dirty="0" err="1">
                <a:latin typeface="Times New Roman" pitchFamily="18" charset="0"/>
                <a:ea typeface="Tahoma" panose="020B0604030504040204" pitchFamily="34" charset="0"/>
                <a:cs typeface="Times New Roman" pitchFamily="18" charset="0"/>
              </a:rPr>
              <a:t>trong</a:t>
            </a:r>
            <a:r>
              <a:rPr lang="en-US" sz="2400" b="1" dirty="0">
                <a:latin typeface="Times New Roman" pitchFamily="18" charset="0"/>
                <a:ea typeface="Tahoma" panose="020B0604030504040204" pitchFamily="34" charset="0"/>
                <a:cs typeface="Times New Roman" pitchFamily="18" charset="0"/>
              </a:rPr>
              <a:t> </a:t>
            </a:r>
            <a:r>
              <a:rPr lang="en-US" sz="2400" b="1" dirty="0" err="1">
                <a:latin typeface="Times New Roman" pitchFamily="18" charset="0"/>
                <a:ea typeface="Tahoma" panose="020B0604030504040204" pitchFamily="34" charset="0"/>
                <a:cs typeface="Times New Roman" pitchFamily="18" charset="0"/>
              </a:rPr>
              <a:t>nhà</a:t>
            </a:r>
            <a:r>
              <a:rPr lang="en-US" sz="2400" b="1" dirty="0">
                <a:latin typeface="Times New Roman" pitchFamily="18" charset="0"/>
                <a:ea typeface="Tahoma" panose="020B0604030504040204" pitchFamily="34" charset="0"/>
                <a:cs typeface="Times New Roman" pitchFamily="18" charset="0"/>
              </a:rPr>
              <a:t> </a:t>
            </a:r>
            <a:r>
              <a:rPr lang="en-US" sz="2400" b="1" dirty="0" err="1">
                <a:latin typeface="Times New Roman" pitchFamily="18" charset="0"/>
                <a:ea typeface="Tahoma" panose="020B0604030504040204" pitchFamily="34" charset="0"/>
                <a:cs typeface="Times New Roman" pitchFamily="18" charset="0"/>
              </a:rPr>
              <a:t>thường</a:t>
            </a:r>
            <a:r>
              <a:rPr lang="en-US" sz="2400" b="1" dirty="0">
                <a:latin typeface="Times New Roman" pitchFamily="18" charset="0"/>
                <a:ea typeface="Tahoma" panose="020B0604030504040204" pitchFamily="34" charset="0"/>
                <a:cs typeface="Times New Roman" pitchFamily="18" charset="0"/>
              </a:rPr>
              <a:t> </a:t>
            </a:r>
            <a:r>
              <a:rPr lang="en-US" sz="2400" b="1" dirty="0" err="1">
                <a:latin typeface="Times New Roman" pitchFamily="18" charset="0"/>
                <a:ea typeface="Tahoma" panose="020B0604030504040204" pitchFamily="34" charset="0"/>
                <a:cs typeface="Times New Roman" pitchFamily="18" charset="0"/>
              </a:rPr>
              <a:t>sử</a:t>
            </a:r>
            <a:r>
              <a:rPr lang="en-US" sz="2400" b="1" dirty="0">
                <a:latin typeface="Times New Roman" pitchFamily="18" charset="0"/>
                <a:ea typeface="Tahoma" panose="020B0604030504040204" pitchFamily="34" charset="0"/>
                <a:cs typeface="Times New Roman" pitchFamily="18" charset="0"/>
              </a:rPr>
              <a:t> </a:t>
            </a:r>
            <a:r>
              <a:rPr lang="en-US" sz="2400" b="1" dirty="0" err="1">
                <a:latin typeface="Times New Roman" pitchFamily="18" charset="0"/>
                <a:ea typeface="Tahoma" panose="020B0604030504040204" pitchFamily="34" charset="0"/>
                <a:cs typeface="Times New Roman" pitchFamily="18" charset="0"/>
              </a:rPr>
              <a:t>dụng</a:t>
            </a:r>
            <a:r>
              <a:rPr lang="en-US" sz="2400" b="1" dirty="0">
                <a:latin typeface="Times New Roman" pitchFamily="18" charset="0"/>
                <a:ea typeface="Tahoma" panose="020B0604030504040204" pitchFamily="34" charset="0"/>
                <a:cs typeface="Times New Roman" pitchFamily="18" charset="0"/>
              </a:rPr>
              <a:t> </a:t>
            </a:r>
            <a:r>
              <a:rPr lang="en-US" sz="2400" b="1" dirty="0" err="1">
                <a:latin typeface="Times New Roman" pitchFamily="18" charset="0"/>
                <a:ea typeface="Tahoma" panose="020B0604030504040204" pitchFamily="34" charset="0"/>
                <a:cs typeface="Times New Roman" pitchFamily="18" charset="0"/>
              </a:rPr>
              <a:t>loại</a:t>
            </a:r>
            <a:r>
              <a:rPr lang="en-US" sz="2400" b="1" dirty="0">
                <a:latin typeface="Times New Roman" pitchFamily="18" charset="0"/>
                <a:ea typeface="Tahoma" panose="020B0604030504040204" pitchFamily="34" charset="0"/>
                <a:cs typeface="Times New Roman" pitchFamily="18" charset="0"/>
              </a:rPr>
              <a:t> </a:t>
            </a:r>
            <a:r>
              <a:rPr lang="en-US" sz="2400" b="1" dirty="0" err="1">
                <a:latin typeface="Times New Roman" pitchFamily="18" charset="0"/>
                <a:ea typeface="Tahoma" panose="020B0604030504040204" pitchFamily="34" charset="0"/>
                <a:cs typeface="Times New Roman" pitchFamily="18" charset="0"/>
              </a:rPr>
              <a:t>dây</a:t>
            </a:r>
            <a:r>
              <a:rPr lang="en-US" sz="2400" b="1" dirty="0">
                <a:latin typeface="Times New Roman" pitchFamily="18" charset="0"/>
                <a:ea typeface="Tahoma" panose="020B0604030504040204" pitchFamily="34" charset="0"/>
                <a:cs typeface="Times New Roman" pitchFamily="18" charset="0"/>
              </a:rPr>
              <a:t> </a:t>
            </a:r>
            <a:r>
              <a:rPr lang="en-US" sz="2400" b="1" dirty="0" err="1">
                <a:latin typeface="Times New Roman" pitchFamily="18" charset="0"/>
                <a:ea typeface="Tahoma" panose="020B0604030504040204" pitchFamily="34" charset="0"/>
                <a:cs typeface="Times New Roman" pitchFamily="18" charset="0"/>
              </a:rPr>
              <a:t>dẫn</a:t>
            </a:r>
            <a:r>
              <a:rPr lang="en-US" sz="2400" b="1" dirty="0">
                <a:latin typeface="Times New Roman" pitchFamily="18" charset="0"/>
                <a:ea typeface="Tahoma" panose="020B0604030504040204" pitchFamily="34" charset="0"/>
                <a:cs typeface="Times New Roman" pitchFamily="18" charset="0"/>
              </a:rPr>
              <a:t> </a:t>
            </a:r>
            <a:r>
              <a:rPr lang="en-US" sz="2400" b="1" dirty="0" err="1">
                <a:solidFill>
                  <a:srgbClr val="FF0000"/>
                </a:solidFill>
                <a:latin typeface="Times New Roman" pitchFamily="18" charset="0"/>
                <a:cs typeface="Times New Roman" pitchFamily="18" charset="0"/>
              </a:rPr>
              <a:t>bọc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điện</a:t>
            </a:r>
            <a:r>
              <a:rPr lang="en-US" sz="24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4278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p:cNvGrpSpPr>
          <p:nvPr/>
        </p:nvGrpSpPr>
        <p:grpSpPr bwMode="auto">
          <a:xfrm>
            <a:off x="0" y="2209800"/>
            <a:ext cx="3816350" cy="3067050"/>
            <a:chOff x="113" y="1389"/>
            <a:chExt cx="2404" cy="1932"/>
          </a:xfrm>
        </p:grpSpPr>
        <p:pic>
          <p:nvPicPr>
            <p:cNvPr id="8" name="Picture 8" descr="Picture1"/>
            <p:cNvPicPr>
              <a:picLocks noChangeAspect="1" noChangeArrowheads="1"/>
            </p:cNvPicPr>
            <p:nvPr/>
          </p:nvPicPr>
          <p:blipFill>
            <a:blip r:embed="rId2"/>
            <a:srcRect/>
            <a:stretch>
              <a:fillRect/>
            </a:stretch>
          </p:blipFill>
          <p:spPr bwMode="auto">
            <a:xfrm>
              <a:off x="113" y="1389"/>
              <a:ext cx="2316" cy="1932"/>
            </a:xfrm>
            <a:prstGeom prst="rect">
              <a:avLst/>
            </a:prstGeom>
            <a:noFill/>
            <a:ln w="9525">
              <a:noFill/>
              <a:miter lim="800000"/>
              <a:headEnd/>
              <a:tailEnd/>
            </a:ln>
          </p:spPr>
        </p:pic>
        <p:sp>
          <p:nvSpPr>
            <p:cNvPr id="9" name="Oval 9"/>
            <p:cNvSpPr>
              <a:spLocks noChangeArrowheads="1"/>
            </p:cNvSpPr>
            <p:nvPr/>
          </p:nvSpPr>
          <p:spPr bwMode="auto">
            <a:xfrm>
              <a:off x="1201" y="1842"/>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altLang="vi-VN" sz="2400" dirty="0">
                  <a:latin typeface="Times New Roman" pitchFamily="18" charset="0"/>
                  <a:cs typeface="Times New Roman" pitchFamily="18" charset="0"/>
                </a:rPr>
                <a:t>1</a:t>
              </a:r>
            </a:p>
          </p:txBody>
        </p:sp>
        <p:sp>
          <p:nvSpPr>
            <p:cNvPr id="10" name="Oval 10"/>
            <p:cNvSpPr>
              <a:spLocks noChangeArrowheads="1"/>
            </p:cNvSpPr>
            <p:nvPr/>
          </p:nvSpPr>
          <p:spPr bwMode="auto">
            <a:xfrm>
              <a:off x="748" y="1797"/>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altLang="vi-VN" sz="2400" dirty="0">
                  <a:latin typeface="Times New Roman" pitchFamily="18" charset="0"/>
                  <a:cs typeface="Times New Roman" pitchFamily="18" charset="0"/>
                </a:rPr>
                <a:t>2</a:t>
              </a:r>
            </a:p>
          </p:txBody>
        </p:sp>
        <p:sp>
          <p:nvSpPr>
            <p:cNvPr id="11" name="Oval 11"/>
            <p:cNvSpPr>
              <a:spLocks noChangeArrowheads="1"/>
            </p:cNvSpPr>
            <p:nvPr/>
          </p:nvSpPr>
          <p:spPr bwMode="auto">
            <a:xfrm>
              <a:off x="294" y="1842"/>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5"/>
            </a:fillRef>
            <a:effectRef idx="1">
              <a:schemeClr val="accent5"/>
            </a:effectRef>
            <a:fontRef idx="minor">
              <a:schemeClr val="lt1"/>
            </a:fontRef>
          </p:style>
          <p:txBody>
            <a:bodyPr wrap="none" anchor="ctr"/>
            <a:lstStyle/>
            <a:p>
              <a:pPr algn="ctr">
                <a:defRPr/>
              </a:pPr>
              <a:r>
                <a:rPr lang="en-US" altLang="vi-VN" sz="2400" dirty="0">
                  <a:latin typeface="Times New Roman" pitchFamily="18" charset="0"/>
                  <a:cs typeface="Times New Roman" pitchFamily="18" charset="0"/>
                </a:rPr>
                <a:t>3</a:t>
              </a:r>
            </a:p>
          </p:txBody>
        </p:sp>
        <p:sp>
          <p:nvSpPr>
            <p:cNvPr id="12" name="Oval 12"/>
            <p:cNvSpPr>
              <a:spLocks noChangeArrowheads="1"/>
            </p:cNvSpPr>
            <p:nvPr/>
          </p:nvSpPr>
          <p:spPr bwMode="auto">
            <a:xfrm>
              <a:off x="2154" y="2749"/>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3"/>
            </a:fillRef>
            <a:effectRef idx="1">
              <a:schemeClr val="accent3"/>
            </a:effectRef>
            <a:fontRef idx="minor">
              <a:schemeClr val="lt1"/>
            </a:fontRef>
          </p:style>
          <p:txBody>
            <a:bodyPr wrap="none" anchor="ctr"/>
            <a:lstStyle/>
            <a:p>
              <a:pPr algn="ctr">
                <a:defRPr/>
              </a:pPr>
              <a:r>
                <a:rPr lang="en-US" altLang="vi-VN" sz="2400" dirty="0">
                  <a:latin typeface="Times New Roman" pitchFamily="18" charset="0"/>
                  <a:cs typeface="Times New Roman" pitchFamily="18" charset="0"/>
                </a:rPr>
                <a:t>1</a:t>
              </a:r>
            </a:p>
          </p:txBody>
        </p:sp>
        <p:sp>
          <p:nvSpPr>
            <p:cNvPr id="13" name="Oval 13"/>
            <p:cNvSpPr>
              <a:spLocks noChangeArrowheads="1"/>
            </p:cNvSpPr>
            <p:nvPr/>
          </p:nvSpPr>
          <p:spPr bwMode="auto">
            <a:xfrm>
              <a:off x="612" y="2250"/>
              <a:ext cx="363" cy="363"/>
            </a:xfrm>
            <a:prstGeom prst="ellipse">
              <a:avLst/>
            </a:prstGeom>
            <a:ln/>
            <a:extLst>
              <a:ext uri="{91240B29-F687-4F45-9708-019B960494DF}">
                <a14:hiddenLine xmlns:a14="http://schemas.microsoft.com/office/drawing/2010/main" w="9525">
                  <a:solidFill>
                    <a:schemeClr val="tx1"/>
                  </a:solidFill>
                  <a:round/>
                  <a:headEnd/>
                  <a:tailEnd/>
                </a14:hiddenLine>
              </a:ext>
            </a:extLst>
          </p:spPr>
          <p:style>
            <a:lnRef idx="3">
              <a:schemeClr val="lt1"/>
            </a:lnRef>
            <a:fillRef idx="1">
              <a:schemeClr val="accent2"/>
            </a:fillRef>
            <a:effectRef idx="1">
              <a:schemeClr val="accent2"/>
            </a:effectRef>
            <a:fontRef idx="minor">
              <a:schemeClr val="lt1"/>
            </a:fontRef>
          </p:style>
          <p:txBody>
            <a:bodyPr wrap="none" anchor="ctr"/>
            <a:lstStyle/>
            <a:p>
              <a:pPr algn="ctr">
                <a:defRPr/>
              </a:pPr>
              <a:r>
                <a:rPr lang="en-US" altLang="vi-VN" sz="2400" dirty="0">
                  <a:latin typeface="Times New Roman" pitchFamily="18" charset="0"/>
                  <a:cs typeface="Times New Roman" pitchFamily="18" charset="0"/>
                </a:rPr>
                <a:t>2</a:t>
              </a:r>
            </a:p>
          </p:txBody>
        </p:sp>
      </p:grpSp>
      <p:sp>
        <p:nvSpPr>
          <p:cNvPr id="14" name="Text Box 4"/>
          <p:cNvSpPr txBox="1">
            <a:spLocks noChangeArrowheads="1"/>
          </p:cNvSpPr>
          <p:nvPr/>
        </p:nvSpPr>
        <p:spPr bwMode="auto">
          <a:xfrm>
            <a:off x="3352800" y="762000"/>
            <a:ext cx="2209800"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wrap="square">
            <a:spAutoFit/>
          </a:bodyPr>
          <a:lstStyle/>
          <a:p>
            <a:pPr>
              <a:spcBef>
                <a:spcPct val="50000"/>
              </a:spcBef>
              <a:defRPr/>
            </a:pPr>
            <a:r>
              <a:rPr lang="en-US" altLang="vi-VN" sz="2400" dirty="0">
                <a:solidFill>
                  <a:schemeClr val="tx1"/>
                </a:solidFill>
                <a:latin typeface="Times New Roman" pitchFamily="18" charset="0"/>
                <a:cs typeface="Times New Roman" pitchFamily="18" charset="0"/>
                <a:sym typeface="Wingdings" pitchFamily="2" charset="2"/>
              </a:rPr>
              <a:t></a:t>
            </a:r>
            <a:r>
              <a:rPr lang="en-US" altLang="vi-VN" sz="2400" dirty="0">
                <a:solidFill>
                  <a:schemeClr val="tx1"/>
                </a:solidFill>
                <a:latin typeface="Times New Roman" pitchFamily="18" charset="0"/>
                <a:cs typeface="Times New Roman" pitchFamily="18" charset="0"/>
              </a:rPr>
              <a:t> </a:t>
            </a:r>
            <a:r>
              <a:rPr lang="en-US" altLang="vi-VN" sz="2400" b="1" dirty="0" err="1">
                <a:solidFill>
                  <a:schemeClr val="tx1"/>
                </a:solidFill>
                <a:latin typeface="Times New Roman" pitchFamily="18" charset="0"/>
                <a:cs typeface="Times New Roman" pitchFamily="18" charset="0"/>
              </a:rPr>
              <a:t>Lõi</a:t>
            </a:r>
            <a:r>
              <a:rPr lang="en-US" altLang="vi-VN" sz="2400" b="1" dirty="0">
                <a:solidFill>
                  <a:schemeClr val="tx1"/>
                </a:solidFill>
                <a:latin typeface="Times New Roman" pitchFamily="18" charset="0"/>
                <a:cs typeface="Times New Roman" pitchFamily="18" charset="0"/>
              </a:rPr>
              <a:t> </a:t>
            </a:r>
            <a:r>
              <a:rPr lang="en-US" altLang="vi-VN" sz="2400" b="1" dirty="0" err="1">
                <a:solidFill>
                  <a:schemeClr val="tx1"/>
                </a:solidFill>
                <a:latin typeface="Times New Roman" pitchFamily="18" charset="0"/>
                <a:cs typeface="Times New Roman" pitchFamily="18" charset="0"/>
              </a:rPr>
              <a:t>dây</a:t>
            </a:r>
            <a:r>
              <a:rPr lang="en-US" altLang="vi-VN" sz="2400" b="1" dirty="0">
                <a:solidFill>
                  <a:schemeClr val="tx1"/>
                </a:solidFill>
                <a:latin typeface="Times New Roman" pitchFamily="18" charset="0"/>
                <a:cs typeface="Times New Roman" pitchFamily="18" charset="0"/>
              </a:rPr>
              <a:t>:</a:t>
            </a:r>
          </a:p>
        </p:txBody>
      </p:sp>
      <p:sp>
        <p:nvSpPr>
          <p:cNvPr id="15" name="Text Box 5"/>
          <p:cNvSpPr txBox="1">
            <a:spLocks noChangeArrowheads="1"/>
          </p:cNvSpPr>
          <p:nvPr/>
        </p:nvSpPr>
        <p:spPr bwMode="auto">
          <a:xfrm>
            <a:off x="3343123" y="2548077"/>
            <a:ext cx="2286000"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p>
            <a:pPr>
              <a:spcBef>
                <a:spcPct val="50000"/>
              </a:spcBef>
              <a:defRPr/>
            </a:pPr>
            <a:r>
              <a:rPr lang="en-US" altLang="vi-VN" sz="2400" dirty="0">
                <a:solidFill>
                  <a:srgbClr val="0000FF"/>
                </a:solidFill>
                <a:latin typeface="Times New Roman" pitchFamily="18" charset="0"/>
                <a:cs typeface="Times New Roman" pitchFamily="18" charset="0"/>
                <a:sym typeface="Wingdings" pitchFamily="2" charset="2"/>
              </a:rPr>
              <a:t></a:t>
            </a:r>
            <a:r>
              <a:rPr lang="en-US" altLang="vi-VN" sz="2400"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Vỏ</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cách</a:t>
            </a:r>
            <a:r>
              <a:rPr lang="en-US" altLang="vi-VN" sz="2400" b="1" dirty="0">
                <a:solidFill>
                  <a:srgbClr val="0000FF"/>
                </a:solidFill>
                <a:latin typeface="Times New Roman" pitchFamily="18" charset="0"/>
                <a:cs typeface="Times New Roman" pitchFamily="18" charset="0"/>
              </a:rPr>
              <a:t> </a:t>
            </a:r>
            <a:r>
              <a:rPr lang="en-US" altLang="vi-VN" sz="2400" b="1" dirty="0" err="1">
                <a:solidFill>
                  <a:srgbClr val="0000FF"/>
                </a:solidFill>
                <a:latin typeface="Times New Roman" pitchFamily="18" charset="0"/>
                <a:cs typeface="Times New Roman" pitchFamily="18" charset="0"/>
              </a:rPr>
              <a:t>điện</a:t>
            </a:r>
            <a:r>
              <a:rPr lang="en-US" altLang="vi-VN" sz="2400" b="1" dirty="0">
                <a:solidFill>
                  <a:srgbClr val="0000FF"/>
                </a:solidFill>
                <a:latin typeface="Times New Roman" pitchFamily="18" charset="0"/>
                <a:cs typeface="Times New Roman" pitchFamily="18" charset="0"/>
              </a:rPr>
              <a:t>:</a:t>
            </a:r>
          </a:p>
        </p:txBody>
      </p:sp>
      <p:sp>
        <p:nvSpPr>
          <p:cNvPr id="16" name="Text Box 6"/>
          <p:cNvSpPr txBox="1">
            <a:spLocks noChangeArrowheads="1"/>
          </p:cNvSpPr>
          <p:nvPr/>
        </p:nvSpPr>
        <p:spPr bwMode="auto">
          <a:xfrm>
            <a:off x="3271201" y="5199680"/>
            <a:ext cx="2286000"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wrap="square">
            <a:spAutoFit/>
          </a:bodyPr>
          <a:lstStyle/>
          <a:p>
            <a:pPr>
              <a:spcBef>
                <a:spcPct val="50000"/>
              </a:spcBef>
              <a:defRPr/>
            </a:pPr>
            <a:r>
              <a:rPr lang="en-US" altLang="vi-VN" sz="2400" dirty="0">
                <a:solidFill>
                  <a:srgbClr val="FF0000"/>
                </a:solidFill>
                <a:latin typeface="Times New Roman" pitchFamily="18" charset="0"/>
                <a:cs typeface="Times New Roman" pitchFamily="18" charset="0"/>
                <a:sym typeface="Wingdings" pitchFamily="2" charset="2"/>
              </a:rPr>
              <a:t></a:t>
            </a:r>
            <a:r>
              <a:rPr lang="en-US" altLang="vi-VN" sz="2400" dirty="0">
                <a:solidFill>
                  <a:srgbClr val="A7055A"/>
                </a:solidFill>
                <a:latin typeface="Times New Roman" pitchFamily="18" charset="0"/>
                <a:cs typeface="Times New Roman" pitchFamily="18" charset="0"/>
              </a:rPr>
              <a:t> </a:t>
            </a:r>
            <a:r>
              <a:rPr lang="en-US" altLang="vi-VN" sz="2400" b="1" dirty="0" err="1">
                <a:solidFill>
                  <a:srgbClr val="A7055A"/>
                </a:solidFill>
                <a:latin typeface="Times New Roman" pitchFamily="18" charset="0"/>
                <a:cs typeface="Times New Roman" pitchFamily="18" charset="0"/>
              </a:rPr>
              <a:t>Vỏ</a:t>
            </a:r>
            <a:r>
              <a:rPr lang="en-US" altLang="vi-VN" sz="2400" b="1" dirty="0">
                <a:solidFill>
                  <a:srgbClr val="A7055A"/>
                </a:solidFill>
                <a:latin typeface="Times New Roman" pitchFamily="18" charset="0"/>
                <a:cs typeface="Times New Roman" pitchFamily="18" charset="0"/>
              </a:rPr>
              <a:t> </a:t>
            </a:r>
            <a:r>
              <a:rPr lang="en-US" altLang="vi-VN" sz="2400" b="1" dirty="0" err="1">
                <a:solidFill>
                  <a:srgbClr val="A7055A"/>
                </a:solidFill>
                <a:latin typeface="Times New Roman" pitchFamily="18" charset="0"/>
                <a:cs typeface="Times New Roman" pitchFamily="18" charset="0"/>
              </a:rPr>
              <a:t>bảo</a:t>
            </a:r>
            <a:r>
              <a:rPr lang="en-US" altLang="vi-VN" sz="2400" b="1" dirty="0">
                <a:solidFill>
                  <a:srgbClr val="A7055A"/>
                </a:solidFill>
                <a:latin typeface="Times New Roman" pitchFamily="18" charset="0"/>
                <a:cs typeface="Times New Roman" pitchFamily="18" charset="0"/>
              </a:rPr>
              <a:t> </a:t>
            </a:r>
            <a:r>
              <a:rPr lang="en-US" altLang="vi-VN" sz="2400" b="1" dirty="0" err="1">
                <a:solidFill>
                  <a:srgbClr val="A7055A"/>
                </a:solidFill>
                <a:latin typeface="Times New Roman" pitchFamily="18" charset="0"/>
                <a:cs typeface="Times New Roman" pitchFamily="18" charset="0"/>
              </a:rPr>
              <a:t>vệ</a:t>
            </a:r>
            <a:r>
              <a:rPr lang="en-US" altLang="vi-VN" sz="2400" b="1" dirty="0">
                <a:solidFill>
                  <a:srgbClr val="A7055A"/>
                </a:solidFill>
                <a:latin typeface="Times New Roman" pitchFamily="18" charset="0"/>
                <a:cs typeface="Times New Roman" pitchFamily="18" charset="0"/>
              </a:rPr>
              <a:t> </a:t>
            </a:r>
            <a:r>
              <a:rPr lang="en-US" altLang="vi-VN" sz="2400" b="1" dirty="0" err="1">
                <a:solidFill>
                  <a:srgbClr val="A7055A"/>
                </a:solidFill>
                <a:latin typeface="Times New Roman" pitchFamily="18" charset="0"/>
                <a:cs typeface="Times New Roman" pitchFamily="18" charset="0"/>
              </a:rPr>
              <a:t>cơ</a:t>
            </a:r>
            <a:r>
              <a:rPr lang="en-US" altLang="vi-VN" sz="2400" b="1" dirty="0">
                <a:solidFill>
                  <a:srgbClr val="A7055A"/>
                </a:solidFill>
                <a:latin typeface="Times New Roman" pitchFamily="18" charset="0"/>
                <a:cs typeface="Times New Roman" pitchFamily="18" charset="0"/>
              </a:rPr>
              <a:t> </a:t>
            </a:r>
            <a:r>
              <a:rPr lang="en-US" altLang="vi-VN" sz="2400" b="1" dirty="0" err="1">
                <a:solidFill>
                  <a:srgbClr val="A7055A"/>
                </a:solidFill>
                <a:latin typeface="Times New Roman" pitchFamily="18" charset="0"/>
                <a:cs typeface="Times New Roman" pitchFamily="18" charset="0"/>
              </a:rPr>
              <a:t>học</a:t>
            </a:r>
            <a:r>
              <a:rPr lang="en-US" altLang="vi-VN" sz="2400" b="1" dirty="0">
                <a:solidFill>
                  <a:srgbClr val="A7055A"/>
                </a:solidFill>
                <a:latin typeface="Times New Roman" pitchFamily="18" charset="0"/>
                <a:cs typeface="Times New Roman" pitchFamily="18" charset="0"/>
              </a:rPr>
              <a:t>:</a:t>
            </a:r>
          </a:p>
        </p:txBody>
      </p:sp>
      <p:graphicFrame>
        <p:nvGraphicFramePr>
          <p:cNvPr id="36" name="Table 35"/>
          <p:cNvGraphicFramePr>
            <a:graphicFrameLocks noGrp="1"/>
          </p:cNvGraphicFramePr>
          <p:nvPr>
            <p:extLst>
              <p:ext uri="{D42A27DB-BD31-4B8C-83A1-F6EECF244321}">
                <p14:modId xmlns:p14="http://schemas.microsoft.com/office/powerpoint/2010/main" val="4160938814"/>
              </p:ext>
            </p:extLst>
          </p:nvPr>
        </p:nvGraphicFramePr>
        <p:xfrm>
          <a:off x="5410200" y="533400"/>
          <a:ext cx="3486152" cy="1878983"/>
        </p:xfrm>
        <a:graphic>
          <a:graphicData uri="http://schemas.openxmlformats.org/drawingml/2006/table">
            <a:tbl>
              <a:tblPr firstRow="1" bandRow="1">
                <a:tableStyleId>{5C22544A-7EE6-4342-B048-85BDC9FD1C3A}</a:tableStyleId>
              </a:tblPr>
              <a:tblGrid>
                <a:gridCol w="3486152">
                  <a:extLst>
                    <a:ext uri="{9D8B030D-6E8A-4147-A177-3AD203B41FA5}">
                      <a16:colId xmlns:a16="http://schemas.microsoft.com/office/drawing/2014/main" xmlns="" val="20000"/>
                    </a:ext>
                  </a:extLst>
                </a:gridCol>
              </a:tblGrid>
              <a:tr h="1878983">
                <a:tc>
                  <a:txBody>
                    <a:bodyPr/>
                    <a:lstStyle/>
                    <a:p>
                      <a:r>
                        <a:rPr lang="en-US" sz="2400" b="0" dirty="0" err="1">
                          <a:solidFill>
                            <a:schemeClr val="tx1"/>
                          </a:solidFill>
                          <a:latin typeface="Times New Roman" pitchFamily="18" charset="0"/>
                          <a:cs typeface="Times New Roman" pitchFamily="18" charset="0"/>
                        </a:rPr>
                        <a:t>Bằng</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đồng</a:t>
                      </a:r>
                      <a:r>
                        <a:rPr lang="en-US" sz="2400" b="0" dirty="0">
                          <a:solidFill>
                            <a:schemeClr val="tx1"/>
                          </a:solidFill>
                          <a:latin typeface="Times New Roman" pitchFamily="18" charset="0"/>
                          <a:cs typeface="Times New Roman" pitchFamily="18" charset="0"/>
                        </a:rPr>
                        <a:t>(</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hoặc</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nhôm</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được</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chế</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tạo</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thành</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một</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sợi</a:t>
                      </a:r>
                      <a:r>
                        <a:rPr lang="en-US" sz="2400" b="0" baseline="0" dirty="0">
                          <a:solidFill>
                            <a:schemeClr val="tx1"/>
                          </a:solidFill>
                          <a:latin typeface="Times New Roman" pitchFamily="18" charset="0"/>
                          <a:cs typeface="Times New Roman" pitchFamily="18" charset="0"/>
                        </a:rPr>
                        <a:t> hay </a:t>
                      </a:r>
                      <a:r>
                        <a:rPr lang="en-US" sz="2400" b="0" baseline="0" dirty="0" err="1">
                          <a:solidFill>
                            <a:schemeClr val="tx1"/>
                          </a:solidFill>
                          <a:latin typeface="Times New Roman" pitchFamily="18" charset="0"/>
                          <a:cs typeface="Times New Roman" pitchFamily="18" charset="0"/>
                        </a:rPr>
                        <a:t>nhiều</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sợi</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bện</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với</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nhau</a:t>
                      </a:r>
                      <a:r>
                        <a:rPr lang="en-US" sz="2400" b="0" baseline="0" dirty="0">
                          <a:solidFill>
                            <a:schemeClr val="tx1"/>
                          </a:solidFill>
                          <a:latin typeface="Times New Roman" pitchFamily="18" charset="0"/>
                          <a:cs typeface="Times New Roman" pitchFamily="18" charset="0"/>
                        </a:rPr>
                        <a:t>.</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370665208"/>
              </p:ext>
            </p:extLst>
          </p:nvPr>
        </p:nvGraphicFramePr>
        <p:xfrm>
          <a:off x="5410200" y="2667000"/>
          <a:ext cx="3336559" cy="1676399"/>
        </p:xfrm>
        <a:graphic>
          <a:graphicData uri="http://schemas.openxmlformats.org/drawingml/2006/table">
            <a:tbl>
              <a:tblPr firstRow="1" bandRow="1">
                <a:tableStyleId>{5C22544A-7EE6-4342-B048-85BDC9FD1C3A}</a:tableStyleId>
              </a:tblPr>
              <a:tblGrid>
                <a:gridCol w="3336559">
                  <a:extLst>
                    <a:ext uri="{9D8B030D-6E8A-4147-A177-3AD203B41FA5}">
                      <a16:colId xmlns:a16="http://schemas.microsoft.com/office/drawing/2014/main" xmlns="" val="20000"/>
                    </a:ext>
                  </a:extLst>
                </a:gridCol>
              </a:tblGrid>
              <a:tr h="1676399">
                <a:tc>
                  <a:txBody>
                    <a:bodyPr/>
                    <a:lstStyle/>
                    <a:p>
                      <a:r>
                        <a:rPr lang="en-US" sz="2400" b="0" dirty="0" err="1">
                          <a:solidFill>
                            <a:schemeClr val="tx1"/>
                          </a:solidFill>
                          <a:latin typeface="Times New Roman" pitchFamily="18" charset="0"/>
                          <a:cs typeface="Times New Roman" pitchFamily="18" charset="0"/>
                        </a:rPr>
                        <a:t>Bằng</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cao</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su</a:t>
                      </a:r>
                      <a:r>
                        <a:rPr lang="en-US" sz="2400" b="0" dirty="0">
                          <a:solidFill>
                            <a:schemeClr val="tx1"/>
                          </a:solidFill>
                          <a:latin typeface="Times New Roman" pitchFamily="18" charset="0"/>
                          <a:cs typeface="Times New Roman" pitchFamily="18" charset="0"/>
                        </a:rPr>
                        <a:t>(</a:t>
                      </a:r>
                      <a:r>
                        <a:rPr lang="en-US" sz="2400" b="0" dirty="0" err="1">
                          <a:solidFill>
                            <a:schemeClr val="tx1"/>
                          </a:solidFill>
                          <a:latin typeface="Times New Roman" pitchFamily="18" charset="0"/>
                          <a:cs typeface="Times New Roman" pitchFamily="18" charset="0"/>
                        </a:rPr>
                        <a:t>hoặc</a:t>
                      </a:r>
                      <a:r>
                        <a:rPr lang="en-US" sz="2400" b="0" baseline="0" dirty="0">
                          <a:solidFill>
                            <a:schemeClr val="tx1"/>
                          </a:solidFill>
                          <a:latin typeface="Times New Roman" pitchFamily="18" charset="0"/>
                          <a:cs typeface="Times New Roman" pitchFamily="18" charset="0"/>
                        </a:rPr>
                        <a:t> PVC), </a:t>
                      </a:r>
                      <a:r>
                        <a:rPr lang="en-US" sz="2400" b="0" baseline="0" dirty="0" err="1">
                          <a:solidFill>
                            <a:schemeClr val="tx1"/>
                          </a:solidFill>
                          <a:latin typeface="Times New Roman" pitchFamily="18" charset="0"/>
                          <a:cs typeface="Times New Roman" pitchFamily="18" charset="0"/>
                        </a:rPr>
                        <a:t>gồm</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một</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lớp</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hoặc</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nhiều</a:t>
                      </a:r>
                      <a:r>
                        <a:rPr lang="en-US" sz="2400" b="0" baseline="0" dirty="0">
                          <a:solidFill>
                            <a:schemeClr val="tx1"/>
                          </a:solidFill>
                          <a:latin typeface="Times New Roman" pitchFamily="18" charset="0"/>
                          <a:cs typeface="Times New Roman" pitchFamily="18" charset="0"/>
                        </a:rPr>
                        <a:t> </a:t>
                      </a:r>
                      <a:r>
                        <a:rPr lang="en-US" sz="2400" b="0" baseline="0" dirty="0" err="1">
                          <a:solidFill>
                            <a:schemeClr val="tx1"/>
                          </a:solidFill>
                          <a:latin typeface="Times New Roman" pitchFamily="18" charset="0"/>
                          <a:cs typeface="Times New Roman" pitchFamily="18" charset="0"/>
                        </a:rPr>
                        <a:t>lớp</a:t>
                      </a:r>
                      <a:r>
                        <a:rPr lang="en-US" sz="2400" b="0" baseline="0" dirty="0">
                          <a:solidFill>
                            <a:schemeClr val="tx1"/>
                          </a:solidFill>
                          <a:latin typeface="Times New Roman" pitchFamily="18" charset="0"/>
                          <a:cs typeface="Times New Roman" pitchFamily="18" charset="0"/>
                        </a:rPr>
                        <a:t>.</a:t>
                      </a:r>
                      <a:endParaRPr lang="en-US" sz="24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4277247587"/>
              </p:ext>
            </p:extLst>
          </p:nvPr>
        </p:nvGraphicFramePr>
        <p:xfrm>
          <a:off x="5557201" y="4800600"/>
          <a:ext cx="3299460" cy="1737360"/>
        </p:xfrm>
        <a:graphic>
          <a:graphicData uri="http://schemas.openxmlformats.org/drawingml/2006/table">
            <a:tbl>
              <a:tblPr firstRow="1" bandRow="1">
                <a:tableStyleId>{5C22544A-7EE6-4342-B048-85BDC9FD1C3A}</a:tableStyleId>
              </a:tblPr>
              <a:tblGrid>
                <a:gridCol w="3299460">
                  <a:extLst>
                    <a:ext uri="{9D8B030D-6E8A-4147-A177-3AD203B41FA5}">
                      <a16:colId xmlns:a16="http://schemas.microsoft.com/office/drawing/2014/main" xmlns="" val="20000"/>
                    </a:ext>
                  </a:extLst>
                </a:gridCol>
              </a:tblGrid>
              <a:tr h="1737360">
                <a:tc>
                  <a:txBody>
                    <a:bodyPr/>
                    <a:lstStyle/>
                    <a:p>
                      <a:r>
                        <a:rPr lang="en-US" sz="2400" b="0" dirty="0" err="1">
                          <a:solidFill>
                            <a:srgbClr val="0000FF"/>
                          </a:solidFill>
                          <a:latin typeface="Times New Roman" pitchFamily="18" charset="0"/>
                          <a:cs typeface="Times New Roman" pitchFamily="18" charset="0"/>
                        </a:rPr>
                        <a:t>Chống</a:t>
                      </a:r>
                      <a:r>
                        <a:rPr lang="en-US" sz="2400" b="0" dirty="0">
                          <a:solidFill>
                            <a:srgbClr val="0000FF"/>
                          </a:solidFill>
                          <a:latin typeface="Times New Roman" pitchFamily="18" charset="0"/>
                          <a:cs typeface="Times New Roman" pitchFamily="18" charset="0"/>
                        </a:rPr>
                        <a:t> </a:t>
                      </a:r>
                      <a:r>
                        <a:rPr lang="en-US" sz="2400" b="0" dirty="0" err="1">
                          <a:solidFill>
                            <a:srgbClr val="0000FF"/>
                          </a:solidFill>
                          <a:latin typeface="Times New Roman" pitchFamily="18" charset="0"/>
                          <a:cs typeface="Times New Roman" pitchFamily="18" charset="0"/>
                        </a:rPr>
                        <a:t>va</a:t>
                      </a:r>
                      <a:r>
                        <a:rPr lang="en-US" sz="2400" b="0" dirty="0">
                          <a:solidFill>
                            <a:srgbClr val="0000FF"/>
                          </a:solidFill>
                          <a:latin typeface="Times New Roman" pitchFamily="18" charset="0"/>
                          <a:cs typeface="Times New Roman" pitchFamily="18" charset="0"/>
                        </a:rPr>
                        <a:t> </a:t>
                      </a:r>
                      <a:r>
                        <a:rPr lang="en-US" sz="2400" b="0" dirty="0" err="1">
                          <a:solidFill>
                            <a:srgbClr val="0000FF"/>
                          </a:solidFill>
                          <a:latin typeface="Times New Roman" pitchFamily="18" charset="0"/>
                          <a:cs typeface="Times New Roman" pitchFamily="18" charset="0"/>
                        </a:rPr>
                        <a:t>đập</a:t>
                      </a:r>
                      <a:r>
                        <a:rPr lang="en-US" sz="2400" b="0" baseline="0" dirty="0">
                          <a:solidFill>
                            <a:srgbClr val="0000FF"/>
                          </a:solidFill>
                          <a:latin typeface="Times New Roman" pitchFamily="18" charset="0"/>
                          <a:cs typeface="Times New Roman" pitchFamily="18" charset="0"/>
                        </a:rPr>
                        <a:t> </a:t>
                      </a:r>
                      <a:r>
                        <a:rPr lang="en-US" sz="2400" b="0" baseline="0" dirty="0" err="1">
                          <a:solidFill>
                            <a:srgbClr val="0000FF"/>
                          </a:solidFill>
                          <a:latin typeface="Times New Roman" pitchFamily="18" charset="0"/>
                          <a:cs typeface="Times New Roman" pitchFamily="18" charset="0"/>
                        </a:rPr>
                        <a:t>cơ</a:t>
                      </a:r>
                      <a:r>
                        <a:rPr lang="en-US" sz="2400" b="0" baseline="0" dirty="0">
                          <a:solidFill>
                            <a:srgbClr val="0000FF"/>
                          </a:solidFill>
                          <a:latin typeface="Times New Roman" pitchFamily="18" charset="0"/>
                          <a:cs typeface="Times New Roman" pitchFamily="18" charset="0"/>
                        </a:rPr>
                        <a:t> </a:t>
                      </a:r>
                      <a:r>
                        <a:rPr lang="en-US" sz="2400" b="0" baseline="0" dirty="0" err="1">
                          <a:solidFill>
                            <a:srgbClr val="0000FF"/>
                          </a:solidFill>
                          <a:latin typeface="Times New Roman" pitchFamily="18" charset="0"/>
                          <a:cs typeface="Times New Roman" pitchFamily="18" charset="0"/>
                        </a:rPr>
                        <a:t>học</a:t>
                      </a:r>
                      <a:r>
                        <a:rPr lang="en-US" sz="2400" b="0" baseline="0" dirty="0">
                          <a:solidFill>
                            <a:srgbClr val="0000FF"/>
                          </a:solidFill>
                          <a:latin typeface="Times New Roman" pitchFamily="18" charset="0"/>
                          <a:cs typeface="Times New Roman" pitchFamily="18" charset="0"/>
                        </a:rPr>
                        <a:t>, </a:t>
                      </a:r>
                      <a:r>
                        <a:rPr lang="en-US" sz="2400" b="0" baseline="0" dirty="0" err="1">
                          <a:solidFill>
                            <a:srgbClr val="0000FF"/>
                          </a:solidFill>
                          <a:latin typeface="Times New Roman" pitchFamily="18" charset="0"/>
                          <a:cs typeface="Times New Roman" pitchFamily="18" charset="0"/>
                        </a:rPr>
                        <a:t>ảnh</a:t>
                      </a:r>
                      <a:r>
                        <a:rPr lang="en-US" sz="2400" b="0" baseline="0" dirty="0">
                          <a:solidFill>
                            <a:srgbClr val="0000FF"/>
                          </a:solidFill>
                          <a:latin typeface="Times New Roman" pitchFamily="18" charset="0"/>
                          <a:cs typeface="Times New Roman" pitchFamily="18" charset="0"/>
                        </a:rPr>
                        <a:t> </a:t>
                      </a:r>
                      <a:r>
                        <a:rPr lang="en-US" sz="2400" b="0" baseline="0" dirty="0" err="1">
                          <a:solidFill>
                            <a:srgbClr val="0000FF"/>
                          </a:solidFill>
                          <a:latin typeface="Times New Roman" pitchFamily="18" charset="0"/>
                          <a:cs typeface="Times New Roman" pitchFamily="18" charset="0"/>
                        </a:rPr>
                        <a:t>hưởng</a:t>
                      </a:r>
                      <a:r>
                        <a:rPr lang="en-US" sz="2400" b="0" baseline="0" dirty="0">
                          <a:solidFill>
                            <a:srgbClr val="0000FF"/>
                          </a:solidFill>
                          <a:latin typeface="Times New Roman" pitchFamily="18" charset="0"/>
                          <a:cs typeface="Times New Roman" pitchFamily="18" charset="0"/>
                        </a:rPr>
                        <a:t> </a:t>
                      </a:r>
                      <a:r>
                        <a:rPr lang="en-US" sz="2400" b="0" baseline="0" dirty="0" err="1">
                          <a:solidFill>
                            <a:srgbClr val="0000FF"/>
                          </a:solidFill>
                          <a:latin typeface="Times New Roman" pitchFamily="18" charset="0"/>
                          <a:cs typeface="Times New Roman" pitchFamily="18" charset="0"/>
                        </a:rPr>
                        <a:t>của</a:t>
                      </a:r>
                      <a:r>
                        <a:rPr lang="en-US" sz="2400" b="0" baseline="0" dirty="0">
                          <a:solidFill>
                            <a:srgbClr val="0000FF"/>
                          </a:solidFill>
                          <a:latin typeface="Times New Roman" pitchFamily="18" charset="0"/>
                          <a:cs typeface="Times New Roman" pitchFamily="18" charset="0"/>
                        </a:rPr>
                        <a:t> </a:t>
                      </a:r>
                      <a:r>
                        <a:rPr lang="en-US" sz="2400" b="0" baseline="0" dirty="0" err="1">
                          <a:solidFill>
                            <a:srgbClr val="0000FF"/>
                          </a:solidFill>
                          <a:latin typeface="Times New Roman" pitchFamily="18" charset="0"/>
                          <a:cs typeface="Times New Roman" pitchFamily="18" charset="0"/>
                        </a:rPr>
                        <a:t>độ</a:t>
                      </a:r>
                      <a:r>
                        <a:rPr lang="en-US" sz="2400" b="0" baseline="0" dirty="0">
                          <a:solidFill>
                            <a:srgbClr val="0000FF"/>
                          </a:solidFill>
                          <a:latin typeface="Times New Roman" pitchFamily="18" charset="0"/>
                          <a:cs typeface="Times New Roman" pitchFamily="18" charset="0"/>
                        </a:rPr>
                        <a:t> </a:t>
                      </a:r>
                      <a:r>
                        <a:rPr lang="en-US" sz="2400" b="0" baseline="0" dirty="0" err="1">
                          <a:solidFill>
                            <a:srgbClr val="0000FF"/>
                          </a:solidFill>
                          <a:latin typeface="Times New Roman" pitchFamily="18" charset="0"/>
                          <a:cs typeface="Times New Roman" pitchFamily="18" charset="0"/>
                        </a:rPr>
                        <a:t>ẩm</a:t>
                      </a:r>
                      <a:r>
                        <a:rPr lang="en-US" sz="2400" b="0" baseline="0" dirty="0">
                          <a:solidFill>
                            <a:srgbClr val="0000FF"/>
                          </a:solidFill>
                          <a:latin typeface="Times New Roman" pitchFamily="18" charset="0"/>
                          <a:cs typeface="Times New Roman" pitchFamily="18" charset="0"/>
                        </a:rPr>
                        <a:t>, </a:t>
                      </a:r>
                      <a:r>
                        <a:rPr lang="en-US" sz="2400" b="0" baseline="0" dirty="0" err="1">
                          <a:solidFill>
                            <a:srgbClr val="0000FF"/>
                          </a:solidFill>
                          <a:latin typeface="Times New Roman" pitchFamily="18" charset="0"/>
                          <a:cs typeface="Times New Roman" pitchFamily="18" charset="0"/>
                        </a:rPr>
                        <a:t>nước</a:t>
                      </a:r>
                      <a:r>
                        <a:rPr lang="en-US" sz="2400" b="0" baseline="0" dirty="0">
                          <a:solidFill>
                            <a:srgbClr val="0000FF"/>
                          </a:solidFill>
                          <a:latin typeface="Times New Roman" pitchFamily="18" charset="0"/>
                          <a:cs typeface="Times New Roman" pitchFamily="18" charset="0"/>
                        </a:rPr>
                        <a:t> </a:t>
                      </a:r>
                      <a:r>
                        <a:rPr lang="en-US" sz="2400" b="0" baseline="0" dirty="0" err="1">
                          <a:solidFill>
                            <a:srgbClr val="0000FF"/>
                          </a:solidFill>
                          <a:latin typeface="Times New Roman" pitchFamily="18" charset="0"/>
                          <a:cs typeface="Times New Roman" pitchFamily="18" charset="0"/>
                        </a:rPr>
                        <a:t>và</a:t>
                      </a:r>
                      <a:r>
                        <a:rPr lang="en-US" sz="2400" b="0" baseline="0" dirty="0">
                          <a:solidFill>
                            <a:srgbClr val="0000FF"/>
                          </a:solidFill>
                          <a:latin typeface="Times New Roman" pitchFamily="18" charset="0"/>
                          <a:cs typeface="Times New Roman" pitchFamily="18" charset="0"/>
                        </a:rPr>
                        <a:t> </a:t>
                      </a:r>
                      <a:r>
                        <a:rPr lang="en-US" sz="2400" b="0" baseline="0" dirty="0" err="1">
                          <a:solidFill>
                            <a:srgbClr val="0000FF"/>
                          </a:solidFill>
                          <a:latin typeface="Times New Roman" pitchFamily="18" charset="0"/>
                          <a:cs typeface="Times New Roman" pitchFamily="18" charset="0"/>
                        </a:rPr>
                        <a:t>các</a:t>
                      </a:r>
                      <a:r>
                        <a:rPr lang="en-US" sz="2400" b="0" baseline="0" dirty="0">
                          <a:solidFill>
                            <a:srgbClr val="0000FF"/>
                          </a:solidFill>
                          <a:latin typeface="Times New Roman" pitchFamily="18" charset="0"/>
                          <a:cs typeface="Times New Roman" pitchFamily="18" charset="0"/>
                        </a:rPr>
                        <a:t> </a:t>
                      </a:r>
                      <a:r>
                        <a:rPr lang="en-US" sz="2400" b="0" baseline="0" dirty="0" err="1">
                          <a:solidFill>
                            <a:srgbClr val="0000FF"/>
                          </a:solidFill>
                          <a:latin typeface="Times New Roman" pitchFamily="18" charset="0"/>
                          <a:cs typeface="Times New Roman" pitchFamily="18" charset="0"/>
                        </a:rPr>
                        <a:t>chất</a:t>
                      </a:r>
                      <a:r>
                        <a:rPr lang="en-US" sz="2400" b="0" baseline="0" dirty="0">
                          <a:solidFill>
                            <a:srgbClr val="0000FF"/>
                          </a:solidFill>
                          <a:latin typeface="Times New Roman" pitchFamily="18" charset="0"/>
                          <a:cs typeface="Times New Roman" pitchFamily="18" charset="0"/>
                        </a:rPr>
                        <a:t> </a:t>
                      </a:r>
                      <a:r>
                        <a:rPr lang="en-US" sz="2400" b="0" baseline="0" dirty="0" err="1">
                          <a:solidFill>
                            <a:srgbClr val="0000FF"/>
                          </a:solidFill>
                          <a:latin typeface="Times New Roman" pitchFamily="18" charset="0"/>
                          <a:cs typeface="Times New Roman" pitchFamily="18" charset="0"/>
                        </a:rPr>
                        <a:t>hóa</a:t>
                      </a:r>
                      <a:r>
                        <a:rPr lang="en-US" sz="2400" b="0" baseline="0" dirty="0">
                          <a:solidFill>
                            <a:srgbClr val="0000FF"/>
                          </a:solidFill>
                          <a:latin typeface="Times New Roman" pitchFamily="18" charset="0"/>
                          <a:cs typeface="Times New Roman" pitchFamily="18" charset="0"/>
                        </a:rPr>
                        <a:t> </a:t>
                      </a:r>
                      <a:r>
                        <a:rPr lang="en-US" sz="2400" b="0" baseline="0" dirty="0" err="1">
                          <a:solidFill>
                            <a:srgbClr val="0000FF"/>
                          </a:solidFill>
                          <a:latin typeface="Times New Roman" pitchFamily="18" charset="0"/>
                          <a:cs typeface="Times New Roman" pitchFamily="18" charset="0"/>
                        </a:rPr>
                        <a:t>học</a:t>
                      </a:r>
                      <a:r>
                        <a:rPr lang="en-US" sz="2400" b="0" baseline="0" dirty="0">
                          <a:solidFill>
                            <a:srgbClr val="0000FF"/>
                          </a:solidFill>
                          <a:latin typeface="Times New Roman" pitchFamily="18" charset="0"/>
                          <a:cs typeface="Times New Roman" pitchFamily="18" charset="0"/>
                        </a:rPr>
                        <a:t>.</a:t>
                      </a:r>
                      <a:endParaRPr lang="en-US" sz="2400" b="0" dirty="0">
                        <a:solidFill>
                          <a:srgbClr val="0000FF"/>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45" name="Title 6"/>
          <p:cNvSpPr txBox="1">
            <a:spLocks/>
          </p:cNvSpPr>
          <p:nvPr/>
        </p:nvSpPr>
        <p:spPr>
          <a:xfrm>
            <a:off x="0" y="0"/>
            <a:ext cx="8229600" cy="533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2. </a:t>
            </a:r>
            <a:r>
              <a:rPr lang="en-US" sz="2400" b="1" dirty="0" err="1">
                <a:solidFill>
                  <a:srgbClr val="0000FF"/>
                </a:solidFill>
                <a:latin typeface="Times New Roman" pitchFamily="18" charset="0"/>
                <a:ea typeface="+mj-ea"/>
                <a:cs typeface="Times New Roman" pitchFamily="18" charset="0"/>
              </a:rPr>
              <a:t>C</a:t>
            </a:r>
            <a:r>
              <a:rPr kumimoji="0" lang="en-US" sz="2400" b="1" i="0" u="none"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ấu</a:t>
            </a:r>
            <a:r>
              <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tạo</a:t>
            </a:r>
            <a:r>
              <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dây</a:t>
            </a:r>
            <a:r>
              <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dẫn</a:t>
            </a:r>
            <a:r>
              <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điện</a:t>
            </a:r>
            <a:r>
              <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được</a:t>
            </a:r>
            <a:r>
              <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bọc</a:t>
            </a:r>
            <a:r>
              <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cách</a:t>
            </a:r>
            <a:r>
              <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điện</a:t>
            </a:r>
            <a:r>
              <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a:t>
            </a:r>
          </a:p>
        </p:txBody>
      </p:sp>
      <p:cxnSp>
        <p:nvCxnSpPr>
          <p:cNvPr id="47" name="Straight Arrow Connector 46"/>
          <p:cNvCxnSpPr>
            <a:cxnSpLocks/>
          </p:cNvCxnSpPr>
          <p:nvPr/>
        </p:nvCxnSpPr>
        <p:spPr>
          <a:xfrm flipV="1">
            <a:off x="2133602" y="1182814"/>
            <a:ext cx="1446464" cy="2031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12" idx="1"/>
          </p:cNvCxnSpPr>
          <p:nvPr/>
        </p:nvCxnSpPr>
        <p:spPr>
          <a:xfrm flipV="1">
            <a:off x="3324480" y="1219200"/>
            <a:ext cx="256920" cy="32339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cxnSpLocks/>
            <a:stCxn id="10" idx="7"/>
          </p:cNvCxnSpPr>
          <p:nvPr/>
        </p:nvCxnSpPr>
        <p:spPr>
          <a:xfrm flipV="1">
            <a:off x="1499934" y="2880122"/>
            <a:ext cx="2002094" cy="6177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3" name="Straight Arrow Connector 52"/>
          <p:cNvCxnSpPr>
            <a:cxnSpLocks/>
            <a:stCxn id="13" idx="6"/>
          </p:cNvCxnSpPr>
          <p:nvPr/>
        </p:nvCxnSpPr>
        <p:spPr>
          <a:xfrm flipV="1">
            <a:off x="1368426" y="2928938"/>
            <a:ext cx="2133602" cy="93583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5" name="Straight Arrow Connector 54"/>
          <p:cNvCxnSpPr>
            <a:cxnSpLocks/>
            <a:stCxn id="11" idx="5"/>
          </p:cNvCxnSpPr>
          <p:nvPr/>
        </p:nvCxnSpPr>
        <p:spPr>
          <a:xfrm>
            <a:off x="779209" y="3420809"/>
            <a:ext cx="2673731" cy="2110658"/>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6" name="TextBox 5">
            <a:extLst>
              <a:ext uri="{FF2B5EF4-FFF2-40B4-BE49-F238E27FC236}">
                <a16:creationId xmlns:a16="http://schemas.microsoft.com/office/drawing/2014/main" xmlns="" id="{2D138509-03E7-4D8E-9487-C118C0491135}"/>
              </a:ext>
            </a:extLst>
          </p:cNvPr>
          <p:cNvSpPr txBox="1"/>
          <p:nvPr/>
        </p:nvSpPr>
        <p:spPr>
          <a:xfrm>
            <a:off x="288926" y="5059740"/>
            <a:ext cx="2590800" cy="1200329"/>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Hình</a:t>
            </a:r>
            <a:r>
              <a:rPr lang="en-US" sz="2400" b="1" dirty="0">
                <a:solidFill>
                  <a:srgbClr val="0000FF"/>
                </a:solidFill>
                <a:latin typeface="Times New Roman" pitchFamily="18" charset="0"/>
                <a:cs typeface="Times New Roman" pitchFamily="18" charset="0"/>
              </a:rPr>
              <a:t> 2.2</a:t>
            </a:r>
          </a:p>
          <a:p>
            <a:r>
              <a:rPr lang="en-US" sz="2400" b="1" dirty="0" err="1">
                <a:solidFill>
                  <a:srgbClr val="0000FF"/>
                </a:solidFill>
                <a:latin typeface="Times New Roman" pitchFamily="18" charset="0"/>
                <a:cs typeface="Times New Roman" pitchFamily="18" charset="0"/>
              </a:rPr>
              <a:t>Dây</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dẫn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bọc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cách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điện</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linds(horizontal)">
                                      <p:cBhvr>
                                        <p:cTn id="15" dur="500"/>
                                        <p:tgtEl>
                                          <p:spTgt spid="47"/>
                                        </p:tgtEl>
                                      </p:cBhvr>
                                    </p:animEffec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blinds(horizontal)">
                                      <p:cBhvr>
                                        <p:cTn id="19" dur="500"/>
                                        <p:tgtEl>
                                          <p:spTgt spid="49"/>
                                        </p:tgtEl>
                                      </p:cBhvr>
                                    </p:animEffect>
                                  </p:childTnLst>
                                </p:cTn>
                              </p:par>
                            </p:childTnLst>
                          </p:cTn>
                        </p:par>
                        <p:par>
                          <p:cTn id="20" fill="hold">
                            <p:stCondLst>
                              <p:cond delay="1000"/>
                            </p:stCondLst>
                            <p:childTnLst>
                              <p:par>
                                <p:cTn id="21" presetID="4" presetClass="entr" presetSubtype="16"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box(in)">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linds(horizontal)">
                                      <p:cBhvr>
                                        <p:cTn id="28" dur="500"/>
                                        <p:tgtEl>
                                          <p:spTgt spid="51"/>
                                        </p:tgtEl>
                                      </p:cBhvr>
                                    </p:animEffect>
                                  </p:childTnLst>
                                </p:cTn>
                              </p:par>
                              <p:par>
                                <p:cTn id="29" presetID="3" presetClass="entr" presetSubtype="1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blinds(horizontal)">
                                      <p:cBhvr>
                                        <p:cTn id="31" dur="500"/>
                                        <p:tgtEl>
                                          <p:spTgt spid="53"/>
                                        </p:tgtEl>
                                      </p:cBhvr>
                                    </p:animEffect>
                                  </p:childTnLst>
                                </p:cTn>
                              </p:par>
                            </p:childTnLst>
                          </p:cTn>
                        </p:par>
                        <p:par>
                          <p:cTn id="32" fill="hold">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box(in)">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blinds(horizontal)">
                                      <p:cBhvr>
                                        <p:cTn id="40" dur="500"/>
                                        <p:tgtEl>
                                          <p:spTgt spid="55"/>
                                        </p:tgtEl>
                                      </p:cBhvr>
                                    </p:animEffect>
                                  </p:childTnLst>
                                </p:cTn>
                              </p:par>
                            </p:childTnLst>
                          </p:cTn>
                        </p:par>
                        <p:par>
                          <p:cTn id="41" fill="hold">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box(in)">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heckerboard(across)">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nodeType="clickEffect">
                                  <p:stCondLst>
                                    <p:cond delay="0"/>
                                  </p:stCondLst>
                                  <p:childTnLst>
                                    <p:animEffect transition="out" filter="blinds(horizontal)">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checkerboard(across)">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nodeType="clickEffect">
                                  <p:stCondLst>
                                    <p:cond delay="0"/>
                                  </p:stCondLst>
                                  <p:childTnLst>
                                    <p:animEffect transition="out" filter="blinds(horizontal)">
                                      <p:cBhvr>
                                        <p:cTn id="63" dur="500"/>
                                        <p:tgtEl>
                                          <p:spTgt spid="43"/>
                                        </p:tgtEl>
                                      </p:cBhvr>
                                    </p:animEffect>
                                    <p:set>
                                      <p:cBhvr>
                                        <p:cTn id="64" dur="1" fill="hold">
                                          <p:stCondLst>
                                            <p:cond delay="499"/>
                                          </p:stCondLst>
                                        </p:cTn>
                                        <p:tgtEl>
                                          <p:spTgt spid="4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checkerboard(across)">
                                      <p:cBhvr>
                                        <p:cTn id="6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build="allAtOnce"/>
      <p:bldP spid="16" grpId="0" build="allAtOnce"/>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3612"/>
            <a:ext cx="42481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5417403"/>
            <a:ext cx="8305800" cy="830997"/>
          </a:xfrm>
          <a:prstGeom prst="rect">
            <a:avLst/>
          </a:prstGeom>
          <a:noFill/>
        </p:spPr>
        <p:txBody>
          <a:bodyPr wrap="square" rtlCol="0">
            <a:spAutoFit/>
          </a:bodyPr>
          <a:lstStyle/>
          <a:p>
            <a:r>
              <a:rPr lang="en-US" sz="2400" b="1" dirty="0" err="1">
                <a:solidFill>
                  <a:srgbClr val="000099"/>
                </a:solidFill>
                <a:latin typeface="Times New Roman" pitchFamily="18" charset="0"/>
                <a:cs typeface="Times New Roman" pitchFamily="18" charset="0"/>
              </a:rPr>
              <a:t>Để</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phân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biệt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dây</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pha</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và</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dây</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trung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hòa</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của</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nguồn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điện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từ</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đó</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giúp</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lắp</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đặt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sửa</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chữamạng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điện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dễ</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dàng</a:t>
            </a:r>
            <a:r>
              <a:rPr lang="en-US" sz="2400" b="1" dirty="0">
                <a:solidFill>
                  <a:srgbClr val="000099"/>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83895"/>
            <a:ext cx="3429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19100" y="859901"/>
            <a:ext cx="8305800" cy="461665"/>
          </a:xfrm>
          <a:prstGeom prst="rect">
            <a:avLst/>
          </a:prstGeom>
          <a:noFill/>
        </p:spPr>
        <p:txBody>
          <a:bodyPr wrap="square" rtlCol="0">
            <a:spAutoFit/>
          </a:bodyPr>
          <a:lstStyle/>
          <a:p>
            <a:r>
              <a:rPr lang="en-US" sz="2400" b="1" dirty="0" err="1">
                <a:solidFill>
                  <a:srgbClr val="0000FF"/>
                </a:solidFill>
                <a:latin typeface="Times New Roman" pitchFamily="18" charset="0"/>
                <a:ea typeface="Tahoma" panose="020B0604030504040204" pitchFamily="34" charset="0"/>
                <a:cs typeface="Times New Roman" pitchFamily="18" charset="0"/>
              </a:rPr>
              <a:t>Tại</a:t>
            </a:r>
            <a:r>
              <a:rPr lang="en-US" sz="2400" b="1" dirty="0">
                <a:solidFill>
                  <a:srgbClr val="0000FF"/>
                </a:solidFill>
                <a:latin typeface="Times New Roman" pitchFamily="18" charset="0"/>
                <a:ea typeface="Tahoma" panose="020B0604030504040204" pitchFamily="34" charset="0"/>
                <a:cs typeface="Times New Roman" pitchFamily="18" charset="0"/>
              </a:rPr>
              <a:t> </a:t>
            </a:r>
            <a:r>
              <a:rPr lang="en-US" sz="2400" b="1" dirty="0" err="1">
                <a:solidFill>
                  <a:srgbClr val="0000FF"/>
                </a:solidFill>
                <a:latin typeface="Times New Roman" pitchFamily="18" charset="0"/>
                <a:ea typeface="Tahoma" panose="020B0604030504040204" pitchFamily="34" charset="0"/>
                <a:cs typeface="Times New Roman" pitchFamily="18" charset="0"/>
              </a:rPr>
              <a:t>sao</a:t>
            </a:r>
            <a:r>
              <a:rPr lang="en-US" sz="2400" b="1" dirty="0">
                <a:solidFill>
                  <a:srgbClr val="0000FF"/>
                </a:solidFill>
                <a:latin typeface="Times New Roman" pitchFamily="18" charset="0"/>
                <a:ea typeface="Tahoma" panose="020B0604030504040204" pitchFamily="34" charset="0"/>
                <a:cs typeface="Times New Roman" pitchFamily="18" charset="0"/>
              </a:rPr>
              <a:t> </a:t>
            </a:r>
            <a:r>
              <a:rPr lang="en-US" sz="2400" b="1" dirty="0" err="1">
                <a:solidFill>
                  <a:srgbClr val="0000FF"/>
                </a:solidFill>
                <a:latin typeface="Times New Roman" pitchFamily="18" charset="0"/>
                <a:ea typeface="Tahoma" panose="020B0604030504040204" pitchFamily="34" charset="0"/>
                <a:cs typeface="Times New Roman" pitchFamily="18" charset="0"/>
              </a:rPr>
              <a:t>vỏ</a:t>
            </a:r>
            <a:r>
              <a:rPr lang="en-US" sz="2400" b="1" dirty="0">
                <a:solidFill>
                  <a:srgbClr val="0000FF"/>
                </a:solidFill>
                <a:latin typeface="Times New Roman" pitchFamily="18" charset="0"/>
                <a:ea typeface="Tahoma" panose="020B0604030504040204" pitchFamily="34" charset="0"/>
                <a:cs typeface="Times New Roman" pitchFamily="18" charset="0"/>
              </a:rPr>
              <a:t> </a:t>
            </a:r>
            <a:r>
              <a:rPr lang="en-US" sz="2400" b="1" dirty="0" err="1">
                <a:solidFill>
                  <a:srgbClr val="0000FF"/>
                </a:solidFill>
                <a:latin typeface="Times New Roman" pitchFamily="18" charset="0"/>
                <a:ea typeface="Tahoma" panose="020B0604030504040204" pitchFamily="34" charset="0"/>
                <a:cs typeface="Times New Roman" pitchFamily="18" charset="0"/>
              </a:rPr>
              <a:t>cách</a:t>
            </a:r>
            <a:r>
              <a:rPr lang="en-US" sz="2400" b="1" dirty="0">
                <a:solidFill>
                  <a:srgbClr val="0000FF"/>
                </a:solidFill>
                <a:latin typeface="Times New Roman" pitchFamily="18" charset="0"/>
                <a:ea typeface="Tahoma" panose="020B0604030504040204" pitchFamily="34" charset="0"/>
                <a:cs typeface="Times New Roman" pitchFamily="18" charset="0"/>
              </a:rPr>
              <a:t> </a:t>
            </a:r>
            <a:r>
              <a:rPr lang="en-US" sz="2400" b="1" dirty="0" err="1">
                <a:solidFill>
                  <a:srgbClr val="0000FF"/>
                </a:solidFill>
                <a:latin typeface="Times New Roman" pitchFamily="18" charset="0"/>
                <a:ea typeface="Tahoma" panose="020B0604030504040204" pitchFamily="34" charset="0"/>
                <a:cs typeface="Times New Roman" pitchFamily="18" charset="0"/>
              </a:rPr>
              <a:t>điện</a:t>
            </a:r>
            <a:r>
              <a:rPr lang="en-US" sz="2400" b="1" dirty="0">
                <a:solidFill>
                  <a:srgbClr val="0000FF"/>
                </a:solidFill>
                <a:latin typeface="Times New Roman" pitchFamily="18" charset="0"/>
                <a:ea typeface="Tahoma" panose="020B0604030504040204" pitchFamily="34" charset="0"/>
                <a:cs typeface="Times New Roman" pitchFamily="18" charset="0"/>
              </a:rPr>
              <a:t> </a:t>
            </a:r>
            <a:r>
              <a:rPr lang="en-US" sz="2400" b="1" dirty="0" err="1">
                <a:solidFill>
                  <a:srgbClr val="0000FF"/>
                </a:solidFill>
                <a:latin typeface="Times New Roman" pitchFamily="18" charset="0"/>
                <a:ea typeface="Tahoma" panose="020B0604030504040204" pitchFamily="34" charset="0"/>
                <a:cs typeface="Times New Roman" pitchFamily="18" charset="0"/>
              </a:rPr>
              <a:t>thường</a:t>
            </a:r>
            <a:r>
              <a:rPr lang="en-US" sz="2400" b="1" dirty="0">
                <a:solidFill>
                  <a:srgbClr val="0000FF"/>
                </a:solidFill>
                <a:latin typeface="Times New Roman" pitchFamily="18" charset="0"/>
                <a:ea typeface="Tahoma" panose="020B0604030504040204" pitchFamily="34" charset="0"/>
                <a:cs typeface="Times New Roman" pitchFamily="18" charset="0"/>
              </a:rPr>
              <a:t> </a:t>
            </a:r>
            <a:r>
              <a:rPr lang="en-US" sz="2400" b="1" dirty="0" err="1">
                <a:solidFill>
                  <a:srgbClr val="0000FF"/>
                </a:solidFill>
                <a:latin typeface="Times New Roman" pitchFamily="18" charset="0"/>
                <a:ea typeface="Tahoma" panose="020B0604030504040204" pitchFamily="34" charset="0"/>
                <a:cs typeface="Times New Roman" pitchFamily="18" charset="0"/>
              </a:rPr>
              <a:t>có</a:t>
            </a:r>
            <a:r>
              <a:rPr lang="en-US" sz="2400" b="1" dirty="0">
                <a:solidFill>
                  <a:srgbClr val="0000FF"/>
                </a:solidFill>
                <a:latin typeface="Times New Roman" pitchFamily="18" charset="0"/>
                <a:ea typeface="Tahoma" panose="020B0604030504040204" pitchFamily="34" charset="0"/>
                <a:cs typeface="Times New Roman" pitchFamily="18" charset="0"/>
              </a:rPr>
              <a:t> </a:t>
            </a:r>
            <a:r>
              <a:rPr lang="en-US" sz="2400" b="1" dirty="0" err="1">
                <a:solidFill>
                  <a:srgbClr val="0000FF"/>
                </a:solidFill>
                <a:latin typeface="Times New Roman" pitchFamily="18" charset="0"/>
                <a:ea typeface="Tahoma" panose="020B0604030504040204" pitchFamily="34" charset="0"/>
                <a:cs typeface="Times New Roman" pitchFamily="18" charset="0"/>
              </a:rPr>
              <a:t>màu</a:t>
            </a:r>
            <a:r>
              <a:rPr lang="en-US" sz="2400" b="1" dirty="0">
                <a:solidFill>
                  <a:srgbClr val="0000FF"/>
                </a:solidFill>
                <a:latin typeface="Times New Roman" pitchFamily="18" charset="0"/>
                <a:ea typeface="Tahoma" panose="020B0604030504040204" pitchFamily="34" charset="0"/>
                <a:cs typeface="Times New Roman" pitchFamily="18" charset="0"/>
              </a:rPr>
              <a:t> </a:t>
            </a:r>
            <a:r>
              <a:rPr lang="en-US" sz="2400" b="1" dirty="0" err="1">
                <a:solidFill>
                  <a:srgbClr val="0000FF"/>
                </a:solidFill>
                <a:latin typeface="Times New Roman" pitchFamily="18" charset="0"/>
                <a:ea typeface="Tahoma" panose="020B0604030504040204" pitchFamily="34" charset="0"/>
                <a:cs typeface="Times New Roman" pitchFamily="18" charset="0"/>
              </a:rPr>
              <a:t>sắc</a:t>
            </a:r>
            <a:r>
              <a:rPr lang="en-US" sz="2400" b="1" dirty="0">
                <a:solidFill>
                  <a:srgbClr val="0000FF"/>
                </a:solidFill>
                <a:latin typeface="Times New Roman" pitchFamily="18" charset="0"/>
                <a:ea typeface="Tahoma" panose="020B0604030504040204" pitchFamily="34" charset="0"/>
                <a:cs typeface="Times New Roman" pitchFamily="18" charset="0"/>
              </a:rPr>
              <a:t> </a:t>
            </a:r>
            <a:r>
              <a:rPr lang="en-US" sz="2400" b="1" dirty="0" err="1">
                <a:solidFill>
                  <a:srgbClr val="0000FF"/>
                </a:solidFill>
                <a:latin typeface="Times New Roman" pitchFamily="18" charset="0"/>
                <a:ea typeface="Tahoma" panose="020B0604030504040204" pitchFamily="34" charset="0"/>
                <a:cs typeface="Times New Roman" pitchFamily="18" charset="0"/>
              </a:rPr>
              <a:t>khác</a:t>
            </a:r>
            <a:r>
              <a:rPr lang="en-US" sz="2400" b="1" dirty="0">
                <a:solidFill>
                  <a:srgbClr val="0000FF"/>
                </a:solidFill>
                <a:latin typeface="Times New Roman" pitchFamily="18" charset="0"/>
                <a:ea typeface="Tahoma" panose="020B0604030504040204" pitchFamily="34" charset="0"/>
                <a:cs typeface="Times New Roman" pitchFamily="18" charset="0"/>
              </a:rPr>
              <a:t> </a:t>
            </a:r>
            <a:r>
              <a:rPr lang="en-US" sz="2400" b="1" dirty="0" err="1">
                <a:solidFill>
                  <a:srgbClr val="0000FF"/>
                </a:solidFill>
                <a:latin typeface="Times New Roman" pitchFamily="18" charset="0"/>
                <a:ea typeface="Tahoma" panose="020B0604030504040204" pitchFamily="34" charset="0"/>
                <a:cs typeface="Times New Roman" pitchFamily="18" charset="0"/>
              </a:rPr>
              <a:t>nhau</a:t>
            </a:r>
            <a:r>
              <a:rPr lang="en-US" sz="2400" b="1" dirty="0">
                <a:solidFill>
                  <a:srgbClr val="0000FF"/>
                </a:solidFill>
                <a:latin typeface="Times New Roman" pitchFamily="18" charset="0"/>
                <a:ea typeface="Tahoma" panose="020B0604030504040204" pitchFamily="34" charset="0"/>
                <a:cs typeface="Times New Roman" pitchFamily="18" charset="0"/>
              </a:rPr>
              <a:t>? </a:t>
            </a:r>
          </a:p>
        </p:txBody>
      </p:sp>
    </p:spTree>
    <p:extLst>
      <p:ext uri="{BB962C8B-B14F-4D97-AF65-F5344CB8AC3E}">
        <p14:creationId xmlns:p14="http://schemas.microsoft.com/office/powerpoint/2010/main" val="280863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barn(inVertical)">
                                      <p:cBhvr>
                                        <p:cTn id="10" dur="500"/>
                                        <p:tgtEl>
                                          <p:spTgt spid="2051"/>
                                        </p:tgtEl>
                                      </p:cBhvr>
                                    </p:animEffect>
                                  </p:childTnLst>
                                </p:cTn>
                              </p:par>
                              <p:par>
                                <p:cTn id="11" presetID="16" presetClass="entr" presetSubtype="21"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EA0ACE4-2D11-4DBD-85E4-7D2B759963BC}"/>
  <p:tag name="GENSWF_SLIDE_TITLE" val="Lời chào thân ái"/>
  <p:tag name="GENSWF_ADVANCE_TIME" val="9.43"/>
  <p:tag name="ISPRING_SLIDE_INDENT_LEVEL" val="0"/>
  <p:tag name="ISPRING_PRESENTER_ID" val="{1F2B744F-3A3A-4776-910C-88952EBE84AA}"/>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657</TotalTime>
  <Words>1070</Words>
  <Application>Microsoft Office PowerPoint</Application>
  <PresentationFormat>On-screen Show (4:3)</PresentationFormat>
  <Paragraphs>157</Paragraphs>
  <Slides>28</Slides>
  <Notes>11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blank</vt:lpstr>
      <vt:lpstr>PowerPoint Presentation</vt:lpstr>
      <vt:lpstr>PowerPoint Presentation</vt:lpstr>
      <vt:lpstr>I. Dây dẫn điện:</vt:lpstr>
      <vt:lpstr>PowerPoint Presentation</vt:lpstr>
      <vt:lpstr>PowerPoint Presentation</vt:lpstr>
      <vt:lpstr>I. Dây dẫn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mạng điện, vật liệu cách điện luôn đi liền với những vật liệu dẫn điện, đảm bảo cho mạng điện làm việc đạt hiệu quả và an toàn cho người và mạng điện.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Windows User</cp:lastModifiedBy>
  <cp:revision>91</cp:revision>
  <dcterms:created xsi:type="dcterms:W3CDTF">2017-09-11T06:43:07Z</dcterms:created>
  <dcterms:modified xsi:type="dcterms:W3CDTF">2021-09-11T09:18:19Z</dcterms:modified>
</cp:coreProperties>
</file>