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86" r:id="rId3"/>
    <p:sldId id="297" r:id="rId4"/>
    <p:sldId id="298" r:id="rId5"/>
    <p:sldId id="299" r:id="rId6"/>
    <p:sldId id="300" r:id="rId7"/>
    <p:sldId id="301" r:id="rId8"/>
    <p:sldId id="302" r:id="rId9"/>
    <p:sldId id="304" r:id="rId10"/>
    <p:sldId id="305" r:id="rId11"/>
    <p:sldId id="30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77EBE-9CA7-4467-B6C8-A5E22FD19B03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A04B1-F90A-4113-BBD5-FAC152EFB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62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A04B1-F90A-4113-BBD5-FAC152EFB4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07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F8-84D1-4A3C-93EB-16900F93005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F594-DC69-41FD-91E0-B0C5E511D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3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F8-84D1-4A3C-93EB-16900F93005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F594-DC69-41FD-91E0-B0C5E511D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1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F8-84D1-4A3C-93EB-16900F93005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F594-DC69-41FD-91E0-B0C5E511D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4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F8-84D1-4A3C-93EB-16900F93005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F594-DC69-41FD-91E0-B0C5E511D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3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F8-84D1-4A3C-93EB-16900F93005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F594-DC69-41FD-91E0-B0C5E511D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1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F8-84D1-4A3C-93EB-16900F93005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F594-DC69-41FD-91E0-B0C5E511D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6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F8-84D1-4A3C-93EB-16900F93005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F594-DC69-41FD-91E0-B0C5E511D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F8-84D1-4A3C-93EB-16900F93005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F594-DC69-41FD-91E0-B0C5E511D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1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F8-84D1-4A3C-93EB-16900F93005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F594-DC69-41FD-91E0-B0C5E511D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9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F8-84D1-4A3C-93EB-16900F93005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F594-DC69-41FD-91E0-B0C5E511D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72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EBF8-84D1-4A3C-93EB-16900F93005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BF594-DC69-41FD-91E0-B0C5E511D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EBF8-84D1-4A3C-93EB-16900F930056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BF594-DC69-41FD-91E0-B0C5E511D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8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0418" y="304800"/>
            <a:ext cx="5867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BÀI 2: CHẤT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51930"/>
            <a:ext cx="8686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 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21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654" y="1066800"/>
            <a:ext cx="8215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có: con dao, quả chanh, núi đồi, xe đạp, cây cỏ, quần áo, giày dép, sông hồ, cày, cuốc, cơ thể con người, các con vật, ô tô. Đâu là vật thể tự nhiên, vật thể nhân tạo.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654" y="2819400"/>
            <a:ext cx="8215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 thể tự nhiên: quả chanh, núi đồi, cây cỏ, song hồ, cơ thể con người, các con vật.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653" y="3962400"/>
            <a:ext cx="8215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 thể nhân tạo: con dao, xe đạp, quần áo, giày dép, cày, cuốc, ô tô.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18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57200" y="685800"/>
            <a:ext cx="274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nhà</a:t>
            </a:r>
            <a:endParaRPr lang="en-US" altLang="en-US" sz="4400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57200" y="2438400"/>
            <a:ext cx="80772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800" b="1" i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bài và làm bài tập (1,2,3,4,5,6</a:t>
            </a:r>
            <a:r>
              <a:rPr lang="en-US" altLang="en-US" sz="2800" b="1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trong (sgk) </a:t>
            </a:r>
            <a:r>
              <a:rPr lang="en-US" altLang="en-US" sz="2800" b="1" i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 11 vào vở bài tập.</a:t>
            </a:r>
            <a:endParaRPr lang="en-US" altLang="en-US" sz="2800" b="1" i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800" b="1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i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phần </a:t>
            </a:r>
            <a:r>
              <a:rPr lang="en-US" altLang="en-US" sz="2800" b="1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(III </a:t>
            </a:r>
            <a:r>
              <a:rPr lang="en-US" altLang="en-US" sz="2800" b="1" i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–Chất </a:t>
            </a:r>
            <a:r>
              <a:rPr lang="en-US" altLang="en-US" sz="2800" b="1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 </a:t>
            </a:r>
            <a:r>
              <a:rPr lang="en-US" altLang="en-US" sz="2800" b="1" i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khiết</a:t>
            </a:r>
            <a:r>
              <a:rPr lang="en-US" altLang="en-US" sz="2800" b="1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cho </a:t>
            </a:r>
            <a:r>
              <a:rPr lang="en-US" altLang="en-US" sz="2800" b="1" i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 học </a:t>
            </a:r>
            <a:r>
              <a:rPr lang="en-US" altLang="en-US" sz="2800" b="1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sau.</a:t>
            </a:r>
          </a:p>
        </p:txBody>
      </p:sp>
    </p:spTree>
    <p:extLst>
      <p:ext uri="{BB962C8B-B14F-4D97-AF65-F5344CB8AC3E}">
        <p14:creationId xmlns:p14="http://schemas.microsoft.com/office/powerpoint/2010/main" val="152374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2528455"/>
            <a:ext cx="18288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 THỂ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914400"/>
            <a:ext cx="54864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 thể tự nhiên: gồm 1 số chất khác nhau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 dụ: không khí chứa hidro, oxi, nito….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3505200"/>
            <a:ext cx="5562600" cy="16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 thể nhân tạo: được làm bằng vật liệu. Vật liệu có thể chứa một hay nhiều chất.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Vd: nồi được làm bằng nhôm,gang, inox và một số chất khác.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ight Brace 6"/>
          <p:cNvSpPr/>
          <p:nvPr/>
        </p:nvSpPr>
        <p:spPr>
          <a:xfrm rot="10800000">
            <a:off x="2137330" y="1922791"/>
            <a:ext cx="798975" cy="171701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55626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 có ở khắp nơi, ở đâu có vật thể là ở đó có chất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40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2528455"/>
            <a:ext cx="18288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 CHẤT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914400"/>
            <a:ext cx="54864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vật lý: trạng thái tồn tại, màu, mùi, vị, tính tan, nhiệt độ nóng chảy, nhiệt độ sôi…..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3505200"/>
            <a:ext cx="5562600" cy="16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hóa học: khả năng phân hủy, tính cháy, khả năng biến đổi thành chất mới…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ight Brace 6"/>
          <p:cNvSpPr/>
          <p:nvPr/>
        </p:nvSpPr>
        <p:spPr>
          <a:xfrm rot="10800000">
            <a:off x="2137330" y="1922791"/>
            <a:ext cx="798975" cy="1717017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5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5582" y="2362200"/>
            <a:ext cx="84928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 dụng cụ đo =&gt; xác định nhiệt độ nóng chảy, nhiệt độ sôi, khối lượng riêng</a:t>
            </a:r>
          </a:p>
          <a:p>
            <a:endParaRPr lang="en-U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 thí nghiệm =&gt; xác định tính tan, tính dẫn điện, dẫn nhiệt, tính chất hóa học</a:t>
            </a:r>
          </a:p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 chất (tinh khiết) có tính chất vật lí và hóa học nhất định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655" y="10668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 sát =&gt; một số tính chất bề ngoài của nó như trạng thái tồn tại, màu sắc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25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9144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 các tính chất của chất: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 biệt chất này với chất khác hay còn gọi là phân biệt các chất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 cách sử dụng chất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 ứng dụng chất thích hợp trong đời sống và sản xuất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9" y="2971800"/>
            <a:ext cx="4468091" cy="3657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10000"/>
            <a:ext cx="41653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45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0" y="90488"/>
            <a:ext cx="891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Quan sát các vật sau ta biết được những tính chất nào ?</a:t>
            </a:r>
            <a:endParaRPr lang="en-US" alt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54" name="Picture 10" descr="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762000"/>
            <a:ext cx="25908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00" y="762000"/>
            <a:ext cx="28194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9" name="Picture 15" descr="M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124200"/>
            <a:ext cx="2590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00" y="3124200"/>
            <a:ext cx="28194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1" name="Picture 17" descr="C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0" y="762000"/>
            <a:ext cx="256540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C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0" y="3124200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838200" y="5943600"/>
            <a:ext cx="990600" cy="6858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Màu </a:t>
            </a:r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2438400" y="5943600"/>
            <a:ext cx="990600" cy="6858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Mùi</a:t>
            </a:r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4114800" y="5943600"/>
            <a:ext cx="990600" cy="6858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Vị </a:t>
            </a:r>
          </a:p>
        </p:txBody>
      </p:sp>
      <p:sp>
        <p:nvSpPr>
          <p:cNvPr id="6167" name="Oval 23"/>
          <p:cNvSpPr>
            <a:spLocks noChangeArrowheads="1"/>
          </p:cNvSpPr>
          <p:nvPr/>
        </p:nvSpPr>
        <p:spPr bwMode="auto">
          <a:xfrm>
            <a:off x="5715000" y="5943600"/>
            <a:ext cx="990600" cy="685800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Thể</a:t>
            </a:r>
          </a:p>
        </p:txBody>
      </p:sp>
    </p:spTree>
    <p:extLst>
      <p:ext uri="{BB962C8B-B14F-4D97-AF65-F5344CB8AC3E}">
        <p14:creationId xmlns:p14="http://schemas.microsoft.com/office/powerpoint/2010/main" val="357076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676400" y="1371600"/>
            <a:ext cx="5943600" cy="396875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 và hướng dẫn làm bài tập sgk)</a:t>
            </a:r>
            <a:endParaRPr lang="en-US" altLang="en-US" sz="2000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7696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 a)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thí dụ về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 thể tự nhiên và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 thể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tạo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b)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 ở đâu có vật thể là ở đó có chất.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85800" y="4114800"/>
            <a:ext cx="7696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kể tên 3 vật thể được làm bằng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a)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b)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tinh.       c)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 dẻo.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743200" y="381000"/>
            <a:ext cx="3127779" cy="646331"/>
          </a:xfrm>
          <a:prstGeom prst="rect">
            <a:avLst/>
          </a:prstGeom>
          <a:noFill/>
          <a:ln w="76200" cmpd="tri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 : CHẤT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861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8" grpId="0"/>
      <p:bldP spid="112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81000" y="1219200"/>
            <a:ext cx="86106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chỉ ra đâu là vật thể, đâu là chất trong những từ (</a:t>
            </a:r>
            <a:r>
              <a:rPr lang="en-US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en-US" sz="24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altLang="en-US" sz="24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sau;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 thể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ng­ười có 63-68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 lượng là </a:t>
            </a:r>
            <a:r>
              <a:rPr lang="en-US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n­ước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4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US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chất dùng làm lõi </a:t>
            </a:r>
            <a:r>
              <a:rPr lang="en-US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 chì</a:t>
            </a:r>
            <a:endParaRPr lang="en-US" altLang="en-US" sz="2400" b="1" i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 điện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bằng </a:t>
            </a:r>
            <a:r>
              <a:rPr lang="en-US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 bọc 1 lớp </a:t>
            </a:r>
            <a:r>
              <a:rPr lang="en-US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 dẻo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bằng sợi bông ( 95-98% là </a:t>
            </a:r>
            <a:r>
              <a:rPr lang="en-US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xenlulozo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mặc thóang mát hơn 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 </a:t>
            </a:r>
            <a:r>
              <a:rPr lang="en-US" altLang="en-US" sz="24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Ninol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thứ tơ tổng hợp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altLang="en-US" sz="24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 </a:t>
            </a:r>
            <a:r>
              <a:rPr lang="en-US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được chế tạo từ;  </a:t>
            </a:r>
            <a:r>
              <a:rPr lang="en-US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sắt </a:t>
            </a:r>
            <a:r>
              <a:rPr lang="en-US" altLang="en-US" sz="24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nhôm </a:t>
            </a:r>
            <a:r>
              <a:rPr lang="en-US" altLang="en-US" sz="24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cao su…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33400" y="5257800"/>
            <a:ext cx="7848600" cy="1379538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 thể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 thể, bút chì, dây điện,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, xe </a:t>
            </a:r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spcBef>
                <a:spcPct val="50000"/>
              </a:spcBef>
            </a:pPr>
            <a:r>
              <a:rPr lang="en-US" altLang="en-US" sz="2400" b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US" altLang="en-US" sz="2400" b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chì, n­ước</a:t>
            </a:r>
            <a:r>
              <a:rPr lang="en-US" altLang="en-US" sz="24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đồng, chất dẻo, xenlulozo</a:t>
            </a:r>
            <a:r>
              <a:rPr lang="en-US" altLang="en-US" sz="24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ninol, </a:t>
            </a:r>
            <a:r>
              <a:rPr lang="en-US" altLang="en-US" sz="2400" b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sắt </a:t>
            </a:r>
            <a:r>
              <a:rPr lang="en-US" altLang="en-US" sz="24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nhôm </a:t>
            </a:r>
            <a:r>
              <a:rPr lang="en-US" altLang="en-US" sz="24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cao su.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276600" y="228600"/>
            <a:ext cx="3127779" cy="646331"/>
          </a:xfrm>
          <a:prstGeom prst="rect">
            <a:avLst/>
          </a:prstGeom>
          <a:noFill/>
          <a:ln w="76200" cmpd="tri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 : CHẤT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563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9"/>
          <p:cNvSpPr>
            <a:spLocks noChangeArrowheads="1"/>
          </p:cNvSpPr>
          <p:nvPr/>
        </p:nvSpPr>
        <p:spPr bwMode="auto">
          <a:xfrm>
            <a:off x="457200" y="2057400"/>
            <a:ext cx="8077200" cy="2057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ine 40"/>
          <p:cNvSpPr>
            <a:spLocks noChangeShapeType="1"/>
          </p:cNvSpPr>
          <p:nvPr/>
        </p:nvSpPr>
        <p:spPr bwMode="auto">
          <a:xfrm>
            <a:off x="457200" y="25908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1"/>
          <p:cNvSpPr>
            <a:spLocks noChangeShapeType="1"/>
          </p:cNvSpPr>
          <p:nvPr/>
        </p:nvSpPr>
        <p:spPr bwMode="auto">
          <a:xfrm>
            <a:off x="457200" y="30480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2"/>
          <p:cNvSpPr>
            <a:spLocks noChangeShapeType="1"/>
          </p:cNvSpPr>
          <p:nvPr/>
        </p:nvSpPr>
        <p:spPr bwMode="auto">
          <a:xfrm>
            <a:off x="457200" y="35814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45"/>
          <p:cNvSpPr>
            <a:spLocks noChangeShapeType="1"/>
          </p:cNvSpPr>
          <p:nvPr/>
        </p:nvSpPr>
        <p:spPr bwMode="auto">
          <a:xfrm>
            <a:off x="1828800" y="20574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7"/>
          <p:cNvSpPr>
            <a:spLocks noChangeShapeType="1"/>
          </p:cNvSpPr>
          <p:nvPr/>
        </p:nvSpPr>
        <p:spPr bwMode="auto">
          <a:xfrm>
            <a:off x="2743200" y="20574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48"/>
          <p:cNvSpPr>
            <a:spLocks noChangeShapeType="1"/>
          </p:cNvSpPr>
          <p:nvPr/>
        </p:nvSpPr>
        <p:spPr bwMode="auto">
          <a:xfrm>
            <a:off x="3657600" y="20574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49"/>
          <p:cNvSpPr>
            <a:spLocks noChangeShapeType="1"/>
          </p:cNvSpPr>
          <p:nvPr/>
        </p:nvSpPr>
        <p:spPr bwMode="auto">
          <a:xfrm>
            <a:off x="4572000" y="20574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50"/>
          <p:cNvSpPr>
            <a:spLocks noChangeShapeType="1"/>
          </p:cNvSpPr>
          <p:nvPr/>
        </p:nvSpPr>
        <p:spPr bwMode="auto">
          <a:xfrm>
            <a:off x="5486400" y="20574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51"/>
          <p:cNvSpPr>
            <a:spLocks noChangeShapeType="1"/>
          </p:cNvSpPr>
          <p:nvPr/>
        </p:nvSpPr>
        <p:spPr bwMode="auto">
          <a:xfrm>
            <a:off x="6400800" y="20574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52"/>
          <p:cNvSpPr>
            <a:spLocks noChangeShapeType="1"/>
          </p:cNvSpPr>
          <p:nvPr/>
        </p:nvSpPr>
        <p:spPr bwMode="auto">
          <a:xfrm>
            <a:off x="7391400" y="20574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55"/>
          <p:cNvSpPr>
            <a:spLocks noChangeArrowheads="1"/>
          </p:cNvSpPr>
          <p:nvPr/>
        </p:nvSpPr>
        <p:spPr bwMode="auto">
          <a:xfrm>
            <a:off x="2057400" y="21336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Màu</a:t>
            </a:r>
          </a:p>
        </p:txBody>
      </p:sp>
      <p:sp>
        <p:nvSpPr>
          <p:cNvPr id="16" name="Rectangle 56"/>
          <p:cNvSpPr>
            <a:spLocks noChangeArrowheads="1"/>
          </p:cNvSpPr>
          <p:nvPr/>
        </p:nvSpPr>
        <p:spPr bwMode="auto">
          <a:xfrm>
            <a:off x="2870200" y="2133600"/>
            <a:ext cx="63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Mùi</a:t>
            </a:r>
          </a:p>
        </p:txBody>
      </p:sp>
      <p:sp>
        <p:nvSpPr>
          <p:cNvPr id="17" name="Rectangle 57"/>
          <p:cNvSpPr>
            <a:spLocks noChangeArrowheads="1"/>
          </p:cNvSpPr>
          <p:nvPr/>
        </p:nvSpPr>
        <p:spPr bwMode="auto">
          <a:xfrm>
            <a:off x="3981450" y="21336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Vị</a:t>
            </a:r>
          </a:p>
        </p:txBody>
      </p:sp>
      <p:sp>
        <p:nvSpPr>
          <p:cNvPr id="18" name="Rectangle 58"/>
          <p:cNvSpPr>
            <a:spLocks noChangeArrowheads="1"/>
          </p:cNvSpPr>
          <p:nvPr/>
        </p:nvSpPr>
        <p:spPr bwMode="auto">
          <a:xfrm>
            <a:off x="4802188" y="2133600"/>
            <a:ext cx="608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Thể</a:t>
            </a:r>
          </a:p>
        </p:txBody>
      </p:sp>
      <p:sp>
        <p:nvSpPr>
          <p:cNvPr id="19" name="Rectangle 59"/>
          <p:cNvSpPr>
            <a:spLocks noChangeArrowheads="1"/>
          </p:cNvSpPr>
          <p:nvPr/>
        </p:nvSpPr>
        <p:spPr bwMode="auto">
          <a:xfrm>
            <a:off x="5561013" y="2133600"/>
            <a:ext cx="763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Dạng</a:t>
            </a:r>
          </a:p>
        </p:txBody>
      </p:sp>
      <p:sp>
        <p:nvSpPr>
          <p:cNvPr id="20" name="Rectangle 60"/>
          <p:cNvSpPr>
            <a:spLocks noChangeArrowheads="1"/>
          </p:cNvSpPr>
          <p:nvPr/>
        </p:nvSpPr>
        <p:spPr bwMode="auto">
          <a:xfrm>
            <a:off x="6553200" y="21336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Tan </a:t>
            </a:r>
          </a:p>
        </p:txBody>
      </p:sp>
      <p:sp>
        <p:nvSpPr>
          <p:cNvPr id="21" name="Rectangle 62"/>
          <p:cNvSpPr>
            <a:spLocks noChangeArrowheads="1"/>
          </p:cNvSpPr>
          <p:nvPr/>
        </p:nvSpPr>
        <p:spPr bwMode="auto">
          <a:xfrm>
            <a:off x="762000" y="2574925"/>
            <a:ext cx="82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Muối </a:t>
            </a:r>
          </a:p>
        </p:txBody>
      </p:sp>
      <p:sp>
        <p:nvSpPr>
          <p:cNvPr id="22" name="Rectangle 63"/>
          <p:cNvSpPr>
            <a:spLocks noChangeArrowheads="1"/>
          </p:cNvSpPr>
          <p:nvPr/>
        </p:nvSpPr>
        <p:spPr bwMode="auto">
          <a:xfrm>
            <a:off x="762000" y="3108325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Đường</a:t>
            </a:r>
          </a:p>
        </p:txBody>
      </p:sp>
      <p:sp>
        <p:nvSpPr>
          <p:cNvPr id="23" name="Rectangle 64"/>
          <p:cNvSpPr>
            <a:spLocks noChangeArrowheads="1"/>
          </p:cNvSpPr>
          <p:nvPr/>
        </p:nvSpPr>
        <p:spPr bwMode="auto">
          <a:xfrm>
            <a:off x="533400" y="3641725"/>
            <a:ext cx="1122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Tinh bột</a:t>
            </a:r>
          </a:p>
        </p:txBody>
      </p:sp>
      <p:sp>
        <p:nvSpPr>
          <p:cNvPr id="24" name="Rectangle 65"/>
          <p:cNvSpPr>
            <a:spLocks noChangeArrowheads="1"/>
          </p:cNvSpPr>
          <p:nvPr/>
        </p:nvSpPr>
        <p:spPr bwMode="auto">
          <a:xfrm>
            <a:off x="1917700" y="2590800"/>
            <a:ext cx="862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Trắng</a:t>
            </a:r>
          </a:p>
        </p:txBody>
      </p:sp>
      <p:sp>
        <p:nvSpPr>
          <p:cNvPr id="25" name="Rectangle 66"/>
          <p:cNvSpPr>
            <a:spLocks noChangeArrowheads="1"/>
          </p:cNvSpPr>
          <p:nvPr/>
        </p:nvSpPr>
        <p:spPr bwMode="auto">
          <a:xfrm>
            <a:off x="2752725" y="2590800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Không </a:t>
            </a:r>
          </a:p>
        </p:txBody>
      </p:sp>
      <p:sp>
        <p:nvSpPr>
          <p:cNvPr id="26" name="Rectangle 67"/>
          <p:cNvSpPr>
            <a:spLocks noChangeArrowheads="1"/>
          </p:cNvSpPr>
          <p:nvPr/>
        </p:nvSpPr>
        <p:spPr bwMode="auto">
          <a:xfrm>
            <a:off x="3879850" y="25908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Mặn</a:t>
            </a:r>
          </a:p>
        </p:txBody>
      </p:sp>
      <p:sp>
        <p:nvSpPr>
          <p:cNvPr id="27" name="Rectangle 68"/>
          <p:cNvSpPr>
            <a:spLocks noChangeArrowheads="1"/>
          </p:cNvSpPr>
          <p:nvPr/>
        </p:nvSpPr>
        <p:spPr bwMode="auto">
          <a:xfrm>
            <a:off x="1917700" y="3108325"/>
            <a:ext cx="925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Trắng </a:t>
            </a:r>
          </a:p>
        </p:txBody>
      </p:sp>
      <p:sp>
        <p:nvSpPr>
          <p:cNvPr id="28" name="Rectangle 69"/>
          <p:cNvSpPr>
            <a:spLocks noChangeArrowheads="1"/>
          </p:cNvSpPr>
          <p:nvPr/>
        </p:nvSpPr>
        <p:spPr bwMode="auto">
          <a:xfrm>
            <a:off x="2752725" y="3124200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Không </a:t>
            </a:r>
          </a:p>
        </p:txBody>
      </p:sp>
      <p:sp>
        <p:nvSpPr>
          <p:cNvPr id="29" name="Rectangle 70"/>
          <p:cNvSpPr>
            <a:spLocks noChangeArrowheads="1"/>
          </p:cNvSpPr>
          <p:nvPr/>
        </p:nvSpPr>
        <p:spPr bwMode="auto">
          <a:xfrm>
            <a:off x="3865563" y="3108325"/>
            <a:ext cx="706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Ngọt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905000" y="3641725"/>
            <a:ext cx="925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Trắng </a:t>
            </a:r>
          </a:p>
        </p:txBody>
      </p:sp>
      <p:sp>
        <p:nvSpPr>
          <p:cNvPr id="31" name="Rectangle 72"/>
          <p:cNvSpPr>
            <a:spLocks noChangeArrowheads="1"/>
          </p:cNvSpPr>
          <p:nvPr/>
        </p:nvSpPr>
        <p:spPr bwMode="auto">
          <a:xfrm>
            <a:off x="2752725" y="3657600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Không </a:t>
            </a:r>
          </a:p>
        </p:txBody>
      </p:sp>
      <p:sp>
        <p:nvSpPr>
          <p:cNvPr id="32" name="Rectangle 73"/>
          <p:cNvSpPr>
            <a:spLocks noChangeArrowheads="1"/>
          </p:cNvSpPr>
          <p:nvPr/>
        </p:nvSpPr>
        <p:spPr bwMode="auto">
          <a:xfrm>
            <a:off x="3865563" y="3641725"/>
            <a:ext cx="706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Ngọt</a:t>
            </a:r>
          </a:p>
        </p:txBody>
      </p:sp>
      <p:sp>
        <p:nvSpPr>
          <p:cNvPr id="33" name="Rectangle 74"/>
          <p:cNvSpPr>
            <a:spLocks noChangeArrowheads="1"/>
          </p:cNvSpPr>
          <p:nvPr/>
        </p:nvSpPr>
        <p:spPr bwMode="auto">
          <a:xfrm>
            <a:off x="4697413" y="2590800"/>
            <a:ext cx="636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Rắn</a:t>
            </a:r>
          </a:p>
        </p:txBody>
      </p:sp>
      <p:sp>
        <p:nvSpPr>
          <p:cNvPr id="34" name="Rectangle 75"/>
          <p:cNvSpPr>
            <a:spLocks noChangeArrowheads="1"/>
          </p:cNvSpPr>
          <p:nvPr/>
        </p:nvSpPr>
        <p:spPr bwMode="auto">
          <a:xfrm>
            <a:off x="5656263" y="2667000"/>
            <a:ext cx="592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Hạt</a:t>
            </a:r>
          </a:p>
        </p:txBody>
      </p:sp>
      <p:sp>
        <p:nvSpPr>
          <p:cNvPr id="35" name="Rectangle 76"/>
          <p:cNvSpPr>
            <a:spLocks noChangeArrowheads="1"/>
          </p:cNvSpPr>
          <p:nvPr/>
        </p:nvSpPr>
        <p:spPr bwMode="auto">
          <a:xfrm>
            <a:off x="6553200" y="2667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Tan </a:t>
            </a:r>
          </a:p>
        </p:txBody>
      </p:sp>
      <p:sp>
        <p:nvSpPr>
          <p:cNvPr id="36" name="Rectangle 86"/>
          <p:cNvSpPr>
            <a:spLocks noChangeArrowheads="1"/>
          </p:cNvSpPr>
          <p:nvPr/>
        </p:nvSpPr>
        <p:spPr bwMode="auto">
          <a:xfrm>
            <a:off x="4773613" y="3641725"/>
            <a:ext cx="636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Rắn</a:t>
            </a:r>
          </a:p>
        </p:txBody>
      </p:sp>
      <p:sp>
        <p:nvSpPr>
          <p:cNvPr id="37" name="Rectangle 87"/>
          <p:cNvSpPr>
            <a:spLocks noChangeArrowheads="1"/>
          </p:cNvSpPr>
          <p:nvPr/>
        </p:nvSpPr>
        <p:spPr bwMode="auto">
          <a:xfrm>
            <a:off x="4773613" y="3108325"/>
            <a:ext cx="636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Rắn</a:t>
            </a:r>
          </a:p>
        </p:txBody>
      </p:sp>
      <p:sp>
        <p:nvSpPr>
          <p:cNvPr id="38" name="Rectangle 88"/>
          <p:cNvSpPr>
            <a:spLocks noChangeArrowheads="1"/>
          </p:cNvSpPr>
          <p:nvPr/>
        </p:nvSpPr>
        <p:spPr bwMode="auto">
          <a:xfrm>
            <a:off x="5638800" y="3108325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Hạt</a:t>
            </a:r>
          </a:p>
        </p:txBody>
      </p:sp>
      <p:sp>
        <p:nvSpPr>
          <p:cNvPr id="39" name="Rectangle 89"/>
          <p:cNvSpPr>
            <a:spLocks noChangeArrowheads="1"/>
          </p:cNvSpPr>
          <p:nvPr/>
        </p:nvSpPr>
        <p:spPr bwMode="auto">
          <a:xfrm>
            <a:off x="5732463" y="3641725"/>
            <a:ext cx="592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Hạt</a:t>
            </a:r>
          </a:p>
        </p:txBody>
      </p:sp>
      <p:sp>
        <p:nvSpPr>
          <p:cNvPr id="40" name="Rectangle 90"/>
          <p:cNvSpPr>
            <a:spLocks noChangeArrowheads="1"/>
          </p:cNvSpPr>
          <p:nvPr/>
        </p:nvSpPr>
        <p:spPr bwMode="auto">
          <a:xfrm>
            <a:off x="6629400" y="3108325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Tan </a:t>
            </a:r>
          </a:p>
        </p:txBody>
      </p:sp>
      <p:sp>
        <p:nvSpPr>
          <p:cNvPr id="41" name="Rectangle 91"/>
          <p:cNvSpPr>
            <a:spLocks noChangeArrowheads="1"/>
          </p:cNvSpPr>
          <p:nvPr/>
        </p:nvSpPr>
        <p:spPr bwMode="auto">
          <a:xfrm>
            <a:off x="6400800" y="3641725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0099"/>
                </a:solidFill>
                <a:latin typeface="Times New Roman" panose="02020603050405020304" pitchFamily="18" charset="0"/>
              </a:rPr>
              <a:t>Không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18654" y="1066800"/>
            <a:ext cx="821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sánh tính chất: màu, mùi, vị, thể, dạng, tính tan trong nước, 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06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713</Words>
  <Application>Microsoft Office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</cp:lastModifiedBy>
  <cp:revision>31</cp:revision>
  <dcterms:created xsi:type="dcterms:W3CDTF">2018-08-16T01:02:49Z</dcterms:created>
  <dcterms:modified xsi:type="dcterms:W3CDTF">2021-09-23T08:44:00Z</dcterms:modified>
</cp:coreProperties>
</file>