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7" r:id="rId3"/>
    <p:sldId id="259" r:id="rId4"/>
    <p:sldId id="279" r:id="rId5"/>
    <p:sldId id="261" r:id="rId6"/>
    <p:sldId id="290" r:id="rId7"/>
    <p:sldId id="288" r:id="rId8"/>
    <p:sldId id="262" r:id="rId9"/>
    <p:sldId id="281" r:id="rId10"/>
    <p:sldId id="263" r:id="rId11"/>
    <p:sldId id="291" r:id="rId12"/>
    <p:sldId id="264" r:id="rId13"/>
    <p:sldId id="265" r:id="rId14"/>
    <p:sldId id="282" r:id="rId15"/>
    <p:sldId id="292" r:id="rId16"/>
    <p:sldId id="293" r:id="rId17"/>
    <p:sldId id="294" r:id="rId18"/>
    <p:sldId id="295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78F3-6A85-40FF-A689-7398FD3130C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374BC-CCB6-4E23-B9D5-96325B2D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0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2ABE4-E419-406B-B428-DD1F753740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7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0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2D3B-F4D4-45DE-B24C-C7CE4313E7D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B2CB-072A-488E-BF7A-752FF9B6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58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4:Nguyên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tử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046" y="2071255"/>
            <a:ext cx="2209800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705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9144000" cy="838200"/>
            <a:chOff x="-6927" y="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-6927" y="0"/>
              <a:ext cx="91440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52400"/>
              <a:ext cx="50593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Hạt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nhân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nguyên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tử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22572"/>
              </p:ext>
            </p:extLst>
          </p:nvPr>
        </p:nvGraphicFramePr>
        <p:xfrm>
          <a:off x="990600" y="1676400"/>
          <a:ext cx="7422574" cy="3403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3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18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Proton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Nơtron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1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Kí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1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Điện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tích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mang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điện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Khối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lượng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1,6726.10</a:t>
                      </a:r>
                      <a:r>
                        <a:rPr lang="en-US" sz="2400" baseline="30000" smtClean="0">
                          <a:latin typeface="Arial" pitchFamily="34" charset="0"/>
                          <a:cs typeface="Arial" pitchFamily="34" charset="0"/>
                        </a:rPr>
                        <a:t>-27</a:t>
                      </a:r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1,6748.10</a:t>
                      </a:r>
                      <a:r>
                        <a:rPr lang="en-US" sz="2400" baseline="30000" smtClean="0">
                          <a:latin typeface="Arial" pitchFamily="34" charset="0"/>
                          <a:cs typeface="Arial" pitchFamily="34" charset="0"/>
                        </a:rPr>
                        <a:t>-27</a:t>
                      </a:r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gam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273" y="53180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p = số e</a:t>
            </a:r>
          </a:p>
        </p:txBody>
      </p:sp>
    </p:spTree>
    <p:extLst>
      <p:ext uri="{BB962C8B-B14F-4D97-AF65-F5344CB8AC3E}">
        <p14:creationId xmlns:p14="http://schemas.microsoft.com/office/powerpoint/2010/main" val="18000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773" y="1295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của nguyên tử natri chứa 11p, 11e, 12n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495696"/>
              </p:ext>
            </p:extLst>
          </p:nvPr>
        </p:nvGraphicFramePr>
        <p:xfrm>
          <a:off x="294409" y="381000"/>
          <a:ext cx="8478982" cy="55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3860640" imgH="253800" progId="Equation.DSMT4">
                  <p:embed/>
                </p:oleObj>
              </mc:Choice>
              <mc:Fallback>
                <p:oleObj name="Equation" r:id="rId3" imgW="3860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409" y="381000"/>
                        <a:ext cx="8478982" cy="557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458732"/>
              </p:ext>
            </p:extLst>
          </p:nvPr>
        </p:nvGraphicFramePr>
        <p:xfrm>
          <a:off x="214313" y="2286000"/>
          <a:ext cx="751363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4495680" imgH="533160" progId="Equation.DSMT4">
                  <p:embed/>
                </p:oleObj>
              </mc:Choice>
              <mc:Fallback>
                <p:oleObj name="Equation" r:id="rId5" imgW="44956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313" y="2286000"/>
                        <a:ext cx="7513637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843448"/>
              </p:ext>
            </p:extLst>
          </p:nvPr>
        </p:nvGraphicFramePr>
        <p:xfrm>
          <a:off x="329045" y="4009890"/>
          <a:ext cx="190976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1143000" imgH="482400" progId="Equation.DSMT4">
                  <p:embed/>
                </p:oleObj>
              </mc:Choice>
              <mc:Fallback>
                <p:oleObj name="Equation" r:id="rId7" imgW="114300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9045" y="4009890"/>
                        <a:ext cx="1909763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" y="5410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của hạt nhân được coi là khối lượng của nguyên tử</a:t>
            </a:r>
          </a:p>
        </p:txBody>
      </p:sp>
    </p:spTree>
    <p:extLst>
      <p:ext uri="{BB962C8B-B14F-4D97-AF65-F5344CB8AC3E}">
        <p14:creationId xmlns:p14="http://schemas.microsoft.com/office/powerpoint/2010/main" val="82511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9144000" cy="838200"/>
            <a:chOff x="-6927" y="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-6927" y="0"/>
              <a:ext cx="91440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52400"/>
              <a:ext cx="50593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Hạt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nhân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nguyên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tử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Cloud 10"/>
          <p:cNvSpPr/>
          <p:nvPr/>
        </p:nvSpPr>
        <p:spPr>
          <a:xfrm>
            <a:off x="1253836" y="2438400"/>
            <a:ext cx="6629400" cy="282632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tử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proton,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nơtron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electron.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tử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927" y="0"/>
            <a:ext cx="91440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5059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en-US" sz="36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tử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799"/>
            <a:ext cx="5479516" cy="346846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5600" y="1080655"/>
            <a:ext cx="5105400" cy="1676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kích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p,n,e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sơ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tử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cacbon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9" name="Oval 5"/>
          <p:cNvSpPr>
            <a:spLocks noChangeArrowheads="1"/>
          </p:cNvSpPr>
          <p:nvPr/>
        </p:nvSpPr>
        <p:spPr bwMode="auto">
          <a:xfrm>
            <a:off x="971550" y="1643063"/>
            <a:ext cx="2160588" cy="21605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1" name="Oval 7"/>
          <p:cNvSpPr>
            <a:spLocks noChangeArrowheads="1"/>
          </p:cNvSpPr>
          <p:nvPr/>
        </p:nvSpPr>
        <p:spPr bwMode="auto">
          <a:xfrm>
            <a:off x="1806575" y="2447925"/>
            <a:ext cx="468313" cy="46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2" name="Oval 8"/>
          <p:cNvSpPr>
            <a:spLocks noChangeArrowheads="1"/>
          </p:cNvSpPr>
          <p:nvPr/>
        </p:nvSpPr>
        <p:spPr bwMode="auto">
          <a:xfrm>
            <a:off x="1114425" y="1917700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3" name="Oval 9"/>
          <p:cNvSpPr>
            <a:spLocks noChangeArrowheads="1"/>
          </p:cNvSpPr>
          <p:nvPr/>
        </p:nvSpPr>
        <p:spPr bwMode="auto">
          <a:xfrm>
            <a:off x="4859338" y="1614488"/>
            <a:ext cx="2160587" cy="21605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4" name="Oval 10"/>
          <p:cNvSpPr>
            <a:spLocks noChangeArrowheads="1"/>
          </p:cNvSpPr>
          <p:nvPr/>
        </p:nvSpPr>
        <p:spPr bwMode="auto">
          <a:xfrm>
            <a:off x="5534025" y="2292350"/>
            <a:ext cx="792163" cy="7921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5" name="Oval 11"/>
          <p:cNvSpPr>
            <a:spLocks noChangeArrowheads="1"/>
          </p:cNvSpPr>
          <p:nvPr/>
        </p:nvSpPr>
        <p:spPr bwMode="auto">
          <a:xfrm>
            <a:off x="5665788" y="2305050"/>
            <a:ext cx="395287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6" name="Oval 12"/>
          <p:cNvSpPr>
            <a:spLocks noChangeArrowheads="1"/>
          </p:cNvSpPr>
          <p:nvPr/>
        </p:nvSpPr>
        <p:spPr bwMode="auto">
          <a:xfrm>
            <a:off x="5002213" y="1889125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7" name="Oval 13"/>
          <p:cNvSpPr>
            <a:spLocks noChangeArrowheads="1"/>
          </p:cNvSpPr>
          <p:nvPr/>
        </p:nvSpPr>
        <p:spPr bwMode="auto">
          <a:xfrm>
            <a:off x="5781675" y="2693988"/>
            <a:ext cx="360363" cy="360362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998" name="Text Box 14"/>
          <p:cNvSpPr txBox="1">
            <a:spLocks noChangeArrowheads="1"/>
          </p:cNvSpPr>
          <p:nvPr/>
        </p:nvSpPr>
        <p:spPr bwMode="auto">
          <a:xfrm>
            <a:off x="395288" y="765175"/>
            <a:ext cx="41036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3200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Có sơ đồ nguyên tử: </a:t>
            </a:r>
          </a:p>
        </p:txBody>
      </p:sp>
      <p:sp>
        <p:nvSpPr>
          <p:cNvPr id="425999" name="Text Box 15"/>
          <p:cNvSpPr txBox="1">
            <a:spLocks noChangeArrowheads="1"/>
          </p:cNvSpPr>
          <p:nvPr/>
        </p:nvSpPr>
        <p:spPr bwMode="auto">
          <a:xfrm>
            <a:off x="1416050" y="4248150"/>
            <a:ext cx="1293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Hiđro</a:t>
            </a:r>
          </a:p>
        </p:txBody>
      </p:sp>
      <p:sp>
        <p:nvSpPr>
          <p:cNvPr id="426000" name="Text Box 16"/>
          <p:cNvSpPr txBox="1">
            <a:spLocks noChangeArrowheads="1"/>
          </p:cNvSpPr>
          <p:nvPr/>
        </p:nvSpPr>
        <p:spPr bwMode="auto">
          <a:xfrm>
            <a:off x="5378450" y="4276725"/>
            <a:ext cx="1108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Đơteri</a:t>
            </a:r>
          </a:p>
        </p:txBody>
      </p:sp>
      <p:sp>
        <p:nvSpPr>
          <p:cNvPr id="426001" name="Text Box 17"/>
          <p:cNvSpPr txBox="1">
            <a:spLocks noChangeArrowheads="1"/>
          </p:cNvSpPr>
          <p:nvPr/>
        </p:nvSpPr>
        <p:spPr bwMode="auto">
          <a:xfrm>
            <a:off x="2108200" y="4941888"/>
            <a:ext cx="4119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    là proton,      là nơtron</a:t>
            </a:r>
          </a:p>
        </p:txBody>
      </p:sp>
      <p:sp>
        <p:nvSpPr>
          <p:cNvPr id="426002" name="Oval 18"/>
          <p:cNvSpPr>
            <a:spLocks noChangeArrowheads="1"/>
          </p:cNvSpPr>
          <p:nvPr/>
        </p:nvSpPr>
        <p:spPr bwMode="auto">
          <a:xfrm>
            <a:off x="2309813" y="5100638"/>
            <a:ext cx="252412" cy="252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005" name="Oval 21"/>
          <p:cNvSpPr>
            <a:spLocks noChangeArrowheads="1"/>
          </p:cNvSpPr>
          <p:nvPr/>
        </p:nvSpPr>
        <p:spPr bwMode="auto">
          <a:xfrm>
            <a:off x="4246563" y="5114925"/>
            <a:ext cx="252412" cy="252413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5562600"/>
            <a:ext cx="8001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xét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Hidro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Đơteri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0783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2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26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2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9" grpId="0" animBg="1"/>
      <p:bldP spid="425991" grpId="0" animBg="1"/>
      <p:bldP spid="425992" grpId="0" animBg="1"/>
      <p:bldP spid="425993" grpId="0" animBg="1"/>
      <p:bldP spid="425994" grpId="0" animBg="1"/>
      <p:bldP spid="425995" grpId="0" animBg="1"/>
      <p:bldP spid="425996" grpId="0" animBg="1"/>
      <p:bldP spid="425997" grpId="0" animBg="1"/>
      <p:bldP spid="425998" grpId="0"/>
      <p:bldP spid="425999" grpId="0"/>
      <p:bldP spid="426000" grpId="0"/>
      <p:bldP spid="426001" grpId="0"/>
      <p:bldP spid="426002" grpId="0" animBg="1"/>
      <p:bldP spid="42600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123950"/>
            <a:ext cx="2819400" cy="857250"/>
          </a:xfrm>
        </p:spPr>
        <p:txBody>
          <a:bodyPr/>
          <a:lstStyle/>
          <a:p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3" name="Oval 2"/>
          <p:cNvSpPr/>
          <p:nvPr/>
        </p:nvSpPr>
        <p:spPr>
          <a:xfrm>
            <a:off x="4495800" y="3056186"/>
            <a:ext cx="533400" cy="457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209801"/>
            <a:ext cx="5715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6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vi-VN" sz="2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Hạt </a:t>
            </a:r>
            <a:r>
              <a:rPr lang="vi-VN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 mang điện</a:t>
            </a:r>
            <a:r>
              <a:rPr lang="vi-VN" sz="2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trong nguyên tử là:</a:t>
            </a:r>
            <a:endParaRPr lang="en-US" sz="2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proton.  	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nơtron.  	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electron.  	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hạt nhân. </a:t>
            </a:r>
          </a:p>
        </p:txBody>
      </p:sp>
    </p:spTree>
    <p:extLst>
      <p:ext uri="{BB962C8B-B14F-4D97-AF65-F5344CB8AC3E}">
        <p14:creationId xmlns:p14="http://schemas.microsoft.com/office/powerpoint/2010/main" val="17028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123950"/>
            <a:ext cx="2819400" cy="857250"/>
          </a:xfrm>
        </p:spPr>
        <p:txBody>
          <a:bodyPr/>
          <a:lstStyle/>
          <a:p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" name="Oval 3"/>
          <p:cNvSpPr/>
          <p:nvPr/>
        </p:nvSpPr>
        <p:spPr>
          <a:xfrm>
            <a:off x="1752600" y="2667000"/>
            <a:ext cx="609600" cy="533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2250519"/>
            <a:ext cx="7010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vi-VN" sz="2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vi-VN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hạt mang điện</a:t>
            </a:r>
            <a:r>
              <a:rPr lang="vi-VN" sz="2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trong nguyên tử là:</a:t>
            </a:r>
          </a:p>
          <a:p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proton và electron.  				</a:t>
            </a:r>
          </a:p>
          <a:p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electron và nơtron.  </a:t>
            </a:r>
          </a:p>
          <a:p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electron, proton và nơtron.  			</a:t>
            </a:r>
          </a:p>
          <a:p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proton và nơtron.   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vi-VN" b="1"/>
              <a:t>Bài </a:t>
            </a:r>
            <a:r>
              <a:rPr lang="en-US" b="1" smtClean="0"/>
              <a:t>3</a:t>
            </a:r>
            <a:r>
              <a:rPr lang="vi-VN" b="1" smtClean="0"/>
              <a:t>:</a:t>
            </a:r>
            <a:r>
              <a:rPr lang="vi-VN"/>
              <a:t> Nguyên tử A có tổng số hạt là 52, trong đó số hạt mang điện nhiều hơn số hạt không mang điện là 16. Tính số hạt từng loại.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513673"/>
              </p:ext>
            </p:extLst>
          </p:nvPr>
        </p:nvGraphicFramePr>
        <p:xfrm>
          <a:off x="685799" y="609600"/>
          <a:ext cx="716988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3022560" imgH="2184120" progId="Equation.DSMT4">
                  <p:embed/>
                </p:oleObj>
              </mc:Choice>
              <mc:Fallback>
                <p:oleObj name="Equation" r:id="rId3" imgW="3022560" imgH="218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799" y="609600"/>
                        <a:ext cx="7169889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11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7950" y="144463"/>
            <a:ext cx="297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u="sng" dirty="0">
                <a:solidFill>
                  <a:srgbClr val="009900"/>
                </a:solidFill>
                <a:latin typeface="Times New Roman" pitchFamily="18" charset="0"/>
              </a:rPr>
              <a:t>B</a:t>
            </a:r>
            <a:r>
              <a:rPr lang="vi-VN" sz="3200" b="1" u="sng" dirty="0">
                <a:solidFill>
                  <a:srgbClr val="009900"/>
                </a:solidFill>
                <a:latin typeface="Times New Roman" pitchFamily="18" charset="0"/>
              </a:rPr>
              <a:t>ÀI</a:t>
            </a:r>
            <a:r>
              <a:rPr lang="en-US" sz="3200" b="1" u="sng" dirty="0">
                <a:solidFill>
                  <a:srgbClr val="009900"/>
                </a:solidFill>
                <a:latin typeface="Times New Roman" pitchFamily="18" charset="0"/>
              </a:rPr>
              <a:t> V</a:t>
            </a:r>
            <a:r>
              <a:rPr lang="vi-VN" sz="3200" b="1" u="sng" dirty="0">
                <a:solidFill>
                  <a:srgbClr val="009900"/>
                </a:solidFill>
                <a:latin typeface="Times New Roman" pitchFamily="18" charset="0"/>
              </a:rPr>
              <a:t>Ề</a:t>
            </a:r>
            <a:r>
              <a:rPr lang="en-US" sz="3200" b="1" u="sng" dirty="0">
                <a:solidFill>
                  <a:srgbClr val="009900"/>
                </a:solidFill>
                <a:latin typeface="Times New Roman" pitchFamily="18" charset="0"/>
              </a:rPr>
              <a:t> NH</a:t>
            </a:r>
            <a:r>
              <a:rPr lang="vi-VN" sz="3200" b="1" u="sng" dirty="0">
                <a:solidFill>
                  <a:srgbClr val="009900"/>
                </a:solidFill>
                <a:latin typeface="Times New Roman" pitchFamily="18" charset="0"/>
              </a:rPr>
              <a:t>À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7088" y="1054100"/>
            <a:ext cx="567213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- B</a:t>
            </a:r>
            <a:r>
              <a:rPr lang="vi-VN">
                <a:latin typeface="Times New Roman" pitchFamily="18" charset="0"/>
              </a:rPr>
              <a:t>ài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3/15 </a:t>
            </a:r>
            <a:r>
              <a:rPr lang="en-US" dirty="0">
                <a:latin typeface="Times New Roman" pitchFamily="18" charset="0"/>
              </a:rPr>
              <a:t>(SGK).</a:t>
            </a:r>
          </a:p>
          <a:p>
            <a:pPr>
              <a:spcBef>
                <a:spcPct val="50000"/>
              </a:spcBef>
            </a:pPr>
            <a:r>
              <a:rPr lang="vi-VN" smtClean="0">
                <a:latin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</a:rPr>
              <a:t> b</a:t>
            </a:r>
            <a:r>
              <a:rPr lang="vi-VN" dirty="0">
                <a:latin typeface="Times New Roman" pitchFamily="18" charset="0"/>
              </a:rPr>
              <a:t>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</a:t>
            </a:r>
            <a:r>
              <a:rPr lang="vi-VN" dirty="0">
                <a:latin typeface="Times New Roman" pitchFamily="18" charset="0"/>
              </a:rPr>
              <a:t>êm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</a:rPr>
              <a:t> 16 SGK</a:t>
            </a:r>
            <a:r>
              <a:rPr lang="vi-VN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vi-VN" dirty="0">
                <a:latin typeface="Times New Roman" pitchFamily="18" charset="0"/>
              </a:rPr>
              <a:t>- Xem trước bài : Nguyên tố hoá học.</a:t>
            </a:r>
            <a:r>
              <a:rPr lang="en-US" dirty="0">
                <a:latin typeface="Times New Roman" pitchFamily="18" charset="0"/>
              </a:rPr>
              <a:t>`</a:t>
            </a:r>
            <a:endParaRPr lang="vi-VN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3068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6998" y="304800"/>
            <a:ext cx="3886201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Nguyên</a:t>
            </a:r>
            <a:r>
              <a:rPr lang="en-US" sz="3600" b="1" dirty="0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tử</a:t>
            </a:r>
            <a:r>
              <a:rPr lang="en-US" sz="3600" b="1" dirty="0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3600" b="1" dirty="0">
              <a:ln w="315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219197" y="1447800"/>
            <a:ext cx="1174080" cy="1677255"/>
          </a:xfrm>
          <a:custGeom>
            <a:avLst/>
            <a:gdLst>
              <a:gd name="connsiteX0" fmla="*/ 0 w 1677255"/>
              <a:gd name="connsiteY0" fmla="*/ 0 h 1174079"/>
              <a:gd name="connsiteX1" fmla="*/ 1090216 w 1677255"/>
              <a:gd name="connsiteY1" fmla="*/ 0 h 1174079"/>
              <a:gd name="connsiteX2" fmla="*/ 1677255 w 1677255"/>
              <a:gd name="connsiteY2" fmla="*/ 587040 h 1174079"/>
              <a:gd name="connsiteX3" fmla="*/ 1090216 w 1677255"/>
              <a:gd name="connsiteY3" fmla="*/ 1174079 h 1174079"/>
              <a:gd name="connsiteX4" fmla="*/ 0 w 1677255"/>
              <a:gd name="connsiteY4" fmla="*/ 1174079 h 1174079"/>
              <a:gd name="connsiteX5" fmla="*/ 587040 w 1677255"/>
              <a:gd name="connsiteY5" fmla="*/ 587040 h 1174079"/>
              <a:gd name="connsiteX6" fmla="*/ 0 w 1677255"/>
              <a:gd name="connsiteY6" fmla="*/ 0 h 117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255" h="1174079">
                <a:moveTo>
                  <a:pt x="1677255" y="0"/>
                </a:moveTo>
                <a:lnTo>
                  <a:pt x="1677255" y="763152"/>
                </a:lnTo>
                <a:lnTo>
                  <a:pt x="838627" y="1174079"/>
                </a:lnTo>
                <a:lnTo>
                  <a:pt x="0" y="763152"/>
                </a:lnTo>
                <a:lnTo>
                  <a:pt x="0" y="0"/>
                </a:lnTo>
                <a:lnTo>
                  <a:pt x="838627" y="410928"/>
                </a:lnTo>
                <a:lnTo>
                  <a:pt x="1677255" y="0"/>
                </a:ln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57" tIns="607995" rIns="20954" bIns="60799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3300" b="1" kern="1200" dirty="0" smtClean="0">
                <a:solidFill>
                  <a:srgbClr val="FF0000"/>
                </a:solidFill>
              </a:rPr>
              <a:t>I</a:t>
            </a:r>
            <a:endParaRPr lang="en-US" sz="3300" kern="1200" dirty="0">
              <a:solidFill>
                <a:srgbClr val="FF0000"/>
              </a:solidFill>
            </a:endParaRPr>
          </a:p>
        </p:txBody>
      </p:sp>
      <p:sp>
        <p:nvSpPr>
          <p:cNvPr id="9" name="Freeform 8">
            <a:hlinkClick r:id="rId3" action="ppaction://hlinksldjump"/>
          </p:cNvPr>
          <p:cNvSpPr/>
          <p:nvPr/>
        </p:nvSpPr>
        <p:spPr>
          <a:xfrm>
            <a:off x="2393277" y="1449310"/>
            <a:ext cx="5607720" cy="1090218"/>
          </a:xfrm>
          <a:custGeom>
            <a:avLst/>
            <a:gdLst>
              <a:gd name="connsiteX0" fmla="*/ 181706 w 1090216"/>
              <a:gd name="connsiteY0" fmla="*/ 0 h 5607720"/>
              <a:gd name="connsiteX1" fmla="*/ 908510 w 1090216"/>
              <a:gd name="connsiteY1" fmla="*/ 0 h 5607720"/>
              <a:gd name="connsiteX2" fmla="*/ 1090216 w 1090216"/>
              <a:gd name="connsiteY2" fmla="*/ 181706 h 5607720"/>
              <a:gd name="connsiteX3" fmla="*/ 1090216 w 1090216"/>
              <a:gd name="connsiteY3" fmla="*/ 5607720 h 5607720"/>
              <a:gd name="connsiteX4" fmla="*/ 1090216 w 1090216"/>
              <a:gd name="connsiteY4" fmla="*/ 5607720 h 5607720"/>
              <a:gd name="connsiteX5" fmla="*/ 0 w 1090216"/>
              <a:gd name="connsiteY5" fmla="*/ 5607720 h 5607720"/>
              <a:gd name="connsiteX6" fmla="*/ 0 w 1090216"/>
              <a:gd name="connsiteY6" fmla="*/ 5607720 h 5607720"/>
              <a:gd name="connsiteX7" fmla="*/ 0 w 1090216"/>
              <a:gd name="connsiteY7" fmla="*/ 181706 h 5607720"/>
              <a:gd name="connsiteX8" fmla="*/ 181706 w 1090216"/>
              <a:gd name="connsiteY8" fmla="*/ 0 h 56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216" h="5607720">
                <a:moveTo>
                  <a:pt x="1090216" y="934639"/>
                </a:moveTo>
                <a:lnTo>
                  <a:pt x="1090216" y="4673081"/>
                </a:lnTo>
                <a:cubicBezTo>
                  <a:pt x="1090216" y="5189264"/>
                  <a:pt x="1074400" y="5607717"/>
                  <a:pt x="1054890" y="5607717"/>
                </a:cubicBezTo>
                <a:lnTo>
                  <a:pt x="0" y="5607717"/>
                </a:lnTo>
                <a:lnTo>
                  <a:pt x="0" y="5607717"/>
                </a:lnTo>
                <a:lnTo>
                  <a:pt x="0" y="3"/>
                </a:lnTo>
                <a:lnTo>
                  <a:pt x="0" y="3"/>
                </a:lnTo>
                <a:lnTo>
                  <a:pt x="1054890" y="3"/>
                </a:lnTo>
                <a:cubicBezTo>
                  <a:pt x="1074400" y="3"/>
                  <a:pt x="1090216" y="418456"/>
                  <a:pt x="1090216" y="934639"/>
                </a:cubicBez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0040" tIns="81796" rIns="81795" bIns="81796" numCol="1" spcCol="1270" anchor="ctr" anchorCtr="0">
            <a:noAutofit/>
          </a:bodyPr>
          <a:lstStyle/>
          <a:p>
            <a:pPr marL="285750" lvl="1" indent="-285750" algn="l" defTabSz="2000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4500" b="1" kern="1200" dirty="0" smtClean="0">
                <a:solidFill>
                  <a:srgbClr val="FFFF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Nguyên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tử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là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gì</a:t>
            </a:r>
            <a:endParaRPr lang="en-US" sz="4500" kern="1200" dirty="0">
              <a:solidFill>
                <a:srgbClr val="FF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219197" y="2933272"/>
            <a:ext cx="1174080" cy="1677255"/>
          </a:xfrm>
          <a:custGeom>
            <a:avLst/>
            <a:gdLst>
              <a:gd name="connsiteX0" fmla="*/ 0 w 1677255"/>
              <a:gd name="connsiteY0" fmla="*/ 0 h 1174079"/>
              <a:gd name="connsiteX1" fmla="*/ 1090216 w 1677255"/>
              <a:gd name="connsiteY1" fmla="*/ 0 h 1174079"/>
              <a:gd name="connsiteX2" fmla="*/ 1677255 w 1677255"/>
              <a:gd name="connsiteY2" fmla="*/ 587040 h 1174079"/>
              <a:gd name="connsiteX3" fmla="*/ 1090216 w 1677255"/>
              <a:gd name="connsiteY3" fmla="*/ 1174079 h 1174079"/>
              <a:gd name="connsiteX4" fmla="*/ 0 w 1677255"/>
              <a:gd name="connsiteY4" fmla="*/ 1174079 h 1174079"/>
              <a:gd name="connsiteX5" fmla="*/ 587040 w 1677255"/>
              <a:gd name="connsiteY5" fmla="*/ 587040 h 1174079"/>
              <a:gd name="connsiteX6" fmla="*/ 0 w 1677255"/>
              <a:gd name="connsiteY6" fmla="*/ 0 h 117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255" h="1174079">
                <a:moveTo>
                  <a:pt x="1677255" y="0"/>
                </a:moveTo>
                <a:lnTo>
                  <a:pt x="1677255" y="763152"/>
                </a:lnTo>
                <a:lnTo>
                  <a:pt x="838627" y="1174079"/>
                </a:lnTo>
                <a:lnTo>
                  <a:pt x="0" y="763152"/>
                </a:lnTo>
                <a:lnTo>
                  <a:pt x="0" y="0"/>
                </a:lnTo>
                <a:lnTo>
                  <a:pt x="838627" y="410928"/>
                </a:lnTo>
                <a:lnTo>
                  <a:pt x="1677255" y="0"/>
                </a:lnTo>
                <a:close/>
              </a:path>
            </a:pathLst>
          </a:custGeom>
        </p:spPr>
        <p:style>
          <a:lnRef idx="2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57" tIns="607995" rIns="20954" bIns="60799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3300" b="1" kern="1200" dirty="0" smtClean="0">
                <a:solidFill>
                  <a:srgbClr val="FF0000"/>
                </a:solidFill>
              </a:rPr>
              <a:t>II</a:t>
            </a:r>
            <a:endParaRPr lang="en-US" sz="3300" kern="1200" dirty="0">
              <a:solidFill>
                <a:srgbClr val="FF0000"/>
              </a:solidFill>
            </a:endParaRPr>
          </a:p>
        </p:txBody>
      </p:sp>
      <p:sp>
        <p:nvSpPr>
          <p:cNvPr id="19" name="Freeform 18">
            <a:hlinkClick r:id="rId4" action="ppaction://hlinksldjump"/>
          </p:cNvPr>
          <p:cNvSpPr/>
          <p:nvPr/>
        </p:nvSpPr>
        <p:spPr>
          <a:xfrm>
            <a:off x="2393277" y="2933272"/>
            <a:ext cx="5607720" cy="1090217"/>
          </a:xfrm>
          <a:custGeom>
            <a:avLst/>
            <a:gdLst>
              <a:gd name="connsiteX0" fmla="*/ 181706 w 1090216"/>
              <a:gd name="connsiteY0" fmla="*/ 0 h 5607720"/>
              <a:gd name="connsiteX1" fmla="*/ 908510 w 1090216"/>
              <a:gd name="connsiteY1" fmla="*/ 0 h 5607720"/>
              <a:gd name="connsiteX2" fmla="*/ 1090216 w 1090216"/>
              <a:gd name="connsiteY2" fmla="*/ 181706 h 5607720"/>
              <a:gd name="connsiteX3" fmla="*/ 1090216 w 1090216"/>
              <a:gd name="connsiteY3" fmla="*/ 5607720 h 5607720"/>
              <a:gd name="connsiteX4" fmla="*/ 1090216 w 1090216"/>
              <a:gd name="connsiteY4" fmla="*/ 5607720 h 5607720"/>
              <a:gd name="connsiteX5" fmla="*/ 0 w 1090216"/>
              <a:gd name="connsiteY5" fmla="*/ 5607720 h 5607720"/>
              <a:gd name="connsiteX6" fmla="*/ 0 w 1090216"/>
              <a:gd name="connsiteY6" fmla="*/ 5607720 h 5607720"/>
              <a:gd name="connsiteX7" fmla="*/ 0 w 1090216"/>
              <a:gd name="connsiteY7" fmla="*/ 181706 h 5607720"/>
              <a:gd name="connsiteX8" fmla="*/ 181706 w 1090216"/>
              <a:gd name="connsiteY8" fmla="*/ 0 h 56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216" h="5607720">
                <a:moveTo>
                  <a:pt x="1090216" y="934639"/>
                </a:moveTo>
                <a:lnTo>
                  <a:pt x="1090216" y="4673081"/>
                </a:lnTo>
                <a:cubicBezTo>
                  <a:pt x="1090216" y="5189264"/>
                  <a:pt x="1074400" y="5607717"/>
                  <a:pt x="1054890" y="5607717"/>
                </a:cubicBezTo>
                <a:lnTo>
                  <a:pt x="0" y="5607717"/>
                </a:lnTo>
                <a:lnTo>
                  <a:pt x="0" y="5607717"/>
                </a:lnTo>
                <a:lnTo>
                  <a:pt x="0" y="3"/>
                </a:lnTo>
                <a:lnTo>
                  <a:pt x="0" y="3"/>
                </a:lnTo>
                <a:lnTo>
                  <a:pt x="1054890" y="3"/>
                </a:lnTo>
                <a:cubicBezTo>
                  <a:pt x="1074400" y="3"/>
                  <a:pt x="1090216" y="418456"/>
                  <a:pt x="1090216" y="934639"/>
                </a:cubicBezTo>
                <a:close/>
              </a:path>
            </a:pathLst>
          </a:custGeom>
        </p:spPr>
        <p:style>
          <a:lnRef idx="2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0040" tIns="81795" rIns="81795" bIns="81796" numCol="1" spcCol="1270" anchor="ctr" anchorCtr="0">
            <a:noAutofit/>
          </a:bodyPr>
          <a:lstStyle/>
          <a:p>
            <a:pPr marL="285750" lvl="1" indent="-285750" algn="l" defTabSz="2000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4500" b="1" kern="1200" dirty="0" smtClean="0">
                <a:solidFill>
                  <a:srgbClr val="FFFF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Hạt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nhân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nguyên</a:t>
            </a:r>
            <a:r>
              <a:rPr lang="en-US" sz="4500" b="1" kern="1200" dirty="0" smtClean="0">
                <a:solidFill>
                  <a:srgbClr val="FF00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tử</a:t>
            </a:r>
            <a:endParaRPr lang="en-US" sz="4500" kern="1200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219197" y="4417233"/>
            <a:ext cx="1174080" cy="1677255"/>
          </a:xfrm>
          <a:custGeom>
            <a:avLst/>
            <a:gdLst>
              <a:gd name="connsiteX0" fmla="*/ 0 w 1677255"/>
              <a:gd name="connsiteY0" fmla="*/ 0 h 1174079"/>
              <a:gd name="connsiteX1" fmla="*/ 1090216 w 1677255"/>
              <a:gd name="connsiteY1" fmla="*/ 0 h 1174079"/>
              <a:gd name="connsiteX2" fmla="*/ 1677255 w 1677255"/>
              <a:gd name="connsiteY2" fmla="*/ 587040 h 1174079"/>
              <a:gd name="connsiteX3" fmla="*/ 1090216 w 1677255"/>
              <a:gd name="connsiteY3" fmla="*/ 1174079 h 1174079"/>
              <a:gd name="connsiteX4" fmla="*/ 0 w 1677255"/>
              <a:gd name="connsiteY4" fmla="*/ 1174079 h 1174079"/>
              <a:gd name="connsiteX5" fmla="*/ 587040 w 1677255"/>
              <a:gd name="connsiteY5" fmla="*/ 587040 h 1174079"/>
              <a:gd name="connsiteX6" fmla="*/ 0 w 1677255"/>
              <a:gd name="connsiteY6" fmla="*/ 0 h 117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255" h="1174079">
                <a:moveTo>
                  <a:pt x="1677255" y="0"/>
                </a:moveTo>
                <a:lnTo>
                  <a:pt x="1677255" y="763152"/>
                </a:lnTo>
                <a:lnTo>
                  <a:pt x="838627" y="1174079"/>
                </a:lnTo>
                <a:lnTo>
                  <a:pt x="0" y="763152"/>
                </a:lnTo>
                <a:lnTo>
                  <a:pt x="0" y="0"/>
                </a:lnTo>
                <a:lnTo>
                  <a:pt x="838627" y="410928"/>
                </a:lnTo>
                <a:lnTo>
                  <a:pt x="1677255" y="0"/>
                </a:lnTo>
                <a:close/>
              </a:path>
            </a:pathLst>
          </a:cu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57" tIns="607995" rIns="20954" bIns="60799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3300" b="1" kern="1200" dirty="0" smtClean="0">
                <a:solidFill>
                  <a:srgbClr val="FF0000"/>
                </a:solidFill>
              </a:rPr>
              <a:t>III</a:t>
            </a:r>
            <a:endParaRPr lang="en-US" sz="3300" kern="1200" dirty="0">
              <a:solidFill>
                <a:srgbClr val="FF0000"/>
              </a:solidFill>
            </a:endParaRPr>
          </a:p>
        </p:txBody>
      </p:sp>
      <p:sp>
        <p:nvSpPr>
          <p:cNvPr id="21" name="Freeform 20">
            <a:hlinkClick r:id="rId5" action="ppaction://hlinksldjump"/>
          </p:cNvPr>
          <p:cNvSpPr/>
          <p:nvPr/>
        </p:nvSpPr>
        <p:spPr>
          <a:xfrm>
            <a:off x="2362210" y="4419598"/>
            <a:ext cx="5607720" cy="1090217"/>
          </a:xfrm>
          <a:custGeom>
            <a:avLst/>
            <a:gdLst>
              <a:gd name="connsiteX0" fmla="*/ 181706 w 1090216"/>
              <a:gd name="connsiteY0" fmla="*/ 0 h 5607720"/>
              <a:gd name="connsiteX1" fmla="*/ 908510 w 1090216"/>
              <a:gd name="connsiteY1" fmla="*/ 0 h 5607720"/>
              <a:gd name="connsiteX2" fmla="*/ 1090216 w 1090216"/>
              <a:gd name="connsiteY2" fmla="*/ 181706 h 5607720"/>
              <a:gd name="connsiteX3" fmla="*/ 1090216 w 1090216"/>
              <a:gd name="connsiteY3" fmla="*/ 5607720 h 5607720"/>
              <a:gd name="connsiteX4" fmla="*/ 1090216 w 1090216"/>
              <a:gd name="connsiteY4" fmla="*/ 5607720 h 5607720"/>
              <a:gd name="connsiteX5" fmla="*/ 0 w 1090216"/>
              <a:gd name="connsiteY5" fmla="*/ 5607720 h 5607720"/>
              <a:gd name="connsiteX6" fmla="*/ 0 w 1090216"/>
              <a:gd name="connsiteY6" fmla="*/ 5607720 h 5607720"/>
              <a:gd name="connsiteX7" fmla="*/ 0 w 1090216"/>
              <a:gd name="connsiteY7" fmla="*/ 181706 h 5607720"/>
              <a:gd name="connsiteX8" fmla="*/ 181706 w 1090216"/>
              <a:gd name="connsiteY8" fmla="*/ 0 h 56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216" h="5607720">
                <a:moveTo>
                  <a:pt x="1090216" y="934639"/>
                </a:moveTo>
                <a:lnTo>
                  <a:pt x="1090216" y="4673081"/>
                </a:lnTo>
                <a:cubicBezTo>
                  <a:pt x="1090216" y="5189264"/>
                  <a:pt x="1074400" y="5607717"/>
                  <a:pt x="1054890" y="5607717"/>
                </a:cubicBezTo>
                <a:lnTo>
                  <a:pt x="0" y="5607717"/>
                </a:lnTo>
                <a:lnTo>
                  <a:pt x="0" y="5607717"/>
                </a:lnTo>
                <a:lnTo>
                  <a:pt x="0" y="3"/>
                </a:lnTo>
                <a:lnTo>
                  <a:pt x="0" y="3"/>
                </a:lnTo>
                <a:lnTo>
                  <a:pt x="1054890" y="3"/>
                </a:lnTo>
                <a:cubicBezTo>
                  <a:pt x="1074400" y="3"/>
                  <a:pt x="1090216" y="418456"/>
                  <a:pt x="1090216" y="934639"/>
                </a:cubicBezTo>
                <a:close/>
              </a:path>
            </a:pathLst>
          </a:cu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0040" tIns="81795" rIns="81795" bIns="81796" numCol="1" spcCol="1270" anchor="ctr" anchorCtr="0">
            <a:noAutofit/>
          </a:bodyPr>
          <a:lstStyle/>
          <a:p>
            <a:pPr marL="285750" lvl="1" indent="-285750" algn="l" defTabSz="2000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4500" b="1" kern="1200" dirty="0" smtClean="0">
                <a:solidFill>
                  <a:srgbClr val="FFFF00"/>
                </a:solidFill>
              </a:rPr>
              <a:t> </a:t>
            </a:r>
            <a:r>
              <a:rPr lang="en-US" sz="4500" b="1" kern="1200" dirty="0" err="1" smtClean="0">
                <a:solidFill>
                  <a:srgbClr val="FF0000"/>
                </a:solidFill>
              </a:rPr>
              <a:t>Lớp</a:t>
            </a:r>
            <a:r>
              <a:rPr lang="en-US" sz="4500" b="1" kern="1200" dirty="0" smtClean="0">
                <a:solidFill>
                  <a:srgbClr val="FF0000"/>
                </a:solidFill>
              </a:rPr>
              <a:t> electron</a:t>
            </a:r>
            <a:endParaRPr lang="en-US" sz="4500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27" y="0"/>
            <a:ext cx="9144000" cy="838200"/>
            <a:chOff x="-6927" y="0"/>
            <a:chExt cx="9144000" cy="838200"/>
          </a:xfrm>
        </p:grpSpPr>
        <p:sp>
          <p:nvSpPr>
            <p:cNvPr id="6" name="Rectangle 5"/>
            <p:cNvSpPr/>
            <p:nvPr/>
          </p:nvSpPr>
          <p:spPr>
            <a:xfrm>
              <a:off x="-6927" y="0"/>
              <a:ext cx="91440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152400"/>
              <a:ext cx="393088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Nguyên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tử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gì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Cloud 7"/>
          <p:cNvSpPr/>
          <p:nvPr/>
        </p:nvSpPr>
        <p:spPr>
          <a:xfrm>
            <a:off x="1569028" y="990600"/>
            <a:ext cx="5974772" cy="33528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Dựa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7. Theo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182" y="4571999"/>
            <a:ext cx="851361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:</a:t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thước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5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590800" y="381000"/>
            <a:ext cx="2251075" cy="2130425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644106" y="2441358"/>
            <a:ext cx="144462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644105" y="354302"/>
            <a:ext cx="144462" cy="1444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3464717" y="1209026"/>
            <a:ext cx="503238" cy="503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386930" y="1135063"/>
            <a:ext cx="658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2+</a:t>
            </a:r>
            <a:endParaRPr lang="vi-VN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329655" y="29098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>
                <a:solidFill>
                  <a:schemeClr val="bg1"/>
                </a:solidFill>
                <a:latin typeface="Times New Roman" pitchFamily="18" charset="0"/>
              </a:rPr>
              <a:t>Sơ đồ nguyên tử Heli</a:t>
            </a:r>
          </a:p>
        </p:txBody>
      </p:sp>
      <p:sp>
        <p:nvSpPr>
          <p:cNvPr id="2" name="Cloud 1"/>
          <p:cNvSpPr/>
          <p:nvPr/>
        </p:nvSpPr>
        <p:spPr>
          <a:xfrm>
            <a:off x="1018380" y="3429000"/>
            <a:ext cx="6054725" cy="31242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Chỉ ra đâu là hạt nhân, đâu là vỏ </a:t>
            </a:r>
            <a:r>
              <a:rPr lang="vi-VN" sz="3200" dirty="0" smtClean="0">
                <a:solidFill>
                  <a:srgbClr val="FF0000"/>
                </a:solidFill>
              </a:rPr>
              <a:t>nguyên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tử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?</a:t>
            </a:r>
            <a:endParaRPr lang="vi-VN" sz="3200" dirty="0">
              <a:solidFill>
                <a:srgbClr val="FF0000"/>
              </a:solidFill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8712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2.96296E-6 C 0.06701 2.96296E-6 0.12188 0.06782 0.12188 0.15231 C 0.12188 0.23611 0.06701 0.30463 0 0.30463 C -0.06753 0.30463 -0.12187 0.23611 -0.12187 0.15231 C -0.12187 0.06782 -0.06753 2.96296E-6 0 2.96296E-6 Z " pathEditMode="relative" rAng="0" ptsTypes="fffff">
                                      <p:cBhvr>
                                        <p:cTn id="46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.00023 C 0.06892 0.00023 0.125 -0.06945 0.125 -0.15533 C 0.125 -0.24121 0.06892 -0.31065 0 -0.31065 C -0.06892 -0.31065 -0.125 -0.24121 -0.125 -0.15533 C -0.125 -0.06945 -0.06892 0.00023 0 0.00023 Z " pathEditMode="relative" rAng="0" ptsTypes="fffff">
                                      <p:cBhvr>
                                        <p:cTn id="48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7" grpId="0" animBg="1"/>
      <p:bldP spid="6157" grpId="1" animBg="1"/>
      <p:bldP spid="6158" grpId="0" animBg="1"/>
      <p:bldP spid="6158" grpId="1" animBg="1"/>
      <p:bldP spid="6161" grpId="0" animBg="1"/>
      <p:bldP spid="6162" grpId="0"/>
      <p:bldP spid="616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9144000" cy="838200"/>
            <a:chOff x="-6927" y="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-6927" y="0"/>
              <a:ext cx="91440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52400"/>
              <a:ext cx="393088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Nguyên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tử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gì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21196"/>
            <a:ext cx="3352800" cy="44462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93487"/>
            <a:ext cx="3505200" cy="44739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10200" y="6081064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 nổ bom Sa hoàng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6096453"/>
            <a:ext cx="3387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Viện Nghiên cứu hạt nhân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058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6858000" cy="605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là hạt vô cùng nhỏ và trung hòa về điện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82" y="3198163"/>
            <a:ext cx="1676400" cy="1101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tử</a:t>
            </a:r>
            <a:endParaRPr lang="en-US" sz="2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6728" y="1684554"/>
            <a:ext cx="1676400" cy="1101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 nhân: (+)</a:t>
            </a:r>
            <a:endParaRPr lang="en-US" sz="2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6727" y="4559372"/>
            <a:ext cx="1877291" cy="1101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vỏ electron : (-)</a:t>
            </a:r>
            <a:endParaRPr lang="en-US" sz="2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1752600" y="2910681"/>
            <a:ext cx="381000" cy="1676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75019" y="5120481"/>
            <a:ext cx="886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846619" y="4572000"/>
            <a:ext cx="3200398" cy="1101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(e) : -</a:t>
            </a:r>
            <a:endParaRPr lang="en-US" sz="2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9144000" cy="838200"/>
            <a:chOff x="-6927" y="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-6927" y="0"/>
              <a:ext cx="91440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52400"/>
              <a:ext cx="50593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Hạt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nhân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nguyên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u="sng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tử</a:t>
              </a:r>
              <a:r>
                <a:rPr lang="en-US" sz="3600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Cloud 1"/>
          <p:cNvSpPr/>
          <p:nvPr/>
        </p:nvSpPr>
        <p:spPr>
          <a:xfrm>
            <a:off x="0" y="1414531"/>
            <a:ext cx="4447175" cy="3300847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3" y="1219200"/>
            <a:ext cx="4572000" cy="346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6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79488" y="4686373"/>
            <a:ext cx="69627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s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ánh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ố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 v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ố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sz="4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ỗi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nguy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ê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t</a:t>
            </a:r>
            <a:r>
              <a:rPr lang="vi-VN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ử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vi-VN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52463" y="1073150"/>
            <a:ext cx="144462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76250" y="1465263"/>
            <a:ext cx="503238" cy="503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4325" y="1449388"/>
            <a:ext cx="719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</a:rPr>
              <a:t> +</a:t>
            </a:r>
            <a:endParaRPr lang="vi-VN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161925" y="1144588"/>
            <a:ext cx="1169988" cy="1169987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2320925" y="1449388"/>
            <a:ext cx="503238" cy="503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35138" y="908050"/>
            <a:ext cx="1711325" cy="1711325"/>
            <a:chOff x="1735138" y="908050"/>
            <a:chExt cx="1711325" cy="1711325"/>
          </a:xfrm>
        </p:grpSpPr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198688" y="1449388"/>
              <a:ext cx="719137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 8+</a:t>
              </a:r>
              <a:endParaRPr lang="vi-VN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735138" y="908050"/>
              <a:ext cx="1711325" cy="17113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1997075" y="1158875"/>
              <a:ext cx="1169988" cy="116998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4681392" y="1544636"/>
            <a:ext cx="503238" cy="503238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43192" y="689767"/>
            <a:ext cx="2251075" cy="2316162"/>
            <a:chOff x="3671888" y="582613"/>
            <a:chExt cx="2251075" cy="2316162"/>
          </a:xfrm>
        </p:grpSpPr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764088" y="1079500"/>
              <a:ext cx="144462" cy="1444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671888" y="647700"/>
              <a:ext cx="2251075" cy="2251075"/>
              <a:chOff x="3671888" y="647700"/>
              <a:chExt cx="2251075" cy="2251075"/>
            </a:xfrm>
          </p:grpSpPr>
          <p:sp>
            <p:nvSpPr>
              <p:cNvPr id="8215" name="Text Box 23"/>
              <p:cNvSpPr txBox="1">
                <a:spLocks noChangeArrowheads="1"/>
              </p:cNvSpPr>
              <p:nvPr/>
            </p:nvSpPr>
            <p:spPr bwMode="auto">
              <a:xfrm>
                <a:off x="4410075" y="1444625"/>
                <a:ext cx="719138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solidFill>
                      <a:srgbClr val="FFFF00"/>
                    </a:solidFill>
                    <a:latin typeface="Times New Roman" pitchFamily="18" charset="0"/>
                  </a:rPr>
                  <a:t>11</a:t>
                </a:r>
                <a:r>
                  <a:rPr lang="en-US" dirty="0">
                    <a:solidFill>
                      <a:srgbClr val="FFFF00"/>
                    </a:solidFill>
                    <a:latin typeface="Times New Roman" pitchFamily="18" charset="0"/>
                  </a:rPr>
                  <a:t>+</a:t>
                </a:r>
                <a:endParaRPr lang="vi-VN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auto">
              <a:xfrm>
                <a:off x="3946525" y="903288"/>
                <a:ext cx="1711325" cy="1711325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auto">
              <a:xfrm>
                <a:off x="4208463" y="1154113"/>
                <a:ext cx="1169987" cy="1169987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8218" name="Oval 26"/>
              <p:cNvSpPr>
                <a:spLocks noChangeArrowheads="1"/>
              </p:cNvSpPr>
              <p:nvPr/>
            </p:nvSpPr>
            <p:spPr bwMode="auto">
              <a:xfrm>
                <a:off x="3671888" y="647700"/>
                <a:ext cx="2251075" cy="2251075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8236" name="Oval 44"/>
            <p:cNvSpPr>
              <a:spLocks noChangeArrowheads="1"/>
            </p:cNvSpPr>
            <p:nvPr/>
          </p:nvSpPr>
          <p:spPr bwMode="auto">
            <a:xfrm>
              <a:off x="5218113" y="2392363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auto">
            <a:xfrm>
              <a:off x="4319588" y="2408238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auto">
            <a:xfrm>
              <a:off x="4767263" y="2239963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auto">
            <a:xfrm>
              <a:off x="5545138" y="1906588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auto">
            <a:xfrm>
              <a:off x="3937000" y="1373188"/>
              <a:ext cx="144463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auto">
            <a:xfrm>
              <a:off x="4762500" y="582613"/>
              <a:ext cx="144463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4306888" y="947738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auto">
            <a:xfrm>
              <a:off x="5211763" y="954088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auto">
            <a:xfrm>
              <a:off x="5521325" y="1339850"/>
              <a:ext cx="144463" cy="1444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auto">
            <a:xfrm>
              <a:off x="3941763" y="1946275"/>
              <a:ext cx="144462" cy="1444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221024" y="3260293"/>
            <a:ext cx="143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>
                <a:solidFill>
                  <a:schemeClr val="bg1"/>
                </a:solidFill>
                <a:latin typeface="+mn-lt"/>
              </a:rPr>
              <a:t>Hiđro</a:t>
            </a:r>
          </a:p>
        </p:txBody>
      </p:sp>
      <p:sp>
        <p:nvSpPr>
          <p:cNvPr id="8286" name="Text Box 94"/>
          <p:cNvSpPr txBox="1">
            <a:spLocks noChangeArrowheads="1"/>
          </p:cNvSpPr>
          <p:nvPr/>
        </p:nvSpPr>
        <p:spPr bwMode="auto">
          <a:xfrm>
            <a:off x="2339975" y="3279343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>
                <a:solidFill>
                  <a:schemeClr val="bg1"/>
                </a:solidFill>
                <a:latin typeface="+mn-lt"/>
              </a:rPr>
              <a:t>Oxi </a:t>
            </a:r>
          </a:p>
        </p:txBody>
      </p:sp>
      <p:sp>
        <p:nvSpPr>
          <p:cNvPr id="8287" name="Text Box 95"/>
          <p:cNvSpPr txBox="1">
            <a:spLocks noChangeArrowheads="1"/>
          </p:cNvSpPr>
          <p:nvPr/>
        </p:nvSpPr>
        <p:spPr bwMode="auto">
          <a:xfrm>
            <a:off x="4464699" y="326029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>
                <a:solidFill>
                  <a:schemeClr val="bg1"/>
                </a:solidFill>
                <a:latin typeface="+mn-lt"/>
              </a:rPr>
              <a:t>Natri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62113" y="1014413"/>
            <a:ext cx="1849437" cy="1628775"/>
            <a:chOff x="1662113" y="1014413"/>
            <a:chExt cx="1849437" cy="1628775"/>
          </a:xfrm>
        </p:grpSpPr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2500312" y="1096963"/>
              <a:ext cx="144463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1662113" y="1816100"/>
              <a:ext cx="144462" cy="144463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2794000" y="2498725"/>
              <a:ext cx="144463" cy="1444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auto">
            <a:xfrm>
              <a:off x="1966913" y="2333625"/>
              <a:ext cx="144462" cy="144463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auto">
            <a:xfrm>
              <a:off x="1987550" y="1020763"/>
              <a:ext cx="144463" cy="14446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auto">
            <a:xfrm>
              <a:off x="3030538" y="1014413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auto">
            <a:xfrm>
              <a:off x="2501900" y="2246313"/>
              <a:ext cx="144463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405" name="Oval 213"/>
            <p:cNvSpPr>
              <a:spLocks noChangeArrowheads="1"/>
            </p:cNvSpPr>
            <p:nvPr/>
          </p:nvSpPr>
          <p:spPr bwMode="auto">
            <a:xfrm>
              <a:off x="3367088" y="1846263"/>
              <a:ext cx="144462" cy="1444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6904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198" grpId="0" animBg="1"/>
      <p:bldP spid="8199" grpId="0" animBg="1"/>
      <p:bldP spid="8200" grpId="0"/>
      <p:bldP spid="8205" grpId="0" animBg="1"/>
      <p:bldP spid="8207" grpId="0" animBg="1"/>
      <p:bldP spid="8214" grpId="0" animBg="1"/>
      <p:bldP spid="8285" grpId="0"/>
      <p:bldP spid="8286" grpId="0"/>
      <p:bldP spid="82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373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Nguyên tử là hạt vô cùng nhỏ và trung hòa về điện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</vt:lpstr>
      <vt:lpstr>Củng cố</vt:lpstr>
      <vt:lpstr>Bài 3: Nguyên tử A có tổng số hạt là 52, trong đó số hạt mang điện nhiều hơn số hạt không mang điện là 16. Tính số hạt từng loại.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41</cp:revision>
  <dcterms:created xsi:type="dcterms:W3CDTF">2018-07-12T01:54:43Z</dcterms:created>
  <dcterms:modified xsi:type="dcterms:W3CDTF">2021-09-26T05:56:10Z</dcterms:modified>
</cp:coreProperties>
</file>