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5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0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7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2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5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FF7F-639A-4530-AFAC-7002F678F706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B5058-931A-49A8-8ED5-871672BF7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E:\OD\THCS%20LONG%20H&#7852;U\H&#211;A%209\Hoa%20hoc%209\Hoa%20hoc%209\Tiet%2005.%20Tinh%20chat%20hoa%20hoc%20cua%20axit\Cu%20voi%20H2SO4%20loang%20va%20dac.mp4" TargetMode="External"/><Relationship Id="rId1" Type="http://schemas.microsoft.com/office/2007/relationships/media" Target="file:///E:\OD\THCS%20LONG%20H&#7852;U\H&#211;A%209\Hoa%20hoc%209\Hoa%20hoc%209\Tiet%2005.%20Tinh%20chat%20hoa%20hoc%20cua%20axit\Cu%20voi%20H2SO4%20loang%20va%20dac.mp4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video" Target="file:///E:\OD\THCS%20LONG%20H&#7852;U\H&#211;A%209\Hoa%20hoc%209\Hoa%20hoc%209\Tiet%2005.%20Tinh%20chat%20hoa%20hoc%20cua%20axit\T&#237;nh%20h&#225;o%20n&#432;&#7899;c%20c&#7911;a%20H2SO4%20&#273;&#7863;c.mp4" TargetMode="External"/><Relationship Id="rId7" Type="http://schemas.openxmlformats.org/officeDocument/2006/relationships/oleObject" Target="../embeddings/oleObject1.bin"/><Relationship Id="rId2" Type="http://schemas.microsoft.com/office/2007/relationships/media" Target="file:///E:\OD\THCS%20LONG%20H&#7852;U\H&#211;A%209\Hoa%20hoc%209\Hoa%20hoc%209\Tiet%2005.%20Tinh%20chat%20hoa%20hoc%20cua%20axit\T&#237;nh%20h&#225;o%20n&#432;&#7899;c%20c&#7911;a%20H2SO4%20&#273;&#7863;c.mp4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E:\OD\THCS%20LONG%20H&#7852;U\H&#211;A%209\Hoa%20hoc%209\Hoa%20hoc%209\Tiet%2005.%20Tinh%20chat%20hoa%20hoc%20cua%20axit\Nh&#7853;n%20bi&#7871;t%20H2SO4,%20HCl%20v&#224;%20Na2SO4.mp4" TargetMode="External"/><Relationship Id="rId1" Type="http://schemas.microsoft.com/office/2007/relationships/media" Target="file:///E:\OD\THCS%20LONG%20H&#7852;U\H&#211;A%209\Hoa%20hoc%209\Hoa%20hoc%209\Tiet%2005.%20Tinh%20chat%20hoa%20hoc%20cua%20axit\Nh&#7853;n%20bi&#7871;t%20H2SO4,%20HCl%20v&#224;%20Na2SO4.mp4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5" descr="khung hinh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-66675"/>
            <a:ext cx="9239250" cy="699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752600" y="381000"/>
            <a:ext cx="7315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2. Tính chất hóa học của H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SO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đặc: Có những tính chất hóa học riêng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133600" y="1330325"/>
            <a:ext cx="731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a. Tác dụng với kim loại</a:t>
            </a:r>
          </a:p>
        </p:txBody>
      </p:sp>
      <p:pic>
        <p:nvPicPr>
          <p:cNvPr id="2" name="Cu voi H2SO4 loang va dac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1"/>
            <a:ext cx="693420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7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35853" grpId="0"/>
      <p:bldP spid="358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1558925" y="133350"/>
            <a:ext cx="8701088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những chất sau: CuO, Mg, Al</a:t>
            </a:r>
            <a:r>
              <a:rPr lang="vi-VN" altLang="en-US" sz="20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en-US" sz="20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Fe(OH)</a:t>
            </a:r>
            <a:r>
              <a:rPr lang="vi-VN" altLang="en-US" sz="20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Fe</a:t>
            </a:r>
            <a:r>
              <a:rPr lang="vi-VN" altLang="en-US" sz="20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en-US" sz="20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Hãy chọn một trong những chất đã cho tác dụng với dung dịch HCl sinh ra:</a:t>
            </a:r>
            <a:endParaRPr lang="vi-V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Khí nhẹ hơn không khí và cháy được trong không khí.</a:t>
            </a:r>
            <a:endParaRPr lang="vi-V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Dung dịch có màu xanh lam.</a:t>
            </a:r>
            <a:endParaRPr lang="vi-V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Dung dịch có màu vàng nâu.</a:t>
            </a:r>
            <a:endParaRPr lang="vi-V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Dung dịch không có màu.</a:t>
            </a:r>
            <a:endParaRPr lang="vi-V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các phương trình phản ứng.</a:t>
            </a:r>
            <a:endParaRPr lang="vi-V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720850" y="2819400"/>
            <a:ext cx="8377238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Khí nhẹ hơn không khí và cháy được trong không khí là khí H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+ 2HCl → MgCl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↑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Dung dịch có màu xanh lam là dung dịch CuCl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CuO + 2HCl → CuCl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Dung dịch có màu vàng nâu là dung dịch FeCl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Fe(OH)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+ 3HCl → FeCl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Fe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+ 6HCl → 2FeCl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Dung dịch không màu là các dung dịch MgCl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+ 6HCl → 2AlCl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+ 3H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+ 2HCl → MgCl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vi-VN" altLang="en-US" sz="2400" baseline="-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↑</a:t>
            </a:r>
            <a:endParaRPr lang="vi-V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78"/>
          <p:cNvSpPr>
            <a:spLocks noChangeArrowheads="1"/>
          </p:cNvSpPr>
          <p:nvPr/>
        </p:nvSpPr>
        <p:spPr bwMode="auto">
          <a:xfrm>
            <a:off x="1697038" y="2257425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25708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937760" y="4572000"/>
            <a:ext cx="718457" cy="744583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65858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 </a:t>
            </a:r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b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1. Oxit được chia thành mấy loại?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1 loại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2 loại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3 loại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4 loại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99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8200" y="3357154"/>
            <a:ext cx="757646" cy="78377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9915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Dãy oxit nào sau đây vừa tác dụng với nước, vừa tác dụng với dung dịch bazơ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CaO, CuO    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CO, Na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O.      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CO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P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MgO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31521" y="2586445"/>
            <a:ext cx="796834" cy="78377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4418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3. Dãy chất sau đây chỉ gồm các oxit: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MgO, Ba(OH)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CaSO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HCl. 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MgO, CaO, CuO, FeO.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CO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NaOH, CaSO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CaO, Ba(OH)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MgSO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BaO.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30048" y="2111449"/>
            <a:ext cx="822960" cy="77070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73972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4. Sục khí 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vào cốc đựng nước cất, cho quỳ tím vào dung dịch thu được, quỳ tím sẽ: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chuyển màu đỏ.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chuyển màu xanh.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chuyển màu vàng.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mất màu.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0081" y="2364375"/>
            <a:ext cx="822960" cy="83602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098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6. Oxit nào sau đây là oxit lưỡng tính?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BaO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Al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MgO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5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31520" y="3278778"/>
            <a:ext cx="744582" cy="7184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3264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 7. Oxit nào sau đây là oxit trung tính?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CaO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CO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CO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8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3143" y="3997235"/>
            <a:ext cx="770708" cy="679268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9" y="534942"/>
            <a:ext cx="10515600" cy="5160464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9.Trong công nghiệp, vôi sống được điều chế bằng cách nhiệt phân: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CaCl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CaSO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Ca(OH)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CaCO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8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17444" y="2155372"/>
            <a:ext cx="731520" cy="73152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13161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11.Nếu hàm lượng của sắt là 70% thì đó là chất nào trong số các chất sau: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Fe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FeO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Fe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FeS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784997" y="2686117"/>
          <a:ext cx="6754874" cy="110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2412720" imgH="393480" progId="Equation.DSMT4">
                  <p:embed/>
                </p:oleObj>
              </mc:Choice>
              <mc:Fallback>
                <p:oleObj name="Equation" r:id="rId3" imgW="241272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4997" y="2686117"/>
                        <a:ext cx="6754874" cy="1102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795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9269" y="2462031"/>
            <a:ext cx="731520" cy="69233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6144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12.Trong hơi thở, Chất khí làm đục nước vôi trong là: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CO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NO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SO</a:t>
            </a:r>
            <a:r>
              <a:rPr 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843088" y="585789"/>
            <a:ext cx="8693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H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4</a:t>
            </a:r>
            <a:r>
              <a:rPr lang="en-US" altLang="en-US" sz="2800" b="1">
                <a:latin typeface="Times New Roman" panose="02020603050405020304" pitchFamily="18" charset="0"/>
              </a:rPr>
              <a:t> đặc + Kim loại </a:t>
            </a:r>
            <a:r>
              <a:rPr lang="en-US" altLang="en-US" sz="2800" b="1">
                <a:latin typeface="Times New Roman" panose="02020603050405020304" pitchFamily="18" charset="0"/>
                <a:sym typeface="Symbol" panose="05050102010706020507" pitchFamily="18" charset="2"/>
              </a:rPr>
              <a:t> muối sunfat +</a:t>
            </a:r>
            <a:r>
              <a:rPr lang="en-US" altLang="en-US" sz="2800" b="1">
                <a:latin typeface="Times New Roman" panose="02020603050405020304" pitchFamily="18" charset="0"/>
              </a:rPr>
              <a:t>  SO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</a:rPr>
              <a:t> + H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</a:rPr>
              <a:t>O</a:t>
            </a:r>
          </a:p>
        </p:txBody>
      </p:sp>
      <p:pic>
        <p:nvPicPr>
          <p:cNvPr id="23555" name="Picture 11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-66675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486025" y="1881189"/>
            <a:ext cx="571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b. Tính háo nước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76425" y="1243013"/>
            <a:ext cx="8839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Cu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r )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+  2H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4(đ)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CuSO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4(dd)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+    2H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(l)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+ SO</a:t>
            </a:r>
            <a:r>
              <a:rPr lang="en-US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2(k)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4876800" y="957264"/>
            <a:ext cx="6477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b="1" baseline="30000">
                <a:solidFill>
                  <a:schemeClr val="hlink"/>
                </a:solidFill>
                <a:latin typeface="Times New Roman" panose="02020603050405020304" pitchFamily="18" charset="0"/>
              </a:rPr>
              <a:t>o</a:t>
            </a:r>
            <a:endParaRPr lang="en-US" altLang="en-US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Tính háo nước của H2SO4 đặc.mp4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45" y="2579690"/>
            <a:ext cx="62880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6534934" y="3350609"/>
          <a:ext cx="5481056" cy="1174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2298600" imgH="482400" progId="Equation.DSMT4">
                  <p:embed/>
                </p:oleObj>
              </mc:Choice>
              <mc:Fallback>
                <p:oleObj name="Equation" r:id="rId7" imgW="2298600" imgH="4824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4934" y="3350609"/>
                        <a:ext cx="5481056" cy="1174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054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3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41994" grpId="0"/>
      <p:bldP spid="41996" grpId="0"/>
      <p:bldP spid="419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3087"/>
          </a:xfrm>
        </p:spPr>
        <p:txBody>
          <a:bodyPr>
            <a:no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13. Hòa tan vừa đủ 5,6 gam CaO vào dung dịch HCl 14,6%. Khối lượng dung dịch HCl đã dùng là bao nhiêu?</a:t>
            </a:r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052682" y="2208212"/>
          <a:ext cx="6189981" cy="4173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2260440" imgH="1523880" progId="Equation.DSMT4">
                  <p:embed/>
                </p:oleObj>
              </mc:Choice>
              <mc:Fallback>
                <p:oleObj name="Equation" r:id="rId3" imgW="2260440" imgH="15238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2682" y="2208212"/>
                        <a:ext cx="6189981" cy="4173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0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1686"/>
          </a:xfrm>
        </p:spPr>
        <p:txBody>
          <a:bodyPr>
            <a:normAutofit fontScale="90000"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14. Dùng 400ml dung dịch Ba(OH)</a:t>
            </a:r>
            <a:r>
              <a:rPr lang="en-US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 0,1M hấp thụ hoàn toàn 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lít khí SO</a:t>
            </a:r>
            <a:r>
              <a:rPr lang="en-US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 (đktc). Sau phản ứng thu được muối BaSO</a:t>
            </a:r>
            <a:r>
              <a:rPr lang="en-US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 không tan. Giá trị bằng số của 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là bao nhiêu?</a:t>
            </a:r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641837" y="2372496"/>
          <a:ext cx="7272045" cy="3140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2234880" imgH="965160" progId="Equation.DSMT4">
                  <p:embed/>
                </p:oleObj>
              </mc:Choice>
              <mc:Fallback>
                <p:oleObj name="Equation" r:id="rId3" imgW="2234880" imgH="9651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1837" y="2372496"/>
                        <a:ext cx="7272045" cy="3140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654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11547566" cy="1159417"/>
          </a:xfrm>
        </p:spPr>
        <p:txBody>
          <a:bodyPr>
            <a:no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15. Hấp thụ 112ml khí SO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(đktc) vào 700ml dd Ba(OH)</a:t>
            </a:r>
            <a:r>
              <a:rPr 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0,01M. Sau phản ứng thu được sản phẩm chỉ có m gam muối bari sunfit. Tính m  </a:t>
            </a:r>
            <a:b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108111" y="1162595"/>
          <a:ext cx="5612038" cy="5381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2438280" imgH="2260440" progId="Equation.DSMT4">
                  <p:embed/>
                </p:oleObj>
              </mc:Choice>
              <mc:Fallback>
                <p:oleObj name="Equation" r:id="rId3" imgW="2438280" imgH="22604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8111" y="1162595"/>
                        <a:ext cx="5612038" cy="5381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00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3"/>
          <p:cNvSpPr>
            <a:spLocks noChangeArrowheads="1" noChangeShapeType="1" noTextEdit="1"/>
          </p:cNvSpPr>
          <p:nvPr/>
        </p:nvSpPr>
        <p:spPr bwMode="auto">
          <a:xfrm>
            <a:off x="2286000" y="1"/>
            <a:ext cx="7486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prstShdw prst="shdw17" dist="17961" dir="13500000">
                    <a:srgbClr val="FF3300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 SỐ AXIT QUAN TRỌNG ( tt)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B. AXIT SUNFURIC(H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SO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76400" y="1371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I. Tính chất vật lí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657350" y="19050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II. Tính chất hóa học</a:t>
            </a:r>
          </a:p>
        </p:txBody>
      </p:sp>
      <p:pic>
        <p:nvPicPr>
          <p:cNvPr id="24582" name="Picture 11" descr="viet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960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16"/>
          <p:cNvSpPr txBox="1">
            <a:spLocks noChangeArrowheads="1"/>
          </p:cNvSpPr>
          <p:nvPr/>
        </p:nvSpPr>
        <p:spPr bwMode="auto">
          <a:xfrm>
            <a:off x="1609725" y="24384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III. Ứng dụng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2057400" y="3124200"/>
            <a:ext cx="7620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en-US" sz="2400" b="1">
                <a:latin typeface="Times New Roman" panose="02020603050405020304" pitchFamily="18" charset="0"/>
              </a:rPr>
              <a:t>Sản xuất phân bón, phẩm nhuộm, muối, axit,  chất tẩy rửa, chất dẻo, tơ sợi, giấy…</a:t>
            </a:r>
          </a:p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en-US" sz="2400" b="1">
                <a:latin typeface="Times New Roman" panose="02020603050405020304" pitchFamily="18" charset="0"/>
              </a:rPr>
              <a:t>Dùng trong công nghiệp luyện kim, chế biến dầu mỏ</a:t>
            </a:r>
          </a:p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en-US" sz="2400" b="1">
                <a:latin typeface="Times New Roman" panose="02020603050405020304" pitchFamily="18" charset="0"/>
              </a:rPr>
              <a:t>Dùng chế tạo thuốc nổ, nạp bình ăcquy 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1752600" y="51054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IV. Sản xuất H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SO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4</a:t>
            </a:r>
            <a:endParaRPr lang="en-US" altLang="en-US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8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9" grpId="0"/>
      <p:bldP spid="49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7" descr="viet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960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611313" y="1676400"/>
            <a:ext cx="3924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IV. Sản xuất H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SO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4</a:t>
            </a:r>
            <a:endParaRPr lang="en-US" altLang="en-US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764213" y="1828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Có 3 công đoạn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182813" y="2362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1. Sản xuất 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: Đốt S  hoặc FeS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 trong không khí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030413" y="3429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2. Sản xuất 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3</a:t>
            </a:r>
            <a:r>
              <a:rPr lang="en-US" altLang="en-US" sz="2400" b="1">
                <a:latin typeface="Times New Roman" panose="02020603050405020304" pitchFamily="18" charset="0"/>
              </a:rPr>
              <a:t>: Oxi hóa 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 ở 450</a:t>
            </a:r>
            <a:r>
              <a:rPr lang="en-US" altLang="en-US" sz="2400" b="1" baseline="30000">
                <a:latin typeface="Times New Roman" panose="02020603050405020304" pitchFamily="18" charset="0"/>
              </a:rPr>
              <a:t>o</a:t>
            </a:r>
            <a:r>
              <a:rPr lang="en-US" altLang="en-US" sz="2400" b="1">
                <a:latin typeface="Times New Roman" panose="02020603050405020304" pitchFamily="18" charset="0"/>
              </a:rPr>
              <a:t>C, xúc tác V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5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6145213" y="38862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2944814" y="3876675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    </a:t>
            </a:r>
            <a:r>
              <a:rPr lang="en-US" altLang="en-US" sz="2400" b="1">
                <a:latin typeface="Times New Roman" panose="02020603050405020304" pitchFamily="18" charset="0"/>
              </a:rPr>
              <a:t> +  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4849813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4849813" y="3733801"/>
            <a:ext cx="1066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V</a:t>
            </a:r>
            <a:r>
              <a:rPr lang="en-US" altLang="en-US" b="1" baseline="-25000">
                <a:latin typeface="Times New Roman" panose="02020603050405020304" pitchFamily="18" charset="0"/>
              </a:rPr>
              <a:t>2</a:t>
            </a:r>
            <a:r>
              <a:rPr lang="en-US" altLang="en-US" b="1">
                <a:latin typeface="Times New Roman" panose="02020603050405020304" pitchFamily="18" charset="0"/>
              </a:rPr>
              <a:t>O</a:t>
            </a:r>
            <a:r>
              <a:rPr lang="en-US" altLang="en-US" b="1" baseline="-25000">
                <a:latin typeface="Times New Roman" panose="02020603050405020304" pitchFamily="18" charset="0"/>
              </a:rPr>
              <a:t>5 </a:t>
            </a:r>
            <a:r>
              <a:rPr lang="en-US" altLang="en-US" b="1">
                <a:latin typeface="Times New Roman" panose="02020603050405020304" pitchFamily="18" charset="0"/>
              </a:rPr>
              <a:t>t</a:t>
            </a:r>
            <a:r>
              <a:rPr lang="en-US" altLang="en-US" b="1" baseline="30000">
                <a:latin typeface="Times New Roman" panose="02020603050405020304" pitchFamily="18" charset="0"/>
              </a:rPr>
              <a:t>o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2030414" y="289560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    </a:t>
            </a:r>
            <a:r>
              <a:rPr lang="en-US" altLang="en-US" sz="2400" b="1">
                <a:latin typeface="Times New Roman" panose="02020603050405020304" pitchFamily="18" charset="0"/>
              </a:rPr>
              <a:t> +  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4240213" y="28956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 flipV="1">
            <a:off x="3201989" y="3124200"/>
            <a:ext cx="88582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2874963" y="2593976"/>
            <a:ext cx="106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     t</a:t>
            </a:r>
            <a:r>
              <a:rPr lang="en-US" altLang="en-US" b="1" baseline="30000">
                <a:latin typeface="Times New Roman" panose="02020603050405020304" pitchFamily="18" charset="0"/>
              </a:rPr>
              <a:t>o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2182813" y="4662488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3</a:t>
            </a:r>
            <a:r>
              <a:rPr lang="en-US" altLang="en-US" sz="2400" b="1" smtClean="0">
                <a:latin typeface="Times New Roman" panose="02020603050405020304" pitchFamily="18" charset="0"/>
              </a:rPr>
              <a:t>. </a:t>
            </a:r>
            <a:r>
              <a:rPr lang="en-US" altLang="en-US" sz="2400" b="1">
                <a:latin typeface="Times New Roman" panose="02020603050405020304" pitchFamily="18" charset="0"/>
              </a:rPr>
              <a:t>Sản xuất H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4</a:t>
            </a:r>
            <a:r>
              <a:rPr lang="en-US" altLang="en-US" sz="2400" b="1">
                <a:latin typeface="Times New Roman" panose="02020603050405020304" pitchFamily="18" charset="0"/>
              </a:rPr>
              <a:t>: Cho 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3</a:t>
            </a:r>
            <a:r>
              <a:rPr lang="en-US" altLang="en-US" sz="2400" b="1">
                <a:latin typeface="Times New Roman" panose="02020603050405020304" pitchFamily="18" charset="0"/>
              </a:rPr>
              <a:t> tác dụng với nước</a:t>
            </a: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2397126" y="5002213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3    </a:t>
            </a:r>
            <a:r>
              <a:rPr lang="en-US" altLang="en-US" sz="2400" b="1">
                <a:latin typeface="Times New Roman" panose="02020603050405020304" pitchFamily="18" charset="0"/>
              </a:rPr>
              <a:t> +  H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2254" name="Line 30"/>
          <p:cNvSpPr>
            <a:spLocks noChangeShapeType="1"/>
          </p:cNvSpPr>
          <p:nvPr/>
        </p:nvSpPr>
        <p:spPr bwMode="auto">
          <a:xfrm>
            <a:off x="4681538" y="52228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5764214" y="495300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H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4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5535613" y="2895600"/>
            <a:ext cx="2176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4FeS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    </a:t>
            </a:r>
            <a:r>
              <a:rPr lang="en-US" altLang="en-US" sz="2400" b="1">
                <a:latin typeface="Times New Roman" panose="02020603050405020304" pitchFamily="18" charset="0"/>
              </a:rPr>
              <a:t> + 11 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7351713" y="2717800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     t</a:t>
            </a:r>
            <a:r>
              <a:rPr lang="en-US" altLang="en-US" b="1" baseline="30000">
                <a:latin typeface="Times New Roman" panose="02020603050405020304" pitchFamily="18" charset="0"/>
              </a:rPr>
              <a:t>o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745413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8507413" y="2895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2Fe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3 </a:t>
            </a:r>
            <a:r>
              <a:rPr lang="en-US" altLang="en-US" sz="2400" b="1">
                <a:latin typeface="Times New Roman" panose="02020603050405020304" pitchFamily="18" charset="0"/>
              </a:rPr>
              <a:t> + 8SO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6954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  <p:bldP spid="52235" grpId="0"/>
      <p:bldP spid="52236" grpId="0"/>
      <p:bldP spid="52243" grpId="0"/>
      <p:bldP spid="52244" grpId="0"/>
      <p:bldP spid="52245" grpId="0"/>
      <p:bldP spid="52247" grpId="0"/>
      <p:bldP spid="52248" grpId="0"/>
      <p:bldP spid="52249" grpId="0"/>
      <p:bldP spid="52251" grpId="0"/>
      <p:bldP spid="52252" grpId="0"/>
      <p:bldP spid="52253" grpId="0"/>
      <p:bldP spid="52255" grpId="0"/>
      <p:bldP spid="52256" grpId="0"/>
      <p:bldP spid="52257" grpId="0"/>
      <p:bldP spid="52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viet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09600"/>
            <a:ext cx="83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1476375" y="1792289"/>
            <a:ext cx="655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V. Nhận biết H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SO</a:t>
            </a:r>
            <a:r>
              <a:rPr lang="en-US" altLang="en-US" b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b="1">
                <a:solidFill>
                  <a:schemeClr val="hlink"/>
                </a:solidFill>
                <a:latin typeface="Times New Roman" panose="02020603050405020304" pitchFamily="18" charset="0"/>
              </a:rPr>
              <a:t>và muối sunfat</a:t>
            </a: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933575" y="2330451"/>
            <a:ext cx="84582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800" b="1">
                <a:latin typeface="Times New Roman" panose="02020603050405020304" pitchFamily="18" charset="0"/>
              </a:rPr>
              <a:t>Dùng quì tím </a:t>
            </a: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( dấu hiệu hóa đỏ)</a:t>
            </a:r>
            <a:r>
              <a:rPr lang="en-US" altLang="en-US" sz="2800" b="1">
                <a:latin typeface="Times New Roman" panose="02020603050405020304" pitchFamily="18" charset="0"/>
              </a:rPr>
              <a:t> hoặc kim loại mạnh </a:t>
            </a: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( dấu hiệu có khí sinh ra)</a:t>
            </a:r>
            <a:r>
              <a:rPr lang="en-US" altLang="en-US" sz="2800" b="1">
                <a:latin typeface="Times New Roman" panose="02020603050405020304" pitchFamily="18" charset="0"/>
              </a:rPr>
              <a:t> để nhận biết H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en-US" sz="2800" b="1">
                <a:latin typeface="Times New Roman" panose="02020603050405020304" pitchFamily="18" charset="0"/>
              </a:rPr>
              <a:t>Dùng dd BaCl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2, </a:t>
            </a:r>
            <a:r>
              <a:rPr lang="en-US" altLang="en-US" sz="2800" b="1">
                <a:latin typeface="Times New Roman" panose="02020603050405020304" pitchFamily="18" charset="0"/>
              </a:rPr>
              <a:t>Ba(NO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3</a:t>
            </a:r>
            <a:r>
              <a:rPr lang="en-US" altLang="en-US" sz="2800" b="1">
                <a:latin typeface="Times New Roman" panose="02020603050405020304" pitchFamily="18" charset="0"/>
              </a:rPr>
              <a:t>)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 </a:t>
            </a:r>
            <a:r>
              <a:rPr lang="en-US" altLang="en-US" sz="2800" b="1">
                <a:latin typeface="Times New Roman" panose="02020603050405020304" pitchFamily="18" charset="0"/>
              </a:rPr>
              <a:t>hoặc Ba(OH)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 </a:t>
            </a:r>
            <a:r>
              <a:rPr lang="en-US" altLang="en-US" sz="2800" b="1">
                <a:latin typeface="Times New Roman" panose="02020603050405020304" pitchFamily="18" charset="0"/>
              </a:rPr>
              <a:t>để nhận ra H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latin typeface="Times New Roman" panose="02020603050405020304" pitchFamily="18" charset="0"/>
              </a:rPr>
              <a:t>4</a:t>
            </a:r>
            <a:r>
              <a:rPr lang="en-US" altLang="en-US" sz="2800" b="1">
                <a:latin typeface="Times New Roman" panose="02020603050405020304" pitchFamily="18" charset="0"/>
              </a:rPr>
              <a:t> và muối sunfat </a:t>
            </a: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(dấu hiệu có chất kết tủa trắng  </a:t>
            </a:r>
            <a:r>
              <a:rPr lang="en-US" altLang="en-US" sz="28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BaSO</a:t>
            </a:r>
            <a:r>
              <a:rPr lang="en-US" altLang="en-US" sz="2800" b="1" u="sng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861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1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2057400" y="228601"/>
            <a:ext cx="7848600" cy="860425"/>
          </a:xfrm>
          <a:prstGeom prst="rect">
            <a:avLst/>
          </a:prstGeom>
          <a:solidFill>
            <a:srgbClr val="66FFFF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Ví dụ; Bằng phương pháp hóa học hãy nhận biết 3 lọ mất nhãn đựng 3 dd sau: H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4</a:t>
            </a:r>
            <a:r>
              <a:rPr lang="en-US" altLang="en-US" sz="2400" b="1">
                <a:latin typeface="Times New Roman" panose="02020603050405020304" pitchFamily="18" charset="0"/>
              </a:rPr>
              <a:t>, HCl, Na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>
                <a:latin typeface="Times New Roman" panose="02020603050405020304" pitchFamily="18" charset="0"/>
              </a:rPr>
              <a:t>SO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4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pic>
        <p:nvPicPr>
          <p:cNvPr id="2" name="Nhận biết H2SO4, HCl và Na2SO4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963" y="1752600"/>
            <a:ext cx="6934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1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294798"/>
              </p:ext>
            </p:extLst>
          </p:nvPr>
        </p:nvGraphicFramePr>
        <p:xfrm>
          <a:off x="783801" y="1318575"/>
          <a:ext cx="9684916" cy="1864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1229">
                  <a:extLst>
                    <a:ext uri="{9D8B030D-6E8A-4147-A177-3AD203B41FA5}">
                      <a16:colId xmlns:a16="http://schemas.microsoft.com/office/drawing/2014/main" val="230132635"/>
                    </a:ext>
                  </a:extLst>
                </a:gridCol>
                <a:gridCol w="2421229">
                  <a:extLst>
                    <a:ext uri="{9D8B030D-6E8A-4147-A177-3AD203B41FA5}">
                      <a16:colId xmlns:a16="http://schemas.microsoft.com/office/drawing/2014/main" val="1800653078"/>
                    </a:ext>
                  </a:extLst>
                </a:gridCol>
                <a:gridCol w="2421229">
                  <a:extLst>
                    <a:ext uri="{9D8B030D-6E8A-4147-A177-3AD203B41FA5}">
                      <a16:colId xmlns:a16="http://schemas.microsoft.com/office/drawing/2014/main" val="1000446098"/>
                    </a:ext>
                  </a:extLst>
                </a:gridCol>
                <a:gridCol w="2421229">
                  <a:extLst>
                    <a:ext uri="{9D8B030D-6E8A-4147-A177-3AD203B41FA5}">
                      <a16:colId xmlns:a16="http://schemas.microsoft.com/office/drawing/2014/main" val="428923316"/>
                    </a:ext>
                  </a:extLst>
                </a:gridCol>
              </a:tblGrid>
              <a:tr h="62159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898812"/>
                  </a:ext>
                </a:extLst>
              </a:tr>
              <a:tr h="62159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638802"/>
                  </a:ext>
                </a:extLst>
              </a:tr>
              <a:tr h="621590"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485118"/>
                  </a:ext>
                </a:extLst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222697"/>
              </p:ext>
            </p:extLst>
          </p:nvPr>
        </p:nvGraphicFramePr>
        <p:xfrm>
          <a:off x="1404245" y="3912069"/>
          <a:ext cx="6360636" cy="69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197080" imgH="241200" progId="Equation.DSMT4">
                  <p:embed/>
                </p:oleObj>
              </mc:Choice>
              <mc:Fallback>
                <p:oleObj name="Equation" r:id="rId3" imgW="2197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4245" y="3912069"/>
                        <a:ext cx="6360636" cy="69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9532" y="1358537"/>
            <a:ext cx="1632306" cy="83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Thuốc thử</a:t>
            </a: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0314" y="1352283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74568" y="1390920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79835" y="1982262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0613" y="1982263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Quỳ tím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9026" y="1982263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6507" y="2603425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 BaCl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3134" y="2582426"/>
            <a:ext cx="1571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 trắng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7441" y="1365161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3204" y="2058027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32017" y="2569327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31482" y="2582426"/>
            <a:ext cx="1571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0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828800" y="762001"/>
            <a:ext cx="716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latin typeface="Times New Roman" panose="02020603050405020304" pitchFamily="18" charset="0"/>
              </a:rPr>
              <a:t>Hoàn thành chuỗi biến hóa sau: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905000" y="2229644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466975" y="251539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447925" y="2224882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Times New Roman" panose="02020603050405020304" pitchFamily="18" charset="0"/>
              </a:rPr>
              <a:t>(1)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971800" y="2229644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00476" y="2524918"/>
            <a:ext cx="442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3738563" y="2234407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Times New Roman" panose="02020603050405020304" pitchFamily="18" charset="0"/>
              </a:rPr>
              <a:t>(2)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267200" y="2229644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5053013" y="254396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991100" y="2286794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Times New Roman" panose="02020603050405020304" pitchFamily="18" charset="0"/>
              </a:rPr>
              <a:t>(3)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5391150" y="2229644"/>
            <a:ext cx="1238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6486525" y="2224882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Times New Roman" panose="02020603050405020304" pitchFamily="18" charset="0"/>
              </a:rPr>
              <a:t>(4)</a:t>
            </a:r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6505575" y="251539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6858000" y="2229644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8253413" y="2539206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8291513" y="2172494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>
                <a:latin typeface="Times New Roman" panose="02020603050405020304" pitchFamily="18" charset="0"/>
              </a:rPr>
              <a:t>(5)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8686800" y="2239169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BaSO</a:t>
            </a:r>
            <a:r>
              <a:rPr lang="en-US" altLang="en-US" sz="28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72582" y="2971801"/>
          <a:ext cx="5814219" cy="338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2311200" imgH="1346040" progId="Equation.DSMT4">
                  <p:embed/>
                </p:oleObj>
              </mc:Choice>
              <mc:Fallback>
                <p:oleObj name="Equation" r:id="rId3" imgW="2311200" imgH="13460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2582" y="2971801"/>
                        <a:ext cx="5814219" cy="338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112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52" grpId="0"/>
      <p:bldP spid="57355" grpId="0"/>
      <p:bldP spid="57357" grpId="0"/>
      <p:bldP spid="57358" grpId="0"/>
      <p:bldP spid="57360" grpId="0"/>
      <p:bldP spid="57361" grpId="0"/>
      <p:bldP spid="57362" grpId="0"/>
      <p:bldP spid="57364" grpId="0"/>
      <p:bldP spid="57367" grpId="0"/>
      <p:bldP spid="57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2286000" y="730250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Mg, MgO, Mg(OH)</a:t>
            </a:r>
            <a:r>
              <a:rPr lang="vi-VN" altLang="en-US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và dung dịch axit sunfuric loãng, hãy viết các phương trình phản ứng hóa học điều chế magie sunfat.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1863725" y="3200401"/>
            <a:ext cx="807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hóa học: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+ H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4(loãng)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 MgSO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MgO + H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 MgSO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Mg(OH)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H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→ MgSO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+ 2H</a:t>
            </a:r>
            <a:r>
              <a:rPr lang="vi-VN" altLang="en-US" sz="36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8676" name="Rectangle 78"/>
          <p:cNvSpPr>
            <a:spLocks noChangeArrowheads="1"/>
          </p:cNvSpPr>
          <p:nvPr/>
        </p:nvSpPr>
        <p:spPr bwMode="auto">
          <a:xfrm>
            <a:off x="1676400" y="2438400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</a:t>
            </a:r>
          </a:p>
        </p:txBody>
      </p:sp>
    </p:spTree>
    <p:extLst>
      <p:ext uri="{BB962C8B-B14F-4D97-AF65-F5344CB8AC3E}">
        <p14:creationId xmlns:p14="http://schemas.microsoft.com/office/powerpoint/2010/main" val="292085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557</Words>
  <Application>Microsoft Office PowerPoint</Application>
  <PresentationFormat>Widescreen</PresentationFormat>
  <Paragraphs>94</Paragraphs>
  <Slides>22</Slides>
  <Notes>0</Notes>
  <HiddenSlides>0</HiddenSlides>
  <MMClips>3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OXIT  1. Oxit được chia thành mấy loại? A. 1 loại B. 2 loại C. 3 loại D. 4 loại </vt:lpstr>
      <vt:lpstr>2. Dãy oxit nào sau đây vừa tác dụng với nước, vừa tác dụng với dung dịch bazơ A. CaO, CuO     B. CO, Na2O.       C. CO2, SO2 D. P2O5, MgO </vt:lpstr>
      <vt:lpstr>3. Dãy chất sau đây chỉ gồm các oxit: A. MgO, Ba(OH)2, CaSO4, HCl.  B. MgO, CaO, CuO, FeO. C. SO2, CO2, NaOH, CaSO4.  D. CaO, Ba(OH)2, MgSO4, BaO. </vt:lpstr>
      <vt:lpstr>4. Sục khí SO2 vào cốc đựng nước cất, cho quỳ tím vào dung dịch thu được, quỳ tím sẽ: A. chuyển màu đỏ. B. chuyển màu xanh. C. chuyển màu vàng. D. mất màu. </vt:lpstr>
      <vt:lpstr>6. Oxit nào sau đây là oxit lưỡng tính? A. BaO B. Al2O3 C. SO3 D. MgO </vt:lpstr>
      <vt:lpstr> 7. Oxit nào sau đây là oxit trung tính? A. CaO B. CO2 C. SO2 D. CO </vt:lpstr>
      <vt:lpstr>9.Trong công nghiệp, vôi sống được điều chế bằng cách nhiệt phân: A. CaCl2 B. CaSO4 C. Ca(OH)2 D. CaCO3 </vt:lpstr>
      <vt:lpstr>11.Nếu hàm lượng của sắt là 70% thì đó là chất nào trong số các chất sau: A. Fe2O3 B. FeO C. Fe3O4 D. FeS </vt:lpstr>
      <vt:lpstr>12.Trong hơi thở, Chất khí làm đục nước vôi trong là: A. SO2 B. CO2 C. NO2 D. SO3 </vt:lpstr>
      <vt:lpstr>13. Hòa tan vừa đủ 5,6 gam CaO vào dung dịch HCl 14,6%. Khối lượng dung dịch HCl đã dùng là bao nhiêu? </vt:lpstr>
      <vt:lpstr>14. Dùng 400ml dung dịch Ba(OH)2 0,1M hấp thụ hoàn toàn V lít khí SO2 (đktc). Sau phản ứng thu được muối BaSO3 không tan. Giá trị bằng số của V là bao nhiêu? </vt:lpstr>
      <vt:lpstr>15. Hấp thụ 112ml khí SO2 (đktc) vào 700ml dd Ba(OH)2 0,01M. Sau phản ứng thu được sản phẩm chỉ có m gam muối bari sunfit. Tính m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6</cp:revision>
  <dcterms:created xsi:type="dcterms:W3CDTF">2021-09-26T05:58:01Z</dcterms:created>
  <dcterms:modified xsi:type="dcterms:W3CDTF">2021-09-30T03:57:12Z</dcterms:modified>
</cp:coreProperties>
</file>