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5" r:id="rId9"/>
    <p:sldId id="269" r:id="rId10"/>
    <p:sldId id="271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974D9-CA25-4E21-95A7-4383D28FC109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8713A-12D3-4470-BA75-F4354D32F27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0005-8EDC-48C4-ADC9-9F3F9391F9AA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0005-8EDC-48C4-ADC9-9F3F9391F9AA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421A-B3BE-492D-A414-A1E4726ACBF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0430" y="242886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9" name="Picture 1" descr="Picture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42910" y="2214554"/>
            <a:ext cx="774250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 CỦA OXIT VÀ AXIT </a:t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TOM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0"/>
            <a:ext cx="24384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14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00702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1142976" y="21429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NHANH:</a:t>
            </a:r>
            <a:endParaRPr lang="vi-VN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61"/>
          <p:cNvSpPr txBox="1">
            <a:spLocks noChangeArrowheads="1"/>
          </p:cNvSpPr>
          <p:nvPr/>
        </p:nvSpPr>
        <p:spPr>
          <a:xfrm>
            <a:off x="357158" y="1071546"/>
            <a:ext cx="8382000" cy="31543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2,24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lít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khí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</a:t>
            </a:r>
            <a:r>
              <a:rPr kumimoji="0" lang="en-US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đktc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tác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vừa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100ml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OH ,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K</a:t>
            </a:r>
            <a:r>
              <a:rPr kumimoji="0" lang="en-US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</a:t>
            </a:r>
            <a:r>
              <a:rPr kumimoji="0" lang="en-US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a/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PTHH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b/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nồng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mol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KOH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c/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nồng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mol/l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0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0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4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9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6" name="Picture 15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00702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1285852" y="309546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0100" y="1571612"/>
            <a:ext cx="7859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</a:p>
          <a:p>
            <a:pPr marL="342900" indent="-34290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KOH	+      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→     K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  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84" y="200024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vi-VN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357422" y="262002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mol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4810" y="264318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mol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3108" y="321468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 mol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319153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,1mol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4480" y="1048392"/>
            <a:ext cx="342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n 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CO2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endParaRPr lang="vi-VN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4810" y="78579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2,24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4810" y="121442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4607416" y="984381"/>
            <a:ext cx="2" cy="607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1821" y="3994879"/>
            <a:ext cx="81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2976" y="4929198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MKOH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928926" y="514192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00364" y="450057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endParaRPr lang="vi-VN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00364" y="521495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57620" y="492919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429124" y="5214950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29124" y="462029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29124" y="533467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00826" y="492919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5111" y="1118495"/>
            <a:ext cx="177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=0,1 mol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46556" y="379286"/>
            <a:ext cx="3176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100m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l=0,1 l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41" grpId="0"/>
      <p:bldP spid="42" grpId="0"/>
      <p:bldP spid="49" grpId="0"/>
      <p:bldP spid="50" grpId="0"/>
      <p:bldP spid="51" grpId="0"/>
      <p:bldP spid="54" grpId="0"/>
      <p:bldP spid="55" grpId="0"/>
      <p:bldP spid="58" grpId="0"/>
      <p:bldP spid="2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4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9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Rectangle 15"/>
          <p:cNvSpPr/>
          <p:nvPr/>
        </p:nvSpPr>
        <p:spPr>
          <a:xfrm>
            <a:off x="2071670" y="1571612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428604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mol/l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8372" y="346577"/>
            <a:ext cx="1744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9124" y="40545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3042" y="1285860"/>
            <a:ext cx="642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6050" y="128586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428992" y="15468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7554" y="85723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554" y="157161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1868" y="1094700"/>
            <a:ext cx="744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</a:t>
            </a:r>
            <a:r>
              <a:rPr lang="en-US" b="1" baseline="-25000" dirty="0" smtClean="0"/>
              <a:t>2</a:t>
            </a:r>
            <a:r>
              <a:rPr lang="en-US" b="1" dirty="0" smtClean="0"/>
              <a:t>CO</a:t>
            </a:r>
            <a:r>
              <a:rPr lang="en-US" b="1" baseline="-25000" dirty="0" smtClean="0"/>
              <a:t>3</a:t>
            </a:r>
            <a:endParaRPr lang="vi-VN" dirty="0"/>
          </a:p>
        </p:txBody>
      </p:sp>
      <p:sp>
        <p:nvSpPr>
          <p:cNvPr id="26" name="TextBox 25"/>
          <p:cNvSpPr txBox="1"/>
          <p:nvPr/>
        </p:nvSpPr>
        <p:spPr>
          <a:xfrm>
            <a:off x="4357686" y="12858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857752" y="1571612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57752" y="97695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endParaRPr lang="vi-VN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7752" y="169133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0892" y="128586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3568" y="2492896"/>
            <a:ext cx="648072" cy="6480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7584" y="692696"/>
            <a:ext cx="7560840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AXIT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Tính chất hóa học nào 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phải của axit?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Tác dụng với kim loại.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Tác dụng với muối.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Tác dụng với oxit axit.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Tác dụng với oxit bazơ.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43608" y="2754456"/>
            <a:ext cx="57606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43608" y="1340768"/>
            <a:ext cx="6768752" cy="28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Chất nào sau đây tác dụng với Fe ở nhiệt độ thường tạo ra khí hiđro là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HCl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CO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H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1520" y="2492896"/>
            <a:ext cx="648072" cy="648072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5536" y="1124744"/>
            <a:ext cx="7992888" cy="374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Hiện tượng quan sát được khi cho mẩu magie vào ống nghiệm chứa axit HCl dư là:  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Mẩu Mg tan dần, không có bọt khí thoát ra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Mẩu Mg tan dần, có bọt khí thoát ra, dung dịch thu được không màu   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 Mẩu Mg tan dần, có bọt khí thoát ra, dung dịch thu được có màu xanh lam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 Không xảy ra hiện tượng gì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3568" y="2924944"/>
            <a:ext cx="576064" cy="6480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3568" y="1124744"/>
            <a:ext cx="7560840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Các kim loại nào sau đây tác dụng được với dung dịch H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loãng?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Mg, Zn, Ag, Cu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Mg, Zn, Fe, Cu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Zn, Fe, Al, Mg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Al, Cu, Fe, Ag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74262" y="3547635"/>
            <a:ext cx="576064" cy="54850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99592" y="1268760"/>
            <a:ext cx="7128792" cy="28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Axit H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loãng không tác dụng với kim loại nào sau đây: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Al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Fe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Mg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Ag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9552" y="2924944"/>
            <a:ext cx="57606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9552" y="1052736"/>
            <a:ext cx="7488832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Dãy gồm các oxit tác dụng được với nước tạo thành dung dịch axit là: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CO, CO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P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NO, SO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P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NO, SO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3528" y="2708920"/>
            <a:ext cx="576064" cy="57606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98072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7: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Nhóm chất tác dụng với dung dịch H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loãng sinh ra chất kết tủa màu trắng: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ZnO, BaCl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CuO, BaCl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BaCl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Ba(NO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Ba(OH)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ZnO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6" name="Picture 15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5500702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671514" y="3367086"/>
            <a:ext cx="4572000" cy="2351088"/>
            <a:chOff x="576" y="960"/>
            <a:chExt cx="2880" cy="1481"/>
          </a:xfrm>
        </p:grpSpPr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576" y="1440"/>
              <a:ext cx="912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960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960" y="110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2400" y="960"/>
              <a:ext cx="1056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>
              <a:off x="1488" y="15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2493" y="1449"/>
              <a:ext cx="528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>
              <a:off x="960" y="172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624" y="2208"/>
              <a:ext cx="864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55"/>
            <p:cNvSpPr txBox="1">
              <a:spLocks noChangeArrowheads="1"/>
            </p:cNvSpPr>
            <p:nvPr/>
          </p:nvSpPr>
          <p:spPr bwMode="auto">
            <a:xfrm>
              <a:off x="1488" y="110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(2)</a:t>
              </a:r>
              <a:endParaRPr 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57"/>
            <p:cNvSpPr txBox="1">
              <a:spLocks noChangeArrowheads="1"/>
            </p:cNvSpPr>
            <p:nvPr/>
          </p:nvSpPr>
          <p:spPr bwMode="auto">
            <a:xfrm>
              <a:off x="1632" y="163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(5)</a:t>
              </a:r>
              <a:endParaRPr 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58"/>
            <p:cNvSpPr txBox="1">
              <a:spLocks noChangeArrowheads="1"/>
            </p:cNvSpPr>
            <p:nvPr/>
          </p:nvSpPr>
          <p:spPr bwMode="auto">
            <a:xfrm>
              <a:off x="720" y="182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61"/>
          <p:cNvGrpSpPr>
            <a:grpSpLocks/>
          </p:cNvGrpSpPr>
          <p:nvPr/>
        </p:nvGrpSpPr>
        <p:grpSpPr bwMode="auto">
          <a:xfrm>
            <a:off x="4786314" y="3214686"/>
            <a:ext cx="3505200" cy="2579688"/>
            <a:chOff x="3264" y="864"/>
            <a:chExt cx="2208" cy="1625"/>
          </a:xfrm>
        </p:grpSpPr>
        <p:sp>
          <p:nvSpPr>
            <p:cNvPr id="34" name="Text Box 43"/>
            <p:cNvSpPr txBox="1">
              <a:spLocks noChangeArrowheads="1"/>
            </p:cNvSpPr>
            <p:nvPr/>
          </p:nvSpPr>
          <p:spPr bwMode="auto">
            <a:xfrm>
              <a:off x="4416" y="1488"/>
              <a:ext cx="912" cy="2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(1)</a:t>
              </a:r>
              <a:endPara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>
              <a:off x="4800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4800" y="11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H="1">
              <a:off x="3552" y="110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 flipH="1">
              <a:off x="3264" y="163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49"/>
            <p:cNvSpPr txBox="1">
              <a:spLocks noChangeArrowheads="1"/>
            </p:cNvSpPr>
            <p:nvPr/>
          </p:nvSpPr>
          <p:spPr bwMode="auto">
            <a:xfrm>
              <a:off x="4464" y="2256"/>
              <a:ext cx="720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(3)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51"/>
            <p:cNvSpPr txBox="1">
              <a:spLocks noChangeArrowheads="1"/>
            </p:cNvSpPr>
            <p:nvPr/>
          </p:nvSpPr>
          <p:spPr bwMode="auto">
            <a:xfrm>
              <a:off x="3888" y="864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2" name="Text Box 54"/>
            <p:cNvSpPr txBox="1">
              <a:spLocks noChangeArrowheads="1"/>
            </p:cNvSpPr>
            <p:nvPr/>
          </p:nvSpPr>
          <p:spPr bwMode="auto">
            <a:xfrm>
              <a:off x="4800" y="1872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5243514" y="4129086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(6)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7356" y="85723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vi-VN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034" y="1571612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12021" y="1628800"/>
            <a:ext cx="504056" cy="576064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9552" y="76470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8: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Dãy các chất có thể tác dụng với dung dịch HCl là: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Na, FeO, CuO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FeO, CuO, CO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 Fe, FeO, CO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Na, FeO, CO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11560" y="2564904"/>
            <a:ext cx="576064" cy="648072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1560" y="908720"/>
            <a:ext cx="6246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Dung dịch A tác dụng với CuO tạo ra dung dịch có màu xanh lam. A là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NaOH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Na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H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Ca(OH)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11560" y="2780928"/>
            <a:ext cx="576064" cy="6480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1560" y="620689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10: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Nhóm oxit vừa tác dụng với nước, vừa tác dụng với dung dịch HCl là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Na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O, SO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K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O, P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CaO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BaO, Al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Na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CaO, BaO, K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8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55576" y="2967628"/>
            <a:ext cx="504056" cy="50405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55576" y="1628800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11: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Các dung dịch đều làm quỳ tím chuyển đỏ là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NaCl, HCl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HCl, H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NaOH, KOH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NaCl, NaOH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55576" y="2276872"/>
            <a:ext cx="57606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55576" y="1052736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12: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Để an toàn khi pha loãng H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800" baseline="-25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đặc cần thực hiện theo cách: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rót từng giọt nước vào axit.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rót từng giọt axit vào nước.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cho cả nước và axit vào cùng một lúc.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cả 3 cách trên đều được.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1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2283" y="1543871"/>
            <a:ext cx="648072" cy="50405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5536" y="40466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13: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Hiện tượng khi thêm vài giọt dung dịch H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dung dịch BaCl</a:t>
            </a:r>
            <a:r>
              <a:rPr lang="en-US" sz="2400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là:</a:t>
            </a:r>
            <a:endParaRPr lang="en-US" sz="240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spcBef>
                <a:spcPts val="0"/>
              </a:spcBef>
              <a:spcAft>
                <a:spcPts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Xuất hiện kết tủa hồng.                                                  </a:t>
            </a:r>
            <a:endParaRPr lang="en-US" sz="240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spcBef>
                <a:spcPts val="0"/>
              </a:spcBef>
              <a:spcAft>
                <a:spcPts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Xuất hiện kết tủa trắng.</a:t>
            </a:r>
            <a:endParaRPr lang="en-US" sz="240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>
              <a:spcBef>
                <a:spcPts val="0"/>
              </a:spcBef>
              <a:spcAft>
                <a:spcPts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Xuất hiện kết tủa xanh lam.                                           </a:t>
            </a:r>
            <a:endParaRPr lang="en-US" sz="240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Xuất hiện kết tủa nâu đỏ.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500" y="4422596"/>
            <a:ext cx="648072" cy="50405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520" y="335699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14: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Dãy gồm các kim loại tác dụng được với dung dịch H2SO4 loãng là: </a:t>
            </a:r>
          </a:p>
          <a:p>
            <a:pPr marL="544830" marR="30480" indent="-514350" algn="just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, Cu, Mg.               B. Zn, Fe, Cu.                </a:t>
            </a:r>
            <a:endParaRPr lang="en-US" sz="240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. Zn, Fe, Al.                 D. Fe, Zn, Ag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8" y="188640"/>
            <a:ext cx="8748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Bài 15: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Cho một khối lượng mạt sắt dư vào 500 ml dd HCl, sau phản ứng thu được 3,36 lít khí (đktc). Nồng độ mol của dung dịch HCl đã dùng?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378246"/>
              </p:ext>
            </p:extLst>
          </p:nvPr>
        </p:nvGraphicFramePr>
        <p:xfrm>
          <a:off x="467544" y="2004522"/>
          <a:ext cx="7776864" cy="396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2666880" imgH="1346040" progId="Equation.DSMT4">
                  <p:embed/>
                </p:oleObj>
              </mc:Choice>
              <mc:Fallback>
                <p:oleObj name="Equation" r:id="rId3" imgW="26668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004522"/>
                        <a:ext cx="7776864" cy="3963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9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3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Bài 16: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Cho a gam sắt vào dung dịch HCl dư. Sau phản ứng thu được 6,72 lít khí hidro ở đktc. Giá trị của a là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662678"/>
              </p:ext>
            </p:extLst>
          </p:nvPr>
        </p:nvGraphicFramePr>
        <p:xfrm>
          <a:off x="827584" y="1861668"/>
          <a:ext cx="7272808" cy="4789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1752480" imgH="1143000" progId="Equation.DSMT4">
                  <p:embed/>
                </p:oleObj>
              </mc:Choice>
              <mc:Fallback>
                <p:oleObj name="Equation" r:id="rId3" imgW="1752480" imgH="11430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861668"/>
                        <a:ext cx="7272808" cy="4789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1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Bài 17: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Để trung hòa hoàn toàn 100ml dung dịch NaOH 1M cần vừa đủ V ml dung dịch H</a:t>
            </a:r>
            <a:r>
              <a:rPr lang="en-US" sz="2800" baseline="-2500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en-US" sz="2800" baseline="-2500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2M. Giá trị của V là: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564113"/>
              </p:ext>
            </p:extLst>
          </p:nvPr>
        </p:nvGraphicFramePr>
        <p:xfrm>
          <a:off x="209137" y="1946548"/>
          <a:ext cx="8725726" cy="4911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2323800" imgH="1295280" progId="Equation.DSMT4">
                  <p:embed/>
                </p:oleObj>
              </mc:Choice>
              <mc:Fallback>
                <p:oleObj name="Equation" r:id="rId3" imgW="2323800" imgH="12952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137" y="1946548"/>
                        <a:ext cx="8725726" cy="4911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3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6" name="Picture 15" descr="original_pencil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57214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14282" y="338851"/>
            <a:ext cx="8643966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 CHẤT HOÁ HỌC CỦA OXIT VÀ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AXIT</a:t>
            </a:r>
          </a:p>
        </p:txBody>
      </p:sp>
      <p:pic>
        <p:nvPicPr>
          <p:cNvPr id="18" name="Picture 17" descr="book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500034" y="2071678"/>
            <a:ext cx="6858000" cy="38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800" b="0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85786" y="2643182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 TÍNH CHẤT HÓA HỌC CỦA OXIT:</a:t>
            </a:r>
            <a:endParaRPr lang="en-US" sz="2400" u="sng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71514" y="3290886"/>
            <a:ext cx="4572000" cy="2427288"/>
            <a:chOff x="576" y="912"/>
            <a:chExt cx="2880" cy="1529"/>
          </a:xfrm>
        </p:grpSpPr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576" y="1440"/>
              <a:ext cx="912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960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960" y="110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1008" y="912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bazo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2400" y="960"/>
              <a:ext cx="1056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1488" y="15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2493" y="1449"/>
              <a:ext cx="528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960" y="172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624" y="2208"/>
              <a:ext cx="864" cy="23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960" y="182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1488" y="1392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bazo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55"/>
            <p:cNvSpPr txBox="1">
              <a:spLocks noChangeArrowheads="1"/>
            </p:cNvSpPr>
            <p:nvPr/>
          </p:nvSpPr>
          <p:spPr bwMode="auto">
            <a:xfrm>
              <a:off x="1488" y="110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61"/>
          <p:cNvGrpSpPr>
            <a:grpSpLocks/>
          </p:cNvGrpSpPr>
          <p:nvPr/>
        </p:nvGrpSpPr>
        <p:grpSpPr bwMode="auto">
          <a:xfrm>
            <a:off x="4786314" y="3214686"/>
            <a:ext cx="3505200" cy="2855913"/>
            <a:chOff x="3264" y="864"/>
            <a:chExt cx="2208" cy="1799"/>
          </a:xfrm>
        </p:grpSpPr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4416" y="1488"/>
              <a:ext cx="912" cy="2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bazo</a:t>
              </a:r>
              <a:endPara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4800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>
              <a:off x="4800" y="11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 flipH="1">
              <a:off x="3552" y="110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48"/>
            <p:cNvSpPr>
              <a:spLocks noChangeShapeType="1"/>
            </p:cNvSpPr>
            <p:nvPr/>
          </p:nvSpPr>
          <p:spPr bwMode="auto">
            <a:xfrm flipH="1">
              <a:off x="3264" y="163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49"/>
            <p:cNvSpPr txBox="1">
              <a:spLocks noChangeArrowheads="1"/>
            </p:cNvSpPr>
            <p:nvPr/>
          </p:nvSpPr>
          <p:spPr bwMode="auto">
            <a:xfrm>
              <a:off x="4464" y="2256"/>
              <a:ext cx="720" cy="40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Bazo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4" name="Text Box 50"/>
            <p:cNvSpPr txBox="1">
              <a:spLocks noChangeArrowheads="1"/>
            </p:cNvSpPr>
            <p:nvPr/>
          </p:nvSpPr>
          <p:spPr bwMode="auto">
            <a:xfrm>
              <a:off x="3552" y="1440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51"/>
            <p:cNvSpPr txBox="1">
              <a:spLocks noChangeArrowheads="1"/>
            </p:cNvSpPr>
            <p:nvPr/>
          </p:nvSpPr>
          <p:spPr bwMode="auto">
            <a:xfrm>
              <a:off x="3888" y="864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dd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6" name="Text Box 54"/>
            <p:cNvSpPr txBox="1">
              <a:spLocks noChangeArrowheads="1"/>
            </p:cNvSpPr>
            <p:nvPr/>
          </p:nvSpPr>
          <p:spPr bwMode="auto">
            <a:xfrm>
              <a:off x="4800" y="1872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14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500702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14400" y="642918"/>
            <a:ext cx="8229600" cy="1384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Phương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trình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phản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ứng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minh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họa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: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31481" y="1662052"/>
            <a:ext cx="8212811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(r) + 2HCl(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→ CaCl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+ H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O(l).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(k) + Ca(OH)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→ CaCO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(r) + H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O(l).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(r) + CO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(k) → CaCO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(r) + H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O(l) → Ca(OH)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3(k)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→ H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kumimoji="0" lang="en-US" sz="33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kumimoji="0" lang="en-US" sz="3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51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58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61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9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2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3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56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4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4" name="Picture 63" descr="original_pencil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57214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128322" y="385684"/>
            <a:ext cx="818854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2.TÍNH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CHẤT HÓA HỌC CỦA AXIT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3441518" y="3544831"/>
            <a:ext cx="2145627" cy="6995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1468234" y="2457385"/>
            <a:ext cx="2145627" cy="5789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0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6183142" y="4814840"/>
            <a:ext cx="2145627" cy="577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0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813860" y="4864043"/>
            <a:ext cx="1829280" cy="493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000" b="1" baseline="-25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5995402" y="2390718"/>
            <a:ext cx="1835687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2647328" y="4676718"/>
            <a:ext cx="1307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Bazo</a:t>
            </a:r>
            <a:r>
              <a:rPr lang="en-US" sz="2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3476433" y="2314510"/>
            <a:ext cx="1258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K.loại</a:t>
            </a:r>
            <a:r>
              <a:rPr lang="en-US" sz="2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3" name="Text Box 16"/>
          <p:cNvSpPr txBox="1">
            <a:spLocks noChangeArrowheads="1"/>
          </p:cNvSpPr>
          <p:nvPr/>
        </p:nvSpPr>
        <p:spPr bwMode="auto">
          <a:xfrm>
            <a:off x="4683704" y="2238318"/>
            <a:ext cx="1527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Line 18"/>
          <p:cNvSpPr>
            <a:spLocks noChangeShapeType="1"/>
          </p:cNvSpPr>
          <p:nvPr/>
        </p:nvSpPr>
        <p:spPr bwMode="auto">
          <a:xfrm>
            <a:off x="3886200" y="4143375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5" name="Line 19"/>
          <p:cNvSpPr>
            <a:spLocks noChangeShapeType="1"/>
          </p:cNvSpPr>
          <p:nvPr/>
        </p:nvSpPr>
        <p:spPr bwMode="auto">
          <a:xfrm>
            <a:off x="3405932" y="2671700"/>
            <a:ext cx="1153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Line 20"/>
          <p:cNvSpPr>
            <a:spLocks noChangeShapeType="1"/>
          </p:cNvSpPr>
          <p:nvPr/>
        </p:nvSpPr>
        <p:spPr bwMode="auto">
          <a:xfrm>
            <a:off x="4624388" y="2667000"/>
            <a:ext cx="0" cy="9797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7" name="Line 21"/>
          <p:cNvSpPr>
            <a:spLocks noChangeShapeType="1"/>
          </p:cNvSpPr>
          <p:nvPr/>
        </p:nvSpPr>
        <p:spPr bwMode="auto">
          <a:xfrm>
            <a:off x="4610100" y="2681288"/>
            <a:ext cx="156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8" name="Line 24"/>
          <p:cNvSpPr>
            <a:spLocks noChangeShapeType="1"/>
          </p:cNvSpPr>
          <p:nvPr/>
        </p:nvSpPr>
        <p:spPr bwMode="auto">
          <a:xfrm>
            <a:off x="4648200" y="4114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2724150" y="5105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" name="Line 26"/>
          <p:cNvSpPr>
            <a:spLocks noChangeShapeType="1"/>
          </p:cNvSpPr>
          <p:nvPr/>
        </p:nvSpPr>
        <p:spPr bwMode="auto">
          <a:xfrm>
            <a:off x="4648200" y="512445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4542377" y="4743402"/>
            <a:ext cx="1887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5476697" y="3457518"/>
            <a:ext cx="1258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6821916" y="3600393"/>
            <a:ext cx="1494946" cy="744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itchFamily="18" charset="0"/>
              </a:rPr>
              <a:t>Muối</a:t>
            </a:r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0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5357818" y="3786190"/>
            <a:ext cx="1464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85" name="TextBox 84"/>
          <p:cNvSpPr txBox="1"/>
          <p:nvPr/>
        </p:nvSpPr>
        <p:spPr>
          <a:xfrm>
            <a:off x="3714744" y="2714620"/>
            <a:ext cx="83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+(2)</a:t>
            </a:r>
            <a:endParaRPr lang="vi-VN" dirty="0"/>
          </a:p>
        </p:txBody>
      </p:sp>
      <p:sp>
        <p:nvSpPr>
          <p:cNvPr id="86" name="TextBox 85"/>
          <p:cNvSpPr txBox="1"/>
          <p:nvPr/>
        </p:nvSpPr>
        <p:spPr>
          <a:xfrm>
            <a:off x="4929190" y="2714620"/>
            <a:ext cx="83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+(3)</a:t>
            </a:r>
            <a:endParaRPr lang="vi-VN" dirty="0"/>
          </a:p>
        </p:txBody>
      </p:sp>
      <p:sp>
        <p:nvSpPr>
          <p:cNvPr id="87" name="TextBox 86"/>
          <p:cNvSpPr txBox="1"/>
          <p:nvPr/>
        </p:nvSpPr>
        <p:spPr>
          <a:xfrm>
            <a:off x="5643570" y="3857628"/>
            <a:ext cx="83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+(5)</a:t>
            </a:r>
            <a:endParaRPr lang="vi-VN" dirty="0"/>
          </a:p>
        </p:txBody>
      </p:sp>
      <p:sp>
        <p:nvSpPr>
          <p:cNvPr id="88" name="TextBox 87"/>
          <p:cNvSpPr txBox="1"/>
          <p:nvPr/>
        </p:nvSpPr>
        <p:spPr>
          <a:xfrm>
            <a:off x="4929190" y="5143512"/>
            <a:ext cx="83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+(4)</a:t>
            </a:r>
            <a:endParaRPr lang="vi-VN" dirty="0"/>
          </a:p>
        </p:txBody>
      </p:sp>
      <p:sp>
        <p:nvSpPr>
          <p:cNvPr id="89" name="TextBox 88"/>
          <p:cNvSpPr txBox="1"/>
          <p:nvPr/>
        </p:nvSpPr>
        <p:spPr>
          <a:xfrm>
            <a:off x="2857488" y="514351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+(1)</a:t>
            </a:r>
            <a:endParaRPr lang="vi-VN" dirty="0"/>
          </a:p>
        </p:txBody>
      </p:sp>
      <p:sp>
        <p:nvSpPr>
          <p:cNvPr id="91" name="TextBox 90"/>
          <p:cNvSpPr txBox="1"/>
          <p:nvPr/>
        </p:nvSpPr>
        <p:spPr>
          <a:xfrm>
            <a:off x="196280" y="885750"/>
            <a:ext cx="8577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quì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6903" y="1719852"/>
            <a:ext cx="6271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1" grpId="0"/>
      <p:bldP spid="72" grpId="0"/>
      <p:bldP spid="73" grpId="0"/>
      <p:bldP spid="81" grpId="0"/>
      <p:bldP spid="82" grpId="0"/>
      <p:bldP spid="91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14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00702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00100" y="285728"/>
            <a:ext cx="7829576" cy="1384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Phương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phản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ứng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minh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họa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07974" y="1981200"/>
            <a:ext cx="8428594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2HCl(dd) + Zn(r) → ZnCl</a:t>
            </a:r>
            <a:r>
              <a:rPr kumimoji="0" lang="en-US" sz="3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(dd) + H</a:t>
            </a:r>
            <a:r>
              <a:rPr kumimoji="0" lang="en-US" sz="3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(k).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en-US" sz="3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(dd) + CuO(r) → CuSO</a:t>
            </a:r>
            <a:r>
              <a:rPr kumimoji="0" lang="en-US" sz="3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(dd) + H</a:t>
            </a:r>
            <a:r>
              <a:rPr kumimoji="0" lang="en-US" sz="3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O(l).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HCl(dd) + NaOH(dd) → NaCl(dd) + H</a:t>
            </a:r>
            <a:r>
              <a:rPr kumimoji="0" lang="en-US" sz="3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O(l).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14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429264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2286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Ngoài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</a:t>
            </a:r>
            <a:r>
              <a:rPr kumimoji="0" 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</a:t>
            </a:r>
            <a:r>
              <a:rPr kumimoji="0" lang="en-US" sz="2800" b="1" i="0" u="none" strike="noStrike" kern="1200" cap="none" spc="0" normalizeH="0" baseline="-2500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đặc</a:t>
            </a:r>
            <a:r>
              <a:rPr kumimoji="0" lang="en-US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còn có những </a:t>
            </a:r>
            <a:r>
              <a:rPr kumimoji="0" lang="en-US" sz="2800" b="1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chất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00098" y="1295400"/>
            <a:ext cx="91440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US" sz="3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……………………………………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4(đ/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Cu         CuSO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+SO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+2H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US" sz="3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 C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+11H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95325" y="1738313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</a:rPr>
              <a:t>không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</a:rPr>
              <a:t>giải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</a:rPr>
              <a:t>phóng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</a:rPr>
              <a:t>khí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</a:rPr>
              <a:t>hidro</a:t>
            </a:r>
            <a:r>
              <a:rPr lang="en-US" sz="20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871913" y="3462342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</a:rPr>
              <a:t>háo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</a:rPr>
              <a:t>nước</a:t>
            </a:r>
            <a:endParaRPr lang="en-US" sz="34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4743456" y="2857496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386263" y="4214818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H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SO</a:t>
            </a:r>
            <a:r>
              <a:rPr lang="en-US" baseline="-25000" dirty="0">
                <a:latin typeface="Arial" charset="0"/>
              </a:rPr>
              <a:t>đặc</a:t>
            </a:r>
            <a:endParaRPr lang="en-US" dirty="0">
              <a:latin typeface="Arial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972056" y="2490783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t</a:t>
            </a:r>
            <a:r>
              <a:rPr lang="en-US" baseline="30000" dirty="0">
                <a:latin typeface="Arial" charset="0"/>
              </a:rPr>
              <a:t>o</a:t>
            </a: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038600" y="4572008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 animBg="1"/>
      <p:bldP spid="22" grpId="0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14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00702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643042" y="71435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BÀI TẬP:</a:t>
            </a:r>
            <a:endParaRPr lang="vi-VN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57200" y="1428736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	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1/21.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clohidric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hidroxit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00500" y="2928934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SO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724300" y="3548722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800500" y="4214818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SO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76200" y="-203200"/>
            <a:ext cx="9220200" cy="7162800"/>
            <a:chOff x="0" y="-206"/>
            <a:chExt cx="5958" cy="462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3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7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" name="Picture 8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8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3" descr="n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14" descr="book_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original_pencil_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500702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1"/>
          <p:cNvSpPr txBox="1">
            <a:spLocks noChangeArrowheads="1"/>
          </p:cNvSpPr>
          <p:nvPr/>
        </p:nvSpPr>
        <p:spPr>
          <a:xfrm>
            <a:off x="304800" y="304800"/>
            <a:ext cx="8305800" cy="30019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3/ 21 SGK: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dùng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đốt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lẫn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CO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.Làm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lọa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bỏ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khỏi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hóa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rẻ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tiền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PTHH.</a:t>
            </a: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304800" y="2141549"/>
            <a:ext cx="83058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28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sz="28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158" y="4714884"/>
            <a:ext cx="70009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PTHH: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Ca(OH)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CaCO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+ H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Ca(OH)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CaSO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+ H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756</Words>
  <Application>Microsoft Office PowerPoint</Application>
  <PresentationFormat>On-screen Show (4:3)</PresentationFormat>
  <Paragraphs>200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 New Roman</vt:lpstr>
      <vt:lpstr>VNI-Times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 Manh</dc:creator>
  <cp:lastModifiedBy>A</cp:lastModifiedBy>
  <cp:revision>53</cp:revision>
  <dcterms:created xsi:type="dcterms:W3CDTF">2012-09-18T15:51:22Z</dcterms:created>
  <dcterms:modified xsi:type="dcterms:W3CDTF">2021-09-30T03:57:02Z</dcterms:modified>
</cp:coreProperties>
</file>