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  <p:sldId id="293" r:id="rId5"/>
    <p:sldId id="370" r:id="rId6"/>
    <p:sldId id="371" r:id="rId7"/>
    <p:sldId id="374" r:id="rId8"/>
    <p:sldId id="373" r:id="rId9"/>
    <p:sldId id="375" r:id="rId10"/>
    <p:sldId id="377" r:id="rId11"/>
    <p:sldId id="379" r:id="rId12"/>
    <p:sldId id="378" r:id="rId13"/>
    <p:sldId id="380" r:id="rId14"/>
    <p:sldId id="383" r:id="rId15"/>
    <p:sldId id="394" r:id="rId16"/>
    <p:sldId id="393" r:id="rId17"/>
    <p:sldId id="391" r:id="rId18"/>
    <p:sldId id="387" r:id="rId19"/>
    <p:sldId id="388" r:id="rId20"/>
    <p:sldId id="352" r:id="rId21"/>
    <p:sldId id="295" r:id="rId2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33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32"/>
    <p:restoredTop sz="94682"/>
  </p:normalViewPr>
  <p:slideViewPr>
    <p:cSldViewPr showGuides="1">
      <p:cViewPr varScale="1">
        <p:scale>
          <a:sx n="70" d="100"/>
          <a:sy n="70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04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algn="ctr"/>
            <a:r>
              <a:rPr sz="1000" i="1" dirty="0">
                <a:solidFill>
                  <a:srgbClr val="0000CC"/>
                </a:solidFill>
              </a:rPr>
              <a:t> </a:t>
            </a:r>
            <a:endParaRPr lang="en-GB" altLang="x-none" sz="1000" i="1" dirty="0">
              <a:solidFill>
                <a:srgbClr val="0000CC"/>
              </a:solidFill>
            </a:endParaRPr>
          </a:p>
        </p:txBody>
      </p:sp>
      <p:sp>
        <p:nvSpPr>
          <p:cNvPr id="2662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/>
            <a:r>
              <a:rPr dirty="0"/>
              <a:t>Thân Thị Diệp Nga- Bình Dương</a:t>
            </a:r>
            <a:endParaRPr lang="en-GB" altLang="x-none" dirty="0"/>
          </a:p>
        </p:txBody>
      </p:sp>
      <p:sp>
        <p:nvSpPr>
          <p:cNvPr id="2765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/>
            <a:r>
              <a:rPr dirty="0"/>
              <a:t>Thân Thị Diệp Nga- Bình Dương</a:t>
            </a:r>
            <a:endParaRPr lang="en-GB" altLang="x-none" dirty="0"/>
          </a:p>
        </p:txBody>
      </p:sp>
      <p:sp>
        <p:nvSpPr>
          <p:cNvPr id="2867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5.GIF"/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Frames PPT 0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</p:pic>
      <p:pic>
        <p:nvPicPr>
          <p:cNvPr id="2051" name="Picture 9" descr="HU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4114800"/>
            <a:ext cx="1443038" cy="106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4"/>
          <p:cNvSpPr txBox="1"/>
          <p:nvPr/>
        </p:nvSpPr>
        <p:spPr>
          <a:xfrm>
            <a:off x="569913" y="2130425"/>
            <a:ext cx="7772400" cy="1470025"/>
          </a:xfrm>
          <a:prstGeom prst="rect">
            <a:avLst/>
          </a:prstGeom>
          <a:solidFill>
            <a:srgbClr val="FF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0" hangingPunct="0"/>
            <a:r>
              <a:rPr lang="en-US" sz="7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sz="7200" dirty="0">
                <a:solidFill>
                  <a:srgbClr val="0000FF"/>
                </a:solidFill>
                <a:latin typeface="VNI-Bodon-Poster" pitchFamily="2" charset="0"/>
              </a:rPr>
              <a:t> 8</a:t>
            </a:r>
            <a:endParaRPr sz="7200" dirty="0">
              <a:solidFill>
                <a:srgbClr val="0000FF"/>
              </a:solidFill>
              <a:latin typeface="VNI-Bodon-Post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4659" name="Rectangle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9925"/>
          </a:xfrm>
        </p:spPr>
        <p:txBody>
          <a:bodyPr vert="horz" wrap="square" lIns="91440" tIns="45720" rIns="91440" bIns="45720" anchor="t" anchorCtr="0"/>
          <a:p>
            <a:pPr>
              <a:buFont typeface="Wingdings" panose="05000000000000000000" pitchFamily="2" charset="2"/>
              <a:buNone/>
            </a:pPr>
            <a:r>
              <a:rPr b="1" dirty="0">
                <a:solidFill>
                  <a:srgbClr val="0000FF"/>
                </a:solidFill>
              </a:rPr>
              <a:t>Sự khác biệt:</a:t>
            </a:r>
            <a:endParaRPr b="1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b="1" dirty="0">
                <a:solidFill>
                  <a:srgbClr val="0000FF"/>
                </a:solidFill>
              </a:rPr>
              <a:t>   - </a:t>
            </a:r>
            <a:r>
              <a:rPr dirty="0">
                <a:solidFill>
                  <a:srgbClr val="0000FF"/>
                </a:solidFill>
              </a:rPr>
              <a:t>Phản xạ ở động vật có sự tham gia của hệ thần kinh. </a:t>
            </a:r>
            <a:endParaRPr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dirty="0">
                <a:solidFill>
                  <a:srgbClr val="0000FF"/>
                </a:solidFill>
              </a:rPr>
              <a:t>- Cảm ứng ở thực vật do thành phần đặc biệt bên trong cơ thể thực hiện. </a:t>
            </a:r>
            <a:endParaRPr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b="1" dirty="0">
                <a:solidFill>
                  <a:srgbClr val="0000FF"/>
                </a:solidFill>
              </a:rPr>
              <a:t>         </a:t>
            </a:r>
            <a:r>
              <a:rPr dirty="0">
                <a:solidFill>
                  <a:srgbClr val="0000FF"/>
                </a:solidFill>
              </a:rPr>
              <a:t>Ví dụ: Hiện tượng cụp lá ở cây hoa trinh nữ chủ yếu là những biến đổi về trương nước ở các tế bào gốc lá, không phải do thần kinh điều khiển.</a:t>
            </a:r>
            <a:endParaRPr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5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5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charRg st="14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4659">
                                            <p:txEl>
                                              <p:charRg st="14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4659">
                                            <p:txEl>
                                              <p:charRg st="14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charRg st="72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659">
                                            <p:txEl>
                                              <p:charRg st="72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659">
                                            <p:txEl>
                                              <p:charRg st="72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charRg st="145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4659">
                                            <p:txEl>
                                              <p:charRg st="145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4659">
                                            <p:txEl>
                                              <p:charRg st="145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2850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3563"/>
          </a:xfrm>
        </p:spPr>
        <p:txBody>
          <a:bodyPr vert="horz" wrap="square" lIns="91440" tIns="45720" rIns="91440" bIns="45720" anchor="ctr" anchorCtr="0"/>
          <a:p>
            <a:r>
              <a:rPr sz="3200" b="1" dirty="0">
                <a:solidFill>
                  <a:srgbClr val="0000FF"/>
                </a:solidFill>
              </a:rPr>
              <a:t>2/. Cung phản xạ</a:t>
            </a:r>
            <a:endParaRPr sz="3200" b="1" dirty="0">
              <a:solidFill>
                <a:srgbClr val="0000FF"/>
              </a:solidFill>
            </a:endParaRPr>
          </a:p>
        </p:txBody>
      </p:sp>
      <p:pic>
        <p:nvPicPr>
          <p:cNvPr id="462856" name="Picture 8" descr="H6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09600"/>
            <a:ext cx="6324600" cy="6172200"/>
          </a:xfrm>
          <a:prstGeom prst="rect">
            <a:avLst/>
          </a:prstGeom>
          <a:noFill/>
          <a:ln w="9525" cap="flat" cmpd="sng">
            <a:solidFill>
              <a:srgbClr val="003399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462860" name="Rectangle 12"/>
          <p:cNvSpPr/>
          <p:nvPr/>
        </p:nvSpPr>
        <p:spPr>
          <a:xfrm>
            <a:off x="6400800" y="2204720"/>
            <a:ext cx="2743200" cy="95313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990000"/>
                </a:solidFill>
                <a:latin typeface="Arial" panose="020B0604020202020204" pitchFamily="34" charset="0"/>
              </a:rPr>
              <a:t>Câu </a:t>
            </a:r>
            <a:r>
              <a:rPr lang="en-US" sz="2800" b="1" dirty="0">
                <a:solidFill>
                  <a:srgbClr val="990000"/>
                </a:solidFill>
                <a:latin typeface="Arial" panose="020B0604020202020204" pitchFamily="34" charset="0"/>
              </a:rPr>
              <a:t>1</a:t>
            </a:r>
            <a:r>
              <a:rPr sz="2800" b="1" dirty="0">
                <a:solidFill>
                  <a:srgbClr val="990000"/>
                </a:solidFill>
                <a:latin typeface="Arial" panose="020B0604020202020204" pitchFamily="34" charset="0"/>
              </a:rPr>
              <a:t>:</a:t>
            </a: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 Cung phản xạ là gì?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2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6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62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0" grpId="0"/>
      <p:bldP spid="4628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6947" name="Rectangle 3"/>
          <p:cNvSpPr>
            <a:spLocks noGrp="1"/>
          </p:cNvSpPr>
          <p:nvPr>
            <p:ph idx="1"/>
          </p:nvPr>
        </p:nvSpPr>
        <p:spPr>
          <a:xfrm>
            <a:off x="228600" y="1863725"/>
            <a:ext cx="8915400" cy="4572000"/>
          </a:xfrm>
          <a:solidFill>
            <a:srgbClr val="CCECFF">
              <a:alpha val="100000"/>
            </a:srgbClr>
          </a:solidFill>
        </p:spPr>
        <p:txBody>
          <a:bodyPr vert="horz" wrap="square" lIns="91440" tIns="45720" rIns="91440" bIns="45720" anchor="t" anchorCtr="0"/>
          <a:p>
            <a:pPr>
              <a:buNone/>
            </a:pPr>
            <a:r>
              <a:rPr sz="2800" dirty="0">
                <a:solidFill>
                  <a:srgbClr val="0000FF"/>
                </a:solidFill>
              </a:rPr>
              <a:t>* </a:t>
            </a:r>
            <a:r>
              <a:rPr sz="2800" dirty="0">
                <a:solidFill>
                  <a:srgbClr val="990000"/>
                </a:solidFill>
              </a:rPr>
              <a:t>Cung phản xạ:</a:t>
            </a:r>
            <a:r>
              <a:rPr sz="2800" dirty="0">
                <a:solidFill>
                  <a:srgbClr val="0000FF"/>
                </a:solidFill>
              </a:rPr>
              <a:t> </a:t>
            </a:r>
            <a:r>
              <a:rPr sz="2800" dirty="0"/>
              <a:t>là đường dẫn truyền xung thần kinh từ cơ quan thụ cảm qua trung ương thần kinh đến cơ quan phản ứng.</a:t>
            </a:r>
            <a:endParaRPr sz="2800" dirty="0"/>
          </a:p>
          <a:p>
            <a:pPr>
              <a:buNone/>
            </a:pPr>
            <a:r>
              <a:rPr sz="2800" dirty="0">
                <a:solidFill>
                  <a:srgbClr val="0000FF"/>
                </a:solidFill>
              </a:rPr>
              <a:t>* </a:t>
            </a:r>
            <a:r>
              <a:rPr sz="2800" dirty="0">
                <a:solidFill>
                  <a:srgbClr val="990000"/>
                </a:solidFill>
              </a:rPr>
              <a:t>Cung phản xạ gồm</a:t>
            </a:r>
            <a:r>
              <a:rPr sz="2800" dirty="0">
                <a:solidFill>
                  <a:srgbClr val="0000FF"/>
                </a:solidFill>
              </a:rPr>
              <a:t>:</a:t>
            </a:r>
            <a:endParaRPr sz="2800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sz="2800" dirty="0">
                <a:solidFill>
                  <a:srgbClr val="0000FF"/>
                </a:solidFill>
              </a:rPr>
              <a:t> </a:t>
            </a:r>
            <a:r>
              <a:rPr sz="2800" dirty="0"/>
              <a:t>- Cơ quan thụ cảm</a:t>
            </a:r>
            <a:endParaRPr sz="2800" dirty="0"/>
          </a:p>
          <a:p>
            <a:pPr>
              <a:buFont typeface="Wingdings" panose="05000000000000000000" pitchFamily="2" charset="2"/>
              <a:buNone/>
            </a:pPr>
            <a:r>
              <a:rPr sz="2800" dirty="0"/>
              <a:t> - Nơron hướng tâm</a:t>
            </a:r>
            <a:endParaRPr sz="2800" dirty="0"/>
          </a:p>
          <a:p>
            <a:pPr>
              <a:buFont typeface="Wingdings" panose="05000000000000000000" pitchFamily="2" charset="2"/>
              <a:buNone/>
            </a:pPr>
            <a:r>
              <a:rPr sz="2800" dirty="0"/>
              <a:t>- Trung ương thần kinh (có nơron trung gian)</a:t>
            </a:r>
            <a:endParaRPr sz="2800" dirty="0"/>
          </a:p>
          <a:p>
            <a:pPr>
              <a:buNone/>
            </a:pPr>
            <a:r>
              <a:rPr sz="2800" dirty="0"/>
              <a:t>- Nơron li tâm</a:t>
            </a:r>
            <a:endParaRPr sz="2800" dirty="0"/>
          </a:p>
          <a:p>
            <a:pPr>
              <a:buFont typeface="Wingdings" panose="05000000000000000000" pitchFamily="2" charset="2"/>
              <a:buNone/>
            </a:pPr>
            <a:r>
              <a:rPr sz="2800" dirty="0"/>
              <a:t> - Cơ quan phản ứng</a:t>
            </a:r>
            <a:endParaRPr sz="2800" dirty="0"/>
          </a:p>
        </p:txBody>
      </p:sp>
      <p:sp>
        <p:nvSpPr>
          <p:cNvPr id="14339" name="Rectangle 5"/>
          <p:cNvSpPr/>
          <p:nvPr/>
        </p:nvSpPr>
        <p:spPr>
          <a:xfrm>
            <a:off x="250825" y="274638"/>
            <a:ext cx="3657600" cy="7921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sz="2800" b="1" dirty="0">
                <a:solidFill>
                  <a:srgbClr val="FF3300"/>
                </a:solidFill>
                <a:latin typeface="Arial" panose="020B0604020202020204" pitchFamily="34" charset="0"/>
              </a:rPr>
              <a:t>II/. PHẢN XẠ</a:t>
            </a:r>
            <a:endParaRPr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Rectangle 9"/>
          <p:cNvSpPr/>
          <p:nvPr/>
        </p:nvSpPr>
        <p:spPr>
          <a:xfrm>
            <a:off x="250825" y="1066800"/>
            <a:ext cx="5105400" cy="7969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2/.</a:t>
            </a:r>
            <a:r>
              <a:rPr sz="28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Cung phản xạ</a:t>
            </a: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:</a:t>
            </a:r>
            <a:endParaRPr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6947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6947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charRg st="117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6947">
                                            <p:txEl>
                                              <p:charRg st="117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6947">
                                            <p:txEl>
                                              <p:charRg st="117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charRg st="137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6947">
                                            <p:txEl>
                                              <p:charRg st="137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6947">
                                            <p:txEl>
                                              <p:charRg st="137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charRg st="156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6947">
                                            <p:txEl>
                                              <p:charRg st="156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6947">
                                            <p:txEl>
                                              <p:charRg st="156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charRg st="175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6947">
                                            <p:txEl>
                                              <p:charRg st="175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6947">
                                            <p:txEl>
                                              <p:charRg st="175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charRg st="220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6947">
                                            <p:txEl>
                                              <p:charRg st="220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6947">
                                            <p:txEl>
                                              <p:charRg st="220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charRg st="235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6947">
                                            <p:txEl>
                                              <p:charRg st="235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6947">
                                            <p:txEl>
                                              <p:charRg st="235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animBg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1" name="Line 11"/>
          <p:cNvSpPr/>
          <p:nvPr/>
        </p:nvSpPr>
        <p:spPr>
          <a:xfrm>
            <a:off x="4114800" y="2149475"/>
            <a:ext cx="3200400" cy="0"/>
          </a:xfrm>
          <a:prstGeom prst="line">
            <a:avLst/>
          </a:prstGeom>
          <a:ln w="38100" cap="sq" cmpd="sng">
            <a:solidFill>
              <a:srgbClr val="990000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460812" name="Line 12"/>
          <p:cNvSpPr/>
          <p:nvPr/>
        </p:nvSpPr>
        <p:spPr>
          <a:xfrm flipH="1">
            <a:off x="5943600" y="5791200"/>
            <a:ext cx="2286000" cy="0"/>
          </a:xfrm>
          <a:prstGeom prst="line">
            <a:avLst/>
          </a:prstGeom>
          <a:ln w="38100" cap="sq" cmpd="sng">
            <a:solidFill>
              <a:srgbClr val="0000FF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460820" name="Rectangle 20"/>
          <p:cNvSpPr/>
          <p:nvPr/>
        </p:nvSpPr>
        <p:spPr>
          <a:xfrm>
            <a:off x="0" y="0"/>
            <a:ext cx="2932113" cy="519113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p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- Kim (</a:t>
            </a:r>
            <a:r>
              <a:rPr sz="2800" dirty="0">
                <a:solidFill>
                  <a:srgbClr val="990000"/>
                </a:solidFill>
                <a:latin typeface="Arial" panose="020B0604020202020204" pitchFamily="34" charset="0"/>
              </a:rPr>
              <a:t>kích thích</a:t>
            </a: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1" name="Rectangle 21"/>
          <p:cNvSpPr/>
          <p:nvPr/>
        </p:nvSpPr>
        <p:spPr>
          <a:xfrm>
            <a:off x="304800" y="1463675"/>
            <a:ext cx="3810000" cy="1812925"/>
          </a:xfrm>
          <a:prstGeom prst="rect">
            <a:avLst/>
          </a:prstGeom>
          <a:noFill/>
          <a:ln w="12700" cap="sq" cmpd="sng">
            <a:solidFill>
              <a:srgbClr val="FF33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r>
              <a:rPr sz="2800" b="1" dirty="0">
                <a:solidFill>
                  <a:srgbClr val="990000"/>
                </a:solidFill>
                <a:latin typeface="Arial" panose="020B0604020202020204" pitchFamily="34" charset="0"/>
              </a:rPr>
              <a:t>Cơ quan thụ cảm da</a:t>
            </a:r>
            <a:endParaRPr sz="2800" b="1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algn="ctr"/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tiếp nhận kích thích, phản ứng bằng cách phát sinh xung TK</a:t>
            </a: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2" name="Rectangle 22"/>
          <p:cNvSpPr/>
          <p:nvPr/>
        </p:nvSpPr>
        <p:spPr>
          <a:xfrm>
            <a:off x="4267200" y="1743075"/>
            <a:ext cx="2790825" cy="457200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p>
            <a:r>
              <a:rPr sz="2400" b="1" i="1" dirty="0">
                <a:solidFill>
                  <a:srgbClr val="0000FF"/>
                </a:solidFill>
                <a:latin typeface="Arial" panose="020B0604020202020204" pitchFamily="34" charset="0"/>
              </a:rPr>
              <a:t>Nơron hướng tâm</a:t>
            </a:r>
            <a:endParaRPr sz="2400" b="1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3" name="Rectangle 23"/>
          <p:cNvSpPr/>
          <p:nvPr/>
        </p:nvSpPr>
        <p:spPr>
          <a:xfrm>
            <a:off x="5562600" y="3276600"/>
            <a:ext cx="3581400" cy="1385888"/>
          </a:xfrm>
          <a:prstGeom prst="rect">
            <a:avLst/>
          </a:prstGeom>
          <a:noFill/>
          <a:ln w="12700" cap="sq" cmpd="sng">
            <a:solidFill>
              <a:srgbClr val="FF33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algn="ctr"/>
            <a:r>
              <a:rPr sz="2800" b="1" dirty="0">
                <a:solidFill>
                  <a:srgbClr val="990000"/>
                </a:solidFill>
                <a:latin typeface="Arial" panose="020B0604020202020204" pitchFamily="34" charset="0"/>
              </a:rPr>
              <a:t>TƯTK tuỷ sống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/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phân tích, phát sinh xung TK đ/chỉnh </a:t>
            </a: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4" name="Rectangle 24"/>
          <p:cNvSpPr/>
          <p:nvPr/>
        </p:nvSpPr>
        <p:spPr>
          <a:xfrm>
            <a:off x="6096000" y="5334000"/>
            <a:ext cx="1979613" cy="457200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p>
            <a:r>
              <a:rPr sz="2400" b="1" i="1" dirty="0">
                <a:solidFill>
                  <a:srgbClr val="0000FF"/>
                </a:solidFill>
                <a:latin typeface="Arial" panose="020B0604020202020204" pitchFamily="34" charset="0"/>
              </a:rPr>
              <a:t>Nơron li tâm</a:t>
            </a:r>
            <a:endParaRPr sz="2400" b="1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5" name="Rectangle 25"/>
          <p:cNvSpPr/>
          <p:nvPr/>
        </p:nvSpPr>
        <p:spPr>
          <a:xfrm>
            <a:off x="2514600" y="5257800"/>
            <a:ext cx="3505200" cy="958850"/>
          </a:xfrm>
          <a:prstGeom prst="rect">
            <a:avLst/>
          </a:prstGeom>
          <a:noFill/>
          <a:ln w="12700" cap="sq" cmpd="sng">
            <a:solidFill>
              <a:srgbClr val="FF33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r>
              <a:rPr sz="2800" b="1" dirty="0">
                <a:solidFill>
                  <a:srgbClr val="990000"/>
                </a:solidFill>
                <a:latin typeface="Arial" panose="020B0604020202020204" pitchFamily="34" charset="0"/>
              </a:rPr>
              <a:t>Cơ quan phản ứng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/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(cơ ở ngón tay)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6" name="Rectangle 26"/>
          <p:cNvSpPr/>
          <p:nvPr/>
        </p:nvSpPr>
        <p:spPr>
          <a:xfrm>
            <a:off x="0" y="5226050"/>
            <a:ext cx="1447800" cy="94615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co tay, rụt lại.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8" name="AutoShape 28"/>
          <p:cNvSpPr/>
          <p:nvPr/>
        </p:nvSpPr>
        <p:spPr>
          <a:xfrm rot="1476510">
            <a:off x="228600" y="609600"/>
            <a:ext cx="1600200" cy="457200"/>
          </a:xfrm>
          <a:prstGeom prst="lightningBolt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460829" name="Line 29"/>
          <p:cNvSpPr/>
          <p:nvPr/>
        </p:nvSpPr>
        <p:spPr>
          <a:xfrm>
            <a:off x="7315200" y="2133600"/>
            <a:ext cx="0" cy="1143000"/>
          </a:xfrm>
          <a:prstGeom prst="line">
            <a:avLst/>
          </a:prstGeom>
          <a:ln w="38100" cap="sq" cmpd="sng">
            <a:solidFill>
              <a:srgbClr val="990000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460830" name="Line 30"/>
          <p:cNvSpPr/>
          <p:nvPr/>
        </p:nvSpPr>
        <p:spPr>
          <a:xfrm>
            <a:off x="8229600" y="4648200"/>
            <a:ext cx="0" cy="1143000"/>
          </a:xfrm>
          <a:prstGeom prst="line">
            <a:avLst/>
          </a:prstGeom>
          <a:ln w="38100" cap="sq" cmpd="sng">
            <a:solidFill>
              <a:srgbClr val="0000FF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460831" name="Line 31"/>
          <p:cNvSpPr/>
          <p:nvPr/>
        </p:nvSpPr>
        <p:spPr>
          <a:xfrm flipH="1">
            <a:off x="1371600" y="5759450"/>
            <a:ext cx="1143000" cy="0"/>
          </a:xfrm>
          <a:prstGeom prst="line">
            <a:avLst/>
          </a:prstGeom>
          <a:ln w="76200" cap="sq" cmpd="tri">
            <a:solidFill>
              <a:srgbClr val="FF3300"/>
            </a:solidFill>
            <a:prstDash val="solid"/>
            <a:headEnd type="none" w="sm" len="sm"/>
            <a:tailEnd type="triangle" w="sm" len="sm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6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6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1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60821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1">
                                            <p:txEl>
                                              <p:charRg st="1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60821">
                                            <p:txEl>
                                              <p:charRg st="19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6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6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60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082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>
                                            <p:txEl>
                                              <p:charRg st="1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60823">
                                            <p:txEl>
                                              <p:charRg st="14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46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46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46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6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6082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5">
                                            <p:txEl>
                                              <p:charRg st="17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460825">
                                            <p:txEl>
                                              <p:charRg st="17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460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6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0" grpId="0"/>
      <p:bldP spid="460821" grpId="0" animBg="1" build="allAtOnce"/>
      <p:bldP spid="460822" grpId="0"/>
      <p:bldP spid="460823" grpId="0" animBg="1" build="allAtOnce"/>
      <p:bldP spid="460824" grpId="0"/>
      <p:bldP spid="460825" grpId="0" animBg="1" build="allAtOnce"/>
      <p:bldP spid="460826" grpId="0"/>
      <p:bldP spid="460828" grpId="0" animBg="1"/>
      <p:bldP spid="46082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1" name="Line 11"/>
          <p:cNvSpPr/>
          <p:nvPr/>
        </p:nvSpPr>
        <p:spPr>
          <a:xfrm>
            <a:off x="4114800" y="2149475"/>
            <a:ext cx="3200400" cy="0"/>
          </a:xfrm>
          <a:prstGeom prst="line">
            <a:avLst/>
          </a:prstGeom>
          <a:ln w="38100" cap="sq" cmpd="sng">
            <a:solidFill>
              <a:srgbClr val="990000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460812" name="Line 12"/>
          <p:cNvSpPr/>
          <p:nvPr/>
        </p:nvSpPr>
        <p:spPr>
          <a:xfrm flipH="1">
            <a:off x="5943600" y="5791200"/>
            <a:ext cx="2286000" cy="0"/>
          </a:xfrm>
          <a:prstGeom prst="line">
            <a:avLst/>
          </a:prstGeom>
          <a:ln w="38100" cap="sq" cmpd="sng">
            <a:solidFill>
              <a:srgbClr val="0000FF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460820" name="Rectangle 20"/>
          <p:cNvSpPr/>
          <p:nvPr/>
        </p:nvSpPr>
        <p:spPr>
          <a:xfrm>
            <a:off x="0" y="0"/>
            <a:ext cx="2932113" cy="519113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p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- Kim (</a:t>
            </a:r>
            <a:r>
              <a:rPr sz="2800" dirty="0">
                <a:solidFill>
                  <a:srgbClr val="990000"/>
                </a:solidFill>
                <a:latin typeface="Arial" panose="020B0604020202020204" pitchFamily="34" charset="0"/>
              </a:rPr>
              <a:t>kích thích</a:t>
            </a: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1" name="Rectangle 21"/>
          <p:cNvSpPr/>
          <p:nvPr/>
        </p:nvSpPr>
        <p:spPr>
          <a:xfrm>
            <a:off x="304800" y="1463675"/>
            <a:ext cx="3810000" cy="1812925"/>
          </a:xfrm>
          <a:prstGeom prst="rect">
            <a:avLst/>
          </a:prstGeom>
          <a:noFill/>
          <a:ln w="12700" cap="sq" cmpd="sng">
            <a:solidFill>
              <a:srgbClr val="FF33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r>
              <a:rPr sz="2800" b="1" dirty="0">
                <a:solidFill>
                  <a:srgbClr val="990000"/>
                </a:solidFill>
                <a:latin typeface="Arial" panose="020B0604020202020204" pitchFamily="34" charset="0"/>
              </a:rPr>
              <a:t>Cơ quan thụ cảm da</a:t>
            </a:r>
            <a:endParaRPr sz="2800" b="1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algn="ctr"/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tiếp nhận kích thích, phản ứng bằng cách phát sinh xung TK</a:t>
            </a: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2" name="Rectangle 22"/>
          <p:cNvSpPr/>
          <p:nvPr/>
        </p:nvSpPr>
        <p:spPr>
          <a:xfrm>
            <a:off x="4267200" y="1743075"/>
            <a:ext cx="2790825" cy="457200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p>
            <a:r>
              <a:rPr sz="2400" b="1" i="1" dirty="0">
                <a:solidFill>
                  <a:srgbClr val="0000FF"/>
                </a:solidFill>
                <a:latin typeface="Arial" panose="020B0604020202020204" pitchFamily="34" charset="0"/>
              </a:rPr>
              <a:t>Nơron hướng tâm</a:t>
            </a:r>
            <a:endParaRPr sz="2400" b="1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3" name="Rectangle 23"/>
          <p:cNvSpPr/>
          <p:nvPr/>
        </p:nvSpPr>
        <p:spPr>
          <a:xfrm>
            <a:off x="5562600" y="3276600"/>
            <a:ext cx="3581400" cy="1385888"/>
          </a:xfrm>
          <a:prstGeom prst="rect">
            <a:avLst/>
          </a:prstGeom>
          <a:noFill/>
          <a:ln w="12700" cap="sq" cmpd="sng">
            <a:solidFill>
              <a:srgbClr val="FF33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algn="ctr"/>
            <a:r>
              <a:rPr sz="2800" b="1" dirty="0">
                <a:solidFill>
                  <a:srgbClr val="990000"/>
                </a:solidFill>
                <a:latin typeface="Arial" panose="020B0604020202020204" pitchFamily="34" charset="0"/>
              </a:rPr>
              <a:t>TƯTK tuỷ sống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/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phân tích, phát sinh xung TK đ/chỉnh </a:t>
            </a: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4" name="Rectangle 24"/>
          <p:cNvSpPr/>
          <p:nvPr/>
        </p:nvSpPr>
        <p:spPr>
          <a:xfrm>
            <a:off x="6096000" y="5334000"/>
            <a:ext cx="1979613" cy="457200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p>
            <a:r>
              <a:rPr sz="2400" b="1" i="1" dirty="0">
                <a:solidFill>
                  <a:srgbClr val="0000FF"/>
                </a:solidFill>
                <a:latin typeface="Arial" panose="020B0604020202020204" pitchFamily="34" charset="0"/>
              </a:rPr>
              <a:t>Nơron li tâm</a:t>
            </a:r>
            <a:endParaRPr sz="2400" b="1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5" name="Rectangle 25"/>
          <p:cNvSpPr/>
          <p:nvPr/>
        </p:nvSpPr>
        <p:spPr>
          <a:xfrm>
            <a:off x="2514600" y="5257800"/>
            <a:ext cx="3505200" cy="958850"/>
          </a:xfrm>
          <a:prstGeom prst="rect">
            <a:avLst/>
          </a:prstGeom>
          <a:noFill/>
          <a:ln w="12700" cap="sq" cmpd="sng">
            <a:solidFill>
              <a:srgbClr val="FF33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r>
              <a:rPr sz="2800" b="1" dirty="0">
                <a:solidFill>
                  <a:srgbClr val="990000"/>
                </a:solidFill>
                <a:latin typeface="Arial" panose="020B0604020202020204" pitchFamily="34" charset="0"/>
              </a:rPr>
              <a:t>Cơ quan phản ứng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/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(cơ ở ngón tay)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6" name="Rectangle 26"/>
          <p:cNvSpPr/>
          <p:nvPr/>
        </p:nvSpPr>
        <p:spPr>
          <a:xfrm>
            <a:off x="0" y="5226050"/>
            <a:ext cx="1447800" cy="94615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co tay, rụt lại.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0828" name="AutoShape 28"/>
          <p:cNvSpPr/>
          <p:nvPr/>
        </p:nvSpPr>
        <p:spPr>
          <a:xfrm rot="1476510">
            <a:off x="228600" y="609600"/>
            <a:ext cx="1600200" cy="457200"/>
          </a:xfrm>
          <a:prstGeom prst="lightningBolt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460829" name="Line 29"/>
          <p:cNvSpPr/>
          <p:nvPr/>
        </p:nvSpPr>
        <p:spPr>
          <a:xfrm>
            <a:off x="7315200" y="2133600"/>
            <a:ext cx="0" cy="1143000"/>
          </a:xfrm>
          <a:prstGeom prst="line">
            <a:avLst/>
          </a:prstGeom>
          <a:ln w="38100" cap="sq" cmpd="sng">
            <a:solidFill>
              <a:srgbClr val="990000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460830" name="Line 30"/>
          <p:cNvSpPr/>
          <p:nvPr/>
        </p:nvSpPr>
        <p:spPr>
          <a:xfrm>
            <a:off x="8229600" y="4648200"/>
            <a:ext cx="0" cy="1143000"/>
          </a:xfrm>
          <a:prstGeom prst="line">
            <a:avLst/>
          </a:prstGeom>
          <a:ln w="38100" cap="sq" cmpd="sng">
            <a:solidFill>
              <a:srgbClr val="0000FF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460831" name="Line 31"/>
          <p:cNvSpPr/>
          <p:nvPr/>
        </p:nvSpPr>
        <p:spPr>
          <a:xfrm flipH="1">
            <a:off x="1371600" y="5759450"/>
            <a:ext cx="1143000" cy="0"/>
          </a:xfrm>
          <a:prstGeom prst="line">
            <a:avLst/>
          </a:prstGeom>
          <a:ln w="76200" cap="sq" cmpd="tri">
            <a:solidFill>
              <a:srgbClr val="FF3300"/>
            </a:solidFill>
            <a:prstDash val="solid"/>
            <a:headEnd type="none" w="sm" len="sm"/>
            <a:tailEnd type="triangle" w="sm" len="sm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6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6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1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60821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1">
                                            <p:txEl>
                                              <p:charRg st="1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60821">
                                            <p:txEl>
                                              <p:charRg st="19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6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6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60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082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>
                                            <p:txEl>
                                              <p:charRg st="1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60823">
                                            <p:txEl>
                                              <p:charRg st="14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46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46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46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6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6082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5">
                                            <p:txEl>
                                              <p:charRg st="17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460825">
                                            <p:txEl>
                                              <p:charRg st="17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460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6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0" grpId="0"/>
      <p:bldP spid="460821" grpId="0" animBg="1" build="allAtOnce"/>
      <p:bldP spid="460822" grpId="0"/>
      <p:bldP spid="460823" grpId="0" animBg="1" build="allAtOnce"/>
      <p:bldP spid="460824" grpId="0"/>
      <p:bldP spid="460825" grpId="0" animBg="1" build="allAtOnce"/>
      <p:bldP spid="460826" grpId="0"/>
      <p:bldP spid="460828" grpId="0" animBg="1"/>
      <p:bldP spid="46082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2067" name="Rectangle 3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1295400"/>
          </a:xfrm>
        </p:spPr>
        <p:txBody>
          <a:bodyPr vert="horz" wrap="square" lIns="91440" tIns="45720" rIns="91440" bIns="45720" anchor="t" anchorCtr="0"/>
          <a:p>
            <a:pPr>
              <a:buFont typeface="Wingdings" panose="05000000000000000000" pitchFamily="2" charset="2"/>
              <a:buNone/>
            </a:pPr>
            <a:endParaRPr b="1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b="1" dirty="0">
                <a:solidFill>
                  <a:srgbClr val="0000FF"/>
                </a:solidFill>
              </a:rPr>
              <a:t>- Khi kim đâm vào tay            Rút tay lại</a:t>
            </a:r>
            <a:endParaRPr b="1" dirty="0">
              <a:solidFill>
                <a:srgbClr val="0000FF"/>
              </a:solidFill>
            </a:endParaRPr>
          </a:p>
          <a:p>
            <a:pPr>
              <a:buNone/>
            </a:pPr>
            <a:endParaRPr b="1" dirty="0">
              <a:solidFill>
                <a:srgbClr val="0000FF"/>
              </a:solidFill>
            </a:endParaRPr>
          </a:p>
          <a:p>
            <a:pPr>
              <a:buChar char="•"/>
            </a:pPr>
            <a:endParaRPr b="1" dirty="0"/>
          </a:p>
        </p:txBody>
      </p:sp>
      <p:pic>
        <p:nvPicPr>
          <p:cNvPr id="472068" name="Picture 4" descr="cung p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2070" name="Line 6"/>
          <p:cNvSpPr/>
          <p:nvPr/>
        </p:nvSpPr>
        <p:spPr>
          <a:xfrm>
            <a:off x="5029200" y="1143000"/>
            <a:ext cx="838200" cy="0"/>
          </a:xfrm>
          <a:prstGeom prst="line">
            <a:avLst/>
          </a:prstGeom>
          <a:ln w="38100" cap="sq" cmpd="sng">
            <a:solidFill>
              <a:srgbClr val="990000"/>
            </a:solidFill>
            <a:prstDash val="solid"/>
            <a:headEnd type="none" w="sm" len="sm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charRg st="1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7">
                                            <p:txEl>
                                              <p:charRg st="1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7">
                                            <p:txEl>
                                              <p:charRg st="1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6404" name="AutoShape 4"/>
          <p:cNvSpPr>
            <a:spLocks noChangeArrowheads="1"/>
          </p:cNvSpPr>
          <p:nvPr/>
        </p:nvSpPr>
        <p:spPr bwMode="auto">
          <a:xfrm>
            <a:off x="609600" y="4267200"/>
            <a:ext cx="838200" cy="685800"/>
          </a:xfrm>
          <a:prstGeom prst="star5">
            <a:avLst/>
          </a:prstGeom>
          <a:solidFill>
            <a:srgbClr val="FF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6402" name="Rectangle 2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411162"/>
          </a:xfrm>
        </p:spPr>
        <p:txBody>
          <a:bodyPr vert="horz" wrap="square" lIns="91440" tIns="45720" rIns="91440" bIns="45720" anchor="ctr" anchorCtr="0"/>
          <a:p>
            <a:r>
              <a:rPr sz="3400" b="1" dirty="0">
                <a:solidFill>
                  <a:srgbClr val="FF3300"/>
                </a:solidFill>
              </a:rPr>
              <a:t>Chọn câu trả lời đúng</a:t>
            </a:r>
            <a:endParaRPr sz="3400" b="1" dirty="0">
              <a:solidFill>
                <a:srgbClr val="FF3300"/>
              </a:solidFill>
            </a:endParaRPr>
          </a:p>
        </p:txBody>
      </p:sp>
      <p:sp>
        <p:nvSpPr>
          <p:cNvPr id="486403" name="Rectangle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 vert="horz" wrap="square" lIns="91440" tIns="45720" rIns="91440" bIns="45720" anchor="t" anchorCtr="0"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b="1" dirty="0">
                <a:solidFill>
                  <a:srgbClr val="990000"/>
                </a:solidFill>
              </a:rPr>
              <a:t>1. Một cung phản xạ gồm đầy đủ các thành phần là:</a:t>
            </a:r>
            <a:endParaRPr b="1" dirty="0">
              <a:solidFill>
                <a:srgbClr val="99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dirty="0">
                <a:solidFill>
                  <a:srgbClr val="0000FF"/>
                </a:solidFill>
              </a:rPr>
              <a:t>    A. Nơron hướng tâm,nơron li tâm và nơron trung gian</a:t>
            </a:r>
            <a:endParaRPr dirty="0">
              <a:solidFill>
                <a:srgbClr val="0000FF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dirty="0">
                <a:solidFill>
                  <a:srgbClr val="0000FF"/>
                </a:solidFill>
              </a:rPr>
              <a:t>    B. Nơron hướng tâm,nơron li tâm, cơ quan thụ cảm, cơ quan phản ứng.</a:t>
            </a:r>
            <a:endParaRPr dirty="0">
              <a:solidFill>
                <a:srgbClr val="0000FF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dirty="0">
                <a:solidFill>
                  <a:srgbClr val="0000FF"/>
                </a:solidFill>
              </a:rPr>
              <a:t>   C. Nơron hướng tâm,nơron li tâm, nơron trung gian, cơ quan thụ cảm, cơ quan phản ứng.</a:t>
            </a:r>
            <a:endParaRPr dirty="0">
              <a:solidFill>
                <a:srgbClr val="0000FF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dirty="0">
                <a:solidFill>
                  <a:srgbClr val="0000FF"/>
                </a:solidFill>
              </a:rPr>
              <a:t>   D. Nơron hướng tâm,nơron li tâm, nơron trung gian, cơ quan thụ cảm.</a:t>
            </a:r>
            <a:endParaRPr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6403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6403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charRg st="50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6403">
                                            <p:txEl>
                                              <p:charRg st="50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6403">
                                            <p:txEl>
                                              <p:charRg st="50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charRg st="106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6403">
                                            <p:txEl>
                                              <p:charRg st="106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6403">
                                            <p:txEl>
                                              <p:charRg st="106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charRg st="178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6403">
                                            <p:txEl>
                                              <p:charRg st="178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6403">
                                            <p:txEl>
                                              <p:charRg st="178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charRg st="267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6403">
                                            <p:txEl>
                                              <p:charRg st="267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6403">
                                            <p:txEl>
                                              <p:charRg st="267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/>
      <p:bldP spid="4864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7428" name="AutoShape 4"/>
          <p:cNvSpPr>
            <a:spLocks noChangeArrowheads="1"/>
          </p:cNvSpPr>
          <p:nvPr/>
        </p:nvSpPr>
        <p:spPr bwMode="auto">
          <a:xfrm>
            <a:off x="609600" y="2632075"/>
            <a:ext cx="838200" cy="685800"/>
          </a:xfrm>
          <a:prstGeom prst="star5">
            <a:avLst/>
          </a:prstGeom>
          <a:solidFill>
            <a:srgbClr val="FF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7426" name="Rectangle 2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411163"/>
          </a:xfrm>
        </p:spPr>
        <p:txBody>
          <a:bodyPr vert="horz" wrap="square" lIns="91440" tIns="45720" rIns="91440" bIns="45720" anchor="ctr" anchorCtr="0"/>
          <a:p>
            <a:r>
              <a:rPr sz="3400" b="1" dirty="0">
                <a:solidFill>
                  <a:srgbClr val="990000"/>
                </a:solidFill>
              </a:rPr>
              <a:t>2. Vai trò của nơron cảm giác là:</a:t>
            </a:r>
            <a:endParaRPr sz="3400" b="1" dirty="0">
              <a:solidFill>
                <a:srgbClr val="990000"/>
              </a:solidFill>
            </a:endParaRPr>
          </a:p>
        </p:txBody>
      </p:sp>
      <p:sp>
        <p:nvSpPr>
          <p:cNvPr id="487427" name="Rectangle 3"/>
          <p:cNvSpPr>
            <a:spLocks noGrp="1"/>
          </p:cNvSpPr>
          <p:nvPr>
            <p:ph idx="1"/>
          </p:nvPr>
        </p:nvSpPr>
        <p:spPr>
          <a:xfrm>
            <a:off x="228600" y="2708275"/>
            <a:ext cx="8458200" cy="3387725"/>
          </a:xfrm>
        </p:spPr>
        <p:txBody>
          <a:bodyPr vert="horz" wrap="square" lIns="91440" tIns="45720" rIns="91440" bIns="45720" anchor="t" anchorCtr="0"/>
          <a:p>
            <a:pPr marL="609600" indent="-609600">
              <a:buFont typeface="Wingdings" panose="05000000000000000000" pitchFamily="2" charset="2"/>
              <a:buNone/>
            </a:pPr>
            <a:r>
              <a:rPr dirty="0">
                <a:solidFill>
                  <a:srgbClr val="0000FF"/>
                </a:solidFill>
              </a:rPr>
              <a:t>     A.Truyền xung thần kinh về trung ương</a:t>
            </a:r>
            <a:endParaRPr dirty="0">
              <a:solidFill>
                <a:srgbClr val="0000FF"/>
              </a:solidFill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dirty="0">
                <a:solidFill>
                  <a:srgbClr val="0000FF"/>
                </a:solidFill>
              </a:rPr>
              <a:t>     B. Truyền xung thần kinh đến cơ quan cảm ứng.</a:t>
            </a:r>
            <a:endParaRPr dirty="0">
              <a:solidFill>
                <a:srgbClr val="0000FF"/>
              </a:solidFill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dirty="0">
                <a:solidFill>
                  <a:srgbClr val="0000FF"/>
                </a:solidFill>
              </a:rPr>
              <a:t>     C.Liên hệ giữa các nơron</a:t>
            </a:r>
            <a:endParaRPr dirty="0">
              <a:solidFill>
                <a:srgbClr val="0000FF"/>
              </a:solidFill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dirty="0">
                <a:solidFill>
                  <a:srgbClr val="0000FF"/>
                </a:solidFill>
              </a:rPr>
              <a:t>     D.Nối các vùng khác nhau trong trung ương thần kinh. </a:t>
            </a:r>
            <a:endParaRPr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7427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7427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charRg st="43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7427">
                                            <p:txEl>
                                              <p:charRg st="43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7427">
                                            <p:txEl>
                                              <p:charRg st="43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charRg st="94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7427">
                                            <p:txEl>
                                              <p:charRg st="94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7427">
                                            <p:txEl>
                                              <p:charRg st="94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charRg st="124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7427">
                                            <p:txEl>
                                              <p:charRg st="124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7427">
                                            <p:txEl>
                                              <p:charRg st="124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6" grpId="0"/>
      <p:bldP spid="4874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554" name="Picture 8" descr="venh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0"/>
            <a:ext cx="8593138" cy="2420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Text Box 9"/>
          <p:cNvSpPr txBox="1">
            <a:spLocks noChangeArrowheads="1"/>
          </p:cNvSpPr>
          <p:nvPr/>
        </p:nvSpPr>
        <p:spPr bwMode="auto">
          <a:xfrm>
            <a:off x="950913" y="2565400"/>
            <a:ext cx="7724775" cy="12731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0" hangingPunct="0">
              <a:lnSpc>
                <a:spcPct val="80000"/>
              </a:lnSpc>
              <a:buChar char="-"/>
            </a:pPr>
            <a:r>
              <a:rPr sz="3200" dirty="0">
                <a:solidFill>
                  <a:srgbClr val="0000FF"/>
                </a:solidFill>
                <a:latin typeface="Arial" panose="020B0604020202020204" pitchFamily="34" charset="0"/>
              </a:rPr>
              <a:t> Về nhà học bài và trả lời câu hỏi SGK.</a:t>
            </a:r>
            <a:endParaRPr sz="32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0" eaLnBrk="0" hangingPunct="0">
              <a:lnSpc>
                <a:spcPct val="80000"/>
              </a:lnSpc>
              <a:buChar char="-"/>
            </a:pPr>
            <a:r>
              <a:rPr sz="3200" dirty="0">
                <a:solidFill>
                  <a:srgbClr val="0000FF"/>
                </a:solidFill>
                <a:latin typeface="Arial" panose="020B0604020202020204" pitchFamily="34" charset="0"/>
              </a:rPr>
              <a:t> Ôn bài 1 – 6, kiểm tra 15 phút.</a:t>
            </a:r>
            <a:endParaRPr sz="32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0" eaLnBrk="0" hangingPunct="0">
              <a:lnSpc>
                <a:spcPct val="80000"/>
              </a:lnSpc>
              <a:buChar char="-"/>
            </a:pPr>
            <a:r>
              <a:rPr sz="3200" dirty="0">
                <a:solidFill>
                  <a:srgbClr val="0000FF"/>
                </a:solidFill>
                <a:latin typeface="Arial" panose="020B0604020202020204" pitchFamily="34" charset="0"/>
              </a:rPr>
              <a:t> Đọc và chuẩn bị bài mới </a:t>
            </a:r>
            <a:endParaRPr sz="32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23556" name="Picture 10" descr="chub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908050"/>
            <a:ext cx="1543050" cy="1390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7" name="Picture 12" descr="hocbai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4362450"/>
            <a:ext cx="2171700" cy="2190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4578" name="Group 2"/>
          <p:cNvGrpSpPr/>
          <p:nvPr/>
        </p:nvGrpSpPr>
        <p:grpSpPr>
          <a:xfrm rot="1131976">
            <a:off x="3429000" y="4495800"/>
            <a:ext cx="2362200" cy="1600200"/>
            <a:chOff x="669" y="2064"/>
            <a:chExt cx="675" cy="503"/>
          </a:xfrm>
        </p:grpSpPr>
        <p:pic>
          <p:nvPicPr>
            <p:cNvPr id="24592" name="Picture 3" descr="HOAHO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965" y="2064"/>
              <a:ext cx="377" cy="36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4593" name="Picture 4" descr="HOA N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9" y="2112"/>
              <a:ext cx="675" cy="45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" name="Group 5"/>
          <p:cNvGrpSpPr/>
          <p:nvPr/>
        </p:nvGrpSpPr>
        <p:grpSpPr>
          <a:xfrm rot="-9039448">
            <a:off x="-381000" y="685800"/>
            <a:ext cx="8382000" cy="6248400"/>
            <a:chOff x="480" y="192"/>
            <a:chExt cx="4176" cy="3120"/>
          </a:xfrm>
        </p:grpSpPr>
        <p:sp>
          <p:nvSpPr>
            <p:cNvPr id="24589" name="Oval 6"/>
            <p:cNvSpPr/>
            <p:nvPr/>
          </p:nvSpPr>
          <p:spPr>
            <a:xfrm>
              <a:off x="2596" y="192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  <a:tileRect/>
            </a:gradFill>
            <a:ln w="9525">
              <a:noFill/>
            </a:ln>
            <a:effectLst>
              <a:outerShdw dist="35921" dir="2699999" algn="ctr" rotWithShape="0">
                <a:srgbClr val="C0C0C0"/>
              </a:outerShdw>
            </a:effectLst>
          </p:spPr>
          <p:txBody>
            <a:bodyPr wrap="none" anchor="ctr" anchorCtr="0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4590" name="Oval 7"/>
            <p:cNvSpPr/>
            <p:nvPr/>
          </p:nvSpPr>
          <p:spPr>
            <a:xfrm>
              <a:off x="480" y="2784"/>
              <a:ext cx="576" cy="528"/>
            </a:xfrm>
            <a:prstGeom prst="ellipse">
              <a:avLst/>
            </a:prstGeom>
            <a:gradFill rotWithShape="0">
              <a:gsLst>
                <a:gs pos="0">
                  <a:srgbClr val="CC00CC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  <a:effectLst>
              <a:outerShdw dist="35921" dir="2699999" algn="ctr" rotWithShape="0">
                <a:srgbClr val="C0C0C0"/>
              </a:outerShdw>
            </a:effectLst>
          </p:spPr>
          <p:txBody>
            <a:bodyPr wrap="none" anchor="ctr" anchorCtr="0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4591" name="Oval 8"/>
            <p:cNvSpPr/>
            <p:nvPr/>
          </p:nvSpPr>
          <p:spPr>
            <a:xfrm>
              <a:off x="4128" y="2448"/>
              <a:ext cx="528" cy="528"/>
            </a:xfrm>
            <a:prstGeom prst="ellipse">
              <a:avLst/>
            </a:prstGeom>
            <a:gradFill rotWithShape="0">
              <a:gsLst>
                <a:gs pos="0">
                  <a:srgbClr val="339966"/>
                </a:gs>
                <a:gs pos="100000">
                  <a:srgbClr val="33CCFF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  <a:effectLst>
              <a:outerShdw dist="35921" dir="2699999" algn="ctr" rotWithShape="0">
                <a:srgbClr val="C0C0C0"/>
              </a:outerShdw>
            </a:effectLst>
          </p:spPr>
          <p:txBody>
            <a:bodyPr rot="10800000" wrap="none" anchor="ctr" anchorCtr="0"/>
            <a:p>
              <a:pPr algn="ctr" eaLnBrk="0" hangingPunct="0"/>
              <a:endParaRPr dirty="0">
                <a:solidFill>
                  <a:srgbClr val="33CC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1993" name="Oval 9"/>
          <p:cNvSpPr/>
          <p:nvPr/>
        </p:nvSpPr>
        <p:spPr>
          <a:xfrm>
            <a:off x="4419600" y="36576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C0C0C0"/>
            </a:outerShdw>
          </a:effectLst>
        </p:spPr>
        <p:txBody>
          <a:bodyPr wrap="none" anchor="ctr" anchorCtr="0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41994" name="Oval 10"/>
          <p:cNvSpPr/>
          <p:nvPr/>
        </p:nvSpPr>
        <p:spPr>
          <a:xfrm>
            <a:off x="4800600" y="40386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C0C0C0"/>
            </a:outerShdw>
          </a:effectLst>
        </p:spPr>
        <p:txBody>
          <a:bodyPr wrap="none" anchor="ctr" anchorCtr="0"/>
          <a:p>
            <a:endParaRPr lang="en-GB" altLang="x-none" dirty="0">
              <a:latin typeface="Arial" panose="020B0604020202020204" pitchFamily="34" charset="0"/>
            </a:endParaRPr>
          </a:p>
        </p:txBody>
      </p:sp>
      <p:pic>
        <p:nvPicPr>
          <p:cNvPr id="24582" name="Picture 11" descr="POINSET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00" y="4591050"/>
            <a:ext cx="2000250" cy="1831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96" name="Oval 12"/>
          <p:cNvSpPr/>
          <p:nvPr/>
        </p:nvSpPr>
        <p:spPr>
          <a:xfrm>
            <a:off x="7648575" y="4876800"/>
            <a:ext cx="457200" cy="5334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C0C0C0"/>
            </a:outerShdw>
          </a:effectLst>
        </p:spPr>
        <p:txBody>
          <a:bodyPr wrap="none" anchor="ctr" anchorCtr="0"/>
          <a:p>
            <a:pPr algn="ctr" eaLnBrk="0" hangingPunct="0"/>
            <a:endParaRPr dirty="0">
              <a:solidFill>
                <a:srgbClr val="33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7" name="Oval 13"/>
          <p:cNvSpPr/>
          <p:nvPr/>
        </p:nvSpPr>
        <p:spPr>
          <a:xfrm>
            <a:off x="381000" y="990600"/>
            <a:ext cx="304800" cy="4572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00CC">
                  <a:alpha val="85999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C0C0C0"/>
            </a:outerShdw>
          </a:effectLst>
        </p:spPr>
        <p:txBody>
          <a:bodyPr wrap="none" anchor="ctr" anchorCtr="0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41998" name="Oval 14"/>
          <p:cNvSpPr/>
          <p:nvPr/>
        </p:nvSpPr>
        <p:spPr>
          <a:xfrm>
            <a:off x="914400" y="48768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C0C0C0"/>
            </a:outerShdw>
          </a:effectLst>
        </p:spPr>
        <p:txBody>
          <a:bodyPr wrap="none" anchor="ctr" anchorCtr="0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41999" name="Oval 15"/>
          <p:cNvSpPr/>
          <p:nvPr/>
        </p:nvSpPr>
        <p:spPr>
          <a:xfrm>
            <a:off x="8229600" y="41910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C0C0C0"/>
            </a:outerShdw>
          </a:effectLst>
        </p:spPr>
        <p:txBody>
          <a:bodyPr wrap="none" anchor="ctr" anchorCtr="0"/>
          <a:p>
            <a:endParaRPr lang="en-GB" altLang="x-none" dirty="0">
              <a:latin typeface="Arial" panose="020B0604020202020204" pitchFamily="34" charset="0"/>
            </a:endParaRPr>
          </a:p>
        </p:txBody>
      </p:sp>
      <p:pic>
        <p:nvPicPr>
          <p:cNvPr id="24587" name="Picture 16" descr="DOV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30534">
            <a:off x="381000" y="4419600"/>
            <a:ext cx="1828800" cy="13509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8" name="WordArt 17"/>
          <p:cNvSpPr>
            <a:spLocks noTextEdit="1"/>
          </p:cNvSpPr>
          <p:nvPr/>
        </p:nvSpPr>
        <p:spPr>
          <a:xfrm>
            <a:off x="990600" y="1600200"/>
            <a:ext cx="6934200" cy="52578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1261151"/>
              </a:avLst>
            </a:prstTxWarp>
            <a:normAutofit/>
          </a:bodyPr>
          <a:p>
            <a:pPr algn="ctr" eaLnBrk="0" hangingPunct="0"/>
            <a:r>
              <a:rPr lang="en-US" sz="4400">
                <a:ln w="9525" cap="flat" cmpd="sng">
                  <a:solidFill>
                    <a:srgbClr val="FF66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CHÚC CÁC EM HỌC TỐT</a:t>
            </a:r>
            <a:endParaRPr lang="en-US" sz="4400">
              <a:ln w="9525" cap="flat" cmpd="sng">
                <a:solidFill>
                  <a:srgbClr val="FF66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6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9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2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25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8" dur="2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  <p:bldP spid="41994" grpId="0" animBg="1"/>
      <p:bldP spid="41996" grpId="0" animBg="1"/>
      <p:bldP spid="41997" grpId="0" animBg="1"/>
      <p:bldP spid="41998" grpId="0" animBg="1"/>
      <p:bldP spid="419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khung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0637" y="0"/>
            <a:ext cx="9372600" cy="68580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3075" name="Text Box 3"/>
          <p:cNvSpPr txBox="1"/>
          <p:nvPr/>
        </p:nvSpPr>
        <p:spPr>
          <a:xfrm>
            <a:off x="2916238" y="1643063"/>
            <a:ext cx="3665537" cy="1077912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endParaRPr sz="3200" b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TIẾT 5, BÀI 6</a:t>
            </a:r>
            <a:endParaRPr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4"/>
          <p:cNvSpPr txBox="1"/>
          <p:nvPr/>
        </p:nvSpPr>
        <p:spPr>
          <a:xfrm>
            <a:off x="1042988" y="2767013"/>
            <a:ext cx="7345362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180975" algn="ctr" eaLnBrk="0" hangingPunct="0"/>
            <a:r>
              <a:rPr sz="40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PHẢN XẠ</a:t>
            </a:r>
            <a:endParaRPr sz="4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43398" name="Picture 6" descr="H6_1"/>
          <p:cNvPicPr>
            <a:picLocks noChangeAspect="1"/>
          </p:cNvPicPr>
          <p:nvPr/>
        </p:nvPicPr>
        <p:blipFill>
          <a:blip r:embed="rId1"/>
          <a:srcRect b="4597"/>
          <a:stretch>
            <a:fillRect/>
          </a:stretch>
        </p:blipFill>
        <p:spPr>
          <a:xfrm>
            <a:off x="5105400" y="0"/>
            <a:ext cx="4038600" cy="6477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3394" name="Rectangle 2"/>
          <p:cNvSpPr>
            <a:spLocks noGrp="1"/>
          </p:cNvSpPr>
          <p:nvPr>
            <p:ph type="title"/>
          </p:nvPr>
        </p:nvSpPr>
        <p:spPr>
          <a:xfrm>
            <a:off x="82550" y="260350"/>
            <a:ext cx="5029200" cy="1143000"/>
          </a:xfrm>
        </p:spPr>
        <p:txBody>
          <a:bodyPr vert="horz" wrap="square" lIns="91440" tIns="45720" rIns="91440" bIns="45720" anchor="ctr" anchorCtr="0"/>
          <a:p>
            <a:r>
              <a:rPr sz="3200" b="1" dirty="0">
                <a:solidFill>
                  <a:srgbClr val="FF3300"/>
                </a:solidFill>
              </a:rPr>
              <a:t>I/.CẤU TẠO VÀ CHỨC NĂNG CỦA NƠRON</a:t>
            </a:r>
            <a:endParaRPr sz="3200" b="1" dirty="0">
              <a:solidFill>
                <a:srgbClr val="FF3300"/>
              </a:solidFill>
            </a:endParaRPr>
          </a:p>
        </p:txBody>
      </p:sp>
      <p:sp>
        <p:nvSpPr>
          <p:cNvPr id="443395" name="Rectangle 3"/>
          <p:cNvSpPr>
            <a:spLocks noGrp="1"/>
          </p:cNvSpPr>
          <p:nvPr>
            <p:ph sz="half" idx="1"/>
          </p:nvPr>
        </p:nvSpPr>
        <p:spPr>
          <a:xfrm>
            <a:off x="395288" y="1828800"/>
            <a:ext cx="4176712" cy="2819400"/>
          </a:xfrm>
        </p:spPr>
        <p:txBody>
          <a:bodyPr vert="horz" wrap="square" lIns="91440" tIns="45720" rIns="91440" bIns="45720" anchor="t" anchorCtr="0"/>
          <a:p>
            <a:pPr marL="609600" indent="-609600">
              <a:buClrTx/>
              <a:buSzTx/>
              <a:buFont typeface="Wingdings" panose="05000000000000000000" pitchFamily="2" charset="2"/>
              <a:buNone/>
            </a:pPr>
            <a:r>
              <a:rPr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1/.Cấu tạo</a:t>
            </a:r>
            <a:endParaRPr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  <a:p>
            <a:pPr marL="609600" indent="-609600">
              <a:buClrTx/>
              <a:buSzTx/>
              <a:buFont typeface="Wingdings" panose="05000000000000000000" pitchFamily="2" charset="2"/>
              <a:buNone/>
            </a:pPr>
            <a:r>
              <a:rPr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 Quan sát hình và mô tả cấu tạo của một nơron điển hình?</a:t>
            </a:r>
            <a:endParaRPr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3401" name="Rectangle 9"/>
          <p:cNvSpPr/>
          <p:nvPr/>
        </p:nvSpPr>
        <p:spPr>
          <a:xfrm>
            <a:off x="3781425" y="6108700"/>
            <a:ext cx="5362575" cy="7572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sz="2400" b="1" dirty="0">
                <a:solidFill>
                  <a:srgbClr val="990033"/>
                </a:solidFill>
                <a:latin typeface="Arial" panose="020B0604020202020204" pitchFamily="34" charset="0"/>
              </a:rPr>
              <a:t>H6.1: Nơron và hướng lan truyền xung thần kinh</a:t>
            </a:r>
            <a:endParaRPr sz="2400" b="1" dirty="0">
              <a:solidFill>
                <a:srgbClr val="990033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4339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charRg st="1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43395">
                                            <p:txEl>
                                              <p:charRg st="11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4" grpId="0"/>
      <p:bldP spid="443395" grpId="0" build="p"/>
      <p:bldP spid="4434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4419" name="Rectangle 3"/>
          <p:cNvSpPr>
            <a:spLocks noGrp="1"/>
          </p:cNvSpPr>
          <p:nvPr>
            <p:ph idx="1"/>
          </p:nvPr>
        </p:nvSpPr>
        <p:spPr>
          <a:xfrm>
            <a:off x="685800" y="1676400"/>
            <a:ext cx="8458200" cy="3429000"/>
          </a:xfrm>
          <a:solidFill>
            <a:srgbClr val="CCECFF">
              <a:alpha val="100000"/>
            </a:srgbClr>
          </a:solidFill>
        </p:spPr>
        <p:txBody>
          <a:bodyPr vert="horz" wrap="square" lIns="91440" tIns="45720" rIns="91440" bIns="45720" anchor="t" anchorCtr="0"/>
          <a:p>
            <a:r>
              <a:rPr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1/-Cấu tạo</a:t>
            </a:r>
            <a:r>
              <a:rPr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nơron gồm: 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Thân chứa nhân, xung quanh l</a:t>
            </a:r>
            <a:r>
              <a:rPr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tua ngắn (sợi nhánh)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Sợi trục có bao miêlin tận cùng sợi trục có các đầu mút</a:t>
            </a:r>
            <a:endParaRPr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4420" name="Text Box 4"/>
          <p:cNvSpPr txBox="1"/>
          <p:nvPr/>
        </p:nvSpPr>
        <p:spPr>
          <a:xfrm>
            <a:off x="304800" y="333375"/>
            <a:ext cx="7772400" cy="51911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3300"/>
                </a:solidFill>
                <a:latin typeface="Arial" panose="020B0604020202020204" pitchFamily="34" charset="0"/>
              </a:rPr>
              <a:t>I/- CẤU TẠO VÀ CHỨC NĂNG CỦA NƠRON:</a:t>
            </a:r>
            <a:endParaRPr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pic>
        <p:nvPicPr>
          <p:cNvPr id="5124" name="Picture 7" descr="VIẾT BÀ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665288"/>
            <a:ext cx="914400" cy="6969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44419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charRg st="40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44419">
                                            <p:txEl>
                                              <p:charRg st="40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charRg st="92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44419">
                                            <p:txEl>
                                              <p:charRg st="92" end="1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animBg="1" build="p"/>
      <p:bldP spid="4444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3"/>
          <p:cNvSpPr>
            <a:spLocks noGrp="1"/>
          </p:cNvSpPr>
          <p:nvPr>
            <p:ph idx="1"/>
          </p:nvPr>
        </p:nvSpPr>
        <p:spPr>
          <a:xfrm>
            <a:off x="274638" y="1125538"/>
            <a:ext cx="8229600" cy="1219200"/>
          </a:xfrm>
        </p:spPr>
        <p:txBody>
          <a:bodyPr vert="horz" wrap="square" lIns="91440" tIns="45720" rIns="91440" bIns="45720" anchor="t" anchorCtr="0"/>
          <a:p>
            <a:pPr>
              <a:buFont typeface="Wingdings" panose="05000000000000000000" pitchFamily="2" charset="2"/>
              <a:buNone/>
            </a:pPr>
            <a:r>
              <a:rPr b="1" dirty="0">
                <a:solidFill>
                  <a:srgbClr val="0000FF"/>
                </a:solidFill>
              </a:rPr>
              <a:t>2. Chức năng</a:t>
            </a:r>
            <a:endParaRPr b="1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b="1" dirty="0">
                <a:solidFill>
                  <a:srgbClr val="990033"/>
                </a:solidFill>
              </a:rPr>
              <a:t>Thảo luận nhóm và trả lời câu hỏi:</a:t>
            </a:r>
            <a:endParaRPr b="1" dirty="0">
              <a:solidFill>
                <a:srgbClr val="990033"/>
              </a:solidFill>
            </a:endParaRPr>
          </a:p>
        </p:txBody>
      </p:sp>
      <p:sp>
        <p:nvSpPr>
          <p:cNvPr id="445445" name="AutoShape 5"/>
          <p:cNvSpPr/>
          <p:nvPr/>
        </p:nvSpPr>
        <p:spPr>
          <a:xfrm>
            <a:off x="304800" y="2349500"/>
            <a:ext cx="8001000" cy="3060700"/>
          </a:xfrm>
          <a:prstGeom prst="wedgeRoundRectCallout">
            <a:avLst>
              <a:gd name="adj1" fmla="val -48708"/>
              <a:gd name="adj2" fmla="val 108472"/>
              <a:gd name="adj3" fmla="val 16667"/>
            </a:avLst>
          </a:pr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anchor="ctr" anchorCtr="0"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445446" name="Rectangle 6"/>
          <p:cNvSpPr/>
          <p:nvPr/>
        </p:nvSpPr>
        <p:spPr>
          <a:xfrm>
            <a:off x="304800" y="2708275"/>
            <a:ext cx="8001000" cy="107791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sz="3200" b="1" dirty="0">
                <a:latin typeface="Arial" panose="020B0604020202020204" pitchFamily="34" charset="0"/>
              </a:rPr>
              <a:t>Câu 1: Nơron có chức năng gì?</a:t>
            </a:r>
            <a:endParaRPr sz="3200" b="1" dirty="0">
              <a:latin typeface="Arial" panose="020B0604020202020204" pitchFamily="34" charset="0"/>
            </a:endParaRPr>
          </a:p>
          <a:p>
            <a:r>
              <a:rPr sz="3200" b="1" dirty="0">
                <a:latin typeface="Arial" panose="020B0604020202020204" pitchFamily="34" charset="0"/>
              </a:rPr>
              <a:t>Câu 2: Có mấy loại nơron?</a:t>
            </a: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6149" name="Text Box 8"/>
          <p:cNvSpPr txBox="1"/>
          <p:nvPr/>
        </p:nvSpPr>
        <p:spPr>
          <a:xfrm>
            <a:off x="152400" y="404813"/>
            <a:ext cx="7772400" cy="5191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3300"/>
                </a:solidFill>
                <a:latin typeface="Arial" panose="020B0604020202020204" pitchFamily="34" charset="0"/>
              </a:rPr>
              <a:t>I/- CẤU TẠO VÀ CHỨC NĂNG CỦA NƠ-RON:</a:t>
            </a:r>
            <a:endParaRPr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 animBg="1"/>
      <p:bldP spid="4454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7491" name="Rectangle 3"/>
          <p:cNvSpPr>
            <a:spLocks noGrp="1"/>
          </p:cNvSpPr>
          <p:nvPr>
            <p:ph type="body" idx="4294967295"/>
          </p:nvPr>
        </p:nvSpPr>
        <p:spPr>
          <a:xfrm>
            <a:off x="150813" y="2133600"/>
            <a:ext cx="8839200" cy="3581400"/>
          </a:xfrm>
        </p:spPr>
        <p:txBody>
          <a:bodyPr vert="horz" wrap="square" lIns="91440" tIns="45720" rIns="91440" bIns="45720" anchor="t" anchorCtr="0"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sz="2800" b="1" dirty="0"/>
              <a:t>   - </a:t>
            </a:r>
            <a:r>
              <a:rPr sz="2800" b="1" u="sng" dirty="0">
                <a:solidFill>
                  <a:srgbClr val="0000FF"/>
                </a:solidFill>
              </a:rPr>
              <a:t>Cảm ứng</a:t>
            </a:r>
            <a:r>
              <a:rPr sz="2800" b="1" dirty="0"/>
              <a:t> </a:t>
            </a:r>
            <a:endParaRPr sz="28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sz="2800" b="1" dirty="0"/>
              <a:t>    + Tiếp nhận kích thích, phản ứng lại các kích thích bằng cách phát sinh xung thần kinh</a:t>
            </a:r>
            <a:endParaRPr sz="28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sz="2800" b="1" dirty="0"/>
              <a:t>   - </a:t>
            </a:r>
            <a:r>
              <a:rPr sz="2800" b="1" u="sng" dirty="0">
                <a:solidFill>
                  <a:srgbClr val="0000FF"/>
                </a:solidFill>
              </a:rPr>
              <a:t>Dẫn truyền xung thần kinh</a:t>
            </a:r>
            <a:r>
              <a:rPr sz="2800" b="1" dirty="0"/>
              <a:t>:</a:t>
            </a:r>
            <a:endParaRPr sz="28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sz="2800" b="1" dirty="0"/>
              <a:t>    + Xung thần kinh lan truyền theo một chiều nhất định.</a:t>
            </a:r>
            <a:endParaRPr sz="2800" b="1" dirty="0"/>
          </a:p>
        </p:txBody>
      </p:sp>
      <p:sp>
        <p:nvSpPr>
          <p:cNvPr id="7171" name="Rectangle 6"/>
          <p:cNvSpPr/>
          <p:nvPr/>
        </p:nvSpPr>
        <p:spPr>
          <a:xfrm>
            <a:off x="150813" y="1020763"/>
            <a:ext cx="2774950" cy="579437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p>
            <a:r>
              <a:rPr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2/-Chức năng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2" name="Text Box 7"/>
          <p:cNvSpPr txBox="1"/>
          <p:nvPr/>
        </p:nvSpPr>
        <p:spPr>
          <a:xfrm>
            <a:off x="328613" y="333375"/>
            <a:ext cx="7772400" cy="51911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3300"/>
                </a:solidFill>
                <a:latin typeface="Arial" panose="020B0604020202020204" pitchFamily="34" charset="0"/>
              </a:rPr>
              <a:t>I/- CẤU TẠO VÀ CHỨC NĂNG CỦA NƠRON:</a:t>
            </a:r>
            <a:endParaRPr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pic>
        <p:nvPicPr>
          <p:cNvPr id="7173" name="Picture 9" descr="VIẾT BÀ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2138" y="962025"/>
            <a:ext cx="914400" cy="696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749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749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charRg st="14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7491">
                                            <p:txEl>
                                              <p:charRg st="14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7491">
                                            <p:txEl>
                                              <p:charRg st="14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charRg st="105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7491">
                                            <p:txEl>
                                              <p:charRg st="105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7491">
                                            <p:txEl>
                                              <p:charRg st="105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charRg st="137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7491">
                                            <p:txEl>
                                              <p:charRg st="137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7491">
                                            <p:txEl>
                                              <p:charRg st="137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1590" name="AutoShape 6"/>
          <p:cNvSpPr>
            <a:spLocks noChangeArrowheads="1"/>
          </p:cNvSpPr>
          <p:nvPr/>
        </p:nvSpPr>
        <p:spPr bwMode="auto">
          <a:xfrm>
            <a:off x="-36512" y="1700213"/>
            <a:ext cx="3733800" cy="1905000"/>
          </a:xfrm>
          <a:prstGeom prst="cloudCallout">
            <a:avLst>
              <a:gd name="adj1" fmla="val -43833"/>
              <a:gd name="adj2" fmla="val 11558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800" b="1" dirty="0">
                <a:latin typeface="Arial" panose="020B0604020202020204" pitchFamily="34" charset="0"/>
              </a:rPr>
              <a:t>Câu 2: Có mấy loại nơron?</a:t>
            </a:r>
            <a:endParaRPr sz="2800" b="1" dirty="0">
              <a:latin typeface="Arial" panose="020B0604020202020204" pitchFamily="34" charset="0"/>
            </a:endParaRPr>
          </a:p>
        </p:txBody>
      </p:sp>
      <p:sp>
        <p:nvSpPr>
          <p:cNvPr id="451591" name="AutoShape 7"/>
          <p:cNvSpPr/>
          <p:nvPr/>
        </p:nvSpPr>
        <p:spPr>
          <a:xfrm>
            <a:off x="3482975" y="1557338"/>
            <a:ext cx="5768975" cy="2209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12700">
            <a:noFill/>
          </a:ln>
        </p:spPr>
        <p:txBody>
          <a:bodyPr wrap="none" anchor="ctr" anchorCtr="0"/>
          <a:p>
            <a:r>
              <a:rPr sz="3200" dirty="0">
                <a:latin typeface="Arial" panose="020B0604020202020204" pitchFamily="34" charset="0"/>
              </a:rPr>
              <a:t>3 loại</a:t>
            </a:r>
            <a:endParaRPr sz="3200" dirty="0">
              <a:latin typeface="Arial" panose="020B0604020202020204" pitchFamily="34" charset="0"/>
            </a:endParaRPr>
          </a:p>
          <a:p>
            <a:r>
              <a:rPr sz="3200" dirty="0">
                <a:latin typeface="Arial" panose="020B0604020202020204" pitchFamily="34" charset="0"/>
              </a:rPr>
              <a:t>       + Nơron hướng </a:t>
            </a:r>
            <a:endParaRPr sz="3200" dirty="0">
              <a:latin typeface="Arial" panose="020B0604020202020204" pitchFamily="34" charset="0"/>
            </a:endParaRPr>
          </a:p>
          <a:p>
            <a:r>
              <a:rPr sz="3200" dirty="0">
                <a:latin typeface="Arial" panose="020B0604020202020204" pitchFamily="34" charset="0"/>
              </a:rPr>
              <a:t>       + Nơron li tâm</a:t>
            </a:r>
            <a:endParaRPr sz="3200" dirty="0">
              <a:latin typeface="Arial" panose="020B0604020202020204" pitchFamily="34" charset="0"/>
            </a:endParaRPr>
          </a:p>
          <a:p>
            <a:r>
              <a:rPr sz="3200" dirty="0">
                <a:latin typeface="Arial" panose="020B0604020202020204" pitchFamily="34" charset="0"/>
              </a:rPr>
              <a:t>       + Nơron trung gian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8196" name="Text Box 8"/>
          <p:cNvSpPr txBox="1"/>
          <p:nvPr/>
        </p:nvSpPr>
        <p:spPr>
          <a:xfrm>
            <a:off x="192088" y="395288"/>
            <a:ext cx="7772400" cy="5191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3300"/>
                </a:solidFill>
                <a:latin typeface="Arial" panose="020B0604020202020204" pitchFamily="34" charset="0"/>
              </a:rPr>
              <a:t>I/- CẤU TẠO VÀ CHỨC NĂNG CỦA NƠ-RON:</a:t>
            </a:r>
            <a:endParaRPr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Rectangle 10"/>
          <p:cNvSpPr/>
          <p:nvPr/>
        </p:nvSpPr>
        <p:spPr>
          <a:xfrm>
            <a:off x="187325" y="944563"/>
            <a:ext cx="2774950" cy="579437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p>
            <a:r>
              <a:rPr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2/-Chức năng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513205" y="4034790"/>
            <a:ext cx="611822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3:  Chức năng từng loại nơ ron ?</a:t>
            </a:r>
            <a:endParaRPr lang="en-US" sz="2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95605" y="4797425"/>
            <a:ext cx="850011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-&gt; Nơ ron hướng tâm: truyền xung thần kinh về trung ương thần kinh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--&gt; Nơ ron trung gian: liên lạc giữa các nơ ron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--&gt; Nơ ron li tâm: truyền xung thần kinh tới các cơ quan phản ứng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5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0" grpId="0" animBg="1"/>
      <p:bldP spid="451591" grpId="0" animBg="1"/>
      <p:bldP spid="2" grpId="0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0455" name="Rectangle 23"/>
          <p:cNvSpPr>
            <a:spLocks noGrp="1"/>
          </p:cNvSpPr>
          <p:nvPr>
            <p:ph type="title"/>
          </p:nvPr>
        </p:nvSpPr>
        <p:spPr>
          <a:xfrm>
            <a:off x="652463" y="476250"/>
            <a:ext cx="3657600" cy="792163"/>
          </a:xfrm>
        </p:spPr>
        <p:txBody>
          <a:bodyPr vert="horz" wrap="square" lIns="91440" tIns="45720" rIns="91440" bIns="45720" anchor="ctr" anchorCtr="0"/>
          <a:p>
            <a:r>
              <a:rPr sz="2800" b="1" dirty="0">
                <a:solidFill>
                  <a:srgbClr val="FF3300"/>
                </a:solidFill>
              </a:rPr>
              <a:t>II/. CUNG PHẢN XẠ</a:t>
            </a:r>
            <a:endParaRPr sz="2800" b="1" dirty="0">
              <a:solidFill>
                <a:srgbClr val="FF3300"/>
              </a:solidFill>
            </a:endParaRPr>
          </a:p>
        </p:txBody>
      </p:sp>
      <p:sp>
        <p:nvSpPr>
          <p:cNvPr id="530456" name="Rectangle 24"/>
          <p:cNvSpPr/>
          <p:nvPr/>
        </p:nvSpPr>
        <p:spPr>
          <a:xfrm>
            <a:off x="323850" y="1268413"/>
            <a:ext cx="8020050" cy="39068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    1/.</a:t>
            </a:r>
            <a:r>
              <a:rPr sz="2800" b="1" u="sng" dirty="0">
                <a:solidFill>
                  <a:srgbClr val="0000FF"/>
                </a:solidFill>
                <a:latin typeface="Arial" panose="020B0604020202020204" pitchFamily="34" charset="0"/>
              </a:rPr>
              <a:t>Phản xạ</a:t>
            </a: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: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  Thảo luận nhóm và trả lời các câu hỏi: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sz="2800" b="1" dirty="0">
                <a:solidFill>
                  <a:srgbClr val="990000"/>
                </a:solidFill>
                <a:latin typeface="Arial" panose="020B0604020202020204" pitchFamily="34" charset="0"/>
              </a:rPr>
              <a:t>Câu 1:</a:t>
            </a:r>
            <a:r>
              <a:rPr sz="2800" b="1" dirty="0">
                <a:latin typeface="Arial" panose="020B0604020202020204" pitchFamily="34" charset="0"/>
              </a:rPr>
              <a:t> Phản xạ là gì? Cho ví dụ về phản xạ ở người và động vật?</a:t>
            </a:r>
            <a:endParaRPr sz="28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sz="2800" b="1" dirty="0">
                <a:solidFill>
                  <a:srgbClr val="990000"/>
                </a:solidFill>
                <a:latin typeface="Arial" panose="020B0604020202020204" pitchFamily="34" charset="0"/>
              </a:rPr>
              <a:t>Câu 2:</a:t>
            </a:r>
            <a:r>
              <a:rPr sz="2800" b="1" dirty="0">
                <a:latin typeface="Arial" panose="020B0604020202020204" pitchFamily="34" charset="0"/>
              </a:rPr>
              <a:t> Nêu sự khác biệt giữa phản xạ ở động vật với hiện tượng cảm ứng ở thực vật ( ví dụ chạm tay vào cây hoa trinh nữ thì lá cụp lại) </a:t>
            </a:r>
            <a:endParaRPr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3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045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045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6">
                                            <p:txEl>
                                              <p:charRg st="16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0456">
                                            <p:txEl>
                                              <p:charRg st="16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0456">
                                            <p:txEl>
                                              <p:charRg st="16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6">
                                            <p:txEl>
                                              <p:charRg st="57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0456">
                                            <p:txEl>
                                              <p:charRg st="57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0456">
                                            <p:txEl>
                                              <p:charRg st="57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6">
                                            <p:txEl>
                                              <p:charRg st="59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0456">
                                            <p:txEl>
                                              <p:charRg st="59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0456">
                                            <p:txEl>
                                              <p:charRg st="59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6">
                                            <p:txEl>
                                              <p:charRg st="123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0456">
                                            <p:txEl>
                                              <p:charRg st="123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0456">
                                            <p:txEl>
                                              <p:charRg st="123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55" grpId="0"/>
      <p:bldP spid="53045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5683" name="Rectangle 3"/>
          <p:cNvSpPr>
            <a:spLocks noGrp="1"/>
          </p:cNvSpPr>
          <p:nvPr>
            <p:ph idx="1"/>
          </p:nvPr>
        </p:nvSpPr>
        <p:spPr>
          <a:xfrm>
            <a:off x="204788" y="2565400"/>
            <a:ext cx="8686800" cy="1905000"/>
          </a:xfrm>
          <a:solidFill>
            <a:srgbClr val="CCECFF">
              <a:alpha val="100000"/>
            </a:srgbClr>
          </a:solidFill>
        </p:spPr>
        <p:txBody>
          <a:bodyPr vert="horz" wrap="square" lIns="91440" tIns="45720" rIns="91440" bIns="45720" anchor="t" anchorCtr="0"/>
          <a:p>
            <a:r>
              <a:rPr sz="2800" b="1" dirty="0"/>
              <a:t>Phản xạ là những phản ứng của cơ thể trả lời các kích thích của môi trường thông qua hệ thần kinh.</a:t>
            </a:r>
            <a:endParaRPr sz="2800" b="1" dirty="0"/>
          </a:p>
          <a:p>
            <a:r>
              <a:rPr sz="2800" b="1" dirty="0"/>
              <a:t>Ví dụ: chạm tay vào vật nóng thì rút tay lại.</a:t>
            </a:r>
            <a:endParaRPr sz="2800" b="1" dirty="0"/>
          </a:p>
        </p:txBody>
      </p:sp>
      <p:sp>
        <p:nvSpPr>
          <p:cNvPr id="11267" name="Rectangle 4"/>
          <p:cNvSpPr/>
          <p:nvPr/>
        </p:nvSpPr>
        <p:spPr>
          <a:xfrm>
            <a:off x="174625" y="549275"/>
            <a:ext cx="3657600" cy="7921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sz="2800" b="1" dirty="0">
                <a:solidFill>
                  <a:srgbClr val="FF3300"/>
                </a:solidFill>
                <a:latin typeface="Arial" panose="020B0604020202020204" pitchFamily="34" charset="0"/>
              </a:rPr>
              <a:t>II/. PHẢN XẠ</a:t>
            </a:r>
            <a:endParaRPr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5"/>
          <p:cNvSpPr/>
          <p:nvPr/>
        </p:nvSpPr>
        <p:spPr>
          <a:xfrm>
            <a:off x="174625" y="1484313"/>
            <a:ext cx="5105400" cy="7969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1/. </a:t>
            </a:r>
            <a:r>
              <a:rPr sz="2800" b="1" u="sng" dirty="0">
                <a:solidFill>
                  <a:srgbClr val="0000FF"/>
                </a:solidFill>
                <a:latin typeface="Arial" panose="020B0604020202020204" pitchFamily="34" charset="0"/>
              </a:rPr>
              <a:t>Phản xạ</a:t>
            </a: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:</a:t>
            </a:r>
            <a:endParaRPr sz="2800" b="1" dirty="0">
              <a:latin typeface="Arial" panose="020B0604020202020204" pitchFamily="34" charset="0"/>
            </a:endParaRPr>
          </a:p>
        </p:txBody>
      </p:sp>
      <p:pic>
        <p:nvPicPr>
          <p:cNvPr id="11269" name="Picture 10" descr="VIẾT BÀ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5100" y="644525"/>
            <a:ext cx="914400" cy="696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55683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charRg st="99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455683">
                                            <p:txEl>
                                              <p:charRg st="99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animBg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3301</Words>
  <Application>WPS Presentation</Application>
  <PresentationFormat/>
  <Paragraphs>149</Paragraphs>
  <Slides>19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Arial</vt:lpstr>
      <vt:lpstr>SimSun</vt:lpstr>
      <vt:lpstr>Wingdings</vt:lpstr>
      <vt:lpstr>VNI-Bodon-Poster</vt:lpstr>
      <vt:lpstr>Segoe Print</vt:lpstr>
      <vt:lpstr>Times New Roman</vt:lpstr>
      <vt:lpstr>VNI-Times</vt:lpstr>
      <vt:lpstr>Microsoft YaHei</vt:lpstr>
      <vt:lpstr>Arial Unicode MS</vt:lpstr>
      <vt:lpstr>Default Design</vt:lpstr>
      <vt:lpstr>PowerPoint 演示文稿</vt:lpstr>
      <vt:lpstr>PowerPoint 演示文稿</vt:lpstr>
      <vt:lpstr>I/.CẤU TẠO VÀ CHỨC NĂNG CỦA NƠRON</vt:lpstr>
      <vt:lpstr>PowerPoint 演示文稿</vt:lpstr>
      <vt:lpstr>PowerPoint 演示文稿</vt:lpstr>
      <vt:lpstr>PowerPoint 演示文稿</vt:lpstr>
      <vt:lpstr>PowerPoint 演示文稿</vt:lpstr>
      <vt:lpstr>II/. CUNG PHẢN XẠ</vt:lpstr>
      <vt:lpstr>PowerPoint 演示文稿</vt:lpstr>
      <vt:lpstr>PowerPoint 演示文稿</vt:lpstr>
      <vt:lpstr>2/. Cung phản xạ</vt:lpstr>
      <vt:lpstr>PowerPoint 演示文稿</vt:lpstr>
      <vt:lpstr>PowerPoint 演示文稿</vt:lpstr>
      <vt:lpstr>PowerPoint 演示文稿</vt:lpstr>
      <vt:lpstr>PowerPoint 演示文稿</vt:lpstr>
      <vt:lpstr>Chọn câu trả lời đúng</vt:lpstr>
      <vt:lpstr>2. Vai trò của nơron cảm giác là: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134</cp:revision>
  <dcterms:created xsi:type="dcterms:W3CDTF">2012-08-20T13:19:00Z</dcterms:created>
  <dcterms:modified xsi:type="dcterms:W3CDTF">2021-10-07T20:15:15Z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4FA8FEC754F24D1B89840E7C02DD412B</vt:lpwstr>
  </property>
  <property fmtid="{D5CDD505-2E9C-101B-9397-08002B2CF9AE}" pid="3" name="KSOProductBuildVer">
    <vt:lpwstr>1033-11.2.0.10323</vt:lpwstr>
  </property>
</Properties>
</file>