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3"/>
    <p:sldMasterId id="2147483683" r:id="rId4"/>
    <p:sldMasterId id="2147483686" r:id="rId5"/>
  </p:sldMasterIdLst>
  <p:notesMasterIdLst>
    <p:notesMasterId r:id="rId10"/>
  </p:notesMasterIdLst>
  <p:sldIdLst>
    <p:sldId id="462" r:id="rId6"/>
    <p:sldId id="345" r:id="rId7"/>
    <p:sldId id="461" r:id="rId8"/>
    <p:sldId id="292" r:id="rId9"/>
    <p:sldId id="414" r:id="rId11"/>
    <p:sldId id="418" r:id="rId12"/>
    <p:sldId id="450" r:id="rId13"/>
    <p:sldId id="452" r:id="rId14"/>
    <p:sldId id="421" r:id="rId15"/>
    <p:sldId id="419" r:id="rId16"/>
    <p:sldId id="423" r:id="rId17"/>
    <p:sldId id="424" r:id="rId18"/>
    <p:sldId id="425" r:id="rId19"/>
    <p:sldId id="265" r:id="rId20"/>
    <p:sldId id="426" r:id="rId21"/>
    <p:sldId id="454" r:id="rId22"/>
    <p:sldId id="430" r:id="rId23"/>
    <p:sldId id="455" r:id="rId24"/>
    <p:sldId id="456" r:id="rId25"/>
    <p:sldId id="434" r:id="rId26"/>
    <p:sldId id="437" r:id="rId27"/>
    <p:sldId id="441" r:id="rId28"/>
    <p:sldId id="442" r:id="rId29"/>
    <p:sldId id="443" r:id="rId30"/>
    <p:sldId id="460" r:id="rId31"/>
    <p:sldId id="314" r:id="rId32"/>
    <p:sldId id="444" r:id="rId33"/>
    <p:sldId id="445" r:id="rId34"/>
    <p:sldId id="448" r:id="rId35"/>
    <p:sldId id="449" r:id="rId36"/>
    <p:sldId id="282" r:id="rId37"/>
    <p:sldId id="298" r:id="rId38"/>
    <p:sldId id="317" r:id="rId39"/>
    <p:sldId id="288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6633"/>
    <a:srgbClr val="CC9900"/>
    <a:srgbClr val="B8BC14"/>
    <a:srgbClr val="8DE1FB"/>
    <a:srgbClr val="00CCFF"/>
    <a:srgbClr val="33CCFF"/>
    <a:srgbClr val="66FFFF"/>
    <a:srgbClr val="66CC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-90" y="-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4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2E829-B361-4B7D-911F-61BC1D2D968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1B7F5-1B20-4AAD-8984-0468BA25012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2F2213-67F9-4F45-A8EA-8F6D6420C3BE}" type="slidenum">
              <a:rPr lang="en-US" altLang="en-US" sz="1200" smtClean="0">
                <a:cs typeface="Arial" panose="020B0604020202020204" pitchFamily="34" charset="0"/>
              </a:rPr>
            </a:fld>
            <a:endParaRPr lang="en-US" altLang="en-US" sz="120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9CD793-8A81-4EDB-A039-192C361AB7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F728-43BA-430C-B3F7-863D7C2A84E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B102-57E5-4924-A5F5-013F59841AE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F728-43BA-430C-B3F7-863D7C2A84E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B102-57E5-4924-A5F5-013F59841AE5}" type="slidenum">
              <a:rPr lang="en-US" smtClean="0"/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F728-43BA-430C-B3F7-863D7C2A84E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B102-57E5-4924-A5F5-013F59841AE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F728-43BA-430C-B3F7-863D7C2A84E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B102-57E5-4924-A5F5-013F59841AE5}" type="slidenum">
              <a:rPr lang="en-US" smtClean="0"/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F728-43BA-430C-B3F7-863D7C2A84E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B102-57E5-4924-A5F5-013F59841AE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F728-43BA-430C-B3F7-863D7C2A84E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B102-57E5-4924-A5F5-013F59841AE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F728-43BA-430C-B3F7-863D7C2A84E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B102-57E5-4924-A5F5-013F59841AE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/>
          <p:nvPr/>
        </p:nvGrpSpPr>
        <p:grpSpPr bwMode="auto">
          <a:xfrm>
            <a:off x="-10583" y="-7938"/>
            <a:ext cx="12225868" cy="6873876"/>
            <a:chOff x="-8466" y="-8468"/>
            <a:chExt cx="9169804" cy="687493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0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21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2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3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4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5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6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90D35-C8FA-499F-957E-258681F5099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34FFC-F281-4A84-A4DA-61ECF5F533B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73F67-A089-4BA8-9328-C551E4D3DE7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F728-43BA-430C-B3F7-863D7C2A84E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B102-57E5-4924-A5F5-013F59841AE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65D4B-1096-4D74-92AF-D71CB146C86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21210-6100-4CE4-B0A7-19A875175B0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E9334-CC4B-4E6A-A038-9F3AE1A6211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7843F-D1D2-45E1-B872-AE77C09AF0B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AB387-F266-4BC7-A92A-62D699C9008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D88F1-2A3F-40DC-A859-575671E297C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A3646-5C46-46E1-A0FB-07EA0312D9F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rgbClr val="C0E474"/>
                </a:solidFill>
              </a:rPr>
              <a:t>“</a:t>
            </a:r>
            <a:endParaRPr lang="en-US" altLang="en-US" sz="8000">
              <a:solidFill>
                <a:srgbClr val="C0E474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rgbClr val="C0E474"/>
                </a:solidFill>
              </a:rPr>
              <a:t>”</a:t>
            </a:r>
            <a:endParaRPr lang="en-US" altLang="en-US" sz="8000">
              <a:solidFill>
                <a:srgbClr val="C0E47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3BE5D-82B7-4638-8E35-1929C1C9926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05ABA-85B8-4774-9B68-F5755D52B6A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rgbClr val="C0E474"/>
                </a:solidFill>
              </a:rPr>
              <a:t>“</a:t>
            </a:r>
            <a:endParaRPr lang="en-US" altLang="en-US" sz="8000">
              <a:solidFill>
                <a:srgbClr val="C0E474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rgbClr val="C0E474"/>
                </a:solidFill>
              </a:rPr>
              <a:t>”</a:t>
            </a:r>
            <a:endParaRPr lang="en-US" altLang="en-US" sz="8000">
              <a:solidFill>
                <a:srgbClr val="C0E47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1E86-D0E6-4A07-82AB-21E8D397525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F728-43BA-430C-B3F7-863D7C2A84E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B102-57E5-4924-A5F5-013F59841AE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7F8A8-FDF2-4E25-A373-F3D4B6AFC80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229D3-B076-412E-82DA-DF3CB75E5F4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1CEEE-7093-46A4-8CD7-02970A780EB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09343-48EB-4A0F-852D-6905C5BF751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8E839-CC15-43F1-AC91-00DD6D4D9272}" type="datetimeFigureOut">
              <a:rPr lang="en-US"/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13BBE-92AB-463E-84C3-6FF4F11F82B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193B1-3FC8-4FA1-BA45-4831813CCF9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396F4-E704-4A40-9DE8-6F70842AFD3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2B9E5-96A8-48A5-BF1E-B8D4CC985BE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8EA84-9711-488E-82EA-5FBD46188FD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03A32-289F-4B48-8030-8CC1BD9868E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F728-43BA-430C-B3F7-863D7C2A84E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B102-57E5-4924-A5F5-013F59841AE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0A45E-7926-4084-B541-3312FD53A2C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52847-7D7D-4AC8-8B73-89235E0A8E7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7F51E-864C-4773-AF7A-3126969486E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741ED-9A78-4CB6-9150-FB7B86DBBC8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4EE72-453F-4E67-BD6B-64C397108BD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C471E-7773-4C11-8195-554AD17643E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02B6F-3207-4B12-A84B-CB5D1FB06FA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F728-43BA-430C-B3F7-863D7C2A84E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B102-57E5-4924-A5F5-013F59841AE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F728-43BA-430C-B3F7-863D7C2A84E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B102-57E5-4924-A5F5-013F59841AE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F728-43BA-430C-B3F7-863D7C2A84E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B102-57E5-4924-A5F5-013F59841AE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F728-43BA-430C-B3F7-863D7C2A84E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B102-57E5-4924-A5F5-013F59841AE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F728-43BA-430C-B3F7-863D7C2A84E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B102-57E5-4924-A5F5-013F59841AE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8" Type="http://schemas.openxmlformats.org/officeDocument/2006/relationships/theme" Target="../theme/theme2.xml"/><Relationship Id="rId17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8F728-43BA-430C-B3F7-863D7C2A84E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27DB102-57E5-4924-A5F5-013F59841AE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/>
          <p:nvPr/>
        </p:nvGrpSpPr>
        <p:grpSpPr bwMode="auto">
          <a:xfrm>
            <a:off x="-10583" y="-7938"/>
            <a:ext cx="12225868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12801" y="609600"/>
            <a:ext cx="8464551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2801" y="2160589"/>
            <a:ext cx="8464551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251" y="6042026"/>
            <a:ext cx="912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2026"/>
            <a:ext cx="6163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7" y="6042026"/>
            <a:ext cx="68368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6E7991D-92F0-4AC2-A150-0A85153990E4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6EF12E2-0A9D-46E9-A180-F084062095A6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37A21BF-CB30-495F-91E6-51632574A0F0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7AD5268-CC44-4C47-8652-6E178276655B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4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10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4.xml"/><Relationship Id="rId4" Type="http://schemas.openxmlformats.org/officeDocument/2006/relationships/image" Target="../media/image26.pn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4.xml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10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audio" Target="../media/audio1.wav"/><Relationship Id="rId1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2.xml"/><Relationship Id="rId4" Type="http://schemas.openxmlformats.org/officeDocument/2006/relationships/image" Target="../media/image30.png"/><Relationship Id="rId3" Type="http://schemas.microsoft.com/office/2007/relationships/media" Target="file:///I:\TIET%207%20BO%20XUONG%20-%20SH8\BAI%20GIANG\Camp%20Fire.mp3" TargetMode="External"/><Relationship Id="rId2" Type="http://schemas.openxmlformats.org/officeDocument/2006/relationships/audio" Target="file:///I:\TIET%207%20BO%20XUONG%20-%20SH8\BAI%20GIANG\Camp%20Fire.mp3" TargetMode="External"/><Relationship Id="rId1" Type="http://schemas.openxmlformats.org/officeDocument/2006/relationships/image" Target="../media/image29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wmf"/><Relationship Id="rId1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4453" y="3513782"/>
            <a:ext cx="62440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SINH HỌC 8</a:t>
            </a:r>
            <a:endParaRPr lang="en-US" sz="54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4" name="Picture 16" descr="WhitecornerFlowe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9" y="-15660"/>
            <a:ext cx="2381335" cy="155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4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504" y="13173"/>
            <a:ext cx="2088097" cy="150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25307" y="4706641"/>
            <a:ext cx="1787851" cy="2256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662397" y="4797151"/>
            <a:ext cx="2479033" cy="1944801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3" name="Picture 12" descr="Xuong so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760" y="203201"/>
            <a:ext cx="6128707" cy="629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74640" y="6258560"/>
            <a:ext cx="5984240" cy="406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6080" y="835455"/>
            <a:ext cx="443992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 sọ: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8 xương ghép lại tạo thành hộp sọ lớn chứa não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876800" y="2119075"/>
            <a:ext cx="914400" cy="11379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1160" y="3811410"/>
            <a:ext cx="443992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 mặt: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nhỏ, hàm bớt thô hơn so với xương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có lồi cắm phát triển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934200" y="366713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209800" y="5105401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3962400" y="53340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3520" y="5110480"/>
            <a:ext cx="275209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3" name="Group 18"/>
          <p:cNvGrpSpPr/>
          <p:nvPr/>
        </p:nvGrpSpPr>
        <p:grpSpPr bwMode="auto">
          <a:xfrm>
            <a:off x="820173" y="107607"/>
            <a:ext cx="11412751" cy="6071388"/>
            <a:chOff x="2368" y="1783"/>
            <a:chExt cx="2791" cy="2397"/>
          </a:xfrm>
        </p:grpSpPr>
        <p:pic>
          <p:nvPicPr>
            <p:cNvPr id="14" name="Picture 5" descr="10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8" y="1783"/>
              <a:ext cx="1245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2413" y="2265"/>
              <a:ext cx="2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baseline="20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Xương</a:t>
              </a:r>
              <a:r>
                <a:rPr lang="en-US" altLang="en-US" sz="28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baseline="20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ức</a:t>
              </a:r>
              <a:endParaRPr lang="en-US" altLang="en-US" sz="2800" b="1" baseline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2368" y="2678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baseline="20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Xương</a:t>
              </a:r>
              <a:r>
                <a:rPr lang="en-US" altLang="en-US" sz="28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baseline="20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sườn</a:t>
              </a:r>
              <a:endParaRPr lang="en-US" altLang="en-US" sz="2800" b="1" baseline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2464" y="2973"/>
              <a:ext cx="261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baseline="20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Xương</a:t>
              </a:r>
              <a:r>
                <a:rPr lang="en-US" altLang="en-US" sz="2800" b="1" baseline="2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2800" b="1" baseline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en-US" sz="2800" b="1" baseline="20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cột</a:t>
              </a:r>
              <a:r>
                <a:rPr lang="en-US" altLang="en-US" sz="2800" b="1" baseline="2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baseline="20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endParaRPr lang="en-US" altLang="en-US" sz="2800" b="1" baseline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3" y="1963"/>
              <a:ext cx="1296" cy="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199430" y="5965740"/>
            <a:ext cx="27520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6744044" y="6140280"/>
            <a:ext cx="54473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7.3: Xương cột sống nhìn nghiêng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934200" y="366713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209800" y="5105401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3962400" y="53340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83520" y="1686560"/>
            <a:ext cx="701040" cy="1209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471160" y="3637220"/>
            <a:ext cx="701040" cy="1209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6" descr="1 00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680" y="233680"/>
            <a:ext cx="5124609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6280" y="1013807"/>
            <a:ext cx="64922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 sống: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gồm nhiều đốt sống khớp với nhau và cong ở 4 chỗ thành 2 chữ S tiếp nhau giúp cơ thể đứng thẳng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934200" y="366713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209800" y="5105401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48080" y="3545840"/>
            <a:ext cx="701040" cy="1209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33520" y="5110480"/>
            <a:ext cx="275209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4" descr="1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2080"/>
            <a:ext cx="4342765" cy="629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32960" y="1422400"/>
            <a:ext cx="58928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11680" y="3910647"/>
            <a:ext cx="467360" cy="366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660265" y="973634"/>
            <a:ext cx="1965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 tay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2905" y="3429000"/>
            <a:ext cx="1965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 chân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7" r="18823"/>
          <a:stretch>
            <a:fillRect/>
          </a:stretch>
        </p:blipFill>
        <p:spPr>
          <a:xfrm>
            <a:off x="0" y="0"/>
            <a:ext cx="6172200" cy="6858000"/>
          </a:xfr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5" name="Picture 2" descr="IMG_29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8" t="8199" r="34819"/>
          <a:stretch>
            <a:fillRect/>
          </a:stretch>
        </p:blipFill>
        <p:spPr bwMode="auto">
          <a:xfrm>
            <a:off x="6172200" y="0"/>
            <a:ext cx="6019800" cy="685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Rectangle 2"/>
          <p:cNvSpPr>
            <a:spLocks noGrp="1" noChangeArrowheads="1"/>
          </p:cNvSpPr>
          <p:nvPr/>
        </p:nvSpPr>
        <p:spPr bwMode="auto">
          <a:xfrm>
            <a:off x="1981200" y="6324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934200" y="366713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209800" y="5105401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48080" y="3545840"/>
            <a:ext cx="701040" cy="1209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4" descr="1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" y="132080"/>
            <a:ext cx="4342765" cy="629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32960" y="1422400"/>
            <a:ext cx="58928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1680" y="3910647"/>
            <a:ext cx="467360" cy="366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96927" y="1224425"/>
            <a:ext cx="1892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Xương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665" y="3572143"/>
            <a:ext cx="1965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Xương chân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572124" y="222071"/>
            <a:ext cx="5906451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Tìm những điểm 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giống nhau 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 nhau 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giữa xương tay và xương chân. Giải thích vì sao có sự khác nhau đó?                                  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22240" y="1601375"/>
            <a:ext cx="6209585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Giống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phần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tương ứng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 nhau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Xương đai hông (đai vai).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Xương đùi (cánh tay)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Xương cẳng chân (cẳng tay)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Xương cổ chân (cổ tay)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Xương bàn chân, ngón chân (ngón tay, ban tay)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9032" y="391388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Khác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kích thước, cấu tạo đai vai và đai hông, xương cổ tay, bàn tay, bàn chân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Xương tay ngắn, nhỏ, yếu, hoạt động linh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Xương chân to, dài, khỏe,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 chế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635100" y="6090665"/>
            <a:ext cx="753597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Vì</a:t>
            </a:r>
            <a:r>
              <a:rPr kumimoji="0" lang="en-US" alt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sao có sự khác nhau đó?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 animBg="1"/>
      <p:bldP spid="2" grpId="0"/>
      <p:bldP spid="5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322639" y="27709"/>
            <a:ext cx="5546725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XƯƠNG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Rectangle 39"/>
          <p:cNvSpPr>
            <a:spLocks noChangeArrowheads="1"/>
          </p:cNvSpPr>
          <p:nvPr/>
        </p:nvSpPr>
        <p:spPr bwMode="auto">
          <a:xfrm>
            <a:off x="171334" y="849043"/>
            <a:ext cx="927746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I. 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CÁC PHẦN CHÍNH CỦA BỘ XƯƠNG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Rectangle 39"/>
          <p:cNvSpPr>
            <a:spLocks noChangeArrowheads="1"/>
          </p:cNvSpPr>
          <p:nvPr/>
        </p:nvSpPr>
        <p:spPr bwMode="auto">
          <a:xfrm>
            <a:off x="123296" y="1388872"/>
            <a:ext cx="66931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1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. 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Các phần chính của bộ xương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Picture 25" descr="viet3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27741"/>
            <a:ext cx="2133600" cy="6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9"/>
          <p:cNvSpPr>
            <a:spLocks noChangeArrowheads="1"/>
          </p:cNvSpPr>
          <p:nvPr/>
        </p:nvSpPr>
        <p:spPr bwMode="auto">
          <a:xfrm>
            <a:off x="74350" y="1848758"/>
            <a:ext cx="119098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* </a:t>
            </a:r>
            <a:r>
              <a:rPr lang="vi-VN" altLang="zh-CN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Bộ </a:t>
            </a:r>
            <a:r>
              <a:rPr lang="vi-VN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xương người chia làm 3 phần </a:t>
            </a:r>
            <a:r>
              <a:rPr lang="vi-VN" altLang="zh-CN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chính</a:t>
            </a:r>
            <a:r>
              <a:rPr lang="en-US" altLang="zh-CN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:</a:t>
            </a:r>
            <a:endParaRPr lang="zh-CN" alt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Rectangle 39"/>
          <p:cNvSpPr>
            <a:spLocks noChangeArrowheads="1"/>
          </p:cNvSpPr>
          <p:nvPr/>
        </p:nvSpPr>
        <p:spPr bwMode="auto">
          <a:xfrm>
            <a:off x="74343" y="2218090"/>
            <a:ext cx="11909829" cy="258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Xương đầu gồm xương sọ và xương mặt.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Xương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thân gồm cột sống và lồng ngực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Cột sống: cong 4 chỗ, thành 2 hình chữ S nối tiếp nhau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Lồng ngực: các xương sườn gắn với cột sống và xương ức tạo thành lồng ngực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Xương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 gồm xương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 và xương chân.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Xương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tay ngắn, nhỏ, yếu, hoạt động linh hoạt.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Xương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chân to, dài, khỏe, hoạt động hạn chế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39"/>
          <p:cNvSpPr>
            <a:spLocks noChangeArrowheads="1"/>
          </p:cNvSpPr>
          <p:nvPr/>
        </p:nvSpPr>
        <p:spPr bwMode="auto">
          <a:xfrm>
            <a:off x="74358" y="4864935"/>
            <a:ext cx="119098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 Bộ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xương người thích nghi với quá trình lao động và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 thế đứng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thẳng.</a:t>
            </a:r>
            <a:endParaRPr lang="zh-CN" alt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1" name="Rectangle 39"/>
          <p:cNvSpPr>
            <a:spLocks noChangeArrowheads="1"/>
          </p:cNvSpPr>
          <p:nvPr/>
        </p:nvSpPr>
        <p:spPr bwMode="auto">
          <a:xfrm>
            <a:off x="0" y="5337417"/>
            <a:ext cx="66931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2. Chức năng của bộ xương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639" y="106564"/>
            <a:ext cx="4094827" cy="65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8" y="121919"/>
            <a:ext cx="3542982" cy="651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565" y="152400"/>
            <a:ext cx="451167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322639" y="27709"/>
            <a:ext cx="5546725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XƯƠNG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Rectangle 39"/>
          <p:cNvSpPr>
            <a:spLocks noChangeArrowheads="1"/>
          </p:cNvSpPr>
          <p:nvPr/>
        </p:nvSpPr>
        <p:spPr bwMode="auto">
          <a:xfrm>
            <a:off x="171334" y="849043"/>
            <a:ext cx="927746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I. 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CÁC PHẦN CHÍNH CỦA BỘ XƯƠNG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Picture 25" descr="viet3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27741"/>
            <a:ext cx="2133600" cy="6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9"/>
          <p:cNvSpPr>
            <a:spLocks noChangeArrowheads="1"/>
          </p:cNvSpPr>
          <p:nvPr/>
        </p:nvSpPr>
        <p:spPr bwMode="auto">
          <a:xfrm>
            <a:off x="74343" y="1999065"/>
            <a:ext cx="1190982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Nâng đỡ,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tạo bộ khung cơ thể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Làm chỗ bám của các cơ  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Tạo khoang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bảo vệ các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cơ thể vận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động, di chuyển và lao động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39"/>
          <p:cNvSpPr>
            <a:spLocks noChangeArrowheads="1"/>
          </p:cNvSpPr>
          <p:nvPr/>
        </p:nvSpPr>
        <p:spPr bwMode="auto">
          <a:xfrm>
            <a:off x="74343" y="1455134"/>
            <a:ext cx="66931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2. Chức năng của bộ xương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Rectangle 39"/>
          <p:cNvSpPr>
            <a:spLocks noChangeArrowheads="1"/>
          </p:cNvSpPr>
          <p:nvPr/>
        </p:nvSpPr>
        <p:spPr bwMode="auto">
          <a:xfrm>
            <a:off x="171334" y="3598599"/>
            <a:ext cx="927746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II. CÁC KHỚP XƯƠNG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4" grpId="0"/>
      <p:bldP spid="9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64" y="-83130"/>
            <a:ext cx="8104909" cy="513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15560" y="4927954"/>
            <a:ext cx="1846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hớp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4474" y="5883918"/>
            <a:ext cx="26324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hớp xương là gì?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62359" y="5883918"/>
            <a:ext cx="6303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Khớp xương là nơi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giáp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 các đầu xương.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524125" y="0"/>
            <a:ext cx="6096000" cy="609600"/>
          </a:xfrm>
        </p:spPr>
        <p:txBody>
          <a:bodyPr/>
          <a:lstStyle/>
          <a:p>
            <a:pPr eaLnBrk="1" hangingPunct="1"/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738" y="1134696"/>
            <a:ext cx="7753986" cy="947420"/>
          </a:xfrm>
        </p:spPr>
        <p:txBody>
          <a:bodyPr/>
          <a:lstStyle/>
          <a:p>
            <a:pPr algn="just" eaLnBrk="1" hangingPunct="1"/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chức năng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nơron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6714" y="1774208"/>
            <a:ext cx="7558405" cy="3748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CCCCFF"/>
              </a:buClr>
            </a:pPr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Cấu tạo n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ơron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rgbClr val="CCCCFF"/>
              </a:buClr>
            </a:pP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Thân: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nhân, xung quanh là tua ngắn gọi là sợi nhánh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rgbClr val="CCCCFF"/>
              </a:buClr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mielin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xináp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rgbClr val="CCCCFF"/>
              </a:buClr>
            </a:pPr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Chức năng: 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ứng và dẫn truyền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/>
          <p:nvPr/>
        </p:nvSpPr>
        <p:spPr bwMode="auto">
          <a:xfrm>
            <a:off x="1518920" y="2232854"/>
            <a:ext cx="7558405" cy="8001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90C226"/>
              </a:buClr>
              <a:defRPr/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 xạ là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Hãy lấy 1 ví dụ về phản xạ </a:t>
            </a:r>
            <a:endParaRPr lang="en-US" alt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spcAft>
                <a:spcPct val="0"/>
              </a:spcAft>
              <a:buClr>
                <a:srgbClr val="90C226"/>
              </a:buClr>
              <a:buNone/>
              <a:defRPr/>
            </a:pP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2335" y="3032954"/>
            <a:ext cx="9027161" cy="2585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 xạ là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phản ứng của cơ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 để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các kích thích của môi trường thông qua hệ thần kinh.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 animBg="1"/>
      <p:bldP spid="5" grpId="1" animBg="1"/>
      <p:bldP spid="6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" name="Picture 8" descr="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25830"/>
            <a:ext cx="3752058" cy="513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058" y="1320581"/>
            <a:ext cx="3863498" cy="461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556" y="1097280"/>
            <a:ext cx="3307714" cy="441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65" y="81556"/>
            <a:ext cx="11152908" cy="1472924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4" name="TextBox 3"/>
          <p:cNvSpPr txBox="1"/>
          <p:nvPr/>
        </p:nvSpPr>
        <p:spPr>
          <a:xfrm>
            <a:off x="825344" y="5917114"/>
            <a:ext cx="2537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 đầu gối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6704" y="5846145"/>
            <a:ext cx="3752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 xương cột sống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52975" y="5809991"/>
            <a:ext cx="2537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 hộp sọ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8990" y="5846145"/>
            <a:ext cx="2537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 động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13583" y="5748435"/>
            <a:ext cx="3136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 bán động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77081" y="5740449"/>
            <a:ext cx="3136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 bất động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" name="Picture 8" descr="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45" y="0"/>
            <a:ext cx="3752058" cy="513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703" y="120431"/>
            <a:ext cx="3863498" cy="487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267" y="350519"/>
            <a:ext cx="3307714" cy="441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6734" y="5137785"/>
            <a:ext cx="2757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(Khớp đầu gối)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1917" y="5095616"/>
            <a:ext cx="4109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(Khớp xương cột sống)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51770" y="5095615"/>
            <a:ext cx="2836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(Khớp hộp sọ)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6827" y="5771294"/>
            <a:ext cx="2537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 động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19735" y="5781097"/>
            <a:ext cx="3136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 bán động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02029" y="5797922"/>
            <a:ext cx="3136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 bất động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" name="Picture 8" descr="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44" y="274320"/>
            <a:ext cx="3885325" cy="513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6744" y="5354955"/>
            <a:ext cx="2757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(Khớp đầu gối)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6837" y="5885594"/>
            <a:ext cx="2537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 động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598670" y="274320"/>
            <a:ext cx="69913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812030" y="1549876"/>
            <a:ext cx="419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598670" y="2293937"/>
            <a:ext cx="63969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Sụn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4632960" y="2951698"/>
            <a:ext cx="64998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chằng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4598670" y="4183560"/>
            <a:ext cx="668274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(bao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ra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5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" name="Picture 8" descr="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45" y="274320"/>
            <a:ext cx="3056335" cy="52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912" y="430572"/>
            <a:ext cx="2955088" cy="513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00328" y="5702714"/>
            <a:ext cx="2537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Khớp động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59578" y="5702714"/>
            <a:ext cx="3136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Khớp bán động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369805" y="530728"/>
            <a:ext cx="5209893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sụn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trơn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370" y="250824"/>
            <a:ext cx="4913630" cy="4241165"/>
          </a:xfrm>
          <a:prstGeom prst="rect">
            <a:avLst/>
          </a:prstGeom>
          <a:noFill/>
          <a:ln w="28575">
            <a:solidFill>
              <a:srgbClr val="0D47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25" t="5290" r="3535" b="55064"/>
          <a:stretch>
            <a:fillRect/>
          </a:stretch>
        </p:blipFill>
        <p:spPr bwMode="auto">
          <a:xfrm>
            <a:off x="6408698" y="250824"/>
            <a:ext cx="2986682" cy="4138295"/>
          </a:xfrm>
          <a:prstGeom prst="rect">
            <a:avLst/>
          </a:prstGeom>
          <a:noFill/>
          <a:ln w="28575">
            <a:solidFill>
              <a:srgbClr val="0D47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028700" y="4976336"/>
            <a:ext cx="103327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cưa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khít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322639" y="27709"/>
            <a:ext cx="5546725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XƯƠNG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Rectangle 39"/>
          <p:cNvSpPr>
            <a:spLocks noChangeArrowheads="1"/>
          </p:cNvSpPr>
          <p:nvPr/>
        </p:nvSpPr>
        <p:spPr bwMode="auto">
          <a:xfrm>
            <a:off x="171334" y="849043"/>
            <a:ext cx="927746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I. 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CÁC PHẦN CHÍNH CỦA BỘ XƯƠNG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Picture 25" descr="viet3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27741"/>
            <a:ext cx="2133600" cy="6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9"/>
          <p:cNvSpPr>
            <a:spLocks noChangeArrowheads="1"/>
          </p:cNvSpPr>
          <p:nvPr/>
        </p:nvSpPr>
        <p:spPr bwMode="auto">
          <a:xfrm>
            <a:off x="74343" y="1968700"/>
            <a:ext cx="1190982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Nâng đỡ,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tạo bộ khung cơ thể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Làm chỗ bám của các cơ  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Tạo khoang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bảo vệ các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cơ thể vận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động, di chuyển và lao động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39"/>
          <p:cNvSpPr>
            <a:spLocks noChangeArrowheads="1"/>
          </p:cNvSpPr>
          <p:nvPr/>
        </p:nvSpPr>
        <p:spPr bwMode="auto">
          <a:xfrm>
            <a:off x="129763" y="1413569"/>
            <a:ext cx="66931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2. Chức năng của bộ xương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Rectangle 39"/>
          <p:cNvSpPr>
            <a:spLocks noChangeArrowheads="1"/>
          </p:cNvSpPr>
          <p:nvPr/>
        </p:nvSpPr>
        <p:spPr bwMode="auto">
          <a:xfrm>
            <a:off x="171334" y="3529324"/>
            <a:ext cx="927746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II. CÁC KHỚP XƯƠNG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058" y="4103394"/>
            <a:ext cx="92774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Khớp xương là nơi tiếp giáp của các đầu xương.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3 loại khớp xương: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769" y="4919008"/>
            <a:ext cx="118544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Khớp động: 2 đầu xương có sụn, giữa là dịch khớp (hoạt dịch), ngoài có dây chằng giúp cơ thể có khả năng cử động linh hoạt.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Khớp bán động: giữa 2 đầu xương có đệm sụn giúp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khớp cử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 hạn chế.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Khớp bất động: 2 đầu xương khớp với nhau bởi mép răng cưa hoặc xếp lợp lên nhau, không cử động được.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831532" y="1035902"/>
            <a:ext cx="830103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alt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altLang="en-US" sz="4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831532" y="2963971"/>
            <a:ext cx="7772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  <p:bldP spid="3687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33400" y="214313"/>
            <a:ext cx="2438400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173321" y="1210688"/>
            <a:ext cx="2118519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249362" y="1915479"/>
            <a:ext cx="476250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324600" y="1143001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218508" y="2224088"/>
            <a:ext cx="47625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353589" y="2819401"/>
            <a:ext cx="3986496" cy="64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Nâng đỡ</a:t>
            </a:r>
            <a:endParaRPr lang="en-US" alt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343198" y="3352801"/>
            <a:ext cx="3756506" cy="64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367444" y="3886201"/>
            <a:ext cx="50333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6400800" y="1219201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674370"/>
            <a:ext cx="2849562" cy="557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7604760" y="6156326"/>
            <a:ext cx="35509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XƯƠNG NGƯỜI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10199370" y="2438401"/>
            <a:ext cx="126492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7696200" y="792163"/>
            <a:ext cx="121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7475220" y="4277025"/>
            <a:ext cx="120364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7217093" y="2243138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endParaRPr lang="en-US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7162800" y="1919288"/>
            <a:ext cx="1600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endParaRPr lang="en-US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7162801" y="2586038"/>
            <a:ext cx="15160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5913439" y="2133601"/>
            <a:ext cx="12493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6" name="AutoShape 20"/>
          <p:cNvSpPr/>
          <p:nvPr/>
        </p:nvSpPr>
        <p:spPr bwMode="auto">
          <a:xfrm>
            <a:off x="7086600" y="2057400"/>
            <a:ext cx="76200" cy="762000"/>
          </a:xfrm>
          <a:prstGeom prst="leftBrace">
            <a:avLst>
              <a:gd name="adj1" fmla="val 83333"/>
              <a:gd name="adj2" fmla="val 50000"/>
            </a:avLst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8" grpId="0"/>
      <p:bldP spid="29709" grpId="0"/>
      <p:bldP spid="29710" grpId="0"/>
      <p:bldP spid="29711" grpId="0"/>
      <p:bldP spid="29712" grpId="0"/>
      <p:bldP spid="29713" grpId="0"/>
      <p:bldP spid="29714" grpId="0"/>
      <p:bldP spid="297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474469" y="422910"/>
            <a:ext cx="2537461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b="1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altLang="en-US" sz="3600" b="1" u="sng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074671" y="1291858"/>
            <a:ext cx="6991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383029" y="2160806"/>
            <a:ext cx="9806941" cy="410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a.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b.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c.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d.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sọ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2274569" y="3025140"/>
            <a:ext cx="457200" cy="457200"/>
          </a:xfrm>
          <a:prstGeom prst="ellipse">
            <a:avLst/>
          </a:prstGeom>
          <a:noFill/>
          <a:ln w="38100">
            <a:pattFill prst="pct5">
              <a:fgClr>
                <a:schemeClr val="tx1"/>
              </a:fgClr>
              <a:bgClr>
                <a:srgbClr val="FF0000"/>
              </a:bgClr>
            </a:patt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474469" y="422910"/>
            <a:ext cx="2537461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endParaRPr kumimoji="0" lang="en-US" altLang="en-US" sz="3600" b="1" i="0" u="sng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074671" y="1291858"/>
            <a:ext cx="6991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2366009" y="4254371"/>
            <a:ext cx="457200" cy="457200"/>
          </a:xfrm>
          <a:prstGeom prst="ellipse">
            <a:avLst/>
          </a:prstGeom>
          <a:noFill/>
          <a:ln w="38100">
            <a:pattFill prst="pct5">
              <a:fgClr>
                <a:schemeClr val="tx1"/>
              </a:fgClr>
              <a:bgClr>
                <a:srgbClr val="FF0000"/>
              </a:bgClr>
            </a:patt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74469" y="2162235"/>
            <a:ext cx="965073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a.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b.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c.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cẳng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d.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sọ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co-fl-re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261600" y="533400"/>
            <a:ext cx="111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3"/>
          <p:cNvGrpSpPr/>
          <p:nvPr/>
        </p:nvGrpSpPr>
        <p:grpSpPr bwMode="auto">
          <a:xfrm>
            <a:off x="203200" y="228600"/>
            <a:ext cx="2336800" cy="1524000"/>
            <a:chOff x="144" y="192"/>
            <a:chExt cx="1104" cy="960"/>
          </a:xfrm>
        </p:grpSpPr>
        <p:sp>
          <p:nvSpPr>
            <p:cNvPr id="2078" name="Line 4"/>
            <p:cNvSpPr>
              <a:spLocks noChangeShapeType="1"/>
            </p:cNvSpPr>
            <p:nvPr/>
          </p:nvSpPr>
          <p:spPr bwMode="auto">
            <a:xfrm>
              <a:off x="336" y="192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Line 5"/>
            <p:cNvSpPr>
              <a:spLocks noChangeShapeType="1"/>
            </p:cNvSpPr>
            <p:nvPr/>
          </p:nvSpPr>
          <p:spPr bwMode="auto">
            <a:xfrm>
              <a:off x="144" y="240"/>
              <a:ext cx="110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Line 6"/>
            <p:cNvSpPr>
              <a:spLocks noChangeShapeType="1"/>
            </p:cNvSpPr>
            <p:nvPr/>
          </p:nvSpPr>
          <p:spPr bwMode="auto">
            <a:xfrm>
              <a:off x="240" y="192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Line 7"/>
            <p:cNvSpPr>
              <a:spLocks noChangeShapeType="1"/>
            </p:cNvSpPr>
            <p:nvPr/>
          </p:nvSpPr>
          <p:spPr bwMode="auto">
            <a:xfrm>
              <a:off x="192" y="336"/>
              <a:ext cx="100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2" name="Group 9"/>
          <p:cNvGrpSpPr/>
          <p:nvPr/>
        </p:nvGrpSpPr>
        <p:grpSpPr bwMode="auto">
          <a:xfrm>
            <a:off x="9448800" y="4876800"/>
            <a:ext cx="2540000" cy="1752600"/>
            <a:chOff x="4464" y="3072"/>
            <a:chExt cx="1200" cy="1104"/>
          </a:xfrm>
        </p:grpSpPr>
        <p:sp>
          <p:nvSpPr>
            <p:cNvPr id="2074" name="Line 10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Line 11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Line 12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Line 13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53" name="Picture 14" descr="FLY-AGARIC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051" y="5354638"/>
            <a:ext cx="101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4" name="Group 15"/>
          <p:cNvGrpSpPr/>
          <p:nvPr/>
        </p:nvGrpSpPr>
        <p:grpSpPr bwMode="auto">
          <a:xfrm rot="5400000">
            <a:off x="317500" y="4595813"/>
            <a:ext cx="1905000" cy="2336800"/>
            <a:chOff x="4464" y="3072"/>
            <a:chExt cx="1200" cy="1104"/>
          </a:xfrm>
        </p:grpSpPr>
        <p:sp>
          <p:nvSpPr>
            <p:cNvPr id="2070" name="Line 16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Line 17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Line 18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Line 19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5" name="Group 20"/>
          <p:cNvGrpSpPr/>
          <p:nvPr/>
        </p:nvGrpSpPr>
        <p:grpSpPr bwMode="auto">
          <a:xfrm rot="-5400000">
            <a:off x="9867900" y="-63500"/>
            <a:ext cx="1905000" cy="2336800"/>
            <a:chOff x="4464" y="3072"/>
            <a:chExt cx="1200" cy="1104"/>
          </a:xfrm>
        </p:grpSpPr>
        <p:sp>
          <p:nvSpPr>
            <p:cNvPr id="2066" name="Line 21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Line 22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Line 23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Line 24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56" name="Picture 6" descr="AG00630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200" y="533400"/>
            <a:ext cx="1625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3850217" y="266700"/>
            <a:ext cx="47244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8" name="Line 27"/>
          <p:cNvSpPr>
            <a:spLocks noChangeShapeType="1"/>
          </p:cNvSpPr>
          <p:nvPr/>
        </p:nvSpPr>
        <p:spPr bwMode="auto">
          <a:xfrm>
            <a:off x="944033" y="6324600"/>
            <a:ext cx="10058400" cy="0"/>
          </a:xfrm>
          <a:prstGeom prst="line">
            <a:avLst/>
          </a:prstGeom>
          <a:noFill/>
          <a:ln w="127000" cmpd="tri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6" name="Text Box 28"/>
          <p:cNvSpPr txBox="1">
            <a:spLocks noChangeArrowheads="1"/>
          </p:cNvSpPr>
          <p:nvPr/>
        </p:nvSpPr>
        <p:spPr bwMode="auto">
          <a:xfrm>
            <a:off x="4267201" y="1289050"/>
            <a:ext cx="3543300" cy="1076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ĐỘNG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TIẾT)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4" name="Rectangle 1"/>
          <p:cNvSpPr>
            <a:spLocks noChangeArrowheads="1"/>
          </p:cNvSpPr>
          <p:nvPr/>
        </p:nvSpPr>
        <p:spPr bwMode="auto">
          <a:xfrm>
            <a:off x="1843617" y="4724400"/>
            <a:ext cx="965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6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t-BR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7 - BÀI </a:t>
            </a: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pt-BR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XƯƠNG</a:t>
            </a:r>
            <a:endParaRPr lang="pt-BR" alt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6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t-BR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alt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1" name="Picture 2" descr="ico-fl-re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081684" y="5260975"/>
            <a:ext cx="111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28"/>
          <p:cNvSpPr txBox="1">
            <a:spLocks noChangeArrowheads="1"/>
          </p:cNvSpPr>
          <p:nvPr/>
        </p:nvSpPr>
        <p:spPr bwMode="auto">
          <a:xfrm>
            <a:off x="6669618" y="2687639"/>
            <a:ext cx="3543300" cy="5857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CƠ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28"/>
          <p:cNvSpPr txBox="1">
            <a:spLocks noChangeArrowheads="1"/>
          </p:cNvSpPr>
          <p:nvPr/>
        </p:nvSpPr>
        <p:spPr bwMode="auto">
          <a:xfrm>
            <a:off x="1612901" y="2773363"/>
            <a:ext cx="3543300" cy="584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XƯƠNG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>
            <a:stCxn id="94236" idx="2"/>
            <a:endCxn id="42" idx="0"/>
          </p:cNvCxnSpPr>
          <p:nvPr/>
        </p:nvCxnSpPr>
        <p:spPr>
          <a:xfrm flipH="1">
            <a:off x="3384551" y="2365375"/>
            <a:ext cx="2654300" cy="4079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94236" idx="2"/>
            <a:endCxn id="41" idx="0"/>
          </p:cNvCxnSpPr>
          <p:nvPr/>
        </p:nvCxnSpPr>
        <p:spPr>
          <a:xfrm>
            <a:off x="6038851" y="2365376"/>
            <a:ext cx="2402416" cy="3222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/>
      <p:bldP spid="41" grpId="0" animBg="1"/>
      <p:bldP spid="4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474469" y="422910"/>
            <a:ext cx="2537461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endParaRPr kumimoji="0" lang="en-US" altLang="en-US" sz="3600" b="1" i="0" u="sng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074671" y="1291858"/>
            <a:ext cx="6991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2594611" y="5728841"/>
            <a:ext cx="457200" cy="457200"/>
          </a:xfrm>
          <a:prstGeom prst="ellipse">
            <a:avLst/>
          </a:prstGeom>
          <a:noFill/>
          <a:ln w="38100">
            <a:pattFill prst="pct5">
              <a:fgClr>
                <a:schemeClr val="tx1"/>
              </a:fgClr>
              <a:bgClr>
                <a:srgbClr val="FF0000"/>
              </a:bgClr>
            </a:patt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674495" y="2251978"/>
            <a:ext cx="9791701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a.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cẳng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b.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chẩm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c.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d.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sọ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9" descr="floral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24001" y="6011864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10" descr="floral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845676" y="0"/>
            <a:ext cx="8223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1" descr="floral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24001" y="0"/>
            <a:ext cx="8223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4" descr="floral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845676" y="6011864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3009900" y="717530"/>
            <a:ext cx="5867400" cy="54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400" b="1" baseline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BIẾT </a:t>
            </a:r>
            <a:r>
              <a:rPr lang="en-US" altLang="en-US" sz="4000" b="1" baseline="2000" dirty="0">
                <a:solidFill>
                  <a:srgbClr val="FF0000"/>
                </a:solidFill>
                <a:cs typeface="Arial" panose="020B0604020202020204" pitchFamily="34" charset="0"/>
              </a:rPr>
              <a:t>?</a:t>
            </a:r>
            <a:endParaRPr lang="en-US" altLang="en-US" sz="4000" b="1" baseline="2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9703" name="Text Box 15"/>
          <p:cNvSpPr txBox="1">
            <a:spLocks noChangeArrowheads="1"/>
          </p:cNvSpPr>
          <p:nvPr/>
        </p:nvSpPr>
        <p:spPr bwMode="auto">
          <a:xfrm>
            <a:off x="1828800" y="1676400"/>
            <a:ext cx="85344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3600" baseline="2000" dirty="0">
                <a:solidFill>
                  <a:srgbClr val="0000FF"/>
                </a:solidFill>
                <a:cs typeface="Arial" panose="020B0604020202020204" pitchFamily="34" charset="0"/>
              </a:rPr>
              <a:t>	</a:t>
            </a:r>
            <a:r>
              <a:rPr lang="en-US" altLang="en-US" sz="4800" baseline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4800" baseline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aseline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4800" baseline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aseline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800" baseline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aseline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800" baseline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aseline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800" baseline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aseline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4800" baseline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aseline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800" baseline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aseline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800" baseline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aseline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4800" baseline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300 </a:t>
            </a:r>
            <a:r>
              <a:rPr lang="en-US" altLang="en-US" sz="4800" baseline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4800" baseline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altLang="en-US" sz="4800" baseline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800" baseline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aseline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4800" baseline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baseline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800" baseline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aseline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aseline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aseline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4800" baseline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aseline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4800" baseline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aseline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800" baseline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aseline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800" baseline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aseline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800" baseline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aseline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4800" baseline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aseline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800" baseline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aseline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en-US" sz="4800" baseline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aseline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800" baseline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aseline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4800" baseline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aseline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4800" baseline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206 </a:t>
            </a:r>
            <a:r>
              <a:rPr lang="en-US" altLang="en-US" sz="4800" baseline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4800" baseline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800" baseline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800" baseline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800" baseline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4800" baseline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aseline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altLang="en-US" sz="4800" baseline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aseline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baseline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aseline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4800" baseline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aseline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4800" baseline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aseline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4800" baseline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aseline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800" baseline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aseline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4800" baseline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aseline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800" baseline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baseline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800" baseline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aseline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800" baseline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aseline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4800" baseline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800" baseline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 sz="4800" baseline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83m </a:t>
            </a:r>
            <a:r>
              <a:rPr lang="en-US" altLang="en-US" sz="4800" baseline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800" baseline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aseline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4800" baseline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aseline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altLang="en-US" sz="4800" baseline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aseline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4800" baseline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aseline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4800" baseline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</a:t>
            </a:r>
            <a:r>
              <a:rPr lang="vi-VN" altLang="en-US" sz="4800" baseline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aseline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en-US" altLang="en-US" sz="4800" baseline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2" name="Camp Fire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4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454" fill="hold"/>
                                        <p:tgtEl>
                                          <p:spTgt spid="317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1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5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504950" y="769621"/>
            <a:ext cx="7467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altLang="en-US" sz="36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436370" y="2327373"/>
            <a:ext cx="8229600" cy="46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canxi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>
                <a:solidFill>
                  <a:srgbClr val="3333CC"/>
                </a:solidFill>
                <a:latin typeface="Arial Unicode MS" panose="020B0604020202020204" pitchFamily="34" charset="-128"/>
              </a:rPr>
              <a:t> ...</a:t>
            </a:r>
            <a:endParaRPr lang="en-GB" altLang="en-US" sz="2400" dirty="0">
              <a:solidFill>
                <a:srgbClr val="3333CC"/>
              </a:solidFill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1095375" y="676274"/>
            <a:ext cx="8934450" cy="5181600"/>
          </a:xfrm>
          <a:custGeom>
            <a:avLst/>
            <a:gdLst>
              <a:gd name="T0" fmla="*/ 10836381 w 21600"/>
              <a:gd name="T1" fmla="*/ 621504133 h 21600"/>
              <a:gd name="T2" fmla="*/ 1746770700 w 21600"/>
              <a:gd name="T3" fmla="*/ 1241684800 h 21600"/>
              <a:gd name="T4" fmla="*/ 2147483646 w 21600"/>
              <a:gd name="T5" fmla="*/ 621504133 h 21600"/>
              <a:gd name="T6" fmla="*/ 1746770700 w 21600"/>
              <a:gd name="T7" fmla="*/ 71070202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49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62175" y="1502681"/>
            <a:ext cx="65532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Char char="&amp;"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DẶN DÒ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 algn="just" eaLnBrk="1" hangingPunct="1">
              <a:buNone/>
            </a:pPr>
            <a:r>
              <a:rPr lang="vi-VN" altLang="en-US" sz="4000" dirty="0">
                <a:latin typeface="Times New Roman" panose="02020603050405020304" pitchFamily="18" charset="0"/>
              </a:rPr>
              <a:t>- </a:t>
            </a:r>
            <a:r>
              <a:rPr lang="en-US" altLang="en-US" sz="40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4000" dirty="0"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</a:rPr>
              <a:t>trả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lời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câu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hỏi</a:t>
            </a:r>
            <a:r>
              <a:rPr lang="en-US" altLang="en-US" sz="4000" dirty="0">
                <a:latin typeface="Times New Roman" panose="02020603050405020304" pitchFamily="18" charset="0"/>
              </a:rPr>
              <a:t> 1, 2 </a:t>
            </a:r>
            <a:r>
              <a:rPr lang="en-US" altLang="en-US" sz="4000" dirty="0" err="1">
                <a:latin typeface="Times New Roman" panose="02020603050405020304" pitchFamily="18" charset="0"/>
              </a:rPr>
              <a:t>và</a:t>
            </a:r>
            <a:r>
              <a:rPr lang="en-US" altLang="en-US" sz="4000" dirty="0">
                <a:latin typeface="Times New Roman" panose="02020603050405020304" pitchFamily="18" charset="0"/>
              </a:rPr>
              <a:t> 3 </a:t>
            </a:r>
            <a:r>
              <a:rPr lang="en-US" altLang="en-US" sz="4000" dirty="0" err="1">
                <a:latin typeface="Times New Roman" panose="02020603050405020304" pitchFamily="18" charset="0"/>
              </a:rPr>
              <a:t>trang</a:t>
            </a:r>
            <a:r>
              <a:rPr lang="en-US" altLang="en-US" sz="4000" dirty="0">
                <a:latin typeface="Times New Roman" panose="02020603050405020304" pitchFamily="18" charset="0"/>
              </a:rPr>
              <a:t> 27 SGK</a:t>
            </a:r>
            <a:endParaRPr lang="en-US" altLang="en-US" sz="4000" dirty="0">
              <a:latin typeface="Times New Roman" panose="02020603050405020304" pitchFamily="18" charset="0"/>
            </a:endParaRPr>
          </a:p>
          <a:p>
            <a:pPr marL="0" indent="0" algn="just" eaLnBrk="1" hangingPunct="1">
              <a:buNone/>
            </a:pPr>
            <a:r>
              <a:rPr lang="vi-VN" altLang="en-US" sz="4000" dirty="0">
                <a:latin typeface="Times New Roman" panose="02020603050405020304" pitchFamily="18" charset="0"/>
              </a:rPr>
              <a:t>- </a:t>
            </a:r>
            <a:r>
              <a:rPr lang="en-US" altLang="en-US" sz="4000" dirty="0" err="1">
                <a:latin typeface="Times New Roman" panose="02020603050405020304" pitchFamily="18" charset="0"/>
              </a:rPr>
              <a:t>Xem</a:t>
            </a:r>
            <a:r>
              <a:rPr lang="vi-VN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4000" dirty="0">
                <a:latin typeface="Times New Roman" panose="02020603050405020304" pitchFamily="18" charset="0"/>
              </a:rPr>
              <a:t> 8: </a:t>
            </a:r>
            <a:r>
              <a:rPr lang="en-US" altLang="en-US" sz="4000" dirty="0" err="1">
                <a:latin typeface="Times New Roman" panose="02020603050405020304" pitchFamily="18" charset="0"/>
              </a:rPr>
              <a:t>Cấu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tạo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và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tình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xương</a:t>
            </a:r>
            <a:endParaRPr lang="en-US" altLang="en-US" sz="4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hung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87213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377801" y="803256"/>
            <a:ext cx="6649720" cy="141577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vi-VN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XƯƠNG</a:t>
            </a:r>
            <a:endParaRPr lang="en-US" altLang="en-US" sz="5400" b="1" u="sng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3" y="2468418"/>
            <a:ext cx="11613139" cy="424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524000" y="1"/>
          <a:ext cx="1277938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Clip" r:id="rId1" imgW="1278255" imgH="1273810" progId="MS_ClipArt_Gallery.2">
                  <p:embed/>
                </p:oleObj>
              </mc:Choice>
              <mc:Fallback>
                <p:oleObj name="Clip" r:id="rId1" imgW="1278255" imgH="1273810" progId="MS_ClipArt_Gallery.2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"/>
                        <a:ext cx="1277938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9"/>
          <p:cNvSpPr>
            <a:spLocks noChangeArrowheads="1"/>
          </p:cNvSpPr>
          <p:nvPr/>
        </p:nvSpPr>
        <p:spPr bwMode="auto">
          <a:xfrm>
            <a:off x="3315654" y="2094568"/>
            <a:ext cx="61433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Các phần chính của bộ xương</a:t>
            </a:r>
            <a:endParaRPr lang="zh-CN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4" name="TextBox 31"/>
          <p:cNvSpPr txBox="1">
            <a:spLocks noChangeArrowheads="1"/>
          </p:cNvSpPr>
          <p:nvPr/>
        </p:nvSpPr>
        <p:spPr bwMode="auto">
          <a:xfrm>
            <a:off x="2709229" y="2048511"/>
            <a:ext cx="479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I.</a:t>
            </a:r>
            <a:endParaRPr lang="zh-CN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7" name="Rectangle 39"/>
          <p:cNvSpPr>
            <a:spLocks noChangeArrowheads="1"/>
          </p:cNvSpPr>
          <p:nvPr/>
        </p:nvSpPr>
        <p:spPr bwMode="auto">
          <a:xfrm>
            <a:off x="3315654" y="2784304"/>
            <a:ext cx="3352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vi-VN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Các khớp xương</a:t>
            </a:r>
            <a:endParaRPr lang="zh-CN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8" name="TextBox 36"/>
          <p:cNvSpPr txBox="1">
            <a:spLocks noChangeArrowheads="1"/>
          </p:cNvSpPr>
          <p:nvPr/>
        </p:nvSpPr>
        <p:spPr bwMode="auto">
          <a:xfrm>
            <a:off x="2633621" y="2738267"/>
            <a:ext cx="658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II.</a:t>
            </a:r>
            <a:endParaRPr lang="zh-CN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4346" name="AutoShape 3"/>
          <p:cNvSpPr>
            <a:spLocks noChangeArrowheads="1"/>
          </p:cNvSpPr>
          <p:nvPr/>
        </p:nvSpPr>
        <p:spPr bwMode="auto">
          <a:xfrm>
            <a:off x="3555207" y="706438"/>
            <a:ext cx="2832100" cy="1155700"/>
          </a:xfrm>
          <a:prstGeom prst="wave">
            <a:avLst>
              <a:gd name="adj1" fmla="val 13005"/>
              <a:gd name="adj2" fmla="val -1292"/>
            </a:avLst>
          </a:prstGeom>
          <a:gradFill rotWithShape="1">
            <a:gsLst>
              <a:gs pos="0">
                <a:srgbClr val="66CCFF">
                  <a:alpha val="57999"/>
                </a:srgbClr>
              </a:gs>
              <a:gs pos="100000">
                <a:srgbClr val="2F5E76">
                  <a:alpha val="57999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CCFF"/>
            </a:solidFill>
            <a:rou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NỘI DUNG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2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4" grpId="1"/>
      <p:bldP spid="17" grpId="0"/>
      <p:bldP spid="18" grpId="0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322639" y="27709"/>
            <a:ext cx="5546725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XƯƠNG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Rectangle 39"/>
          <p:cNvSpPr>
            <a:spLocks noChangeArrowheads="1"/>
          </p:cNvSpPr>
          <p:nvPr/>
        </p:nvSpPr>
        <p:spPr bwMode="auto">
          <a:xfrm>
            <a:off x="171334" y="849043"/>
            <a:ext cx="927746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I. 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CÁC PHẦN CHÍNH CỦA BỘ XƯƠNG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Rectangle 39"/>
          <p:cNvSpPr>
            <a:spLocks noChangeArrowheads="1"/>
          </p:cNvSpPr>
          <p:nvPr/>
        </p:nvSpPr>
        <p:spPr bwMode="auto">
          <a:xfrm>
            <a:off x="123296" y="1388872"/>
            <a:ext cx="66931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1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. 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Các phần chính của bộ xương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Picture 25" descr="viet3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27741"/>
            <a:ext cx="2133600" cy="6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618" y="6928"/>
            <a:ext cx="6234545" cy="629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-88849" y="42937"/>
            <a:ext cx="5196837" cy="2009061"/>
          </a:xfrm>
          <a:prstGeom prst="wedgeRoundRectCallout">
            <a:avLst>
              <a:gd name="adj1" fmla="val -36458"/>
              <a:gd name="adj2" fmla="val 71000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quan sát hình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7.1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cho biết bộ xương được chia làm mấy phần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chính? Đó là những phần nào?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7256517" y="6332846"/>
            <a:ext cx="66931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Hình 7.1: Bộ xương người</a:t>
            </a:r>
            <a:endParaRPr lang="zh-CN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-1765" y="2040784"/>
            <a:ext cx="5196837" cy="1328023"/>
          </a:xfrm>
          <a:prstGeom prst="wedgeRoundRectCallout">
            <a:avLst>
              <a:gd name="adj1" fmla="val -36458"/>
              <a:gd name="adj2" fmla="val 71000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xương được chia làm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chính: xương đầu, xương thân và xương tay chân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97080" y="196334"/>
            <a:ext cx="13580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 đầu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62792" y="1553420"/>
            <a:ext cx="1694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96676" y="1828188"/>
            <a:ext cx="10871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endParaRPr lang="en-US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12938" y="4041617"/>
            <a:ext cx="10871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endParaRPr lang="en-US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322639" y="27709"/>
            <a:ext cx="5546725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XƯƠNG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Rectangle 39"/>
          <p:cNvSpPr>
            <a:spLocks noChangeArrowheads="1"/>
          </p:cNvSpPr>
          <p:nvPr/>
        </p:nvSpPr>
        <p:spPr bwMode="auto">
          <a:xfrm>
            <a:off x="171334" y="849043"/>
            <a:ext cx="927746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I. 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CÁC PHẦN CHÍNH CỦA BỘ XƯƠNG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Rectangle 39"/>
          <p:cNvSpPr>
            <a:spLocks noChangeArrowheads="1"/>
          </p:cNvSpPr>
          <p:nvPr/>
        </p:nvSpPr>
        <p:spPr bwMode="auto">
          <a:xfrm>
            <a:off x="123296" y="1388872"/>
            <a:ext cx="66931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1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. 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Các phần chính của bộ xương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Picture 25" descr="viet3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27741"/>
            <a:ext cx="2133600" cy="6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9"/>
          <p:cNvSpPr>
            <a:spLocks noChangeArrowheads="1"/>
          </p:cNvSpPr>
          <p:nvPr/>
        </p:nvSpPr>
        <p:spPr bwMode="auto">
          <a:xfrm>
            <a:off x="74350" y="1918033"/>
            <a:ext cx="119098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- </a:t>
            </a:r>
            <a:r>
              <a:rPr lang="vi-VN" altLang="zh-CN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Bộ </a:t>
            </a:r>
            <a:r>
              <a:rPr lang="vi-VN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xương người chia làm 3 phần </a:t>
            </a:r>
            <a:r>
              <a:rPr lang="vi-VN" altLang="zh-CN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chính</a:t>
            </a:r>
            <a:r>
              <a:rPr lang="en-US" altLang="zh-CN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:  x</a:t>
            </a:r>
            <a:r>
              <a:rPr lang="vi-VN" altLang="zh-CN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ương đầu</a:t>
            </a:r>
            <a:r>
              <a:rPr lang="en-US" altLang="zh-CN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, x</a:t>
            </a:r>
            <a:r>
              <a:rPr lang="vi-VN" altLang="zh-CN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ương thân</a:t>
            </a:r>
            <a:r>
              <a:rPr lang="en-US" altLang="zh-CN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 và x</a:t>
            </a:r>
            <a:r>
              <a:rPr lang="vi-VN" altLang="zh-CN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ương </a:t>
            </a:r>
            <a:r>
              <a:rPr lang="en-US" altLang="zh-CN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tay chân</a:t>
            </a:r>
            <a:endParaRPr lang="zh-CN" alt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934200" y="366713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  <p:pic>
        <p:nvPicPr>
          <p:cNvPr id="145420" name="Picture 12" descr="1 00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20" y="81280"/>
            <a:ext cx="5928360" cy="646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209800" y="5105401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3962400" y="53340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85840" y="1645920"/>
            <a:ext cx="701040" cy="1209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48080" y="3545840"/>
            <a:ext cx="701040" cy="1209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81944" y="1713247"/>
            <a:ext cx="2915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 x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ương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sọ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" y="2924235"/>
            <a:ext cx="1965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x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ương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3520" y="5110480"/>
            <a:ext cx="275209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82630" y="5732820"/>
            <a:ext cx="4199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7.2: Xương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1278" y="3686106"/>
            <a:ext cx="57023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</a:t>
            </a: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thực chất xương đầu không phải là một </a:t>
            </a:r>
            <a:r>
              <a:rPr lang="en-US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 có 1 xương lớn 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 nó gồm nhiều xương ghép lại với nhau.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13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6312</Words>
  <Application>WPS Presentation</Application>
  <PresentationFormat>Custom</PresentationFormat>
  <Paragraphs>310</Paragraphs>
  <Slides>34</Slides>
  <Notes>1</Notes>
  <HiddenSlides>0</HiddenSlides>
  <MMClips>1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52" baseType="lpstr">
      <vt:lpstr>Arial</vt:lpstr>
      <vt:lpstr>SimSun</vt:lpstr>
      <vt:lpstr>Wingdings</vt:lpstr>
      <vt:lpstr>Wingdings 3</vt:lpstr>
      <vt:lpstr>Arial</vt:lpstr>
      <vt:lpstr>Trebuchet MS</vt:lpstr>
      <vt:lpstr>Calibri Light</vt:lpstr>
      <vt:lpstr>Times New Roman</vt:lpstr>
      <vt:lpstr>Microsoft YaHei</vt:lpstr>
      <vt:lpstr>Arial Unicode MS</vt:lpstr>
      <vt:lpstr>Calibri</vt:lpstr>
      <vt:lpstr>Calibri</vt:lpstr>
      <vt:lpstr>Arial Unicode MS</vt:lpstr>
      <vt:lpstr>Facet</vt:lpstr>
      <vt:lpstr>1_Facet</vt:lpstr>
      <vt:lpstr>2_Office Theme</vt:lpstr>
      <vt:lpstr>Default Design</vt:lpstr>
      <vt:lpstr>MS_ClipArt_Gallery.2</vt:lpstr>
      <vt:lpstr>PowerPoint 演示文稿</vt:lpstr>
      <vt:lpstr>Kiểm tra bài cũ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Admin</cp:lastModifiedBy>
  <cp:revision>119</cp:revision>
  <dcterms:created xsi:type="dcterms:W3CDTF">2021-09-05T20:27:00Z</dcterms:created>
  <dcterms:modified xsi:type="dcterms:W3CDTF">2021-10-07T19:48:55Z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5F6E2F0F11A04E03882532A426B60027</vt:lpwstr>
  </property>
  <property fmtid="{D5CDD505-2E9C-101B-9397-08002B2CF9AE}" pid="3" name="KSOProductBuildVer">
    <vt:lpwstr>1033-11.2.0.10323</vt:lpwstr>
  </property>
</Properties>
</file>