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1"/>
  </p:handoutMasterIdLst>
  <p:sldIdLst>
    <p:sldId id="454" r:id="rId3"/>
    <p:sldId id="501" r:id="rId4"/>
    <p:sldId id="490" r:id="rId5"/>
    <p:sldId id="465" r:id="rId6"/>
    <p:sldId id="462" r:id="rId7"/>
    <p:sldId id="497" r:id="rId8"/>
    <p:sldId id="498" r:id="rId9"/>
    <p:sldId id="466" r:id="rId10"/>
    <p:sldId id="467" r:id="rId11"/>
    <p:sldId id="503" r:id="rId12"/>
    <p:sldId id="524" r:id="rId13"/>
    <p:sldId id="473" r:id="rId14"/>
    <p:sldId id="431" r:id="rId15"/>
    <p:sldId id="499" r:id="rId16"/>
    <p:sldId id="502" r:id="rId17"/>
    <p:sldId id="445" r:id="rId18"/>
    <p:sldId id="526" r:id="rId19"/>
    <p:sldId id="527" r:id="rId20"/>
    <p:sldId id="475" r:id="rId21"/>
    <p:sldId id="479" r:id="rId22"/>
    <p:sldId id="487" r:id="rId23"/>
    <p:sldId id="525" r:id="rId24"/>
    <p:sldId id="435" r:id="rId25"/>
    <p:sldId id="491" r:id="rId26"/>
    <p:sldId id="500" r:id="rId27"/>
    <p:sldId id="436" r:id="rId28"/>
    <p:sldId id="484" r:id="rId29"/>
    <p:sldId id="398" r:id="rId30"/>
  </p:sldIdLst>
  <p:sldSz cx="9144000" cy="5143500"/>
  <p:notesSz cx="6736080" cy="9869805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CC00FF"/>
    <a:srgbClr val="0000FF"/>
    <a:srgbClr val="660033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39"/>
  </p:normalViewPr>
  <p:slideViewPr>
    <p:cSldViewPr showGuides="1">
      <p:cViewPr varScale="1">
        <p:scale>
          <a:sx n="92" d="100"/>
          <a:sy n="92" d="100"/>
        </p:scale>
        <p:origin x="-73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0-11T03:59:5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0,'0'0,"0"31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GIF"/><Relationship Id="rId8" Type="http://schemas.openxmlformats.org/officeDocument/2006/relationships/image" Target="../media/image30.GIF"/><Relationship Id="rId7" Type="http://schemas.openxmlformats.org/officeDocument/2006/relationships/image" Target="../media/image29.GIF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GIF"/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32.png"/><Relationship Id="rId10" Type="http://schemas.openxmlformats.org/officeDocument/2006/relationships/customXml" Target="../ink/ink1.xml"/><Relationship Id="rId1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WordArt 5"/>
          <p:cNvSpPr>
            <a:spLocks noTextEdit="1"/>
          </p:cNvSpPr>
          <p:nvPr/>
        </p:nvSpPr>
        <p:spPr>
          <a:xfrm rot="271195">
            <a:off x="2895600" y="2628900"/>
            <a:ext cx="3267075" cy="603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738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Môn: Sinh học  9</a:t>
            </a:r>
            <a:endParaRPr 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53" name="Group 7"/>
          <p:cNvGrpSpPr/>
          <p:nvPr/>
        </p:nvGrpSpPr>
        <p:grpSpPr>
          <a:xfrm>
            <a:off x="0" y="0"/>
            <a:ext cx="9144000" cy="5143500"/>
            <a:chOff x="0" y="0"/>
            <a:chExt cx="5760" cy="4333"/>
          </a:xfrm>
        </p:grpSpPr>
        <p:pic>
          <p:nvPicPr>
            <p:cNvPr id="2216" name="Picture 8" descr="N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7" name="Picture 9" descr="N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8" name="Picture 10" descr="N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9" name="Picture 11" descr="N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2460" name="Group 12"/>
          <p:cNvGrpSpPr/>
          <p:nvPr/>
        </p:nvGrpSpPr>
        <p:grpSpPr>
          <a:xfrm rot="-1834154">
            <a:off x="762000" y="3257550"/>
            <a:ext cx="493713" cy="377825"/>
            <a:chOff x="3504" y="672"/>
            <a:chExt cx="1776" cy="1536"/>
          </a:xfrm>
        </p:grpSpPr>
        <p:grpSp>
          <p:nvGrpSpPr>
            <p:cNvPr id="2208" name="Group 13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210" name="Freeform 14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11" name="Freeform 15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12" name="Freeform 16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13" name="Freeform 17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14" name="Freeform 18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15" name="Freeform 19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209" name="Freeform 20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469" name="Group 21"/>
          <p:cNvGrpSpPr/>
          <p:nvPr/>
        </p:nvGrpSpPr>
        <p:grpSpPr>
          <a:xfrm rot="-1834154">
            <a:off x="0" y="3429000"/>
            <a:ext cx="493713" cy="377825"/>
            <a:chOff x="3504" y="672"/>
            <a:chExt cx="1776" cy="1536"/>
          </a:xfrm>
        </p:grpSpPr>
        <p:grpSp>
          <p:nvGrpSpPr>
            <p:cNvPr id="2200" name="Group 22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202" name="Freeform 23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03" name="Freeform 24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04" name="Freeform 25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05" name="Freeform 26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06" name="Freeform 27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207" name="Freeform 28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201" name="Freeform 29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478" name="Group 30"/>
          <p:cNvGrpSpPr/>
          <p:nvPr/>
        </p:nvGrpSpPr>
        <p:grpSpPr>
          <a:xfrm rot="-1834154" flipV="1">
            <a:off x="533400" y="4229100"/>
            <a:ext cx="493713" cy="365125"/>
            <a:chOff x="3504" y="672"/>
            <a:chExt cx="1776" cy="1536"/>
          </a:xfrm>
        </p:grpSpPr>
        <p:grpSp>
          <p:nvGrpSpPr>
            <p:cNvPr id="2192" name="Group 31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94" name="Freeform 32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95" name="Freeform 33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96" name="Freeform 34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97" name="Freeform 35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98" name="Freeform 36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99" name="Freeform 37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93" name="Freeform 38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487" name="Group 39"/>
          <p:cNvGrpSpPr/>
          <p:nvPr/>
        </p:nvGrpSpPr>
        <p:grpSpPr>
          <a:xfrm rot="-1834154">
            <a:off x="533400" y="3600450"/>
            <a:ext cx="493713" cy="377825"/>
            <a:chOff x="3504" y="672"/>
            <a:chExt cx="1776" cy="1536"/>
          </a:xfrm>
        </p:grpSpPr>
        <p:grpSp>
          <p:nvGrpSpPr>
            <p:cNvPr id="2184" name="Group 40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86" name="Freeform 41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7" name="Freeform 42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8" name="Freeform 43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9" name="Freeform 44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90" name="Freeform 45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91" name="Freeform 46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85" name="Freeform 47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496" name="Group 48"/>
          <p:cNvGrpSpPr/>
          <p:nvPr/>
        </p:nvGrpSpPr>
        <p:grpSpPr>
          <a:xfrm rot="-1834154">
            <a:off x="381000" y="3200400"/>
            <a:ext cx="493713" cy="377825"/>
            <a:chOff x="3504" y="672"/>
            <a:chExt cx="1776" cy="1536"/>
          </a:xfrm>
        </p:grpSpPr>
        <p:grpSp>
          <p:nvGrpSpPr>
            <p:cNvPr id="2176" name="Group 49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78" name="Freeform 50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9" name="Freeform 51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0" name="Freeform 52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1" name="Freeform 53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2" name="Freeform 54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3" name="Freeform 55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77" name="Freeform 56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05" name="Group 57"/>
          <p:cNvGrpSpPr/>
          <p:nvPr/>
        </p:nvGrpSpPr>
        <p:grpSpPr>
          <a:xfrm rot="-1834154">
            <a:off x="228600" y="3657600"/>
            <a:ext cx="493713" cy="377825"/>
            <a:chOff x="3504" y="672"/>
            <a:chExt cx="1776" cy="1536"/>
          </a:xfrm>
        </p:grpSpPr>
        <p:grpSp>
          <p:nvGrpSpPr>
            <p:cNvPr id="2168" name="Group 58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70" name="Freeform 59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1" name="Freeform 60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2" name="Freeform 61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3" name="Freeform 62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4" name="Freeform 63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5" name="Freeform 64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69" name="Freeform 65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14" name="Group 66"/>
          <p:cNvGrpSpPr/>
          <p:nvPr/>
        </p:nvGrpSpPr>
        <p:grpSpPr>
          <a:xfrm rot="-1834154">
            <a:off x="228600" y="4400550"/>
            <a:ext cx="493713" cy="377825"/>
            <a:chOff x="3504" y="672"/>
            <a:chExt cx="1776" cy="1536"/>
          </a:xfrm>
        </p:grpSpPr>
        <p:grpSp>
          <p:nvGrpSpPr>
            <p:cNvPr id="2160" name="Group 67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62" name="Freeform 68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63" name="Freeform 69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64" name="Freeform 70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65" name="Freeform 71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66" name="Freeform 72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67" name="Freeform 73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61" name="Freeform 74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23" name="Group 75"/>
          <p:cNvGrpSpPr/>
          <p:nvPr/>
        </p:nvGrpSpPr>
        <p:grpSpPr>
          <a:xfrm rot="412617">
            <a:off x="838200" y="3543300"/>
            <a:ext cx="493713" cy="377825"/>
            <a:chOff x="3504" y="672"/>
            <a:chExt cx="1776" cy="1536"/>
          </a:xfrm>
        </p:grpSpPr>
        <p:grpSp>
          <p:nvGrpSpPr>
            <p:cNvPr id="2152" name="Group 76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54" name="Freeform 77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5" name="Freeform 78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6" name="Freeform 79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7" name="Freeform 80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8" name="Freeform 81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9" name="Freeform 82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53" name="Freeform 83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32" name="Group 84"/>
          <p:cNvGrpSpPr/>
          <p:nvPr/>
        </p:nvGrpSpPr>
        <p:grpSpPr>
          <a:xfrm rot="-1834154">
            <a:off x="762000" y="3886200"/>
            <a:ext cx="493713" cy="377825"/>
            <a:chOff x="3504" y="672"/>
            <a:chExt cx="1776" cy="1536"/>
          </a:xfrm>
        </p:grpSpPr>
        <p:grpSp>
          <p:nvGrpSpPr>
            <p:cNvPr id="2144" name="Group 85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46" name="Freeform 86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47" name="Freeform 87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48" name="Freeform 88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49" name="Freeform 89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0" name="Freeform 90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1" name="Freeform 91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45" name="Freeform 92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41" name="Group 93"/>
          <p:cNvGrpSpPr/>
          <p:nvPr/>
        </p:nvGrpSpPr>
        <p:grpSpPr>
          <a:xfrm rot="-1834154">
            <a:off x="1600200" y="3314700"/>
            <a:ext cx="493713" cy="377825"/>
            <a:chOff x="3504" y="672"/>
            <a:chExt cx="1776" cy="1536"/>
          </a:xfrm>
        </p:grpSpPr>
        <p:grpSp>
          <p:nvGrpSpPr>
            <p:cNvPr id="2136" name="Group 94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38" name="Freeform 95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39" name="Freeform 96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40" name="Freeform 97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41" name="Freeform 98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42" name="Freeform 99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43" name="Freeform 100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37" name="Freeform 101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50" name="Group 102"/>
          <p:cNvGrpSpPr/>
          <p:nvPr/>
        </p:nvGrpSpPr>
        <p:grpSpPr>
          <a:xfrm rot="-1834154">
            <a:off x="1371600" y="3600450"/>
            <a:ext cx="493713" cy="377825"/>
            <a:chOff x="3504" y="672"/>
            <a:chExt cx="1776" cy="1536"/>
          </a:xfrm>
        </p:grpSpPr>
        <p:grpSp>
          <p:nvGrpSpPr>
            <p:cNvPr id="2128" name="Group 103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30" name="Freeform 104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31" name="Freeform 105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32" name="Freeform 106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33" name="Freeform 107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34" name="Freeform 108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35" name="Freeform 109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29" name="Freeform 110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59" name="Group 111"/>
          <p:cNvGrpSpPr/>
          <p:nvPr/>
        </p:nvGrpSpPr>
        <p:grpSpPr>
          <a:xfrm rot="-1834154">
            <a:off x="1295400" y="4000500"/>
            <a:ext cx="493713" cy="377825"/>
            <a:chOff x="3504" y="672"/>
            <a:chExt cx="1776" cy="1536"/>
          </a:xfrm>
        </p:grpSpPr>
        <p:grpSp>
          <p:nvGrpSpPr>
            <p:cNvPr id="2120" name="Group 112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22" name="Freeform 113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23" name="Freeform 114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24" name="Freeform 115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25" name="Freeform 116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26" name="Freeform 117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27" name="Freeform 118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21" name="Freeform 119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68" name="Group 120"/>
          <p:cNvGrpSpPr/>
          <p:nvPr/>
        </p:nvGrpSpPr>
        <p:grpSpPr>
          <a:xfrm rot="-1834154">
            <a:off x="1447800" y="4400550"/>
            <a:ext cx="493713" cy="377825"/>
            <a:chOff x="3504" y="672"/>
            <a:chExt cx="1776" cy="1536"/>
          </a:xfrm>
        </p:grpSpPr>
        <p:grpSp>
          <p:nvGrpSpPr>
            <p:cNvPr id="2112" name="Group 121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14" name="Freeform 122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15" name="Freeform 123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16" name="Freeform 124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17" name="Freeform 125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18" name="Freeform 126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19" name="Freeform 127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13" name="Freeform 128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77" name="Group 129"/>
          <p:cNvGrpSpPr/>
          <p:nvPr/>
        </p:nvGrpSpPr>
        <p:grpSpPr>
          <a:xfrm rot="-1834154">
            <a:off x="1981200" y="4400550"/>
            <a:ext cx="493713" cy="377825"/>
            <a:chOff x="3504" y="672"/>
            <a:chExt cx="1776" cy="1536"/>
          </a:xfrm>
        </p:grpSpPr>
        <p:grpSp>
          <p:nvGrpSpPr>
            <p:cNvPr id="2104" name="Group 130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06" name="Freeform 131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07" name="Freeform 132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08" name="Freeform 133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09" name="Freeform 134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10" name="Freeform 135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11" name="Freeform 136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05" name="Freeform 137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586" name="Group 138"/>
          <p:cNvGrpSpPr/>
          <p:nvPr/>
        </p:nvGrpSpPr>
        <p:grpSpPr>
          <a:xfrm rot="-1834154">
            <a:off x="1981200" y="3314700"/>
            <a:ext cx="493713" cy="377825"/>
            <a:chOff x="3504" y="672"/>
            <a:chExt cx="1776" cy="1536"/>
          </a:xfrm>
        </p:grpSpPr>
        <p:grpSp>
          <p:nvGrpSpPr>
            <p:cNvPr id="2096" name="Group 139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098" name="Freeform 140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9" name="Freeform 141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00" name="Freeform 142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01" name="Freeform 143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02" name="Freeform 144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03" name="Freeform 145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097" name="Freeform 146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600" name="Group 152"/>
          <p:cNvGrpSpPr/>
          <p:nvPr/>
        </p:nvGrpSpPr>
        <p:grpSpPr>
          <a:xfrm rot="-1834154">
            <a:off x="2133600" y="3429000"/>
            <a:ext cx="493713" cy="377825"/>
            <a:chOff x="3504" y="672"/>
            <a:chExt cx="1776" cy="1536"/>
          </a:xfrm>
        </p:grpSpPr>
        <p:grpSp>
          <p:nvGrpSpPr>
            <p:cNvPr id="2088" name="Group 153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090" name="Freeform 154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1" name="Freeform 155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2" name="Freeform 156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3" name="Freeform 157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4" name="Freeform 158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95" name="Freeform 159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089" name="Freeform 160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609" name="Group 161"/>
          <p:cNvGrpSpPr/>
          <p:nvPr/>
        </p:nvGrpSpPr>
        <p:grpSpPr>
          <a:xfrm rot="-1834154">
            <a:off x="457200" y="342900"/>
            <a:ext cx="493713" cy="377825"/>
            <a:chOff x="3504" y="672"/>
            <a:chExt cx="1776" cy="1536"/>
          </a:xfrm>
        </p:grpSpPr>
        <p:grpSp>
          <p:nvGrpSpPr>
            <p:cNvPr id="2080" name="Group 162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082" name="Freeform 163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3" name="Freeform 164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4" name="Freeform 165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5" name="Freeform 166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6" name="Freeform 167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7" name="Freeform 168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081" name="Freeform 169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2618" name="Group 170"/>
          <p:cNvGrpSpPr/>
          <p:nvPr/>
        </p:nvGrpSpPr>
        <p:grpSpPr>
          <a:xfrm rot="-1834154">
            <a:off x="8382000" y="285750"/>
            <a:ext cx="493713" cy="377825"/>
            <a:chOff x="3504" y="672"/>
            <a:chExt cx="1776" cy="1536"/>
          </a:xfrm>
        </p:grpSpPr>
        <p:grpSp>
          <p:nvGrpSpPr>
            <p:cNvPr id="2072" name="Group 171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074" name="Freeform 172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5" name="Freeform 173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6" name="Freeform 174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7" name="Freeform 175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8" name="Freeform 176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9" name="Freeform 177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/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073" name="Freeform 178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/>
              <a:ahLst/>
              <a:cxnLst>
                <a:cxn ang="0">
                  <a:pos x="16971" y="7"/>
                </a:cxn>
                <a:cxn ang="0">
                  <a:pos x="6762" y="7"/>
                </a:cxn>
                <a:cxn ang="0">
                  <a:pos x="3411" y="7"/>
                </a:cxn>
                <a:cxn ang="0">
                  <a:pos x="0" y="17"/>
                </a:cxn>
                <a:cxn ang="0">
                  <a:pos x="15781" y="42"/>
                </a:cxn>
                <a:cxn ang="0">
                  <a:pos x="26010" y="32"/>
                </a:cxn>
                <a:cxn ang="0">
                  <a:pos x="24768" y="12"/>
                </a:cxn>
                <a:cxn ang="0">
                  <a:pos x="16971" y="7"/>
                </a:cxn>
              </a:cxnLst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32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2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32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3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2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3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3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3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3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3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3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3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3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3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3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32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32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3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3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3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32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3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3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32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32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3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3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232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232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32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3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232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32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3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3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32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32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32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32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ln/>
        </p:spPr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1400" b="0" dirty="0">
                <a:solidFill>
                  <a:schemeClr val="tx1"/>
                </a:solidFill>
              </a:rPr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642938" y="4057650"/>
            <a:ext cx="7772400" cy="954088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p>
            <a:pPr marL="238125" indent="-238125" algn="just">
              <a:spcBef>
                <a:spcPct val="50000"/>
              </a:spcBef>
              <a:buNone/>
            </a:pPr>
            <a:r>
              <a:rPr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Kiểu giới đực (XX), giới cái (XY): Ở cá, bướm, lưỡng cư, bò sát, chim, cây dâu tây …</a:t>
            </a:r>
            <a:endParaRPr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700088" y="1085850"/>
            <a:ext cx="7742237" cy="2989263"/>
            <a:chOff x="384" y="528"/>
            <a:chExt cx="4877" cy="2511"/>
          </a:xfrm>
        </p:grpSpPr>
        <p:sp>
          <p:nvSpPr>
            <p:cNvPr id="11273" name="Rectangle 6"/>
            <p:cNvSpPr/>
            <p:nvPr/>
          </p:nvSpPr>
          <p:spPr>
            <a:xfrm>
              <a:off x="3936" y="1776"/>
              <a:ext cx="1325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4" name="Rectangle 7"/>
            <p:cNvSpPr/>
            <p:nvPr/>
          </p:nvSpPr>
          <p:spPr>
            <a:xfrm>
              <a:off x="2496" y="1776"/>
              <a:ext cx="1440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5" name="Rectangle 8"/>
            <p:cNvSpPr/>
            <p:nvPr/>
          </p:nvSpPr>
          <p:spPr>
            <a:xfrm>
              <a:off x="1232" y="1776"/>
              <a:ext cx="127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6" name="Rectangle 9"/>
            <p:cNvSpPr/>
            <p:nvPr/>
          </p:nvSpPr>
          <p:spPr>
            <a:xfrm>
              <a:off x="384" y="1776"/>
              <a:ext cx="848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7" name="Rectangle 10"/>
            <p:cNvSpPr/>
            <p:nvPr/>
          </p:nvSpPr>
          <p:spPr>
            <a:xfrm>
              <a:off x="3936" y="528"/>
              <a:ext cx="1325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8" name="Rectangle 11"/>
            <p:cNvSpPr/>
            <p:nvPr/>
          </p:nvSpPr>
          <p:spPr>
            <a:xfrm>
              <a:off x="2496" y="528"/>
              <a:ext cx="1440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9" name="Rectangle 12"/>
            <p:cNvSpPr/>
            <p:nvPr/>
          </p:nvSpPr>
          <p:spPr>
            <a:xfrm>
              <a:off x="1232" y="528"/>
              <a:ext cx="127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1280" name="Rectangle 13"/>
            <p:cNvSpPr/>
            <p:nvPr/>
          </p:nvSpPr>
          <p:spPr>
            <a:xfrm>
              <a:off x="384" y="528"/>
              <a:ext cx="848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auto">
            <a:xfrm>
              <a:off x="576" y="1004"/>
              <a:ext cx="423" cy="336"/>
            </a:xfrm>
            <a:prstGeom prst="rect">
              <a:avLst/>
            </a:prstGeom>
            <a:gradFill rotWithShape="1"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rgbClr val="99FF33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000" kern="1200" cap="none" spc="0" normalizeH="0" baseline="0" noProof="0" dirty="0">
                  <a:solidFill>
                    <a:srgbClr val="FF0066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XY</a:t>
              </a:r>
              <a:endParaRPr kumimoji="0" lang="en-US" sz="2000" kern="1200" cap="none" spc="0" normalizeH="0" baseline="0" noProof="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82" name="Text Box 25"/>
            <p:cNvSpPr txBox="1"/>
            <p:nvPr/>
          </p:nvSpPr>
          <p:spPr>
            <a:xfrm>
              <a:off x="576" y="2390"/>
              <a:ext cx="471" cy="336"/>
            </a:xfrm>
            <a:prstGeom prst="rect">
              <a:avLst/>
            </a:prstGeom>
            <a:gradFill rotWithShape="1">
              <a:gsLst>
                <a:gs pos="0">
                  <a:srgbClr val="99FF33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XX</a:t>
              </a:r>
              <a:endParaRPr sz="20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1283" name="Picture 29" descr="chick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92" y="576"/>
              <a:ext cx="955" cy="116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</p:pic>
        <p:pic>
          <p:nvPicPr>
            <p:cNvPr id="11284" name="Picture 30" descr="rooster-kitchen-deco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" y="1824"/>
              <a:ext cx="960" cy="115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</p:pic>
        <p:pic>
          <p:nvPicPr>
            <p:cNvPr id="11285" name="Picture 35" descr="australian-birdwing-butterfly-duplaix-645631-g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544" y="1824"/>
              <a:ext cx="1296" cy="115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</p:pic>
        <p:sp>
          <p:nvSpPr>
            <p:cNvPr id="11286" name="Text Box 33"/>
            <p:cNvSpPr txBox="1"/>
            <p:nvPr/>
          </p:nvSpPr>
          <p:spPr>
            <a:xfrm>
              <a:off x="2544" y="2832"/>
              <a:ext cx="1296" cy="207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Birdwing Butterfly male</a:t>
              </a:r>
              <a:endParaRPr sz="1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1287" name="Picture 32" descr="BirdwingButterflyMale_bi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4" y="576"/>
              <a:ext cx="1296" cy="115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</p:pic>
        <p:sp>
          <p:nvSpPr>
            <p:cNvPr id="11288" name="Text Box 36"/>
            <p:cNvSpPr txBox="1"/>
            <p:nvPr/>
          </p:nvSpPr>
          <p:spPr>
            <a:xfrm>
              <a:off x="2544" y="1584"/>
              <a:ext cx="1296" cy="207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Birdwing Butterfly female</a:t>
              </a:r>
              <a:endParaRPr sz="1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69" name="Text Box 16"/>
          <p:cNvSpPr txBox="1"/>
          <p:nvPr/>
        </p:nvSpPr>
        <p:spPr>
          <a:xfrm>
            <a:off x="-77787" y="552450"/>
            <a:ext cx="412432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 giới tính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0" name="Text Box 21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  <a:solidFill>
            <a:srgbClr val="66FFFF"/>
          </a:solidFill>
          <a:ln w="9525">
            <a:noFill/>
          </a:ln>
          <a:effectLst>
            <a:outerShdw dist="35921" dir="2699999" algn="ctr" rotWithShape="0">
              <a:srgbClr val="000000"/>
            </a:outerShdw>
          </a:effectLst>
        </p:spPr>
        <p:txBody>
          <a:bodyPr>
            <a:spAutoFit/>
          </a:bodyPr>
          <a:p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CƠ CHẾ XÁC ĐỊNH GIỚI TÍNH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1" name="Picture 44" descr="E4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8" y="1284288"/>
            <a:ext cx="2103437" cy="1239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43" descr="dau 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0" y="2593975"/>
            <a:ext cx="2098675" cy="132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I.NHIỄM SẮC THỂ GIỚI TÍNH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 các tế bào lưỡng bội (2n):</a:t>
            </a:r>
            <a:endParaRPr 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 Có các cặp NST thường </a:t>
            </a:r>
            <a:endParaRPr 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 Có 1 cặp NST giới tính kí hiệu XX (tương đồng) và XY( không tương đồng)</a:t>
            </a:r>
            <a:endParaRPr 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-NST giới tính mang gen qui định tính đực, cái và các tính trạng có liên quan hoặc không liên quan tới giới tính.</a:t>
            </a:r>
            <a:endParaRPr 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1435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ctr" eaLnBrk="1" hangingPunct="1">
              <a:buClrTx/>
              <a:buSzTx/>
              <a:buFontTx/>
              <a:buNone/>
            </a:pPr>
            <a:r>
              <a:rPr sz="2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CƠ CHẾ XÁC ĐỊNH GIỚI TÍNH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228600" y="628650"/>
            <a:ext cx="73914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 giới tính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chế nhiễm sắc thể xác định giới tính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nst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742950"/>
            <a:ext cx="3479800" cy="42291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5" name="Text Box 13"/>
          <p:cNvSpPr txBox="1"/>
          <p:nvPr/>
        </p:nvSpPr>
        <p:spPr>
          <a:xfrm>
            <a:off x="7010400" y="4686300"/>
            <a:ext cx="1143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000" dirty="0">
                <a:solidFill>
                  <a:srgbClr val="9900CC"/>
                </a:solidFill>
                <a:latin typeface="Times New Roman" panose="02020603050405020304" pitchFamily="18" charset="0"/>
              </a:rPr>
              <a:t>Con gái</a:t>
            </a:r>
            <a:endParaRPr sz="2000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14"/>
          <p:cNvSpPr txBox="1"/>
          <p:nvPr/>
        </p:nvSpPr>
        <p:spPr>
          <a:xfrm>
            <a:off x="5638800" y="4686300"/>
            <a:ext cx="1219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000" dirty="0">
                <a:solidFill>
                  <a:srgbClr val="9900CC"/>
                </a:solidFill>
                <a:latin typeface="Times New Roman" panose="02020603050405020304" pitchFamily="18" charset="0"/>
              </a:rPr>
              <a:t>Con trai</a:t>
            </a:r>
            <a:endParaRPr sz="2000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89" name="Rectangle 17"/>
          <p:cNvSpPr/>
          <p:nvPr/>
        </p:nvSpPr>
        <p:spPr>
          <a:xfrm>
            <a:off x="34925" y="-46037"/>
            <a:ext cx="5257800" cy="4894262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defTabSz="914400">
              <a:tabLst>
                <a:tab pos="457200" algn="l"/>
              </a:tabLst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</a:rPr>
              <a:t>THẢO LUẬN NHÓM – 4 PHÚT.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defTabSz="914400">
              <a:tabLst>
                <a:tab pos="457200" algn="l"/>
              </a:tabLst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Hình bên, kết hợp với thông tin mục II / SGK trang 38, 39 trả lời các câu hỏi:</a:t>
            </a:r>
            <a:endParaRPr i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just" defTabSz="914400">
              <a:tabLst>
                <a:tab pos="457200" algn="l"/>
              </a:tabLst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1. Ở người có mấy loại trứng và mấy loại tinh trùng được tạo ra qua giảm phân?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defTabSz="914400">
              <a:tabLst>
                <a:tab pos="457200" algn="l"/>
              </a:tabLst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2. Sự thụ tinh giữa các loại tinh trùng mang NST giới tính nào với trứng để tạo ra hợp tử phát triển thành con trai hay con gái?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 defTabSz="914400">
              <a:tabLst>
                <a:tab pos="457200" algn="l"/>
              </a:tabLst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3. Tại sao tỉ lệ con trai và con gái sơ sinh xấp xỉ là 1:1?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20788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charRg st="2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207889">
                                            <p:txEl>
                                              <p:charRg st="25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charRg st="113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"/>
                                        <p:tgtEl>
                                          <p:spTgt spid="207889">
                                            <p:txEl>
                                              <p:charRg st="113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charRg st="192" end="3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207889">
                                            <p:txEl>
                                              <p:charRg st="192" end="3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charRg st="321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50"/>
                                        <p:tgtEl>
                                          <p:spTgt spid="207889">
                                            <p:txEl>
                                              <p:charRg st="321" end="3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1435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ctr" eaLnBrk="1" hangingPunct="1">
              <a:buClrTx/>
              <a:buSzTx/>
              <a:buFontTx/>
              <a:buNone/>
            </a:pPr>
            <a:r>
              <a:rPr sz="2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CƠ CHẾ XÁC ĐỊNH GIỚI TÍNH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103188" y="590550"/>
            <a:ext cx="8839200" cy="495458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marL="342900" indent="-342900" algn="just" defTabSz="914400">
              <a:tabLst>
                <a:tab pos="457200" algn="l"/>
              </a:tabLst>
            </a:pPr>
            <a:r>
              <a:rPr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người có mấy loại trứng v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mấy loại tinh trùng được tạo ra qua giảm phân?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r>
              <a:rPr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Mẹ sinh ra 1 loại trứng 22A+ X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Bố sinh ra 2 loại 22A+Y v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22A+X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r>
              <a:rPr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thụ tinh giữa các loại tinh trùng mang NST giới tính n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với trứng để tạo ra hợp tử phát triển th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con trai hay con gái?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r>
              <a:rPr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  *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Tinh trùng Y + Trứng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Con trai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* Tinh trùng X + Trứng  Con gái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</a:rPr>
              <a:t>3. Tại sao tỉ lệ con trai và con gái sơ sinh xấp xỉ là 1:1?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r>
              <a:rPr b="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Vì 2 tinh trùng mang NST X và mang NST Y tạo ra với tỷ lệ ngang nhau và chúng tham gia thụ tinh với xác suất như nhau.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endParaRPr dirty="0">
              <a:solidFill>
                <a:srgbClr val="0000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just" defTabSz="914400">
              <a:tabLst>
                <a:tab pos="457200" algn="l"/>
              </a:tabLst>
            </a:pP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9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charRg st="79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charRg st="11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55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charRg st="155" end="2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84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charRg st="284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23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charRg st="323" end="3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63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charRg st="363" end="4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3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50"/>
                                        <p:tgtEl>
                                          <p:spTgt spid="5">
                                            <p:txEl>
                                              <p:charRg st="423" end="5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9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charRg st="79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50"/>
                                        <p:tgtEl>
                                          <p:spTgt spid="5">
                                            <p:txEl>
                                              <p:charRg st="11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55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charRg st="155" end="2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84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50"/>
                                        <p:tgtEl>
                                          <p:spTgt spid="5">
                                            <p:txEl>
                                              <p:charRg st="284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23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5">
                                            <p:txEl>
                                              <p:charRg st="323" end="3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63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50"/>
                                        <p:tgtEl>
                                          <p:spTgt spid="5">
                                            <p:txEl>
                                              <p:charRg st="363" end="4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3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50"/>
                                        <p:tgtEl>
                                          <p:spTgt spid="5">
                                            <p:txEl>
                                              <p:charRg st="423" end="5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250"/>
                                        <p:tgtEl>
                                          <p:spTgt spid="5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250"/>
                                        <p:tgtEl>
                                          <p:spTgt spid="5">
                                            <p:txEl>
                                              <p:charRg st="79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9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250"/>
                                        <p:tgtEl>
                                          <p:spTgt spid="5">
                                            <p:txEl>
                                              <p:charRg st="11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50"/>
                                        <p:tgtEl>
                                          <p:spTgt spid="5">
                                            <p:txEl>
                                              <p:charRg st="155" end="2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55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250"/>
                                        <p:tgtEl>
                                          <p:spTgt spid="5">
                                            <p:txEl>
                                              <p:charRg st="284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84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250"/>
                                        <p:tgtEl>
                                          <p:spTgt spid="5">
                                            <p:txEl>
                                              <p:charRg st="323" end="3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23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250"/>
                                        <p:tgtEl>
                                          <p:spTgt spid="5">
                                            <p:txEl>
                                              <p:charRg st="363" end="4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63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250"/>
                                        <p:tgtEl>
                                          <p:spTgt spid="5">
                                            <p:txEl>
                                              <p:charRg st="423" end="5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3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allAtOnce"/>
      <p:bldP spid="5" grpId="1" animBg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363" name="Table 15362"/>
          <p:cNvGraphicFramePr/>
          <p:nvPr/>
        </p:nvGraphicFramePr>
        <p:xfrm>
          <a:off x="269875" y="800100"/>
          <a:ext cx="8839200" cy="4286250"/>
        </p:xfrm>
        <a:graphic>
          <a:graphicData uri="http://schemas.openxmlformats.org/drawingml/2006/table">
            <a:tbl>
              <a:tblPr/>
              <a:tblGrid>
                <a:gridCol w="2947988"/>
                <a:gridCol w="2943225"/>
                <a:gridCol w="2947987"/>
              </a:tblGrid>
              <a:tr h="80010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Giới</a:t>
                      </a:r>
                      <a:endParaRPr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 tuổi</a:t>
                      </a:r>
                      <a:endParaRPr lang="en-US"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lang="en-US"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thai</a:t>
                      </a:r>
                      <a:endParaRPr lang="en-US"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Lọt lòng</a:t>
                      </a:r>
                      <a:endParaRPr lang="en-US"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tuổi</a:t>
                      </a:r>
                      <a:endParaRPr lang="en-US"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 gi</a:t>
                      </a:r>
                      <a:r>
                        <a:rPr sz="21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endParaRPr lang="en-US" sz="21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2100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4291" marB="3429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15"/>
          <p:cNvSpPr txBox="1"/>
          <p:nvPr/>
        </p:nvSpPr>
        <p:spPr>
          <a:xfrm>
            <a:off x="762000" y="57150"/>
            <a:ext cx="8001000" cy="584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nam : nữ biến đổi theo từng lứa tuổi</a:t>
            </a:r>
            <a:endParaRPr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0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0" y="0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CƠ CHẾ XÁC ĐỊNH GIỚI TÍNH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1927225" y="3371850"/>
            <a:ext cx="6635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vi-VN" altLang="x-none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247" name="Text Box 15"/>
          <p:cNvSpPr txBox="1"/>
          <p:nvPr/>
        </p:nvSpPr>
        <p:spPr>
          <a:xfrm>
            <a:off x="381000" y="914400"/>
            <a:ext cx="8305800" cy="13239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niệm sinh con trai hay con gái l</a:t>
            </a:r>
            <a:r>
              <a:rPr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người phụ nữ đúng hay sai?</a:t>
            </a:r>
            <a:endParaRPr sz="4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3247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C00000"/>
                </a:solidFill>
              </a:rPr>
              <a:t>II. Cơ chế NST xác định giới tính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324850" cy="3394710"/>
          </a:xfrm>
        </p:spPr>
        <p:txBody>
          <a:bodyPr/>
          <a:p>
            <a:pPr marL="0" indent="0"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 các cặp NST giới tính có sự phân ly khi hình thành giao tử và kết hợp lại tron quá trình thụ tinh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-khi giảm phân ở người nữ chỉ tạo 1 loại trứng mang NST X, nam tạo được 2 loại tinh trùng mang NST X và Y.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458200" cy="3394710"/>
          </a:xfrm>
        </p:spPr>
        <p:txBody>
          <a:bodyPr/>
          <a:p>
            <a:pPr marL="0" indent="0"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thụ tinh: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tinh trùng mang NST X thụ tinh vơi trứng X tạo thành hợp tử XX là con gái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tinh trùng mang NST Y thụ tinh với trứng X tạo thành hợp tử XY là con trai.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1435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ctr" eaLnBrk="1" hangingPunct="1">
              <a:buClrTx/>
              <a:buSzTx/>
              <a:buFontTx/>
              <a:buNone/>
            </a:pPr>
            <a:r>
              <a:rPr sz="2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CƠ CHẾ XÁC ĐỊNH GIỚI TÍNH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228600" y="628650"/>
            <a:ext cx="83058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 giới tính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chế nhiễm sắc thể giới tính</a:t>
            </a:r>
            <a:endParaRPr sz="2800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yếu tố ảnh hưởng đến sự phân hóa giới tính.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x-none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075"/>
          </a:xfrm>
          <a:ln/>
        </p:spPr>
        <p:txBody>
          <a:bodyPr vert="horz" wrap="square" lIns="91440" tIns="45720" rIns="91440" bIns="45720" anchor="t" anchorCtr="0"/>
          <a:p>
            <a:pPr marL="0" indent="0" algn="ctr">
              <a:buNone/>
            </a:pP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các em cùng xem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huống </a:t>
            </a:r>
            <a:endParaRPr lang="vi-VN" altLang="x-none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type="body" sz="half" idx="1"/>
          </p:nvPr>
        </p:nvSpPr>
        <p:spPr>
          <a:xfrm>
            <a:off x="38100" y="223838"/>
            <a:ext cx="9144000" cy="47926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thông tin sau: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Rectangle 15"/>
          <p:cNvSpPr/>
          <p:nvPr/>
        </p:nvSpPr>
        <p:spPr>
          <a:xfrm>
            <a:off x="3276600" y="742950"/>
            <a:ext cx="5715000" cy="1296988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Metyl testosteron 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(hoocmôn sinh dục) tác động v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 v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 có thể l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cá cái biến th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cá đực.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Rectangle 17"/>
          <p:cNvSpPr/>
          <p:nvPr/>
        </p:nvSpPr>
        <p:spPr>
          <a:xfrm>
            <a:off x="3352800" y="2114550"/>
            <a:ext cx="5638800" cy="125095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 rùa ủ ở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28</a:t>
            </a:r>
            <a:r>
              <a:rPr sz="28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sẽ nở th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con đực, trên 32</a:t>
            </a:r>
            <a:r>
              <a:rPr sz="28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thì nở th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con cái.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437" name="Group 22"/>
          <p:cNvGrpSpPr/>
          <p:nvPr/>
        </p:nvGrpSpPr>
        <p:grpSpPr>
          <a:xfrm>
            <a:off x="76200" y="2114550"/>
            <a:ext cx="3062288" cy="1314450"/>
            <a:chOff x="0" y="1920"/>
            <a:chExt cx="2064" cy="1104"/>
          </a:xfrm>
        </p:grpSpPr>
        <p:pic>
          <p:nvPicPr>
            <p:cNvPr id="18447" name="Picture 7" descr="rua"/>
            <p:cNvPicPr>
              <a:picLocks noChangeAspect="1"/>
            </p:cNvPicPr>
            <p:nvPr/>
          </p:nvPicPr>
          <p:blipFill>
            <a:blip r:embed="rId1"/>
            <a:srcRect l="47119" t="22240" r="14481" b="43628"/>
            <a:stretch>
              <a:fillRect/>
            </a:stretch>
          </p:blipFill>
          <p:spPr>
            <a:xfrm>
              <a:off x="0" y="1920"/>
              <a:ext cx="1664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8" name="AutoShape 18"/>
            <p:cNvSpPr/>
            <p:nvPr/>
          </p:nvSpPr>
          <p:spPr>
            <a:xfrm>
              <a:off x="1680" y="2448"/>
              <a:ext cx="384" cy="144"/>
            </a:xfrm>
            <a:prstGeom prst="rightArrow">
              <a:avLst>
                <a:gd name="adj1" fmla="val 50000"/>
                <a:gd name="adj2" fmla="val 6666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438" name="Rectangle 20"/>
          <p:cNvSpPr/>
          <p:nvPr/>
        </p:nvSpPr>
        <p:spPr>
          <a:xfrm>
            <a:off x="3352800" y="3719513"/>
            <a:ext cx="5486400" cy="12573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Thầu dầu trồng trong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cường độ yếu</a:t>
            </a:r>
            <a:r>
              <a:rPr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số hoa đực giảm.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439" name="Group 24"/>
          <p:cNvGrpSpPr/>
          <p:nvPr/>
        </p:nvGrpSpPr>
        <p:grpSpPr>
          <a:xfrm>
            <a:off x="76200" y="3486150"/>
            <a:ext cx="3062288" cy="1485900"/>
            <a:chOff x="0" y="1920"/>
            <a:chExt cx="3600" cy="2400"/>
          </a:xfrm>
        </p:grpSpPr>
        <p:grpSp>
          <p:nvGrpSpPr>
            <p:cNvPr id="18442" name="Group 25"/>
            <p:cNvGrpSpPr/>
            <p:nvPr/>
          </p:nvGrpSpPr>
          <p:grpSpPr>
            <a:xfrm>
              <a:off x="0" y="1920"/>
              <a:ext cx="2928" cy="2400"/>
              <a:chOff x="0" y="1776"/>
              <a:chExt cx="2928" cy="2544"/>
            </a:xfrm>
          </p:grpSpPr>
          <p:pic>
            <p:nvPicPr>
              <p:cNvPr id="18444" name="Picture 26" descr="QUA THAU DAU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52" y="1776"/>
                <a:ext cx="1776" cy="2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445" name="Picture 27" descr="THAU DAU TIA RA BÔ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024"/>
                <a:ext cx="1152" cy="12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446" name="Picture 28" descr="thaudau1eb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1776"/>
                <a:ext cx="1152" cy="12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8443" name="AutoShape 29"/>
            <p:cNvSpPr/>
            <p:nvPr/>
          </p:nvSpPr>
          <p:spPr>
            <a:xfrm>
              <a:off x="2976" y="3120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8440" name="Picture 11" descr="CA VA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731838"/>
            <a:ext cx="2425700" cy="1376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AutoShape 18"/>
          <p:cNvSpPr/>
          <p:nvPr/>
        </p:nvSpPr>
        <p:spPr>
          <a:xfrm>
            <a:off x="2646363" y="1335088"/>
            <a:ext cx="595312" cy="171450"/>
          </a:xfrm>
          <a:prstGeom prst="rightArrow">
            <a:avLst>
              <a:gd name="adj1" fmla="val 50000"/>
              <a:gd name="adj2" fmla="val 6666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type="body" sz="half" idx="1"/>
          </p:nvPr>
        </p:nvSpPr>
        <p:spPr>
          <a:xfrm>
            <a:off x="0" y="2286000"/>
            <a:ext cx="9144000" cy="245745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marL="0" indent="0" algn="just" eaLnBrk="1" hangingPunct="1">
              <a:buClrTx/>
              <a:buSzTx/>
              <a:buFontTx/>
              <a:buNone/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sau: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Tx/>
              <a:buSzTx/>
              <a:buFontTx/>
              <a:buNone/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phân hóa giới tính còn chịu ảnh hưởng của những nhân tố n</a:t>
            </a:r>
            <a:r>
              <a:rPr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Tx/>
              <a:buSzTx/>
              <a:buFontTx/>
              <a:buNone/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Tại sao người ta điều chỉnh có thể tỉ lệ đực: cái ở vật nuôi? Điều đó có ý nghĩa gì trong thực tiễn?</a:t>
            </a:r>
            <a:endParaRPr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342900" y="461963"/>
            <a:ext cx="84582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 giới tính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chế nhiễm sắc thể giới tính</a:t>
            </a:r>
            <a:endParaRPr sz="2800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yếu tố ảnh hưởng đến sự phân hóa giới tính.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0" y="0"/>
            <a:ext cx="9144000" cy="46196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p>
            <a:pPr eaLnBrk="0" hangingPunct="0">
              <a:buNone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12:  CƠ CHẾ XÁC ĐỊNH GIỚI TÍNH</a:t>
            </a:r>
            <a:endParaRPr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89"/>
            <a:ext cx="8229600" cy="857250"/>
          </a:xfrm>
        </p:spPr>
        <p:txBody>
          <a:bodyPr/>
          <a:p>
            <a:r>
              <a:rPr lang="en-US" b="1">
                <a:solidFill>
                  <a:srgbClr val="FF0000"/>
                </a:solidFill>
              </a:rPr>
              <a:t>III.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 ảnh hưởng đến sự phân hóa giới tính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119745" cy="3394710"/>
          </a:xfrm>
        </p:spPr>
        <p:txBody>
          <a:bodyPr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Yếu tố bên trong là hoocmôn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Yếu tố bên ngoài: nhiệt độ, ánh sáng 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-Ý nghĩa: Giúp con người chủ động điều chỉnh tỉ lệ đực, cái phù hợp mục đích sản xuất.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Tạo ra tằm đực cho nhiều tơ.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4288" y="114300"/>
            <a:ext cx="9144000" cy="51435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nl-NL" altLang="x-none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  <a:endParaRPr sz="4000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0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971550"/>
            <a:ext cx="84582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l"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Chọn câu trả lời đúng trong các câu sau. Ghi chữ cái trước phương án đúng vào bảng con</a:t>
            </a:r>
            <a:endParaRPr sz="3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3" name="Oval 23"/>
          <p:cNvSpPr/>
          <p:nvPr/>
        </p:nvSpPr>
        <p:spPr>
          <a:xfrm>
            <a:off x="814388" y="850900"/>
            <a:ext cx="685800" cy="457200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p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51225" name="Text Box 25"/>
          <p:cNvSpPr txBox="1"/>
          <p:nvPr/>
        </p:nvSpPr>
        <p:spPr>
          <a:xfrm>
            <a:off x="0" y="57150"/>
            <a:ext cx="9144000" cy="9540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Câu 1</a:t>
            </a:r>
            <a:r>
              <a:rPr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Cặp NST giới tính nào dưới đây là cặp NST tương đồng?</a:t>
            </a:r>
            <a:endParaRPr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2" name="Rectangle 1"/>
          <p:cNvSpPr/>
          <p:nvPr/>
        </p:nvSpPr>
        <p:spPr>
          <a:xfrm>
            <a:off x="381000" y="850900"/>
            <a:ext cx="70516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X</a:t>
            </a:r>
            <a:r>
              <a:rPr lang="es-AR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X   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s-AR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es-AR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XO    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C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XY         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YO</a:t>
            </a:r>
            <a:r>
              <a:rPr lang="vi-VN" altLang="x-none" dirty="0">
                <a:latin typeface="Times New Roman" panose="02020603050405020304" pitchFamily="18" charset="0"/>
              </a:rPr>
              <a:t> </a:t>
            </a:r>
            <a:endParaRPr lang="vi-VN" altLang="x-none" dirty="0">
              <a:latin typeface="Times New Roman" panose="02020603050405020304" pitchFamily="18" charset="0"/>
            </a:endParaRPr>
          </a:p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" name="Text Box 33"/>
          <p:cNvSpPr txBox="1"/>
          <p:nvPr/>
        </p:nvSpPr>
        <p:spPr>
          <a:xfrm>
            <a:off x="103188" y="1319213"/>
            <a:ext cx="9144000" cy="9540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Câu 2</a:t>
            </a:r>
            <a:r>
              <a:rPr sz="2800" i="1" dirty="0">
                <a:solidFill>
                  <a:srgbClr val="660066"/>
                </a:solidFill>
                <a:latin typeface="Times New Roman" panose="02020603050405020304" pitchFamily="18" charset="0"/>
              </a:rPr>
              <a:t>: </a:t>
            </a:r>
            <a:r>
              <a:rPr lang="vi-VN" altLang="x-none" sz="2800" dirty="0">
                <a:latin typeface="Times New Roman" panose="02020603050405020304" pitchFamily="18" charset="0"/>
              </a:rPr>
              <a:t>Tại sao trong cấu trúc dân số, tỉ lệ nam : nữ xấp xỉ 1:1?</a:t>
            </a:r>
            <a:endParaRPr sz="2800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4" name="Rectangle 1"/>
          <p:cNvSpPr/>
          <p:nvPr/>
        </p:nvSpPr>
        <p:spPr>
          <a:xfrm>
            <a:off x="260350" y="2114550"/>
            <a:ext cx="8583613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Các hợp tử mang XX và XY được sống trong điều kiện như nhau   </a:t>
            </a:r>
            <a:endParaRPr lang="vi-VN" altLang="x-none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Do hai loại tinh trùng mang X và mang Y được tạo ra với tỉ lệ ngang nhau    </a:t>
            </a:r>
            <a:endParaRPr lang="vi-VN" altLang="x-none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Tinh trùng mang X và mang Y đều tham gia vào quá trình thụ tinh </a:t>
            </a:r>
            <a:endParaRPr lang="vi-VN" altLang="x-none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Các hợp tử mang XX và X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vi-VN" altLang="x-none" b="0" dirty="0">
                <a:solidFill>
                  <a:schemeClr val="tx1"/>
                </a:solidFill>
                <a:latin typeface="Times New Roman" panose="02020603050405020304" pitchFamily="18" charset="0"/>
              </a:rPr>
              <a:t> được sống trong điều kiện khác nhau    </a:t>
            </a:r>
            <a:endParaRPr lang="vi-VN" altLang="x-none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40"/>
          <p:cNvSpPr/>
          <p:nvPr/>
        </p:nvSpPr>
        <p:spPr>
          <a:xfrm>
            <a:off x="234950" y="2555875"/>
            <a:ext cx="533400" cy="296863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6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96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3" grpId="0" animBg="1"/>
      <p:bldP spid="51225" grpId="0"/>
      <p:bldP spid="29702" grpId="0"/>
      <p:bldP spid="8" grpId="0"/>
      <p:bldP spid="29704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5" name="Rectangle 2"/>
          <p:cNvSpPr/>
          <p:nvPr/>
        </p:nvSpPr>
        <p:spPr>
          <a:xfrm>
            <a:off x="20638" y="171450"/>
            <a:ext cx="91233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Câu 3: Trong chăn nuôi, người ta điều chỉnh tỉ lệ đực : cái nhằm:</a:t>
            </a: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6858000" cy="2308225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>
              <a:buAutoNum type="alphaUcPeriod"/>
            </a:pPr>
            <a:r>
              <a:rPr lang="vi-VN" altLang="x-none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Phù hợp với mục đích sản xuất </a:t>
            </a:r>
            <a:endParaRPr lang="vi-VN" altLang="x-none" sz="36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indent="-457200" algn="l">
              <a:buAutoNum type="alphaUcPeriod"/>
            </a:pPr>
            <a:r>
              <a:rPr lang="vi-VN" altLang="x-none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Duy trì nòi giống</a:t>
            </a:r>
            <a:endParaRPr lang="vi-VN" altLang="x-none" sz="36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indent="-457200" algn="l">
              <a:buNone/>
            </a:pPr>
            <a:r>
              <a:rPr lang="vi-VN" altLang="x-none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C. Giảm hiệu quả kinh tế </a:t>
            </a:r>
            <a:endParaRPr lang="vi-VN" altLang="x-none" sz="36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indent="-457200" algn="l">
              <a:buNone/>
            </a:pPr>
            <a:r>
              <a:rPr lang="vi-VN" altLang="x-none" sz="3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D. Giữ cân bằng tỉ lệ đực: cái</a:t>
            </a:r>
            <a:endParaRPr lang="vi-VN" altLang="x-none" sz="36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40"/>
          <p:cNvSpPr/>
          <p:nvPr/>
        </p:nvSpPr>
        <p:spPr>
          <a:xfrm>
            <a:off x="442913" y="1485900"/>
            <a:ext cx="595312" cy="342900"/>
          </a:xfrm>
          <a:prstGeom prst="ellipse">
            <a:avLst/>
          </a:prstGeom>
          <a:noFill/>
          <a:ln w="57150" cap="sq" cmpd="sng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6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96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994" name="Rectangle 2"/>
          <p:cNvSpPr>
            <a:spLocks noGrp="1"/>
          </p:cNvSpPr>
          <p:nvPr>
            <p:ph type="title"/>
          </p:nvPr>
        </p:nvSpPr>
        <p:spPr>
          <a:xfrm>
            <a:off x="228600" y="133350"/>
            <a:ext cx="9144000" cy="51435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nl-NL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TÒI MỞ RỘNG</a:t>
            </a:r>
            <a:endParaRPr sz="4000" b="1" i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Text Box 26"/>
          <p:cNvSpPr txBox="1"/>
          <p:nvPr/>
        </p:nvSpPr>
        <p:spPr>
          <a:xfrm>
            <a:off x="1676400" y="2000250"/>
            <a:ext cx="3886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tồn tại với số cặp lớn hơn 1 trong tế b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lưỡng bội.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Text Box 27"/>
          <p:cNvSpPr txBox="1"/>
          <p:nvPr/>
        </p:nvSpPr>
        <p:spPr>
          <a:xfrm>
            <a:off x="5715000" y="1943100"/>
            <a:ext cx="3429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tồn tại 1 cặp trong tế b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lưỡng bội. </a:t>
            </a:r>
            <a:endParaRPr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Text Box 28"/>
          <p:cNvSpPr txBox="1"/>
          <p:nvPr/>
        </p:nvSpPr>
        <p:spPr>
          <a:xfrm>
            <a:off x="1752600" y="3028950"/>
            <a:ext cx="3657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 th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từng cặp tương đồng giống nhau ở con đực v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cái.</a:t>
            </a:r>
            <a:endParaRPr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8" name="Text Box 29"/>
          <p:cNvSpPr txBox="1"/>
          <p:nvPr/>
        </p:nvSpPr>
        <p:spPr>
          <a:xfrm>
            <a:off x="5486400" y="2914650"/>
            <a:ext cx="3657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 th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cặp tương đồng (XX)hoặc không tương đồng (XY) khác nhau giữa con đực v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cái.</a:t>
            </a:r>
            <a:endParaRPr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9" name="Text Box 30"/>
          <p:cNvSpPr txBox="1"/>
          <p:nvPr/>
        </p:nvSpPr>
        <p:spPr>
          <a:xfrm>
            <a:off x="1600200" y="4114800"/>
            <a:ext cx="3810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gen qui định tính trạng thường của cơ thể.</a:t>
            </a:r>
            <a:endParaRPr b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7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0013"/>
            <a:ext cx="8915400" cy="1452562"/>
          </a:xfrm>
          <a:ln/>
        </p:spPr>
        <p:txBody>
          <a:bodyPr vert="horz" wrap="square" lIns="91440" tIns="45720" rIns="91440" bIns="45720" anchor="t" anchorCtr="0"/>
          <a:p>
            <a:pPr marL="0" indent="0">
              <a:buClrTx/>
              <a:buSzTx/>
              <a:buFontTx/>
              <a:buNone/>
            </a:pP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khắc phục tình trạng vô sinh ở người có thể sử dụng phương pháp n</a:t>
            </a:r>
            <a:r>
              <a:rPr lang="nl-NL" altLang="x-none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8" name="Text Placeholder 2"/>
          <p:cNvSpPr txBox="1"/>
          <p:nvPr/>
        </p:nvSpPr>
        <p:spPr>
          <a:xfrm>
            <a:off x="76200" y="3041650"/>
            <a:ext cx="9067800" cy="14192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l" eaLnBrk="0" hangingPunct="0"/>
            <a:r>
              <a:rPr lang="vi-VN" altLang="x-none" sz="4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altLang="x-none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các câu khẩu hiệu, khẩu lệnh, pano tuyên truyền liên quan đến giới tính.</a:t>
            </a:r>
            <a:endParaRPr lang="vi-VN" altLang="x-none" sz="40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32777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  <p:bldP spid="32777" grpId="0" build="p"/>
      <p:bldP spid="32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0" y="57150"/>
            <a:ext cx="9144000" cy="5143500"/>
          </a:xfrm>
          <a:solidFill>
            <a:schemeClr val="bg1">
              <a:alpha val="100000"/>
            </a:schemeClr>
          </a:solidFill>
          <a:ln>
            <a:solidFill>
              <a:srgbClr val="FF00FF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buClrTx/>
              <a:buSzTx/>
              <a:buFontTx/>
              <a:buNone/>
            </a:pPr>
            <a:r>
              <a:rPr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TẬP:</a:t>
            </a:r>
            <a:endParaRPr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4580" name="Text Box 6"/>
          <p:cNvSpPr txBox="1"/>
          <p:nvPr/>
        </p:nvSpPr>
        <p:spPr>
          <a:xfrm>
            <a:off x="11113" y="590550"/>
            <a:ext cx="9144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ở tiết học n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Học b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trả lời các câu hỏi trong SGK/T41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Vẽ hình 12.2 SGK cơ chế NST xác định giới tính ở người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Đọc mục “Em có biết”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63" name="Text Box 7"/>
          <p:cNvSpPr txBox="1"/>
          <p:nvPr/>
        </p:nvSpPr>
        <p:spPr>
          <a:xfrm>
            <a:off x="0" y="2571750"/>
            <a:ext cx="8839200" cy="2738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ở tiết học tiếp theo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Soạn b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 “Di truyền liên kết”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Viết sơ đồ lai từ P đến F1 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khá, giỏi)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Đậu hạt v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trơn (AaBb)   x     Đậu hạt xanh, nhăn(aabb)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3886200"/>
            <a:ext cx="1428750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3333750"/>
            <a:ext cx="1428750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blumen-pflanzen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276600" y="3257550"/>
            <a:ext cx="2286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blumen-pflanzen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276600" y="3543300"/>
            <a:ext cx="2286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3714750"/>
            <a:ext cx="1428750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7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614738"/>
            <a:ext cx="1524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8" descr="200463042511690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086100"/>
            <a:ext cx="1238250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9" descr="200463042511690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628900"/>
            <a:ext cx="1238250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0" descr="200463042511690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000250"/>
            <a:ext cx="1238250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11" descr="200463042511690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286000"/>
            <a:ext cx="12192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12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3390900"/>
            <a:ext cx="1428750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13" descr="WhitecornerFlow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57550"/>
            <a:ext cx="175260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Picture 14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678238"/>
            <a:ext cx="1428750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15" descr="Blue_ro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2743200"/>
            <a:ext cx="141922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Picture 16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3600450"/>
            <a:ext cx="1428750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Picture 17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3714750"/>
            <a:ext cx="1428750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Picture 18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3760788"/>
            <a:ext cx="1428750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9" name="Picture 19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3662363"/>
            <a:ext cx="1428750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0" name="Picture 20" descr="Blue_ro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257550"/>
            <a:ext cx="10223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628900"/>
            <a:ext cx="6667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2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682075">
            <a:off x="76200" y="3257550"/>
            <a:ext cx="609600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3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2628900"/>
            <a:ext cx="304800" cy="13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4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137955">
            <a:off x="1301750" y="3781425"/>
            <a:ext cx="576263" cy="39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5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682075">
            <a:off x="8610600" y="3600450"/>
            <a:ext cx="533400" cy="35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6" name="Picture 26" descr="200463042511690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400300"/>
            <a:ext cx="12192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7" name="Picture 27" descr="200463042511690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514600"/>
            <a:ext cx="12192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8" name="Picture 28" descr="200463042511690x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514600"/>
            <a:ext cx="1219200" cy="108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2845" name="Text Box 29"/>
          <p:cNvSpPr txBox="1"/>
          <p:nvPr/>
        </p:nvSpPr>
        <p:spPr>
          <a:xfrm>
            <a:off x="-128587" y="1096963"/>
            <a:ext cx="9144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4800" b="0" i="1" dirty="0">
                <a:solidFill>
                  <a:srgbClr val="0A4402"/>
                </a:solidFill>
                <a:latin typeface="Times New Roman" panose="02020603050405020304" pitchFamily="18" charset="0"/>
              </a:rPr>
              <a:t>Chân thành cảm ơn quý thầy cô     và các em</a:t>
            </a:r>
            <a:endParaRPr sz="4800" i="1" dirty="0">
              <a:solidFill>
                <a:srgbClr val="0A4402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62850" name="Ink 34"/>
              <p14:cNvContentPartPr/>
              <p14:nvPr/>
            </p14:nvContentPartPr>
            <p14:xfrm>
              <a:off x="2147483647" y="3240882"/>
              <a:ext cx="0" cy="8335"/>
            </p14:xfrm>
          </p:contentPart>
        </mc:Choice>
        <mc:Fallback xmlns="">
          <p:pic>
            <p:nvPicPr>
              <p:cNvPr id="162850" name="Ink 34"/>
            </p:nvPicPr>
            <p:blipFill>
              <a:blip r:embed="rId11"/>
            </p:blipFill>
            <p:spPr>
              <a:xfrm>
                <a:off x="2147483647" y="3240882"/>
                <a:ext cx="0" cy="8335"/>
              </a:xfrm>
              <a:prstGeom prst="rect"/>
            </p:spPr>
          </p:pic>
        </mc:Fallback>
      </mc:AlternateContent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45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45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ln/>
        </p:spPr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1400" b="0" dirty="0">
                <a:solidFill>
                  <a:schemeClr val="tx1"/>
                </a:solidFill>
              </a:rPr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gray">
          <a:xfrm>
            <a:off x="0" y="0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p>
            <a:pPr eaLnBrk="0" hangingPunct="0">
              <a:buNone/>
            </a:pP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12:  CƠ CHẾ XÁC ĐỊNH GIỚI TÍNH</a:t>
            </a:r>
            <a:endParaRPr sz="32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9" name="Picture 7" descr="nst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6313" y="139700"/>
            <a:ext cx="4697412" cy="427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19"/>
          <p:cNvSpPr/>
          <p:nvPr/>
        </p:nvSpPr>
        <p:spPr>
          <a:xfrm>
            <a:off x="5618163" y="1066800"/>
            <a:ext cx="628650" cy="25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Oval 19"/>
          <p:cNvSpPr/>
          <p:nvPr/>
        </p:nvSpPr>
        <p:spPr>
          <a:xfrm>
            <a:off x="5410200" y="2794000"/>
            <a:ext cx="603250" cy="25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sp>
        <p:nvSpPr>
          <p:cNvPr id="6147" name="Rectangle 3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143500"/>
          </a:xfrm>
          <a:solidFill>
            <a:schemeClr val="bg1">
              <a:alpha val="100000"/>
            </a:schemeClr>
          </a:solidFill>
          <a:ln>
            <a:solidFill>
              <a:schemeClr val="bg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buClrTx/>
              <a:buSzTx/>
              <a:buFontTx/>
              <a:buNone/>
            </a:pPr>
            <a:r>
              <a:rPr sz="2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CƠ CHẾ XÁC ĐỊNH GIỚI TÍNH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0" name="Text Box 6"/>
          <p:cNvSpPr txBox="1"/>
          <p:nvPr/>
        </p:nvSpPr>
        <p:spPr>
          <a:xfrm>
            <a:off x="28575" y="749300"/>
            <a:ext cx="44958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Nhiễm sắc thể giới tính</a:t>
            </a:r>
            <a:r>
              <a:rPr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sz="3000" u="sng" dirty="0">
              <a:solidFill>
                <a:srgbClr val="FF33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07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72" name="Group 9"/>
          <p:cNvGrpSpPr/>
          <p:nvPr/>
        </p:nvGrpSpPr>
        <p:grpSpPr>
          <a:xfrm>
            <a:off x="-34925" y="342900"/>
            <a:ext cx="9278938" cy="4425950"/>
            <a:chOff x="-2309" y="385"/>
            <a:chExt cx="5924" cy="3700"/>
          </a:xfrm>
        </p:grpSpPr>
        <p:pic>
          <p:nvPicPr>
            <p:cNvPr id="7176" name="Picture 10" descr="NST gioi tinh"/>
            <p:cNvPicPr>
              <a:picLocks noChangeAspect="1"/>
            </p:cNvPicPr>
            <p:nvPr/>
          </p:nvPicPr>
          <p:blipFill>
            <a:blip r:embed="rId1"/>
            <a:srcRect r="30550" b="26099"/>
            <a:stretch>
              <a:fillRect/>
            </a:stretch>
          </p:blipFill>
          <p:spPr>
            <a:xfrm>
              <a:off x="-2309" y="385"/>
              <a:ext cx="5924" cy="3202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177" name="Text Box 11"/>
            <p:cNvSpPr txBox="1"/>
            <p:nvPr/>
          </p:nvSpPr>
          <p:spPr>
            <a:xfrm>
              <a:off x="-2043" y="3596"/>
              <a:ext cx="2530" cy="4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NST của người nữ</a:t>
              </a:r>
              <a:endParaRPr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78" name="Text Box 12"/>
            <p:cNvSpPr txBox="1"/>
            <p:nvPr/>
          </p:nvSpPr>
          <p:spPr>
            <a:xfrm>
              <a:off x="1344" y="768"/>
              <a:ext cx="336" cy="3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vi-VN" altLang="x-none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79" name="Text Box 13"/>
            <p:cNvSpPr txBox="1"/>
            <p:nvPr/>
          </p:nvSpPr>
          <p:spPr>
            <a:xfrm>
              <a:off x="3120" y="720"/>
              <a:ext cx="480" cy="3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vi-VN" altLang="x-none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173" name="Text Box 11"/>
          <p:cNvSpPr>
            <a:spLocks noGrp="1"/>
          </p:cNvSpPr>
          <p:nvPr>
            <p:ph sz="half" idx="2"/>
          </p:nvPr>
        </p:nvSpPr>
        <p:spPr>
          <a:xfrm>
            <a:off x="4764088" y="4157663"/>
            <a:ext cx="4464050" cy="584200"/>
          </a:xfrm>
          <a:ln/>
        </p:spPr>
        <p:txBody>
          <a:bodyPr vert="horz" wrap="square" lIns="91440" tIns="45720" rIns="91440" bIns="45720" anchor="t" anchorCtr="0">
            <a:spAutoFit/>
          </a:bodyPr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NST của người nam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val 19"/>
          <p:cNvSpPr/>
          <p:nvPr/>
        </p:nvSpPr>
        <p:spPr>
          <a:xfrm>
            <a:off x="7554913" y="3143250"/>
            <a:ext cx="1295400" cy="59055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19"/>
          <p:cNvSpPr/>
          <p:nvPr/>
        </p:nvSpPr>
        <p:spPr>
          <a:xfrm>
            <a:off x="3200400" y="3086100"/>
            <a:ext cx="1295400" cy="59055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143500"/>
          </a:xfrm>
          <a:solidFill>
            <a:schemeClr val="bg1">
              <a:alpha val="100000"/>
            </a:schemeClr>
          </a:solidFill>
          <a:ln>
            <a:solidFill>
              <a:schemeClr val="bg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buClrTx/>
              <a:buSzTx/>
              <a:buFontTx/>
              <a:buNone/>
            </a:pPr>
            <a:r>
              <a:rPr sz="2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lang="en-US" sz="2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CƠ CHẾ XÁC ĐỊNH GIỚI TÍNH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0" name="Text Box 6"/>
          <p:cNvSpPr txBox="1"/>
          <p:nvPr/>
        </p:nvSpPr>
        <p:spPr>
          <a:xfrm>
            <a:off x="28575" y="542925"/>
            <a:ext cx="44958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 giới tính</a:t>
            </a:r>
            <a:r>
              <a:rPr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000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90488" y="1028700"/>
            <a:ext cx="9144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(3 phút): </a:t>
            </a:r>
            <a:r>
              <a:rPr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b="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b="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Phiếu học tập sau</a:t>
            </a:r>
            <a:r>
              <a:rPr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198" name="Content Placeholder 8197"/>
          <p:cNvGraphicFramePr/>
          <p:nvPr>
            <p:ph sz="half" idx="2"/>
          </p:nvPr>
        </p:nvGraphicFramePr>
        <p:xfrm>
          <a:off x="228600" y="1582738"/>
          <a:ext cx="8815388" cy="3462337"/>
        </p:xfrm>
        <a:graphic>
          <a:graphicData uri="http://schemas.openxmlformats.org/drawingml/2006/table">
            <a:tbl>
              <a:tblPr/>
              <a:tblGrid>
                <a:gridCol w="1576388"/>
                <a:gridCol w="3733800"/>
                <a:gridCol w="3505200"/>
              </a:tblGrid>
              <a:tr h="617538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  <a:endParaRPr lang="vi-VN" altLang="x-none" sz="180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</a:rPr>
                        <a:t>NST thường</a:t>
                      </a:r>
                      <a:endParaRPr lang="en-US" sz="21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</a:rPr>
                        <a:t>NST giới tính</a:t>
                      </a:r>
                      <a:endParaRPr lang="en-US" sz="21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eaLnBrk="1" hangingPunct="1"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vi-VN" altLang="x-none" sz="180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1-Tồn tại với số cặp lớn hơn 1 cặp trong tế b</a:t>
                      </a:r>
                      <a:r>
                        <a:rPr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lưỡng bội </a:t>
                      </a:r>
                      <a:endParaRPr lang="vi-VN" altLang="x-none" b="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1.-..................................................................</a:t>
                      </a:r>
                      <a:endParaRPr lang="vi-VN" altLang="x-none" sz="1400" b="0" dirty="0">
                        <a:solidFill>
                          <a:schemeClr val="tx1"/>
                        </a:solidFill>
                        <a:latin typeface="VNtimes New Roman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</a:t>
                      </a:r>
                      <a:endParaRPr lang="vi-VN" altLang="x-none" sz="1400" b="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eaLnBrk="1" hangingPunct="1"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</a:t>
                      </a:r>
                      <a:endParaRPr lang="vi-VN" altLang="x-none" sz="180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 Luôn tồn tại th</a:t>
                      </a:r>
                      <a:r>
                        <a:rPr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cặp tương đồng</a:t>
                      </a:r>
                      <a:endParaRPr lang="vi-VN" altLang="x-none" b="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2-..................................................................</a:t>
                      </a:r>
                      <a:endParaRPr lang="vi-VN" altLang="x-none" sz="1400" b="0" dirty="0">
                        <a:solidFill>
                          <a:schemeClr val="tx1"/>
                        </a:solidFill>
                        <a:latin typeface="VNtimes New Roman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</a:t>
                      </a:r>
                      <a:endParaRPr lang="vi-VN" altLang="x-none" sz="1400" b="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77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eaLnBrk="1" hangingPunct="1"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vi-VN" altLang="x-none" sz="180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3-..........................................................................</a:t>
                      </a:r>
                      <a:endParaRPr lang="vi-VN" altLang="x-none" sz="1400" b="0" dirty="0">
                        <a:solidFill>
                          <a:schemeClr val="tx1"/>
                        </a:solidFill>
                        <a:latin typeface="VNtimes New Roman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</a:t>
                      </a:r>
                      <a:endParaRPr lang="vi-VN" altLang="x-none" sz="1400" b="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 Mang gen qui định tính trạng liên quan v</a:t>
                      </a:r>
                      <a:r>
                        <a:rPr sz="2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liên quan đến giới tính.</a:t>
                      </a:r>
                      <a:endParaRPr lang="vi-VN" altLang="x-none" sz="2300" b="0" dirty="0">
                        <a:solidFill>
                          <a:schemeClr val="tx1"/>
                        </a:solidFill>
                        <a:latin typeface="VNtimes New Roman"/>
                        <a:ea typeface="Times New Roman" panose="02020603050405020304" pitchFamily="18" charset="0"/>
                      </a:endParaRPr>
                    </a:p>
                  </a:txBody>
                  <a:tcPr marT="34284" marB="342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143500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ctr" eaLnBrk="1" hangingPunct="1">
              <a:buClrTx/>
              <a:buSzTx/>
              <a:buFontTx/>
              <a:buNone/>
            </a:pPr>
            <a:r>
              <a:rPr sz="2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CƠ CHẾ XÁC ĐỊNH GIỚI TÍNH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20" name="Content Placeholder 9219"/>
          <p:cNvGraphicFramePr/>
          <p:nvPr>
            <p:ph sz="half" idx="2"/>
          </p:nvPr>
        </p:nvGraphicFramePr>
        <p:xfrm>
          <a:off x="228600" y="514350"/>
          <a:ext cx="8763000" cy="4343400"/>
        </p:xfrm>
        <a:graphic>
          <a:graphicData uri="http://schemas.openxmlformats.org/drawingml/2006/table">
            <a:tbl>
              <a:tblPr/>
              <a:tblGrid>
                <a:gridCol w="1620838"/>
                <a:gridCol w="3681412"/>
                <a:gridCol w="3460750"/>
              </a:tblGrid>
              <a:tr h="82423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Đặc điểm </a:t>
                      </a:r>
                      <a:endParaRPr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so sánh</a:t>
                      </a:r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</a:rPr>
                        <a:t>NST thường</a:t>
                      </a:r>
                      <a:endParaRPr lang="en-US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</a:rPr>
                        <a:t>NST giới tính</a:t>
                      </a:r>
                      <a:endParaRPr lang="en-US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Số lượng</a:t>
                      </a:r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Hình dạng</a:t>
                      </a:r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Chức năng</a:t>
                      </a:r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8" name="Text Box 30"/>
          <p:cNvSpPr txBox="1"/>
          <p:nvPr/>
        </p:nvSpPr>
        <p:spPr>
          <a:xfrm>
            <a:off x="1676400" y="1543050"/>
            <a:ext cx="3886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 với số cặp lớn hơn 1 cặp trong tế b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lưỡng bội. </a:t>
            </a:r>
            <a:endParaRPr lang="vi-VN" altLang="x-none" dirty="0">
              <a:solidFill>
                <a:schemeClr val="tx1"/>
              </a:solidFill>
              <a:latin typeface="VNtimes New Roman"/>
              <a:ea typeface="Times New Roman" panose="02020603050405020304" pitchFamily="18" charset="0"/>
            </a:endParaRPr>
          </a:p>
        </p:txBody>
      </p:sp>
      <p:sp>
        <p:nvSpPr>
          <p:cNvPr id="59423" name="Text Box 31"/>
          <p:cNvSpPr txBox="1"/>
          <p:nvPr/>
        </p:nvSpPr>
        <p:spPr>
          <a:xfrm>
            <a:off x="1808163" y="2686050"/>
            <a:ext cx="3733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tồn tại th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từng cặp tương đồng.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24" name="Text Box 32"/>
          <p:cNvSpPr txBox="1"/>
          <p:nvPr/>
        </p:nvSpPr>
        <p:spPr>
          <a:xfrm>
            <a:off x="1828800" y="3886200"/>
            <a:ext cx="3581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gen qui định tính trạng thường của cơ thể.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25" name="Text Box 33"/>
          <p:cNvSpPr txBox="1"/>
          <p:nvPr/>
        </p:nvSpPr>
        <p:spPr>
          <a:xfrm>
            <a:off x="5541963" y="1543050"/>
            <a:ext cx="3429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nl-NL" altLang="x-none" dirty="0">
                <a:solidFill>
                  <a:srgbClr val="FF0000"/>
                </a:solidFill>
                <a:latin typeface="Times New Roman" panose="02020603050405020304" pitchFamily="18" charset="0"/>
              </a:rPr>
              <a:t>Tồn tại 1 cặp trong tế bào lưỡng bội.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26" name="Text Box 34"/>
          <p:cNvSpPr txBox="1"/>
          <p:nvPr/>
        </p:nvSpPr>
        <p:spPr>
          <a:xfrm>
            <a:off x="5468938" y="2500313"/>
            <a:ext cx="3657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 th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cặp tương đồng (XX) hoặc không tương đồng (XY).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27" name="Text Box 35"/>
          <p:cNvSpPr txBox="1"/>
          <p:nvPr/>
        </p:nvSpPr>
        <p:spPr>
          <a:xfrm>
            <a:off x="5489575" y="3700463"/>
            <a:ext cx="3657600" cy="1201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gen qui định tính trạng liên quan v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liên quan đến giới tính.</a:t>
            </a:r>
            <a:endParaRPr lang="vi-VN" altLang="x-none" dirty="0">
              <a:solidFill>
                <a:schemeClr val="tx1"/>
              </a:solidFill>
              <a:latin typeface="VNtimes New Roman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59423" grpId="0"/>
      <p:bldP spid="59424" grpId="0"/>
      <p:bldP spid="59425" grpId="0"/>
      <p:bldP spid="59426" grpId="0"/>
      <p:bldP spid="59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ln/>
        </p:spPr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CC33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sz="1400" b="0" dirty="0">
                <a:solidFill>
                  <a:schemeClr val="tx1"/>
                </a:solidFill>
              </a:rPr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258763" y="4122738"/>
            <a:ext cx="8474075" cy="955675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238125" indent="-238125" algn="just">
              <a:spcBef>
                <a:spcPct val="50000"/>
              </a:spcBef>
              <a:buNone/>
            </a:pPr>
            <a:r>
              <a:rPr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Kiểu giới đực (XY), giới cái (XX): Ở người, thú, ruồi giấm, cây chua me …</a:t>
            </a:r>
            <a:endParaRPr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404813" y="1143000"/>
            <a:ext cx="8077200" cy="2971800"/>
            <a:chOff x="672" y="528"/>
            <a:chExt cx="4464" cy="2496"/>
          </a:xfrm>
        </p:grpSpPr>
        <p:sp>
          <p:nvSpPr>
            <p:cNvPr id="10249" name="Rectangle 29"/>
            <p:cNvSpPr/>
            <p:nvPr/>
          </p:nvSpPr>
          <p:spPr>
            <a:xfrm>
              <a:off x="3744" y="1776"/>
              <a:ext cx="139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250" name="Rectangle 28"/>
            <p:cNvSpPr/>
            <p:nvPr/>
          </p:nvSpPr>
          <p:spPr>
            <a:xfrm>
              <a:off x="2592" y="1776"/>
              <a:ext cx="115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251" name="Rectangle 27"/>
            <p:cNvSpPr/>
            <p:nvPr/>
          </p:nvSpPr>
          <p:spPr>
            <a:xfrm>
              <a:off x="1440" y="1776"/>
              <a:ext cx="115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252" name="Rectangle 26"/>
            <p:cNvSpPr/>
            <p:nvPr/>
          </p:nvSpPr>
          <p:spPr>
            <a:xfrm>
              <a:off x="672" y="1776"/>
              <a:ext cx="768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253" name="Rectangle 25"/>
            <p:cNvSpPr/>
            <p:nvPr/>
          </p:nvSpPr>
          <p:spPr>
            <a:xfrm>
              <a:off x="3744" y="528"/>
              <a:ext cx="139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254" name="Rectangle 24"/>
            <p:cNvSpPr/>
            <p:nvPr/>
          </p:nvSpPr>
          <p:spPr>
            <a:xfrm>
              <a:off x="2592" y="528"/>
              <a:ext cx="115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255" name="Rectangle 23"/>
            <p:cNvSpPr/>
            <p:nvPr/>
          </p:nvSpPr>
          <p:spPr>
            <a:xfrm>
              <a:off x="1440" y="528"/>
              <a:ext cx="1152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10256" name="Rectangle 22"/>
            <p:cNvSpPr/>
            <p:nvPr/>
          </p:nvSpPr>
          <p:spPr>
            <a:xfrm>
              <a:off x="672" y="528"/>
              <a:ext cx="768" cy="124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vi-VN" altLang="x-none" sz="2800" dirty="0">
                <a:latin typeface="Times New Roman" panose="02020603050405020304" pitchFamily="18" charset="0"/>
              </a:endParaRPr>
            </a:p>
          </p:txBody>
        </p:sp>
        <p:pic>
          <p:nvPicPr>
            <p:cNvPr id="10257" name="Picture 13" descr="be tra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66" y="577"/>
              <a:ext cx="907" cy="1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8" name="Picture 14" descr="be g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5" y="1836"/>
              <a:ext cx="907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896" y="1031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000" kern="1200" cap="none" spc="0" normalizeH="0" baseline="0" noProof="0">
                  <a:solidFill>
                    <a:srgbClr val="FF0066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XY</a:t>
              </a:r>
              <a:endParaRPr kumimoji="0" lang="en-US" sz="2000" kern="1200" cap="none" spc="0" normalizeH="0" baseline="0" noProof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896" y="2279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000" kern="1200" cap="none" spc="0" normalizeH="0" baseline="0" noProof="0">
                  <a:solidFill>
                    <a:srgbClr val="FF0066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XX</a:t>
              </a:r>
              <a:endParaRPr kumimoji="0" lang="en-US" sz="2000" kern="1200" cap="none" spc="0" normalizeH="0" baseline="0" noProof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61" name="Picture 19" descr="ruoi duc mat d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5" y="576"/>
              <a:ext cx="912" cy="1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2" name="Picture 20" descr="ruoi cai mat tra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5" y="1824"/>
              <a:ext cx="912" cy="11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5" name="Text Box 16"/>
          <p:cNvSpPr txBox="1"/>
          <p:nvPr/>
        </p:nvSpPr>
        <p:spPr>
          <a:xfrm>
            <a:off x="0" y="611188"/>
            <a:ext cx="41243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 giới tính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Text Box 21"/>
          <p:cNvSpPr txBox="1"/>
          <p:nvPr/>
        </p:nvSpPr>
        <p:spPr>
          <a:xfrm>
            <a:off x="-76200" y="0"/>
            <a:ext cx="9144000" cy="521970"/>
          </a:xfrm>
          <a:prstGeom prst="rect">
            <a:avLst/>
          </a:prstGeom>
          <a:solidFill>
            <a:srgbClr val="66FFFF"/>
          </a:solidFill>
          <a:ln w="9525">
            <a:noFill/>
          </a:ln>
          <a:effectLst>
            <a:outerShdw dist="35921" dir="2699999" algn="ctr" rotWithShape="0">
              <a:srgbClr val="000000"/>
            </a:outerShdw>
          </a:effectLst>
        </p:spPr>
        <p:txBody>
          <a:bodyPr>
            <a:spAutoFit/>
          </a:bodyPr>
          <a:p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CƠ CHẾ XÁC ĐỊNH GIỚI TÍNH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7" name="Picture 43" descr="chua 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88" y="1211263"/>
            <a:ext cx="1905000" cy="13716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</p:pic>
      <p:pic>
        <p:nvPicPr>
          <p:cNvPr id="10248" name="Picture 42" descr="cay-chua-me-d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625" y="2689225"/>
            <a:ext cx="1905000" cy="13716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6485</Words>
  <Application>WPS Presentation</Application>
  <PresentationFormat/>
  <Paragraphs>276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Calibri</vt:lpstr>
      <vt:lpstr>VNI-Times</vt:lpstr>
      <vt:lpstr>Segoe Print</vt:lpstr>
      <vt:lpstr>VNtimes New Roman</vt:lpstr>
      <vt:lpstr>Symbol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311</cp:revision>
  <cp:lastPrinted>2019-10-09T16:27:00Z</cp:lastPrinted>
  <dcterms:created xsi:type="dcterms:W3CDTF">2011-12-01T10:21:59Z</dcterms:created>
  <dcterms:modified xsi:type="dcterms:W3CDTF">2021-10-10T20:33:57Z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A9D78F387D214D71BE3068E5CD86A99D</vt:lpwstr>
  </property>
  <property fmtid="{D5CDD505-2E9C-101B-9397-08002B2CF9AE}" pid="3" name="KSOProductBuildVer">
    <vt:lpwstr>1033-11.2.0.10323</vt:lpwstr>
  </property>
</Properties>
</file>