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av" ContentType="audio/x-wav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65" r:id="rId3"/>
    <p:sldId id="266" r:id="rId4"/>
    <p:sldId id="269" r:id="rId5"/>
    <p:sldId id="260" r:id="rId6"/>
    <p:sldId id="258" r:id="rId8"/>
    <p:sldId id="270" r:id="rId9"/>
    <p:sldId id="268" r:id="rId10"/>
    <p:sldId id="261" r:id="rId11"/>
    <p:sldId id="262" r:id="rId12"/>
    <p:sldId id="263" r:id="rId13"/>
    <p:sldId id="271" r:id="rId14"/>
    <p:sldId id="267" r:id="rId15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CCECFF"/>
    <a:srgbClr val="FFFF00"/>
    <a:srgbClr val="FF0000"/>
    <a:srgbClr val="0000CC"/>
    <a:srgbClr val="4809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080"/>
  </p:normalViewPr>
  <p:slideViewPr>
    <p:cSldViewPr showGuides="1">
      <p:cViewPr>
        <p:scale>
          <a:sx n="100" d="100"/>
          <a:sy n="100" d="100"/>
        </p:scale>
        <p:origin x="-516" y="10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098" name="Header Placeholder 409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en-US" sz="1200" dirty="0"/>
          </a:p>
        </p:txBody>
      </p:sp>
      <p:sp>
        <p:nvSpPr>
          <p:cNvPr id="4099" name="Date Placeholder 4098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endParaRPr lang="en-US" sz="1200" dirty="0"/>
          </a:p>
        </p:txBody>
      </p:sp>
      <p:sp>
        <p:nvSpPr>
          <p:cNvPr id="4100" name="Slide Image Placeholder 4099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101" name="Text Placeholder 4100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4102" name="Footer Placeholder 4101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/>
            <a:endParaRPr lang="en-US" sz="1200" dirty="0"/>
          </a:p>
        </p:txBody>
      </p:sp>
      <p:sp>
        <p:nvSpPr>
          <p:cNvPr id="4103" name="Slide Number Placeholder 4102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en-US" sz="1200" dirty="0"/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Number Placeholder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10242" name="Slide Image Placeholder 10241"/>
          <p:cNvSpPr>
            <a:spLocks noRot="1" noTextEdit="1"/>
          </p:cNvSpPr>
          <p:nvPr>
            <p:ph type="sldImg"/>
          </p:nvPr>
        </p:nvSpPr>
        <p:spPr/>
      </p:sp>
      <p:sp>
        <p:nvSpPr>
          <p:cNvPr id="10243" name="Text Placeholder 10242"/>
          <p:cNvSpPr>
            <a:spLocks noGrp="1"/>
          </p:cNvSpPr>
          <p:nvPr>
            <p:ph type="body" idx="1"/>
          </p:nvPr>
        </p:nvSpPr>
        <p:spPr/>
        <p:txBody>
          <a:bodyPr/>
          <a:p>
            <a:pPr lvl="0"/>
            <a:endParaRPr lang="vi-VN" altLang="x-non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Number Placeholder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7170" name="Slide Image Placeholder 7169"/>
          <p:cNvSpPr>
            <a:spLocks noRot="1" noTextEdit="1"/>
          </p:cNvSpPr>
          <p:nvPr>
            <p:ph type="sldImg"/>
          </p:nvPr>
        </p:nvSpPr>
        <p:spPr/>
      </p:sp>
      <p:sp>
        <p:nvSpPr>
          <p:cNvPr id="7171" name="Text Placeholder 7170"/>
          <p:cNvSpPr>
            <a:spLocks noGrp="1"/>
          </p:cNvSpPr>
          <p:nvPr>
            <p:ph type="body" idx="1"/>
          </p:nvPr>
        </p:nvSpPr>
        <p:spPr/>
        <p:txBody>
          <a:bodyPr/>
          <a:p>
            <a:pPr lvl="0"/>
            <a:endParaRPr lang="vi-VN" altLang="x-non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US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US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zoom/>
  </p:transition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audio" Target="../media/audio1.wav"/><Relationship Id="rId8" Type="http://schemas.microsoft.com/office/2007/relationships/media" Target="file:///D:\MAI_SINH_KD\06.ThieuNhi-Hong-Dam-Dau.mp3" TargetMode="External"/><Relationship Id="rId7" Type="http://schemas.openxmlformats.org/officeDocument/2006/relationships/audio" Target="file:///D:\MAI_SINH_KD\06.ThieuNhi-Hong-Dam-Dau.mp3" TargetMode="External"/><Relationship Id="rId6" Type="http://schemas.openxmlformats.org/officeDocument/2006/relationships/image" Target="../media/image4.GIF"/><Relationship Id="rId5" Type="http://schemas.openxmlformats.org/officeDocument/2006/relationships/image" Target="../media/image3.jpeg"/><Relationship Id="rId4" Type="http://schemas.openxmlformats.org/officeDocument/2006/relationships/image" Target="../media/image2.GIF"/><Relationship Id="rId3" Type="http://schemas.openxmlformats.org/officeDocument/2006/relationships/image" Target="../media/image1.png"/><Relationship Id="rId2" Type="http://schemas.microsoft.com/office/2007/relationships/media" Target="file:///E:\NHAC\nhac%20CM\a%20anoi%20vong%20tay%20lon.mp3" TargetMode="External"/><Relationship Id="rId10" Type="http://schemas.openxmlformats.org/officeDocument/2006/relationships/slideLayout" Target="../slideLayouts/slideLayout1.xml"/><Relationship Id="rId1" Type="http://schemas.openxmlformats.org/officeDocument/2006/relationships/audio" Target="file:///E:\NHAC\nhac%20CM\a%20anoi%20vong%20tay%20lon.mp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image" Target="../media/image1.png"/><Relationship Id="rId3" Type="http://schemas.microsoft.com/office/2007/relationships/media" Target="file:///E:\MAI\Ngay%20tet%20que%20em-DoanTrang.mp3" TargetMode="External"/><Relationship Id="rId2" Type="http://schemas.openxmlformats.org/officeDocument/2006/relationships/audio" Target="file:///E:\MAI\Ngay%20tet%20que%20em-DoanTrang.mp3" TargetMode="External"/><Relationship Id="rId1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2.xml"/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482" name="a anoi vong tay lon.mp3">
            <a:hlinkClick r:id="" action="ppaction://media"/>
          </p:cNvPr>
          <p:cNvPicPr>
            <a:picLocks noRot="1"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483" name="Picture 20482" descr="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9563" y="0"/>
            <a:ext cx="1371600" cy="1333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484" name="Picture 20483" descr="VET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935831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485" name="Rectangles 20484"/>
          <p:cNvSpPr/>
          <p:nvPr/>
        </p:nvSpPr>
        <p:spPr>
          <a:xfrm>
            <a:off x="1828800" y="457200"/>
            <a:ext cx="5135563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endParaRPr lang="en-US" sz="3600">
              <a:ln w="19050" cap="flat" cmpd="sng">
                <a:solidFill>
                  <a:schemeClr val="hlink"/>
                </a:solidFill>
                <a:prstDash val="solid"/>
                <a:headEnd type="none" w="med" len="med"/>
                <a:tailEnd type="none" w="med" len="med"/>
              </a:ln>
              <a:solidFill>
                <a:srgbClr val="0033CC"/>
              </a:solidFill>
              <a:effectLst>
                <a:outerShdw dist="35921" dir="2699999" algn="ctr" rotWithShape="0">
                  <a:srgbClr val="99000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0487" name="Picture 20486" descr="Entertainment-02-june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58113" y="5287963"/>
            <a:ext cx="1600200" cy="12223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489" name="06.ThieuNhi-Hong-Dam-Dau.mp3">
            <a:hlinkClick r:id="" action="ppaction://media"/>
          </p:cNvPr>
          <p:cNvPicPr>
            <a:picLocks noRot="1" noChangeAspect="1"/>
          </p:cNvPicPr>
          <p:nvPr>
            <a:audioFile r:link="rId7"/>
            <p:extLst>
              <p:ext uri="{DAA4B4D4-6D71-4841-9C94-3DE7FCFB9230}">
                <p14:media xmlns:p14="http://schemas.microsoft.com/office/powerpoint/2010/main" r:link="rId8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3657600" y="31242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490" name="06.ThieuNhi-Hong-Dam-Dau.mp3">
            <a:hlinkClick r:id="" action="ppaction://media"/>
          </p:cNvPr>
          <p:cNvPicPr>
            <a:picLocks noRot="1" noChangeAspect="1"/>
          </p:cNvPicPr>
          <p:nvPr>
            <a:audioFile r:link="rId7"/>
            <p:extLst>
              <p:ext uri="{DAA4B4D4-6D71-4841-9C94-3DE7FCFB9230}">
                <p14:media xmlns:p14="http://schemas.microsoft.com/office/powerpoint/2010/main" r:link="rId8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2064" fill="hold"/>
                                        <p:tgtEl>
                                          <p:spTgt spid="2048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7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210792" fill="hold"/>
                                        <p:tgtEl>
                                          <p:spTgt spid="2048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210840" fill="hold"/>
                                        <p:tgtEl>
                                          <p:spTgt spid="2049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482"/>
                </p:tgtEl>
              </p:cMediaNode>
            </p:audio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489"/>
                </p:tgtEl>
              </p:cMediaNode>
            </p:audio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490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9" name="Rectangles 14338"/>
          <p:cNvSpPr/>
          <p:nvPr/>
        </p:nvSpPr>
        <p:spPr>
          <a:xfrm>
            <a:off x="1752600" y="381000"/>
            <a:ext cx="6096000" cy="685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p>
            <a:pPr algn="ctr"/>
            <a:r>
              <a:rPr lang="en-US" sz="2000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80000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SỰ PHÁT SINH GIAO TỬ VÀ THỤ TINH</a:t>
            </a:r>
            <a:endParaRPr lang="en-US" sz="2000">
              <a:ln w="9525" cap="flat" cmpd="sng">
                <a:solidFill>
                  <a:srgbClr val="CC99FF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80000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4340" name="Text Box 14339"/>
          <p:cNvSpPr txBox="1"/>
          <p:nvPr/>
        </p:nvSpPr>
        <p:spPr>
          <a:xfrm>
            <a:off x="609600" y="1676400"/>
            <a:ext cx="5181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800" b="1" u="sng" err="1">
                <a:latin typeface="Times New Roman" panose="02020603050405020304" pitchFamily="18" charset="0"/>
              </a:rPr>
              <a:t>I.Sự</a:t>
            </a:r>
            <a:r>
              <a:rPr sz="2800" b="1" u="sng">
                <a:latin typeface="Times New Roman" panose="02020603050405020304" pitchFamily="18" charset="0"/>
              </a:rPr>
              <a:t> </a:t>
            </a:r>
            <a:r>
              <a:rPr sz="2800" b="1" u="sng" err="1">
                <a:latin typeface="Times New Roman" panose="02020603050405020304" pitchFamily="18" charset="0"/>
              </a:rPr>
              <a:t>phát</a:t>
            </a:r>
            <a:r>
              <a:rPr sz="2800" b="1" u="sng">
                <a:latin typeface="Times New Roman" panose="02020603050405020304" pitchFamily="18" charset="0"/>
              </a:rPr>
              <a:t> </a:t>
            </a:r>
            <a:r>
              <a:rPr sz="2800" b="1" u="sng" err="1">
                <a:latin typeface="Times New Roman" panose="02020603050405020304" pitchFamily="18" charset="0"/>
              </a:rPr>
              <a:t>sinh</a:t>
            </a:r>
            <a:r>
              <a:rPr sz="2800" b="1" u="sng">
                <a:latin typeface="Times New Roman" panose="02020603050405020304" pitchFamily="18" charset="0"/>
              </a:rPr>
              <a:t> </a:t>
            </a:r>
            <a:r>
              <a:rPr sz="2800" b="1" u="sng" err="1">
                <a:latin typeface="Times New Roman" panose="02020603050405020304" pitchFamily="18" charset="0"/>
              </a:rPr>
              <a:t>giao</a:t>
            </a:r>
            <a:r>
              <a:rPr sz="2800" b="1" u="sng">
                <a:latin typeface="Times New Roman" panose="02020603050405020304" pitchFamily="18" charset="0"/>
              </a:rPr>
              <a:t> </a:t>
            </a:r>
            <a:r>
              <a:rPr sz="2800" b="1" u="sng" err="1">
                <a:latin typeface="Times New Roman" panose="02020603050405020304" pitchFamily="18" charset="0"/>
              </a:rPr>
              <a:t>tử</a:t>
            </a:r>
            <a:endParaRPr sz="2800" b="1" u="sng">
              <a:latin typeface="Times New Roman" panose="02020603050405020304" pitchFamily="18" charset="0"/>
            </a:endParaRPr>
          </a:p>
        </p:txBody>
      </p:sp>
      <p:sp>
        <p:nvSpPr>
          <p:cNvPr id="14341" name="Rectangles 14340"/>
          <p:cNvSpPr/>
          <p:nvPr/>
        </p:nvSpPr>
        <p:spPr>
          <a:xfrm>
            <a:off x="1271588" y="3063875"/>
            <a:ext cx="3543300" cy="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14342" name="Rectangles 14341"/>
          <p:cNvSpPr/>
          <p:nvPr/>
        </p:nvSpPr>
        <p:spPr>
          <a:xfrm>
            <a:off x="1271588" y="3063875"/>
            <a:ext cx="3057525" cy="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14344" name="Rectangles 14343"/>
          <p:cNvSpPr/>
          <p:nvPr/>
        </p:nvSpPr>
        <p:spPr>
          <a:xfrm>
            <a:off x="609600" y="2286000"/>
            <a:ext cx="18859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2800" b="1" u="sng" err="1">
                <a:latin typeface="Times New Roman" panose="02020603050405020304" pitchFamily="18" charset="0"/>
              </a:rPr>
              <a:t>II.Thụ</a:t>
            </a:r>
            <a:r>
              <a:rPr sz="2800" b="1" u="sng">
                <a:latin typeface="Times New Roman" panose="02020603050405020304" pitchFamily="18" charset="0"/>
              </a:rPr>
              <a:t> </a:t>
            </a:r>
            <a:r>
              <a:rPr sz="2800" b="1" u="sng" err="1">
                <a:latin typeface="Times New Roman" panose="02020603050405020304" pitchFamily="18" charset="0"/>
              </a:rPr>
              <a:t>tinh</a:t>
            </a:r>
            <a:endParaRPr sz="2800" b="1" u="sng">
              <a:latin typeface="Times New Roman" panose="02020603050405020304" pitchFamily="18" charset="0"/>
            </a:endParaRPr>
          </a:p>
        </p:txBody>
      </p:sp>
      <p:sp>
        <p:nvSpPr>
          <p:cNvPr id="14347" name="Text Box 14346"/>
          <p:cNvSpPr txBox="1"/>
          <p:nvPr/>
        </p:nvSpPr>
        <p:spPr>
          <a:xfrm>
            <a:off x="609600" y="2971800"/>
            <a:ext cx="7086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800" b="1" u="sng">
                <a:latin typeface="Times New Roman" panose="02020603050405020304" pitchFamily="18" charset="0"/>
              </a:rPr>
              <a:t>III. Ý </a:t>
            </a:r>
            <a:r>
              <a:rPr sz="2800" b="1" u="sng" err="1">
                <a:latin typeface="Times New Roman" panose="02020603050405020304" pitchFamily="18" charset="0"/>
              </a:rPr>
              <a:t>nghĩa</a:t>
            </a:r>
            <a:r>
              <a:rPr sz="2800" b="1" u="sng">
                <a:latin typeface="Times New Roman" panose="02020603050405020304" pitchFamily="18" charset="0"/>
              </a:rPr>
              <a:t> </a:t>
            </a:r>
            <a:r>
              <a:rPr sz="2800" b="1" u="sng" err="1">
                <a:latin typeface="Times New Roman" panose="02020603050405020304" pitchFamily="18" charset="0"/>
              </a:rPr>
              <a:t>của</a:t>
            </a:r>
            <a:r>
              <a:rPr sz="2800" b="1" u="sng">
                <a:latin typeface="Times New Roman" panose="02020603050405020304" pitchFamily="18" charset="0"/>
              </a:rPr>
              <a:t> </a:t>
            </a:r>
            <a:r>
              <a:rPr sz="2800" b="1" u="sng" err="1">
                <a:latin typeface="Times New Roman" panose="02020603050405020304" pitchFamily="18" charset="0"/>
              </a:rPr>
              <a:t>giảm</a:t>
            </a:r>
            <a:r>
              <a:rPr sz="2800" b="1" u="sng">
                <a:latin typeface="Times New Roman" panose="02020603050405020304" pitchFamily="18" charset="0"/>
              </a:rPr>
              <a:t> </a:t>
            </a:r>
            <a:r>
              <a:rPr sz="2800" b="1" u="sng" err="1">
                <a:latin typeface="Times New Roman" panose="02020603050405020304" pitchFamily="18" charset="0"/>
              </a:rPr>
              <a:t>phân</a:t>
            </a:r>
            <a:r>
              <a:rPr sz="2800" b="1" u="sng">
                <a:latin typeface="Times New Roman" panose="02020603050405020304" pitchFamily="18" charset="0"/>
              </a:rPr>
              <a:t> </a:t>
            </a:r>
            <a:r>
              <a:rPr sz="2800" b="1" u="sng" err="1">
                <a:latin typeface="Times New Roman" panose="02020603050405020304" pitchFamily="18" charset="0"/>
              </a:rPr>
              <a:t>và</a:t>
            </a:r>
            <a:r>
              <a:rPr sz="2800" b="1" u="sng">
                <a:latin typeface="Times New Roman" panose="02020603050405020304" pitchFamily="18" charset="0"/>
              </a:rPr>
              <a:t> </a:t>
            </a:r>
            <a:r>
              <a:rPr sz="2800" b="1" u="sng" err="1">
                <a:latin typeface="Times New Roman" panose="02020603050405020304" pitchFamily="18" charset="0"/>
              </a:rPr>
              <a:t>thụ</a:t>
            </a:r>
            <a:r>
              <a:rPr sz="2800" b="1" u="sng">
                <a:latin typeface="Times New Roman" panose="02020603050405020304" pitchFamily="18" charset="0"/>
              </a:rPr>
              <a:t> </a:t>
            </a:r>
            <a:r>
              <a:rPr sz="2800" b="1" u="sng" err="1">
                <a:latin typeface="Times New Roman" panose="02020603050405020304" pitchFamily="18" charset="0"/>
              </a:rPr>
              <a:t>tinh</a:t>
            </a:r>
            <a:r>
              <a:rPr sz="2800" b="1" u="sng">
                <a:latin typeface="Times New Roman" panose="02020603050405020304" pitchFamily="18" charset="0"/>
              </a:rPr>
              <a:t>:</a:t>
            </a:r>
            <a:endParaRPr sz="2800" b="1" u="sng">
              <a:latin typeface="Times New Roman" panose="02020603050405020304" pitchFamily="18" charset="0"/>
            </a:endParaRPr>
          </a:p>
        </p:txBody>
      </p:sp>
      <p:sp>
        <p:nvSpPr>
          <p:cNvPr id="14348" name="Text Box 14347"/>
          <p:cNvSpPr txBox="1"/>
          <p:nvPr/>
        </p:nvSpPr>
        <p:spPr>
          <a:xfrm>
            <a:off x="1066800" y="3657600"/>
            <a:ext cx="7848600" cy="1800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b="1">
                <a:solidFill>
                  <a:schemeClr val="hlink"/>
                </a:solidFill>
                <a:sym typeface="Wingdings" panose="05000000000000000000" pitchFamily="2" charset="2"/>
              </a:rPr>
              <a:t></a:t>
            </a:r>
            <a:r>
              <a:t> </a:t>
            </a:r>
            <a:r>
              <a:rPr sz="2800">
                <a:solidFill>
                  <a:srgbClr val="0000CC"/>
                </a:solidFill>
                <a:latin typeface="Times New Roman" panose="02020603050405020304" pitchFamily="18" charset="0"/>
              </a:rPr>
              <a:t>+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Duy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trì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ổn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định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bộ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nhiễm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sắc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thể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đặc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trưng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qua 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các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thế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hệ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cơ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thể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.</a:t>
            </a:r>
            <a:endParaRPr sz="2800" b="1" i="1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r>
              <a:rPr sz="2800">
                <a:solidFill>
                  <a:srgbClr val="0000CC"/>
                </a:solidFill>
                <a:latin typeface="Times New Roman" panose="02020603050405020304" pitchFamily="18" charset="0"/>
              </a:rPr>
              <a:t>     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+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Tạo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nguồn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biến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dị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tổ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hợp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cho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chọn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giống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và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tiến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hóa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.</a:t>
            </a:r>
            <a:endParaRPr sz="2800" b="1" i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/>
      <p:bldP spid="14348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1" name="Rectangles 27650"/>
          <p:cNvSpPr/>
          <p:nvPr/>
        </p:nvSpPr>
        <p:spPr>
          <a:xfrm>
            <a:off x="1905000" y="0"/>
            <a:ext cx="6096000" cy="685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p>
            <a:pPr algn="ctr"/>
            <a:r>
              <a:rPr lang="en-US" sz="2000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80000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SỰ PHÁT SINH GIAO TỬ VÀ THỤ TINH</a:t>
            </a:r>
            <a:endParaRPr lang="en-US" sz="2000">
              <a:ln w="9525" cap="flat" cmpd="sng">
                <a:solidFill>
                  <a:srgbClr val="CC99FF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80000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7657" name="Text Box 27656"/>
          <p:cNvSpPr txBox="1"/>
          <p:nvPr/>
        </p:nvSpPr>
        <p:spPr>
          <a:xfrm>
            <a:off x="533400" y="914400"/>
            <a:ext cx="8153400" cy="4108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b="1" i="1" u="sng" err="1">
                <a:solidFill>
                  <a:srgbClr val="0000CC"/>
                </a:solidFill>
              </a:rPr>
              <a:t>Bài</a:t>
            </a:r>
            <a:r>
              <a:rPr b="1" i="1" u="sng">
                <a:solidFill>
                  <a:srgbClr val="0000CC"/>
                </a:solidFill>
              </a:rPr>
              <a:t> </a:t>
            </a:r>
            <a:r>
              <a:rPr b="1" i="1" u="sng" err="1">
                <a:solidFill>
                  <a:srgbClr val="0000CC"/>
                </a:solidFill>
              </a:rPr>
              <a:t>tập</a:t>
            </a:r>
            <a:r>
              <a:rPr b="1" i="1" u="sng">
                <a:solidFill>
                  <a:srgbClr val="0000CC"/>
                </a:solidFill>
              </a:rPr>
              <a:t>:</a:t>
            </a:r>
            <a:endParaRPr b="1" i="1" u="sng">
              <a:solidFill>
                <a:srgbClr val="0000CC"/>
              </a:solidFill>
            </a:endParaRPr>
          </a:p>
          <a:p>
            <a:r>
              <a:rPr b="1">
                <a:solidFill>
                  <a:schemeClr val="folHlink"/>
                </a:solidFill>
                <a:latin typeface="Times New Roman" panose="02020603050405020304" pitchFamily="18" charset="0"/>
              </a:rPr>
              <a:t>1/Sự </a:t>
            </a:r>
            <a:r>
              <a:rPr b="1" err="1">
                <a:solidFill>
                  <a:schemeClr val="folHlink"/>
                </a:solidFill>
                <a:latin typeface="Times New Roman" panose="02020603050405020304" pitchFamily="18" charset="0"/>
              </a:rPr>
              <a:t>kiện</a:t>
            </a:r>
            <a:r>
              <a:rPr b="1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chemeClr val="folHlink"/>
                </a:solidFill>
                <a:latin typeface="Times New Roman" panose="02020603050405020304" pitchFamily="18" charset="0"/>
              </a:rPr>
              <a:t>quan</a:t>
            </a:r>
            <a:r>
              <a:rPr b="1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chemeClr val="folHlink"/>
                </a:solidFill>
                <a:latin typeface="Times New Roman" panose="02020603050405020304" pitchFamily="18" charset="0"/>
              </a:rPr>
              <a:t>trọng</a:t>
            </a:r>
            <a:r>
              <a:rPr b="1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chemeClr val="folHlink"/>
                </a:solidFill>
                <a:latin typeface="Times New Roman" panose="02020603050405020304" pitchFamily="18" charset="0"/>
              </a:rPr>
              <a:t>nhất</a:t>
            </a:r>
            <a:r>
              <a:rPr b="1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chemeClr val="folHlink"/>
                </a:solidFill>
                <a:latin typeface="Times New Roman" panose="02020603050405020304" pitchFamily="18" charset="0"/>
              </a:rPr>
              <a:t>trong</a:t>
            </a:r>
            <a:r>
              <a:rPr b="1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chemeClr val="folHlink"/>
                </a:solidFill>
                <a:latin typeface="Times New Roman" panose="02020603050405020304" pitchFamily="18" charset="0"/>
              </a:rPr>
              <a:t>quá</a:t>
            </a:r>
            <a:r>
              <a:rPr b="1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chemeClr val="folHlink"/>
                </a:solidFill>
                <a:latin typeface="Times New Roman" panose="02020603050405020304" pitchFamily="18" charset="0"/>
              </a:rPr>
              <a:t>trình</a:t>
            </a:r>
            <a:r>
              <a:rPr b="1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chemeClr val="folHlink"/>
                </a:solidFill>
                <a:latin typeface="Times New Roman" panose="02020603050405020304" pitchFamily="18" charset="0"/>
              </a:rPr>
              <a:t>thụ</a:t>
            </a:r>
            <a:r>
              <a:rPr b="1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chemeClr val="folHlink"/>
                </a:solidFill>
                <a:latin typeface="Times New Roman" panose="02020603050405020304" pitchFamily="18" charset="0"/>
              </a:rPr>
              <a:t>tinh</a:t>
            </a:r>
            <a:r>
              <a:rPr b="1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chemeClr val="folHlink"/>
                </a:solidFill>
                <a:latin typeface="Times New Roman" panose="02020603050405020304" pitchFamily="18" charset="0"/>
              </a:rPr>
              <a:t>là</a:t>
            </a:r>
            <a:r>
              <a:rPr b="1" i="1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endParaRPr b="1" i="1">
              <a:solidFill>
                <a:schemeClr val="folHlink"/>
              </a:solidFill>
              <a:latin typeface="Times New Roman" panose="02020603050405020304" pitchFamily="18" charset="0"/>
            </a:endParaRPr>
          </a:p>
          <a:p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a)   </a:t>
            </a:r>
            <a:r>
              <a:rPr err="1">
                <a:solidFill>
                  <a:schemeClr val="folHlink"/>
                </a:solidFill>
                <a:latin typeface="Times New Roman" panose="02020603050405020304" pitchFamily="18" charset="0"/>
              </a:rPr>
              <a:t>sự</a:t>
            </a:r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chemeClr val="folHlink"/>
                </a:solidFill>
                <a:latin typeface="Times New Roman" panose="02020603050405020304" pitchFamily="18" charset="0"/>
              </a:rPr>
              <a:t>kết</a:t>
            </a:r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chemeClr val="folHlink"/>
                </a:solidFill>
                <a:latin typeface="Times New Roman" panose="02020603050405020304" pitchFamily="18" charset="0"/>
              </a:rPr>
              <a:t>hợp</a:t>
            </a:r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chemeClr val="folHlink"/>
                </a:solidFill>
                <a:latin typeface="Times New Roman" panose="02020603050405020304" pitchFamily="18" charset="0"/>
              </a:rPr>
              <a:t>theo</a:t>
            </a:r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chemeClr val="folHlink"/>
                </a:solidFill>
                <a:latin typeface="Times New Roman" panose="02020603050405020304" pitchFamily="18" charset="0"/>
              </a:rPr>
              <a:t>nguyên</a:t>
            </a:r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chemeClr val="folHlink"/>
                </a:solidFill>
                <a:latin typeface="Times New Roman" panose="02020603050405020304" pitchFamily="18" charset="0"/>
              </a:rPr>
              <a:t>tắc</a:t>
            </a:r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chemeClr val="folHlink"/>
                </a:solidFill>
                <a:latin typeface="Times New Roman" panose="02020603050405020304" pitchFamily="18" charset="0"/>
              </a:rPr>
              <a:t>một</a:t>
            </a:r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chemeClr val="folHlink"/>
                </a:solidFill>
                <a:latin typeface="Times New Roman" panose="02020603050405020304" pitchFamily="18" charset="0"/>
              </a:rPr>
              <a:t>giao</a:t>
            </a:r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chemeClr val="folHlink"/>
                </a:solidFill>
                <a:latin typeface="Times New Roman" panose="02020603050405020304" pitchFamily="18" charset="0"/>
              </a:rPr>
              <a:t>tử</a:t>
            </a:r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chemeClr val="folHlink"/>
                </a:solidFill>
                <a:latin typeface="Times New Roman" panose="02020603050405020304" pitchFamily="18" charset="0"/>
              </a:rPr>
              <a:t>đực</a:t>
            </a:r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chemeClr val="folHlink"/>
                </a:solidFill>
                <a:latin typeface="Times New Roman" panose="02020603050405020304" pitchFamily="18" charset="0"/>
              </a:rPr>
              <a:t>với</a:t>
            </a:r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chemeClr val="folHlink"/>
                </a:solidFill>
                <a:latin typeface="Times New Roman" panose="02020603050405020304" pitchFamily="18" charset="0"/>
              </a:rPr>
              <a:t>một</a:t>
            </a:r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chemeClr val="folHlink"/>
                </a:solidFill>
                <a:latin typeface="Times New Roman" panose="02020603050405020304" pitchFamily="18" charset="0"/>
              </a:rPr>
              <a:t>giao</a:t>
            </a:r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chemeClr val="folHlink"/>
                </a:solidFill>
                <a:latin typeface="Times New Roman" panose="02020603050405020304" pitchFamily="18" charset="0"/>
              </a:rPr>
              <a:t>tử</a:t>
            </a:r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chemeClr val="folHlink"/>
                </a:solidFill>
                <a:latin typeface="Times New Roman" panose="02020603050405020304" pitchFamily="18" charset="0"/>
              </a:rPr>
              <a:t>cái</a:t>
            </a:r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. </a:t>
            </a:r>
            <a:endParaRPr>
              <a:solidFill>
                <a:schemeClr val="folHlink"/>
              </a:solidFill>
              <a:latin typeface="Times New Roman" panose="02020603050405020304" pitchFamily="18" charset="0"/>
            </a:endParaRPr>
          </a:p>
          <a:p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b)   </a:t>
            </a:r>
            <a:r>
              <a:rPr err="1">
                <a:solidFill>
                  <a:schemeClr val="folHlink"/>
                </a:solidFill>
                <a:latin typeface="Times New Roman" panose="02020603050405020304" pitchFamily="18" charset="0"/>
              </a:rPr>
              <a:t>sự</a:t>
            </a:r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chemeClr val="folHlink"/>
                </a:solidFill>
                <a:latin typeface="Times New Roman" panose="02020603050405020304" pitchFamily="18" charset="0"/>
              </a:rPr>
              <a:t>kết</a:t>
            </a:r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chemeClr val="folHlink"/>
                </a:solidFill>
                <a:latin typeface="Times New Roman" panose="02020603050405020304" pitchFamily="18" charset="0"/>
              </a:rPr>
              <a:t>hợp</a:t>
            </a:r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chemeClr val="folHlink"/>
                </a:solidFill>
                <a:latin typeface="Times New Roman" panose="02020603050405020304" pitchFamily="18" charset="0"/>
              </a:rPr>
              <a:t>nhân</a:t>
            </a:r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chemeClr val="folHlink"/>
                </a:solidFill>
                <a:latin typeface="Times New Roman" panose="02020603050405020304" pitchFamily="18" charset="0"/>
              </a:rPr>
              <a:t>của</a:t>
            </a:r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chemeClr val="folHlink"/>
                </a:solidFill>
                <a:latin typeface="Times New Roman" panose="02020603050405020304" pitchFamily="18" charset="0"/>
              </a:rPr>
              <a:t>hai</a:t>
            </a:r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chemeClr val="folHlink"/>
                </a:solidFill>
                <a:latin typeface="Times New Roman" panose="02020603050405020304" pitchFamily="18" charset="0"/>
              </a:rPr>
              <a:t>giao</a:t>
            </a:r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chemeClr val="folHlink"/>
                </a:solidFill>
                <a:latin typeface="Times New Roman" panose="02020603050405020304" pitchFamily="18" charset="0"/>
              </a:rPr>
              <a:t>tử</a:t>
            </a:r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chemeClr val="folHlink"/>
                </a:solidFill>
                <a:latin typeface="Times New Roman" panose="02020603050405020304" pitchFamily="18" charset="0"/>
              </a:rPr>
              <a:t>đơn</a:t>
            </a:r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chemeClr val="folHlink"/>
                </a:solidFill>
                <a:latin typeface="Times New Roman" panose="02020603050405020304" pitchFamily="18" charset="0"/>
              </a:rPr>
              <a:t>bội</a:t>
            </a:r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.</a:t>
            </a:r>
            <a:endParaRPr>
              <a:solidFill>
                <a:schemeClr val="folHlink"/>
              </a:solidFill>
              <a:latin typeface="Times New Roman" panose="02020603050405020304" pitchFamily="18" charset="0"/>
            </a:endParaRPr>
          </a:p>
          <a:p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c)   </a:t>
            </a:r>
            <a:r>
              <a:rPr err="1">
                <a:solidFill>
                  <a:schemeClr val="folHlink"/>
                </a:solidFill>
                <a:latin typeface="Times New Roman" panose="02020603050405020304" pitchFamily="18" charset="0"/>
              </a:rPr>
              <a:t>sự</a:t>
            </a:r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chemeClr val="folHlink"/>
                </a:solidFill>
                <a:latin typeface="Times New Roman" panose="02020603050405020304" pitchFamily="18" charset="0"/>
              </a:rPr>
              <a:t>tổ</a:t>
            </a:r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chemeClr val="folHlink"/>
                </a:solidFill>
                <a:latin typeface="Times New Roman" panose="02020603050405020304" pitchFamily="18" charset="0"/>
              </a:rPr>
              <a:t>hợp</a:t>
            </a:r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chemeClr val="folHlink"/>
                </a:solidFill>
                <a:latin typeface="Times New Roman" panose="02020603050405020304" pitchFamily="18" charset="0"/>
              </a:rPr>
              <a:t>bộ</a:t>
            </a:r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 NST </a:t>
            </a:r>
            <a:r>
              <a:rPr err="1">
                <a:solidFill>
                  <a:schemeClr val="folHlink"/>
                </a:solidFill>
                <a:latin typeface="Times New Roman" panose="02020603050405020304" pitchFamily="18" charset="0"/>
              </a:rPr>
              <a:t>của</a:t>
            </a:r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chemeClr val="folHlink"/>
                </a:solidFill>
                <a:latin typeface="Times New Roman" panose="02020603050405020304" pitchFamily="18" charset="0"/>
              </a:rPr>
              <a:t>giao</a:t>
            </a:r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chemeClr val="folHlink"/>
                </a:solidFill>
                <a:latin typeface="Times New Roman" panose="02020603050405020304" pitchFamily="18" charset="0"/>
              </a:rPr>
              <a:t>tử</a:t>
            </a:r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chemeClr val="folHlink"/>
                </a:solidFill>
                <a:latin typeface="Times New Roman" panose="02020603050405020304" pitchFamily="18" charset="0"/>
              </a:rPr>
              <a:t>đực</a:t>
            </a:r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chemeClr val="folHlink"/>
                </a:solidFill>
                <a:latin typeface="Times New Roman" panose="02020603050405020304" pitchFamily="18" charset="0"/>
              </a:rPr>
              <a:t>và</a:t>
            </a:r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chemeClr val="folHlink"/>
                </a:solidFill>
                <a:latin typeface="Times New Roman" panose="02020603050405020304" pitchFamily="18" charset="0"/>
              </a:rPr>
              <a:t>giao</a:t>
            </a:r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chemeClr val="folHlink"/>
                </a:solidFill>
                <a:latin typeface="Times New Roman" panose="02020603050405020304" pitchFamily="18" charset="0"/>
              </a:rPr>
              <a:t>tử</a:t>
            </a:r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chemeClr val="folHlink"/>
                </a:solidFill>
                <a:latin typeface="Times New Roman" panose="02020603050405020304" pitchFamily="18" charset="0"/>
              </a:rPr>
              <a:t>cái</a:t>
            </a:r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.</a:t>
            </a:r>
            <a:endParaRPr>
              <a:solidFill>
                <a:schemeClr val="folHlink"/>
              </a:solidFill>
              <a:latin typeface="Times New Roman" panose="02020603050405020304" pitchFamily="18" charset="0"/>
            </a:endParaRPr>
          </a:p>
          <a:p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d)   </a:t>
            </a:r>
            <a:r>
              <a:rPr err="1">
                <a:solidFill>
                  <a:schemeClr val="folHlink"/>
                </a:solidFill>
                <a:latin typeface="Times New Roman" panose="02020603050405020304" pitchFamily="18" charset="0"/>
              </a:rPr>
              <a:t>sự</a:t>
            </a:r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chemeClr val="folHlink"/>
                </a:solidFill>
                <a:latin typeface="Times New Roman" panose="02020603050405020304" pitchFamily="18" charset="0"/>
              </a:rPr>
              <a:t>tạo</a:t>
            </a:r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chemeClr val="folHlink"/>
                </a:solidFill>
                <a:latin typeface="Times New Roman" panose="02020603050405020304" pitchFamily="18" charset="0"/>
              </a:rPr>
              <a:t>thành</a:t>
            </a:r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chemeClr val="folHlink"/>
                </a:solidFill>
                <a:latin typeface="Times New Roman" panose="02020603050405020304" pitchFamily="18" charset="0"/>
              </a:rPr>
              <a:t>hợp</a:t>
            </a:r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chemeClr val="folHlink"/>
                </a:solidFill>
                <a:latin typeface="Times New Roman" panose="02020603050405020304" pitchFamily="18" charset="0"/>
              </a:rPr>
              <a:t>tử</a:t>
            </a:r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.</a:t>
            </a:r>
            <a:endParaRPr>
              <a:solidFill>
                <a:schemeClr val="folHlink"/>
              </a:solidFill>
              <a:latin typeface="Times New Roman" panose="02020603050405020304" pitchFamily="18" charset="0"/>
            </a:endParaRPr>
          </a:p>
          <a:p>
            <a:r>
              <a:rPr b="1">
                <a:solidFill>
                  <a:schemeClr val="folHlink"/>
                </a:solidFill>
                <a:latin typeface="Times New Roman" panose="02020603050405020304" pitchFamily="18" charset="0"/>
              </a:rPr>
              <a:t>2/ </a:t>
            </a:r>
            <a:r>
              <a:rPr b="1" err="1">
                <a:solidFill>
                  <a:schemeClr val="folHlink"/>
                </a:solidFill>
                <a:latin typeface="Times New Roman" panose="02020603050405020304" pitchFamily="18" charset="0"/>
              </a:rPr>
              <a:t>Tế</a:t>
            </a:r>
            <a:r>
              <a:rPr b="1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chemeClr val="folHlink"/>
                </a:solidFill>
                <a:latin typeface="Times New Roman" panose="02020603050405020304" pitchFamily="18" charset="0"/>
              </a:rPr>
              <a:t>bào</a:t>
            </a:r>
            <a:r>
              <a:rPr b="1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chemeClr val="folHlink"/>
                </a:solidFill>
                <a:latin typeface="Times New Roman" panose="02020603050405020304" pitchFamily="18" charset="0"/>
              </a:rPr>
              <a:t>của</a:t>
            </a:r>
            <a:r>
              <a:rPr b="1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chemeClr val="folHlink"/>
                </a:solidFill>
                <a:latin typeface="Times New Roman" panose="02020603050405020304" pitchFamily="18" charset="0"/>
              </a:rPr>
              <a:t>một</a:t>
            </a:r>
            <a:r>
              <a:rPr b="1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chemeClr val="folHlink"/>
                </a:solidFill>
                <a:latin typeface="Times New Roman" panose="02020603050405020304" pitchFamily="18" charset="0"/>
              </a:rPr>
              <a:t>loài</a:t>
            </a:r>
            <a:r>
              <a:rPr b="1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chemeClr val="folHlink"/>
                </a:solidFill>
                <a:latin typeface="Times New Roman" panose="02020603050405020304" pitchFamily="18" charset="0"/>
              </a:rPr>
              <a:t>giao</a:t>
            </a:r>
            <a:r>
              <a:rPr b="1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chemeClr val="folHlink"/>
                </a:solidFill>
                <a:latin typeface="Times New Roman" panose="02020603050405020304" pitchFamily="18" charset="0"/>
              </a:rPr>
              <a:t>phối</a:t>
            </a:r>
            <a:r>
              <a:rPr b="1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chemeClr val="folHlink"/>
                </a:solidFill>
                <a:latin typeface="Times New Roman" panose="02020603050405020304" pitchFamily="18" charset="0"/>
              </a:rPr>
              <a:t>chứa</a:t>
            </a:r>
            <a:r>
              <a:rPr b="1">
                <a:solidFill>
                  <a:schemeClr val="folHlink"/>
                </a:solidFill>
                <a:latin typeface="Times New Roman" panose="02020603050405020304" pitchFamily="18" charset="0"/>
              </a:rPr>
              <a:t> 2 </a:t>
            </a:r>
            <a:r>
              <a:rPr b="1" err="1">
                <a:solidFill>
                  <a:schemeClr val="folHlink"/>
                </a:solidFill>
                <a:latin typeface="Times New Roman" panose="02020603050405020304" pitchFamily="18" charset="0"/>
              </a:rPr>
              <a:t>cặp</a:t>
            </a:r>
            <a:r>
              <a:rPr b="1">
                <a:solidFill>
                  <a:schemeClr val="folHlink"/>
                </a:solidFill>
                <a:latin typeface="Times New Roman" panose="02020603050405020304" pitchFamily="18" charset="0"/>
              </a:rPr>
              <a:t> NST </a:t>
            </a:r>
            <a:r>
              <a:rPr b="1" err="1">
                <a:solidFill>
                  <a:schemeClr val="folHlink"/>
                </a:solidFill>
                <a:latin typeface="Times New Roman" panose="02020603050405020304" pitchFamily="18" charset="0"/>
              </a:rPr>
              <a:t>tương</a:t>
            </a:r>
            <a:r>
              <a:rPr b="1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chemeClr val="folHlink"/>
                </a:solidFill>
                <a:latin typeface="Times New Roman" panose="02020603050405020304" pitchFamily="18" charset="0"/>
              </a:rPr>
              <a:t>đồng</a:t>
            </a:r>
            <a:r>
              <a:rPr b="1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chemeClr val="folHlink"/>
                </a:solidFill>
                <a:latin typeface="Times New Roman" panose="02020603050405020304" pitchFamily="18" charset="0"/>
              </a:rPr>
              <a:t>kí</a:t>
            </a:r>
            <a:r>
              <a:rPr b="1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chemeClr val="folHlink"/>
                </a:solidFill>
                <a:latin typeface="Times New Roman" panose="02020603050405020304" pitchFamily="18" charset="0"/>
              </a:rPr>
              <a:t>hiệu</a:t>
            </a:r>
            <a:r>
              <a:rPr b="1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chemeClr val="folHlink"/>
                </a:solidFill>
                <a:latin typeface="Times New Roman" panose="02020603050405020304" pitchFamily="18" charset="0"/>
              </a:rPr>
              <a:t>Aa</a:t>
            </a:r>
            <a:r>
              <a:rPr b="1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chemeClr val="folHlink"/>
                </a:solidFill>
                <a:latin typeface="Times New Roman" panose="02020603050405020304" pitchFamily="18" charset="0"/>
              </a:rPr>
              <a:t>và</a:t>
            </a:r>
            <a:r>
              <a:rPr b="1">
                <a:solidFill>
                  <a:schemeClr val="folHlink"/>
                </a:solidFill>
                <a:latin typeface="Times New Roman" panose="02020603050405020304" pitchFamily="18" charset="0"/>
              </a:rPr>
              <a:t> Bb </a:t>
            </a:r>
            <a:r>
              <a:rPr b="1" err="1">
                <a:solidFill>
                  <a:schemeClr val="folHlink"/>
                </a:solidFill>
                <a:latin typeface="Times New Roman" panose="02020603050405020304" pitchFamily="18" charset="0"/>
              </a:rPr>
              <a:t>khi</a:t>
            </a:r>
            <a:r>
              <a:rPr b="1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chemeClr val="folHlink"/>
                </a:solidFill>
                <a:latin typeface="Times New Roman" panose="02020603050405020304" pitchFamily="18" charset="0"/>
              </a:rPr>
              <a:t>giảm</a:t>
            </a:r>
            <a:r>
              <a:rPr b="1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chemeClr val="folHlink"/>
                </a:solidFill>
                <a:latin typeface="Times New Roman" panose="02020603050405020304" pitchFamily="18" charset="0"/>
              </a:rPr>
              <a:t>phân</a:t>
            </a:r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chemeClr val="folHlink"/>
                </a:solidFill>
                <a:latin typeface="Times New Roman" panose="02020603050405020304" pitchFamily="18" charset="0"/>
              </a:rPr>
              <a:t>sẽ</a:t>
            </a:r>
            <a:r>
              <a:rPr b="1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chemeClr val="folHlink"/>
                </a:solidFill>
                <a:latin typeface="Times New Roman" panose="02020603050405020304" pitchFamily="18" charset="0"/>
              </a:rPr>
              <a:t>cho</a:t>
            </a:r>
            <a:r>
              <a:rPr b="1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chemeClr val="folHlink"/>
                </a:solidFill>
                <a:latin typeface="Times New Roman" panose="02020603050405020304" pitchFamily="18" charset="0"/>
              </a:rPr>
              <a:t>ra</a:t>
            </a:r>
            <a:r>
              <a:rPr b="1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chemeClr val="folHlink"/>
                </a:solidFill>
                <a:latin typeface="Times New Roman" panose="02020603050405020304" pitchFamily="18" charset="0"/>
              </a:rPr>
              <a:t>các</a:t>
            </a:r>
            <a:r>
              <a:rPr b="1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chemeClr val="folHlink"/>
                </a:solidFill>
                <a:latin typeface="Times New Roman" panose="02020603050405020304" pitchFamily="18" charset="0"/>
              </a:rPr>
              <a:t>tổ</a:t>
            </a:r>
            <a:r>
              <a:rPr b="1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chemeClr val="folHlink"/>
                </a:solidFill>
                <a:latin typeface="Times New Roman" panose="02020603050405020304" pitchFamily="18" charset="0"/>
              </a:rPr>
              <a:t>hợp</a:t>
            </a:r>
            <a:r>
              <a:rPr b="1">
                <a:solidFill>
                  <a:schemeClr val="folHlink"/>
                </a:solidFill>
                <a:latin typeface="Times New Roman" panose="02020603050405020304" pitchFamily="18" charset="0"/>
              </a:rPr>
              <a:t> NST </a:t>
            </a:r>
            <a:r>
              <a:rPr b="1" err="1">
                <a:solidFill>
                  <a:schemeClr val="folHlink"/>
                </a:solidFill>
                <a:latin typeface="Times New Roman" panose="02020603050405020304" pitchFamily="18" charset="0"/>
              </a:rPr>
              <a:t>nào</a:t>
            </a:r>
            <a:r>
              <a:rPr b="1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chemeClr val="folHlink"/>
                </a:solidFill>
                <a:latin typeface="Times New Roman" panose="02020603050405020304" pitchFamily="18" charset="0"/>
              </a:rPr>
              <a:t>trong</a:t>
            </a:r>
            <a:r>
              <a:rPr b="1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chemeClr val="folHlink"/>
                </a:solidFill>
                <a:latin typeface="Times New Roman" panose="02020603050405020304" pitchFamily="18" charset="0"/>
              </a:rPr>
              <a:t>các</a:t>
            </a:r>
            <a:r>
              <a:rPr b="1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chemeClr val="folHlink"/>
                </a:solidFill>
                <a:latin typeface="Times New Roman" panose="02020603050405020304" pitchFamily="18" charset="0"/>
              </a:rPr>
              <a:t>giao</a:t>
            </a:r>
            <a:r>
              <a:rPr b="1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chemeClr val="folHlink"/>
                </a:solidFill>
                <a:latin typeface="Times New Roman" panose="02020603050405020304" pitchFamily="18" charset="0"/>
              </a:rPr>
              <a:t>tử</a:t>
            </a:r>
            <a:r>
              <a:rPr b="1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chemeClr val="folHlink"/>
                </a:solidFill>
                <a:latin typeface="Times New Roman" panose="02020603050405020304" pitchFamily="18" charset="0"/>
              </a:rPr>
              <a:t>và</a:t>
            </a:r>
            <a:r>
              <a:rPr b="1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chemeClr val="folHlink"/>
                </a:solidFill>
                <a:latin typeface="Times New Roman" panose="02020603050405020304" pitchFamily="18" charset="0"/>
              </a:rPr>
              <a:t>khi</a:t>
            </a:r>
            <a:r>
              <a:rPr b="1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chemeClr val="folHlink"/>
                </a:solidFill>
                <a:latin typeface="Times New Roman" panose="02020603050405020304" pitchFamily="18" charset="0"/>
              </a:rPr>
              <a:t>thụ</a:t>
            </a:r>
            <a:r>
              <a:rPr b="1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chemeClr val="folHlink"/>
                </a:solidFill>
                <a:latin typeface="Times New Roman" panose="02020603050405020304" pitchFamily="18" charset="0"/>
              </a:rPr>
              <a:t>tinh</a:t>
            </a:r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chemeClr val="folHlink"/>
                </a:solidFill>
                <a:latin typeface="Times New Roman" panose="02020603050405020304" pitchFamily="18" charset="0"/>
              </a:rPr>
              <a:t>sẽ</a:t>
            </a:r>
            <a:r>
              <a:rPr b="1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chemeClr val="folHlink"/>
                </a:solidFill>
                <a:latin typeface="Times New Roman" panose="02020603050405020304" pitchFamily="18" charset="0"/>
              </a:rPr>
              <a:t>tạo</a:t>
            </a:r>
            <a:r>
              <a:rPr b="1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chemeClr val="folHlink"/>
                </a:solidFill>
                <a:latin typeface="Times New Roman" panose="02020603050405020304" pitchFamily="18" charset="0"/>
              </a:rPr>
              <a:t>ra</a:t>
            </a:r>
            <a:r>
              <a:rPr b="1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chemeClr val="folHlink"/>
                </a:solidFill>
                <a:latin typeface="Times New Roman" panose="02020603050405020304" pitchFamily="18" charset="0"/>
              </a:rPr>
              <a:t>các</a:t>
            </a:r>
            <a:r>
              <a:rPr b="1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chemeClr val="folHlink"/>
                </a:solidFill>
                <a:latin typeface="Times New Roman" panose="02020603050405020304" pitchFamily="18" charset="0"/>
              </a:rPr>
              <a:t>hợp</a:t>
            </a:r>
            <a:r>
              <a:rPr b="1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chemeClr val="folHlink"/>
                </a:solidFill>
                <a:latin typeface="Times New Roman" panose="02020603050405020304" pitchFamily="18" charset="0"/>
              </a:rPr>
              <a:t>tử</a:t>
            </a:r>
            <a:r>
              <a:rPr b="1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chemeClr val="folHlink"/>
                </a:solidFill>
                <a:latin typeface="Times New Roman" panose="02020603050405020304" pitchFamily="18" charset="0"/>
              </a:rPr>
              <a:t>có</a:t>
            </a:r>
            <a:r>
              <a:rPr b="1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chemeClr val="folHlink"/>
                </a:solidFill>
                <a:latin typeface="Times New Roman" panose="02020603050405020304" pitchFamily="18" charset="0"/>
              </a:rPr>
              <a:t>ký</a:t>
            </a:r>
            <a:r>
              <a:rPr b="1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chemeClr val="folHlink"/>
                </a:solidFill>
                <a:latin typeface="Times New Roman" panose="02020603050405020304" pitchFamily="18" charset="0"/>
              </a:rPr>
              <a:t>hiệu</a:t>
            </a:r>
            <a:r>
              <a:rPr b="1">
                <a:solidFill>
                  <a:schemeClr val="folHlink"/>
                </a:solidFill>
                <a:latin typeface="Times New Roman" panose="02020603050405020304" pitchFamily="18" charset="0"/>
              </a:rPr>
              <a:t> NST </a:t>
            </a:r>
            <a:r>
              <a:rPr b="1" err="1">
                <a:solidFill>
                  <a:schemeClr val="folHlink"/>
                </a:solidFill>
                <a:latin typeface="Times New Roman" panose="02020603050405020304" pitchFamily="18" charset="0"/>
              </a:rPr>
              <a:t>như</a:t>
            </a:r>
            <a:r>
              <a:rPr b="1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chemeClr val="folHlink"/>
                </a:solidFill>
                <a:latin typeface="Times New Roman" panose="02020603050405020304" pitchFamily="18" charset="0"/>
              </a:rPr>
              <a:t>thế</a:t>
            </a:r>
            <a:r>
              <a:rPr b="1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b="1" err="1">
                <a:solidFill>
                  <a:schemeClr val="folHlink"/>
                </a:solidFill>
                <a:latin typeface="Times New Roman" panose="02020603050405020304" pitchFamily="18" charset="0"/>
              </a:rPr>
              <a:t>nào</a:t>
            </a:r>
            <a:r>
              <a:rPr b="1">
                <a:solidFill>
                  <a:schemeClr val="folHlink"/>
                </a:solidFill>
                <a:latin typeface="Times New Roman" panose="02020603050405020304" pitchFamily="18" charset="0"/>
              </a:rPr>
              <a:t>?</a:t>
            </a:r>
            <a:endParaRPr b="1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8" name="Text Box 27657"/>
          <p:cNvSpPr txBox="1"/>
          <p:nvPr/>
        </p:nvSpPr>
        <p:spPr>
          <a:xfrm>
            <a:off x="304800" y="5181600"/>
            <a:ext cx="8610600" cy="1187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err="1">
                <a:solidFill>
                  <a:schemeClr val="folHlink"/>
                </a:solidFill>
                <a:latin typeface="Times New Roman" panose="02020603050405020304" pitchFamily="18" charset="0"/>
              </a:rPr>
              <a:t>Giao</a:t>
            </a:r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chemeClr val="folHlink"/>
                </a:solidFill>
                <a:latin typeface="Times New Roman" panose="02020603050405020304" pitchFamily="18" charset="0"/>
              </a:rPr>
              <a:t>tử</a:t>
            </a:r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:    AB, </a:t>
            </a:r>
            <a:r>
              <a:rPr err="1">
                <a:solidFill>
                  <a:schemeClr val="folHlink"/>
                </a:solidFill>
                <a:latin typeface="Times New Roman" panose="02020603050405020304" pitchFamily="18" charset="0"/>
              </a:rPr>
              <a:t>Ab</a:t>
            </a:r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, </a:t>
            </a:r>
            <a:r>
              <a:rPr err="1">
                <a:solidFill>
                  <a:schemeClr val="folHlink"/>
                </a:solidFill>
                <a:latin typeface="Times New Roman" panose="02020603050405020304" pitchFamily="18" charset="0"/>
              </a:rPr>
              <a:t>aB</a:t>
            </a:r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, </a:t>
            </a:r>
            <a:r>
              <a:rPr err="1">
                <a:solidFill>
                  <a:schemeClr val="folHlink"/>
                </a:solidFill>
                <a:latin typeface="Times New Roman" panose="02020603050405020304" pitchFamily="18" charset="0"/>
              </a:rPr>
              <a:t>ab</a:t>
            </a:r>
            <a:endParaRPr>
              <a:solidFill>
                <a:schemeClr val="folHlink"/>
              </a:solidFill>
              <a:latin typeface="Times New Roman" panose="02020603050405020304" pitchFamily="18" charset="0"/>
            </a:endParaRPr>
          </a:p>
          <a:p>
            <a:r>
              <a:rPr err="1">
                <a:solidFill>
                  <a:schemeClr val="folHlink"/>
                </a:solidFill>
                <a:latin typeface="Times New Roman" panose="02020603050405020304" pitchFamily="18" charset="0"/>
              </a:rPr>
              <a:t>Hợp</a:t>
            </a:r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chemeClr val="folHlink"/>
                </a:solidFill>
                <a:latin typeface="Times New Roman" panose="02020603050405020304" pitchFamily="18" charset="0"/>
              </a:rPr>
              <a:t>tử</a:t>
            </a:r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: AABB, </a:t>
            </a:r>
            <a:r>
              <a:rPr err="1">
                <a:solidFill>
                  <a:schemeClr val="folHlink"/>
                </a:solidFill>
                <a:latin typeface="Times New Roman" panose="02020603050405020304" pitchFamily="18" charset="0"/>
              </a:rPr>
              <a:t>AABb</a:t>
            </a:r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, </a:t>
            </a:r>
            <a:r>
              <a:rPr err="1">
                <a:solidFill>
                  <a:schemeClr val="folHlink"/>
                </a:solidFill>
                <a:latin typeface="Times New Roman" panose="02020603050405020304" pitchFamily="18" charset="0"/>
              </a:rPr>
              <a:t>AAbb</a:t>
            </a:r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, </a:t>
            </a:r>
            <a:r>
              <a:rPr err="1">
                <a:solidFill>
                  <a:schemeClr val="folHlink"/>
                </a:solidFill>
                <a:latin typeface="Times New Roman" panose="02020603050405020304" pitchFamily="18" charset="0"/>
              </a:rPr>
              <a:t>AaBB</a:t>
            </a:r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, </a:t>
            </a:r>
            <a:r>
              <a:rPr err="1">
                <a:solidFill>
                  <a:schemeClr val="folHlink"/>
                </a:solidFill>
                <a:latin typeface="Times New Roman" panose="02020603050405020304" pitchFamily="18" charset="0"/>
              </a:rPr>
              <a:t>AaBb</a:t>
            </a:r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, </a:t>
            </a:r>
            <a:r>
              <a:rPr err="1">
                <a:solidFill>
                  <a:schemeClr val="folHlink"/>
                </a:solidFill>
                <a:latin typeface="Times New Roman" panose="02020603050405020304" pitchFamily="18" charset="0"/>
              </a:rPr>
              <a:t>Aabb</a:t>
            </a:r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, </a:t>
            </a:r>
            <a:r>
              <a:rPr err="1">
                <a:solidFill>
                  <a:schemeClr val="folHlink"/>
                </a:solidFill>
                <a:latin typeface="Times New Roman" panose="02020603050405020304" pitchFamily="18" charset="0"/>
              </a:rPr>
              <a:t>aaBB</a:t>
            </a:r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,  </a:t>
            </a:r>
            <a:r>
              <a:rPr err="1">
                <a:solidFill>
                  <a:schemeClr val="folHlink"/>
                </a:solidFill>
                <a:latin typeface="Times New Roman" panose="02020603050405020304" pitchFamily="18" charset="0"/>
              </a:rPr>
              <a:t>aaBb</a:t>
            </a:r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, </a:t>
            </a:r>
            <a:r>
              <a:rPr err="1">
                <a:solidFill>
                  <a:schemeClr val="folHlink"/>
                </a:solidFill>
                <a:latin typeface="Times New Roman" panose="02020603050405020304" pitchFamily="18" charset="0"/>
              </a:rPr>
              <a:t>aabb</a:t>
            </a:r>
            <a:r>
              <a:rPr>
                <a:solidFill>
                  <a:schemeClr val="folHlink"/>
                </a:solidFill>
                <a:latin typeface="Times New Roman" panose="02020603050405020304" pitchFamily="18" charset="0"/>
              </a:rPr>
              <a:t>.</a:t>
            </a:r>
            <a:endParaRPr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9" name="Text Box 27658"/>
          <p:cNvSpPr txBox="1"/>
          <p:nvPr/>
        </p:nvSpPr>
        <p:spPr>
          <a:xfrm>
            <a:off x="390525" y="2286000"/>
            <a:ext cx="685800" cy="1189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7200">
                <a:solidFill>
                  <a:srgbClr val="FF0000"/>
                </a:solidFill>
              </a:rPr>
              <a:t>o</a:t>
            </a:r>
            <a:endParaRPr sz="72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8" grpId="0"/>
      <p:bldP spid="2765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2530" name="Picture 22529" descr="CnhMai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8999538" cy="675005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22531" name="Ngay tet que em-DoanTrang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408363" y="27305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533" name="Rectangles 22532"/>
          <p:cNvSpPr/>
          <p:nvPr/>
        </p:nvSpPr>
        <p:spPr>
          <a:xfrm>
            <a:off x="2590800" y="3219450"/>
            <a:ext cx="354330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>
                <a:solidFill>
                  <a:srgbClr val="FF0000"/>
                </a:solidFill>
                <a:effectLst>
                  <a:outerShdw dist="35921" dir="2699999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CHÀO TẠM BIỆT</a:t>
            </a:r>
            <a:endParaRPr lang="en-US" sz="3600">
              <a:solidFill>
                <a:srgbClr val="FF0000"/>
              </a:solidFill>
              <a:effectLst>
                <a:outerShdw dist="35921" dir="2699999" algn="ctr" rotWithShape="0">
                  <a:srgbClr val="C0C0C0">
                    <a:alpha val="80000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2534" name="Picture 22533" descr="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81800" y="228600"/>
            <a:ext cx="1371600" cy="1333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535" name="Ngay tet que em-DoanTrang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1555" fill="hold"/>
                                        <p:tgtEl>
                                          <p:spTgt spid="225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2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41555" fill="hold"/>
                                        <p:tgtEl>
                                          <p:spTgt spid="2253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531"/>
                </p:tgtEl>
              </p:cMediaNode>
            </p:audio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53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9" name="Text Box 21508"/>
          <p:cNvSpPr txBox="1"/>
          <p:nvPr/>
        </p:nvSpPr>
        <p:spPr>
          <a:xfrm>
            <a:off x="457200" y="2286000"/>
            <a:ext cx="8077200" cy="2286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 u="sng" err="1">
                <a:solidFill>
                  <a:srgbClr val="0000CC"/>
                </a:solidFill>
                <a:latin typeface="Times New Roman" panose="02020603050405020304" pitchFamily="18" charset="0"/>
              </a:rPr>
              <a:t>Kiểm</a:t>
            </a:r>
            <a:r>
              <a:rPr sz="3200" b="1" u="sng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3200" b="1" u="sng" err="1">
                <a:solidFill>
                  <a:srgbClr val="0000CC"/>
                </a:solidFill>
                <a:latin typeface="Times New Roman" panose="02020603050405020304" pitchFamily="18" charset="0"/>
              </a:rPr>
              <a:t>tra</a:t>
            </a:r>
            <a:r>
              <a:rPr sz="3200" b="1" u="sng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3200" b="1" u="sng" err="1">
                <a:solidFill>
                  <a:srgbClr val="0000CC"/>
                </a:solidFill>
                <a:latin typeface="Times New Roman" panose="02020603050405020304" pitchFamily="18" charset="0"/>
              </a:rPr>
              <a:t>bài</a:t>
            </a:r>
            <a:r>
              <a:rPr sz="3200" b="1" u="sng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3200" b="1" u="sng" err="1">
                <a:solidFill>
                  <a:srgbClr val="0000CC"/>
                </a:solidFill>
                <a:latin typeface="Times New Roman" panose="02020603050405020304" pitchFamily="18" charset="0"/>
              </a:rPr>
              <a:t>cũ</a:t>
            </a:r>
            <a:r>
              <a:rPr sz="3200" b="1" u="sng">
                <a:solidFill>
                  <a:srgbClr val="0000CC"/>
                </a:solidFill>
                <a:latin typeface="Times New Roman" panose="02020603050405020304" pitchFamily="18" charset="0"/>
              </a:rPr>
              <a:t>:</a:t>
            </a:r>
            <a:endParaRPr sz="3200" b="1" u="sng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sz="3200" err="1">
                <a:solidFill>
                  <a:srgbClr val="0000CC"/>
                </a:solidFill>
                <a:latin typeface="Times New Roman" panose="02020603050405020304" pitchFamily="18" charset="0"/>
              </a:rPr>
              <a:t>Giảm</a:t>
            </a:r>
            <a:r>
              <a:rPr sz="320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3200" err="1">
                <a:solidFill>
                  <a:srgbClr val="0000CC"/>
                </a:solidFill>
                <a:latin typeface="Times New Roman" panose="02020603050405020304" pitchFamily="18" charset="0"/>
              </a:rPr>
              <a:t>phân</a:t>
            </a:r>
            <a:r>
              <a:rPr sz="320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3200" err="1">
                <a:solidFill>
                  <a:srgbClr val="0000CC"/>
                </a:solidFill>
                <a:latin typeface="Times New Roman" panose="02020603050405020304" pitchFamily="18" charset="0"/>
              </a:rPr>
              <a:t>xảy</a:t>
            </a:r>
            <a:r>
              <a:rPr sz="320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3200" err="1">
                <a:solidFill>
                  <a:srgbClr val="0000CC"/>
                </a:solidFill>
                <a:latin typeface="Times New Roman" panose="02020603050405020304" pitchFamily="18" charset="0"/>
              </a:rPr>
              <a:t>ra</a:t>
            </a:r>
            <a:r>
              <a:rPr sz="3200">
                <a:solidFill>
                  <a:srgbClr val="0000CC"/>
                </a:solidFill>
                <a:latin typeface="Times New Roman" panose="02020603050405020304" pitchFamily="18" charset="0"/>
              </a:rPr>
              <a:t> ở </a:t>
            </a:r>
            <a:r>
              <a:rPr sz="3200" err="1">
                <a:solidFill>
                  <a:srgbClr val="0000CC"/>
                </a:solidFill>
                <a:latin typeface="Times New Roman" panose="02020603050405020304" pitchFamily="18" charset="0"/>
              </a:rPr>
              <a:t>loại</a:t>
            </a:r>
            <a:r>
              <a:rPr sz="320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3200" err="1">
                <a:solidFill>
                  <a:srgbClr val="0000CC"/>
                </a:solidFill>
                <a:latin typeface="Times New Roman" panose="02020603050405020304" pitchFamily="18" charset="0"/>
              </a:rPr>
              <a:t>tế</a:t>
            </a:r>
            <a:r>
              <a:rPr sz="320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3200" err="1">
                <a:solidFill>
                  <a:srgbClr val="0000CC"/>
                </a:solidFill>
                <a:latin typeface="Times New Roman" panose="02020603050405020304" pitchFamily="18" charset="0"/>
              </a:rPr>
              <a:t>bào</a:t>
            </a:r>
            <a:r>
              <a:rPr sz="320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3200" err="1">
                <a:solidFill>
                  <a:srgbClr val="0000CC"/>
                </a:solidFill>
                <a:latin typeface="Times New Roman" panose="02020603050405020304" pitchFamily="18" charset="0"/>
              </a:rPr>
              <a:t>nào</a:t>
            </a:r>
            <a:r>
              <a:rPr sz="320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3200" err="1">
                <a:solidFill>
                  <a:srgbClr val="0000CC"/>
                </a:solidFill>
                <a:latin typeface="Times New Roman" panose="02020603050405020304" pitchFamily="18" charset="0"/>
              </a:rPr>
              <a:t>và</a:t>
            </a:r>
            <a:r>
              <a:rPr sz="320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3200" err="1">
                <a:solidFill>
                  <a:srgbClr val="0000CC"/>
                </a:solidFill>
                <a:latin typeface="Times New Roman" panose="02020603050405020304" pitchFamily="18" charset="0"/>
              </a:rPr>
              <a:t>gồm</a:t>
            </a:r>
            <a:r>
              <a:rPr sz="320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3200" err="1">
                <a:solidFill>
                  <a:srgbClr val="0000CC"/>
                </a:solidFill>
                <a:latin typeface="Times New Roman" panose="02020603050405020304" pitchFamily="18" charset="0"/>
              </a:rPr>
              <a:t>mấy</a:t>
            </a:r>
            <a:r>
              <a:rPr sz="320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3200" err="1">
                <a:solidFill>
                  <a:srgbClr val="0000CC"/>
                </a:solidFill>
                <a:latin typeface="Times New Roman" panose="02020603050405020304" pitchFamily="18" charset="0"/>
              </a:rPr>
              <a:t>lần</a:t>
            </a:r>
            <a:r>
              <a:rPr sz="320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3200" err="1">
                <a:solidFill>
                  <a:srgbClr val="0000CC"/>
                </a:solidFill>
                <a:latin typeface="Times New Roman" panose="02020603050405020304" pitchFamily="18" charset="0"/>
              </a:rPr>
              <a:t>phân</a:t>
            </a:r>
            <a:r>
              <a:rPr sz="320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3200" err="1">
                <a:solidFill>
                  <a:srgbClr val="0000CC"/>
                </a:solidFill>
                <a:latin typeface="Times New Roman" panose="02020603050405020304" pitchFamily="18" charset="0"/>
              </a:rPr>
              <a:t>bào</a:t>
            </a:r>
            <a:r>
              <a:rPr sz="3200">
                <a:solidFill>
                  <a:srgbClr val="0000CC"/>
                </a:solidFill>
                <a:latin typeface="Times New Roman" panose="02020603050405020304" pitchFamily="18" charset="0"/>
              </a:rPr>
              <a:t>? </a:t>
            </a:r>
            <a:r>
              <a:rPr sz="3200" err="1">
                <a:solidFill>
                  <a:srgbClr val="0000CC"/>
                </a:solidFill>
                <a:latin typeface="Times New Roman" panose="02020603050405020304" pitchFamily="18" charset="0"/>
              </a:rPr>
              <a:t>Nêu</a:t>
            </a:r>
            <a:r>
              <a:rPr sz="320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3200" err="1">
                <a:solidFill>
                  <a:srgbClr val="0000CC"/>
                </a:solidFill>
                <a:latin typeface="Times New Roman" panose="02020603050405020304" pitchFamily="18" charset="0"/>
              </a:rPr>
              <a:t>kết</a:t>
            </a:r>
            <a:r>
              <a:rPr sz="320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3200" err="1">
                <a:solidFill>
                  <a:srgbClr val="0000CC"/>
                </a:solidFill>
                <a:latin typeface="Times New Roman" panose="02020603050405020304" pitchFamily="18" charset="0"/>
              </a:rPr>
              <a:t>quả</a:t>
            </a:r>
            <a:r>
              <a:rPr sz="320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3200" err="1">
                <a:solidFill>
                  <a:srgbClr val="0000CC"/>
                </a:solidFill>
                <a:latin typeface="Times New Roman" panose="02020603050405020304" pitchFamily="18" charset="0"/>
              </a:rPr>
              <a:t>và</a:t>
            </a:r>
            <a:r>
              <a:rPr sz="3200">
                <a:solidFill>
                  <a:srgbClr val="0000CC"/>
                </a:solidFill>
                <a:latin typeface="Times New Roman" panose="02020603050405020304" pitchFamily="18" charset="0"/>
              </a:rPr>
              <a:t> ý </a:t>
            </a:r>
            <a:r>
              <a:rPr sz="3200" err="1">
                <a:solidFill>
                  <a:srgbClr val="0000CC"/>
                </a:solidFill>
                <a:latin typeface="Times New Roman" panose="02020603050405020304" pitchFamily="18" charset="0"/>
              </a:rPr>
              <a:t>nghĩa</a:t>
            </a:r>
            <a:r>
              <a:rPr sz="320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3200" err="1">
                <a:solidFill>
                  <a:srgbClr val="0000CC"/>
                </a:solidFill>
                <a:latin typeface="Times New Roman" panose="02020603050405020304" pitchFamily="18" charset="0"/>
              </a:rPr>
              <a:t>của</a:t>
            </a:r>
            <a:r>
              <a:rPr sz="320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3200" err="1">
                <a:solidFill>
                  <a:srgbClr val="0000CC"/>
                </a:solidFill>
                <a:latin typeface="Times New Roman" panose="02020603050405020304" pitchFamily="18" charset="0"/>
              </a:rPr>
              <a:t>giảm</a:t>
            </a:r>
            <a:r>
              <a:rPr sz="320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3200" err="1">
                <a:solidFill>
                  <a:srgbClr val="0000CC"/>
                </a:solidFill>
                <a:latin typeface="Times New Roman" panose="02020603050405020304" pitchFamily="18" charset="0"/>
              </a:rPr>
              <a:t>phân</a:t>
            </a:r>
            <a:r>
              <a:rPr sz="3200">
                <a:solidFill>
                  <a:srgbClr val="0000CC"/>
                </a:solidFill>
                <a:latin typeface="Times New Roman" panose="02020603050405020304" pitchFamily="18" charset="0"/>
              </a:rPr>
              <a:t>.</a:t>
            </a:r>
            <a:endParaRPr sz="320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Rectangles 24577"/>
          <p:cNvSpPr/>
          <p:nvPr/>
        </p:nvSpPr>
        <p:spPr>
          <a:xfrm>
            <a:off x="304800" y="304800"/>
            <a:ext cx="866775" cy="685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  <a:normAutofit/>
          </a:bodyPr>
          <a:p>
            <a:pPr algn="ctr"/>
            <a:r>
              <a:rPr lang="en-US" sz="200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Tiết 9</a:t>
            </a:r>
            <a:endParaRPr lang="en-US" sz="2000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4579" name="Rectangles 24578"/>
          <p:cNvSpPr/>
          <p:nvPr/>
        </p:nvSpPr>
        <p:spPr>
          <a:xfrm>
            <a:off x="1905000" y="0"/>
            <a:ext cx="6096000" cy="685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p>
            <a:pPr algn="ctr"/>
            <a:r>
              <a:rPr lang="en-US" sz="2000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80000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SỰ PHÁT SINH GIAO TỬ VÀ THỤ TINH</a:t>
            </a:r>
            <a:endParaRPr lang="en-US" sz="2000">
              <a:ln w="9525" cap="flat" cmpd="sng">
                <a:solidFill>
                  <a:srgbClr val="CC99FF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80000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4580" name="Text Box 24579" descr="Pink tissue paper"/>
          <p:cNvSpPr txBox="1"/>
          <p:nvPr/>
        </p:nvSpPr>
        <p:spPr>
          <a:xfrm>
            <a:off x="0" y="1066800"/>
            <a:ext cx="9144000" cy="6831013"/>
          </a:xfrm>
          <a:prstGeom prst="rect">
            <a:avLst/>
          </a:prstGeom>
          <a:blipFill rotWithShape="1">
            <a:blip r:embed="rId1"/>
          </a:blip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800" b="1">
                <a:latin typeface="Times New Roman" panose="02020603050405020304" pitchFamily="18" charset="0"/>
              </a:rPr>
              <a:t>     </a:t>
            </a:r>
            <a:endParaRPr sz="2800" b="1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sz="2800" b="1" u="sng" err="1">
                <a:latin typeface="Times New Roman" panose="02020603050405020304" pitchFamily="18" charset="0"/>
              </a:rPr>
              <a:t>I.Sự</a:t>
            </a:r>
            <a:r>
              <a:rPr sz="2800" b="1" u="sng">
                <a:latin typeface="Times New Roman" panose="02020603050405020304" pitchFamily="18" charset="0"/>
              </a:rPr>
              <a:t> </a:t>
            </a:r>
            <a:r>
              <a:rPr sz="2800" b="1" u="sng" err="1">
                <a:latin typeface="Times New Roman" panose="02020603050405020304" pitchFamily="18" charset="0"/>
              </a:rPr>
              <a:t>phát</a:t>
            </a:r>
            <a:r>
              <a:rPr sz="2800" b="1" u="sng">
                <a:latin typeface="Times New Roman" panose="02020603050405020304" pitchFamily="18" charset="0"/>
              </a:rPr>
              <a:t> </a:t>
            </a:r>
            <a:r>
              <a:rPr sz="2800" b="1" u="sng" err="1">
                <a:latin typeface="Times New Roman" panose="02020603050405020304" pitchFamily="18" charset="0"/>
              </a:rPr>
              <a:t>sinh</a:t>
            </a:r>
            <a:r>
              <a:rPr sz="2800" b="1" u="sng">
                <a:latin typeface="Times New Roman" panose="02020603050405020304" pitchFamily="18" charset="0"/>
              </a:rPr>
              <a:t> </a:t>
            </a:r>
            <a:r>
              <a:rPr sz="2800" b="1" u="sng" err="1">
                <a:latin typeface="Times New Roman" panose="02020603050405020304" pitchFamily="18" charset="0"/>
              </a:rPr>
              <a:t>giao</a:t>
            </a:r>
            <a:r>
              <a:rPr sz="2800" b="1" u="sng">
                <a:latin typeface="Times New Roman" panose="02020603050405020304" pitchFamily="18" charset="0"/>
              </a:rPr>
              <a:t> </a:t>
            </a:r>
            <a:r>
              <a:rPr sz="2800" b="1" u="sng" err="1">
                <a:latin typeface="Times New Roman" panose="02020603050405020304" pitchFamily="18" charset="0"/>
              </a:rPr>
              <a:t>tử</a:t>
            </a:r>
            <a:endParaRPr sz="2800" b="1" u="sng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sz="2800" b="1" u="sng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sz="2000" b="1" u="sng"/>
          </a:p>
          <a:p>
            <a:pPr>
              <a:spcBef>
                <a:spcPct val="50000"/>
              </a:spcBef>
            </a:pPr>
            <a:endParaRPr sz="2000" b="1" u="sng"/>
          </a:p>
          <a:p>
            <a:pPr>
              <a:spcBef>
                <a:spcPct val="50000"/>
              </a:spcBef>
            </a:pPr>
            <a:endParaRPr sz="2000" b="1" u="sng"/>
          </a:p>
          <a:p>
            <a:pPr>
              <a:spcBef>
                <a:spcPct val="50000"/>
              </a:spcBef>
            </a:pPr>
            <a:endParaRPr sz="2000" b="1" u="sng"/>
          </a:p>
          <a:p>
            <a:pPr>
              <a:spcBef>
                <a:spcPct val="50000"/>
              </a:spcBef>
            </a:pPr>
            <a:endParaRPr sz="2000" b="1" u="sng"/>
          </a:p>
          <a:p>
            <a:pPr>
              <a:spcBef>
                <a:spcPct val="50000"/>
              </a:spcBef>
            </a:pPr>
            <a:endParaRPr sz="2000" b="1" u="sng"/>
          </a:p>
          <a:p>
            <a:pPr>
              <a:spcBef>
                <a:spcPct val="50000"/>
              </a:spcBef>
            </a:pPr>
            <a:endParaRPr sz="2000" b="1" u="sng"/>
          </a:p>
          <a:p>
            <a:pPr>
              <a:spcBef>
                <a:spcPct val="50000"/>
              </a:spcBef>
            </a:pPr>
            <a:endParaRPr sz="2000" b="1" u="sng"/>
          </a:p>
          <a:p>
            <a:pPr>
              <a:spcBef>
                <a:spcPct val="50000"/>
              </a:spcBef>
            </a:pPr>
            <a:endParaRPr sz="2000" b="1" u="sng"/>
          </a:p>
          <a:p>
            <a:pPr>
              <a:spcBef>
                <a:spcPct val="50000"/>
              </a:spcBef>
            </a:pPr>
            <a:endParaRPr sz="2000" b="1" u="sng"/>
          </a:p>
          <a:p>
            <a:pPr>
              <a:spcBef>
                <a:spcPct val="50000"/>
              </a:spcBef>
            </a:pPr>
            <a:endParaRPr sz="2000" b="1" u="sng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Text Box 9217"/>
          <p:cNvSpPr txBox="1"/>
          <p:nvPr/>
        </p:nvSpPr>
        <p:spPr>
          <a:xfrm>
            <a:off x="0" y="6461125"/>
            <a:ext cx="9144000" cy="519113"/>
          </a:xfrm>
          <a:prstGeom prst="rect">
            <a:avLst/>
          </a:prstGeom>
          <a:gradFill rotWithShape="1">
            <a:gsLst>
              <a:gs pos="0">
                <a:srgbClr val="F8F8F8">
                  <a:gamma/>
                  <a:shade val="46275"/>
                  <a:invGamma/>
                </a:srgbClr>
              </a:gs>
              <a:gs pos="50000">
                <a:srgbClr val="F8F8F8"/>
              </a:gs>
              <a:gs pos="100000">
                <a:srgbClr val="F8F8F8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800" b="1" err="1">
                <a:latin typeface="Times New Roman" panose="02020603050405020304" pitchFamily="18" charset="0"/>
              </a:rPr>
              <a:t>Sơ</a:t>
            </a:r>
            <a:r>
              <a:rPr sz="2800" b="1">
                <a:latin typeface="Times New Roman" panose="02020603050405020304" pitchFamily="18" charset="0"/>
              </a:rPr>
              <a:t> </a:t>
            </a:r>
            <a:r>
              <a:rPr sz="2800" b="1" err="1">
                <a:latin typeface="Times New Roman" panose="02020603050405020304" pitchFamily="18" charset="0"/>
              </a:rPr>
              <a:t>đồ</a:t>
            </a:r>
            <a:r>
              <a:rPr sz="2800" b="1">
                <a:latin typeface="Times New Roman" panose="02020603050405020304" pitchFamily="18" charset="0"/>
              </a:rPr>
              <a:t> </a:t>
            </a:r>
            <a:r>
              <a:rPr sz="2800" b="1" err="1">
                <a:latin typeface="Times New Roman" panose="02020603050405020304" pitchFamily="18" charset="0"/>
              </a:rPr>
              <a:t>quá</a:t>
            </a:r>
            <a:r>
              <a:rPr sz="2800" b="1">
                <a:latin typeface="Times New Roman" panose="02020603050405020304" pitchFamily="18" charset="0"/>
              </a:rPr>
              <a:t> </a:t>
            </a:r>
            <a:r>
              <a:rPr sz="2800" b="1" err="1">
                <a:latin typeface="Times New Roman" panose="02020603050405020304" pitchFamily="18" charset="0"/>
              </a:rPr>
              <a:t>trình</a:t>
            </a:r>
            <a:r>
              <a:rPr sz="2800" b="1">
                <a:latin typeface="Times New Roman" panose="02020603050405020304" pitchFamily="18" charset="0"/>
              </a:rPr>
              <a:t> </a:t>
            </a:r>
            <a:r>
              <a:rPr sz="2800" b="1" err="1">
                <a:latin typeface="Times New Roman" panose="02020603050405020304" pitchFamily="18" charset="0"/>
              </a:rPr>
              <a:t>phát</a:t>
            </a:r>
            <a:r>
              <a:rPr sz="2800" b="1">
                <a:latin typeface="Times New Roman" panose="02020603050405020304" pitchFamily="18" charset="0"/>
              </a:rPr>
              <a:t> </a:t>
            </a:r>
            <a:r>
              <a:rPr sz="2800" b="1" err="1">
                <a:latin typeface="Times New Roman" panose="02020603050405020304" pitchFamily="18" charset="0"/>
              </a:rPr>
              <a:t>sinh</a:t>
            </a:r>
            <a:r>
              <a:rPr sz="2800" b="1">
                <a:latin typeface="Times New Roman" panose="02020603050405020304" pitchFamily="18" charset="0"/>
              </a:rPr>
              <a:t> </a:t>
            </a:r>
            <a:r>
              <a:rPr sz="2800" b="1" err="1">
                <a:latin typeface="Times New Roman" panose="02020603050405020304" pitchFamily="18" charset="0"/>
              </a:rPr>
              <a:t>giao</a:t>
            </a:r>
            <a:r>
              <a:rPr sz="2800" b="1">
                <a:latin typeface="Times New Roman" panose="02020603050405020304" pitchFamily="18" charset="0"/>
              </a:rPr>
              <a:t> </a:t>
            </a:r>
            <a:r>
              <a:rPr sz="2800" b="1" err="1">
                <a:latin typeface="Times New Roman" panose="02020603050405020304" pitchFamily="18" charset="0"/>
              </a:rPr>
              <a:t>tử</a:t>
            </a:r>
            <a:r>
              <a:rPr sz="2800" b="1">
                <a:latin typeface="Times New Roman" panose="02020603050405020304" pitchFamily="18" charset="0"/>
              </a:rPr>
              <a:t> </a:t>
            </a:r>
            <a:r>
              <a:rPr sz="2800" b="1" err="1">
                <a:latin typeface="Times New Roman" panose="02020603050405020304" pitchFamily="18" charset="0"/>
              </a:rPr>
              <a:t>và</a:t>
            </a:r>
            <a:r>
              <a:rPr sz="2800" b="1">
                <a:latin typeface="Times New Roman" panose="02020603050405020304" pitchFamily="18" charset="0"/>
              </a:rPr>
              <a:t> </a:t>
            </a:r>
            <a:r>
              <a:rPr sz="2800" b="1" err="1">
                <a:latin typeface="Times New Roman" panose="02020603050405020304" pitchFamily="18" charset="0"/>
              </a:rPr>
              <a:t>thụ</a:t>
            </a:r>
            <a:r>
              <a:rPr sz="2800" b="1">
                <a:latin typeface="Times New Roman" panose="02020603050405020304" pitchFamily="18" charset="0"/>
              </a:rPr>
              <a:t> </a:t>
            </a:r>
            <a:r>
              <a:rPr sz="2800" b="1" err="1">
                <a:latin typeface="Times New Roman" panose="02020603050405020304" pitchFamily="18" charset="0"/>
              </a:rPr>
              <a:t>tinh</a:t>
            </a:r>
            <a:r>
              <a:rPr sz="2800" b="1">
                <a:latin typeface="Times New Roman" panose="02020603050405020304" pitchFamily="18" charset="0"/>
              </a:rPr>
              <a:t> ở </a:t>
            </a:r>
            <a:r>
              <a:rPr sz="2800" b="1" err="1">
                <a:latin typeface="Times New Roman" panose="02020603050405020304" pitchFamily="18" charset="0"/>
              </a:rPr>
              <a:t>động</a:t>
            </a:r>
            <a:r>
              <a:rPr sz="2800" b="1">
                <a:latin typeface="Times New Roman" panose="02020603050405020304" pitchFamily="18" charset="0"/>
              </a:rPr>
              <a:t> </a:t>
            </a:r>
            <a:r>
              <a:rPr sz="2800" b="1" err="1">
                <a:latin typeface="Times New Roman" panose="02020603050405020304" pitchFamily="18" charset="0"/>
              </a:rPr>
              <a:t>vật</a:t>
            </a:r>
            <a:endParaRPr sz="2800" b="1">
              <a:latin typeface="Times New Roman" panose="02020603050405020304" pitchFamily="18" charset="0"/>
            </a:endParaRPr>
          </a:p>
        </p:txBody>
      </p:sp>
      <p:sp>
        <p:nvSpPr>
          <p:cNvPr id="9219" name="Oval 9218"/>
          <p:cNvSpPr/>
          <p:nvPr/>
        </p:nvSpPr>
        <p:spPr>
          <a:xfrm>
            <a:off x="2590800" y="3657600"/>
            <a:ext cx="838200" cy="8382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9220" name="Oval 9219"/>
          <p:cNvSpPr/>
          <p:nvPr/>
        </p:nvSpPr>
        <p:spPr>
          <a:xfrm>
            <a:off x="2895600" y="3962400"/>
            <a:ext cx="228600" cy="228600"/>
          </a:xfrm>
          <a:prstGeom prst="ellipse">
            <a:avLst/>
          </a:prstGeom>
          <a:gradFill rotWithShape="1">
            <a:gsLst>
              <a:gs pos="0">
                <a:srgbClr val="4809FB"/>
              </a:gs>
              <a:gs pos="100000">
                <a:srgbClr val="4809F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9221" name="Oval 9220"/>
          <p:cNvSpPr/>
          <p:nvPr/>
        </p:nvSpPr>
        <p:spPr>
          <a:xfrm>
            <a:off x="3581400" y="5715000"/>
            <a:ext cx="838200" cy="8382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9222" name="Oval 9221"/>
          <p:cNvSpPr/>
          <p:nvPr/>
        </p:nvSpPr>
        <p:spPr>
          <a:xfrm>
            <a:off x="3886200" y="6019800"/>
            <a:ext cx="228600" cy="228600"/>
          </a:xfrm>
          <a:prstGeom prst="ellipse">
            <a:avLst/>
          </a:prstGeom>
          <a:gradFill rotWithShape="1">
            <a:gsLst>
              <a:gs pos="0">
                <a:srgbClr val="4809FB"/>
              </a:gs>
              <a:gs pos="100000">
                <a:srgbClr val="4809F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9223" name="Oval 9222"/>
          <p:cNvSpPr/>
          <p:nvPr/>
        </p:nvSpPr>
        <p:spPr>
          <a:xfrm>
            <a:off x="3505200" y="4572000"/>
            <a:ext cx="838200" cy="8382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9224" name="Oval 9223"/>
          <p:cNvSpPr/>
          <p:nvPr/>
        </p:nvSpPr>
        <p:spPr>
          <a:xfrm>
            <a:off x="3810000" y="4876800"/>
            <a:ext cx="228600" cy="228600"/>
          </a:xfrm>
          <a:prstGeom prst="ellipse">
            <a:avLst/>
          </a:prstGeom>
          <a:gradFill rotWithShape="1">
            <a:gsLst>
              <a:gs pos="0">
                <a:srgbClr val="4809FB"/>
              </a:gs>
              <a:gs pos="100000">
                <a:srgbClr val="4809F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9225" name="Oval 9224"/>
          <p:cNvSpPr/>
          <p:nvPr/>
        </p:nvSpPr>
        <p:spPr>
          <a:xfrm>
            <a:off x="1752600" y="2971800"/>
            <a:ext cx="685800" cy="6858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9226" name="Oval 9225"/>
          <p:cNvSpPr/>
          <p:nvPr/>
        </p:nvSpPr>
        <p:spPr>
          <a:xfrm>
            <a:off x="1981200" y="3200400"/>
            <a:ext cx="228600" cy="228600"/>
          </a:xfrm>
          <a:prstGeom prst="ellipse">
            <a:avLst/>
          </a:prstGeom>
          <a:gradFill rotWithShape="1">
            <a:gsLst>
              <a:gs pos="0">
                <a:srgbClr val="4809FB"/>
              </a:gs>
              <a:gs pos="100000">
                <a:srgbClr val="4809F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9227" name="Oval 9226"/>
          <p:cNvSpPr/>
          <p:nvPr/>
        </p:nvSpPr>
        <p:spPr>
          <a:xfrm>
            <a:off x="1295400" y="2133600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9228" name="Oval 9227"/>
          <p:cNvSpPr/>
          <p:nvPr/>
        </p:nvSpPr>
        <p:spPr>
          <a:xfrm>
            <a:off x="1447800" y="2286000"/>
            <a:ext cx="228600" cy="228600"/>
          </a:xfrm>
          <a:prstGeom prst="ellipse">
            <a:avLst/>
          </a:prstGeom>
          <a:gradFill rotWithShape="1">
            <a:gsLst>
              <a:gs pos="0">
                <a:srgbClr val="4809FB"/>
              </a:gs>
              <a:gs pos="100000">
                <a:srgbClr val="4809F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9229" name="Oval 9228"/>
          <p:cNvSpPr/>
          <p:nvPr/>
        </p:nvSpPr>
        <p:spPr>
          <a:xfrm>
            <a:off x="1295400" y="1295400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9230" name="Oval 9229"/>
          <p:cNvSpPr/>
          <p:nvPr/>
        </p:nvSpPr>
        <p:spPr>
          <a:xfrm>
            <a:off x="1447800" y="1447800"/>
            <a:ext cx="228600" cy="228600"/>
          </a:xfrm>
          <a:prstGeom prst="ellipse">
            <a:avLst/>
          </a:prstGeom>
          <a:gradFill rotWithShape="1">
            <a:gsLst>
              <a:gs pos="0">
                <a:srgbClr val="4809FB"/>
              </a:gs>
              <a:gs pos="100000">
                <a:srgbClr val="4809F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9231" name="Oval 9230"/>
          <p:cNvSpPr/>
          <p:nvPr/>
        </p:nvSpPr>
        <p:spPr>
          <a:xfrm>
            <a:off x="2057400" y="457200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9232" name="Oval 9231"/>
          <p:cNvSpPr/>
          <p:nvPr/>
        </p:nvSpPr>
        <p:spPr>
          <a:xfrm>
            <a:off x="2209800" y="609600"/>
            <a:ext cx="228600" cy="228600"/>
          </a:xfrm>
          <a:prstGeom prst="ellipse">
            <a:avLst/>
          </a:prstGeom>
          <a:gradFill rotWithShape="1">
            <a:gsLst>
              <a:gs pos="0">
                <a:srgbClr val="4809FB"/>
              </a:gs>
              <a:gs pos="100000">
                <a:srgbClr val="4809F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9233" name="Oval 9232"/>
          <p:cNvSpPr/>
          <p:nvPr/>
        </p:nvSpPr>
        <p:spPr>
          <a:xfrm>
            <a:off x="2590800" y="1371600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9234" name="Oval 9233"/>
          <p:cNvSpPr/>
          <p:nvPr/>
        </p:nvSpPr>
        <p:spPr>
          <a:xfrm>
            <a:off x="2743200" y="1524000"/>
            <a:ext cx="228600" cy="228600"/>
          </a:xfrm>
          <a:prstGeom prst="ellipse">
            <a:avLst/>
          </a:prstGeom>
          <a:gradFill rotWithShape="1">
            <a:gsLst>
              <a:gs pos="0">
                <a:srgbClr val="4809FB"/>
              </a:gs>
              <a:gs pos="100000">
                <a:srgbClr val="4809F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9235" name="Oval 9234"/>
          <p:cNvSpPr/>
          <p:nvPr/>
        </p:nvSpPr>
        <p:spPr>
          <a:xfrm>
            <a:off x="7162800" y="381000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9236" name="Oval 9235"/>
          <p:cNvSpPr/>
          <p:nvPr/>
        </p:nvSpPr>
        <p:spPr>
          <a:xfrm>
            <a:off x="7315200" y="533400"/>
            <a:ext cx="228600" cy="228600"/>
          </a:xfrm>
          <a:prstGeom prst="ellipse">
            <a:avLst/>
          </a:prstGeom>
          <a:gradFill rotWithShape="1">
            <a:gsLst>
              <a:gs pos="0">
                <a:srgbClr val="4809FB"/>
              </a:gs>
              <a:gs pos="100000">
                <a:srgbClr val="4809F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9237" name="Oval 9236"/>
          <p:cNvSpPr/>
          <p:nvPr/>
        </p:nvSpPr>
        <p:spPr>
          <a:xfrm>
            <a:off x="8305800" y="1066800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9238" name="Oval 9237"/>
          <p:cNvSpPr/>
          <p:nvPr/>
        </p:nvSpPr>
        <p:spPr>
          <a:xfrm>
            <a:off x="8458200" y="1219200"/>
            <a:ext cx="228600" cy="228600"/>
          </a:xfrm>
          <a:prstGeom prst="ellipse">
            <a:avLst/>
          </a:prstGeom>
          <a:gradFill rotWithShape="1">
            <a:gsLst>
              <a:gs pos="0">
                <a:srgbClr val="4809FB"/>
              </a:gs>
              <a:gs pos="100000">
                <a:srgbClr val="4809F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9239" name="Oval 9238"/>
          <p:cNvSpPr/>
          <p:nvPr/>
        </p:nvSpPr>
        <p:spPr>
          <a:xfrm>
            <a:off x="6324600" y="1066800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9240" name="Oval 9239"/>
          <p:cNvSpPr/>
          <p:nvPr/>
        </p:nvSpPr>
        <p:spPr>
          <a:xfrm>
            <a:off x="6477000" y="1219200"/>
            <a:ext cx="228600" cy="228600"/>
          </a:xfrm>
          <a:prstGeom prst="ellipse">
            <a:avLst/>
          </a:prstGeom>
          <a:gradFill rotWithShape="1">
            <a:gsLst>
              <a:gs pos="0">
                <a:srgbClr val="4809FB"/>
              </a:gs>
              <a:gs pos="100000">
                <a:srgbClr val="4809F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9241" name="Oval 9240"/>
          <p:cNvSpPr/>
          <p:nvPr/>
        </p:nvSpPr>
        <p:spPr>
          <a:xfrm>
            <a:off x="6324600" y="1981200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9242" name="Oval 9241"/>
          <p:cNvSpPr/>
          <p:nvPr/>
        </p:nvSpPr>
        <p:spPr>
          <a:xfrm>
            <a:off x="6477000" y="2133600"/>
            <a:ext cx="228600" cy="228600"/>
          </a:xfrm>
          <a:prstGeom prst="ellipse">
            <a:avLst/>
          </a:prstGeom>
          <a:gradFill rotWithShape="1">
            <a:gsLst>
              <a:gs pos="0">
                <a:srgbClr val="4809FB"/>
              </a:gs>
              <a:gs pos="100000">
                <a:srgbClr val="4809F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9243" name="Oval 9242"/>
          <p:cNvSpPr/>
          <p:nvPr/>
        </p:nvSpPr>
        <p:spPr>
          <a:xfrm>
            <a:off x="5257800" y="2819400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9244" name="Oval 9243"/>
          <p:cNvSpPr/>
          <p:nvPr/>
        </p:nvSpPr>
        <p:spPr>
          <a:xfrm>
            <a:off x="5410200" y="2971800"/>
            <a:ext cx="228600" cy="228600"/>
          </a:xfrm>
          <a:prstGeom prst="ellipse">
            <a:avLst/>
          </a:prstGeom>
          <a:gradFill rotWithShape="1">
            <a:gsLst>
              <a:gs pos="0">
                <a:srgbClr val="4809FB"/>
              </a:gs>
              <a:gs pos="100000">
                <a:srgbClr val="4809F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9245" name="Oval 9244"/>
          <p:cNvSpPr/>
          <p:nvPr/>
        </p:nvSpPr>
        <p:spPr>
          <a:xfrm>
            <a:off x="8153400" y="3886200"/>
            <a:ext cx="381000" cy="3810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9246" name="Oval 9245"/>
          <p:cNvSpPr/>
          <p:nvPr/>
        </p:nvSpPr>
        <p:spPr>
          <a:xfrm>
            <a:off x="8229600" y="3962400"/>
            <a:ext cx="228600" cy="228600"/>
          </a:xfrm>
          <a:prstGeom prst="ellipse">
            <a:avLst/>
          </a:prstGeom>
          <a:gradFill rotWithShape="1">
            <a:gsLst>
              <a:gs pos="0">
                <a:srgbClr val="4809FB"/>
              </a:gs>
              <a:gs pos="100000">
                <a:srgbClr val="4809F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9247" name="Oval 9246"/>
          <p:cNvSpPr/>
          <p:nvPr/>
        </p:nvSpPr>
        <p:spPr>
          <a:xfrm>
            <a:off x="7086600" y="3962400"/>
            <a:ext cx="381000" cy="3810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9248" name="Oval 9247"/>
          <p:cNvSpPr/>
          <p:nvPr/>
        </p:nvSpPr>
        <p:spPr>
          <a:xfrm>
            <a:off x="7162800" y="4038600"/>
            <a:ext cx="228600" cy="228600"/>
          </a:xfrm>
          <a:prstGeom prst="ellipse">
            <a:avLst/>
          </a:prstGeom>
          <a:gradFill rotWithShape="1">
            <a:gsLst>
              <a:gs pos="0">
                <a:srgbClr val="4809FB"/>
              </a:gs>
              <a:gs pos="100000">
                <a:srgbClr val="4809F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9249" name="Oval 9248"/>
          <p:cNvSpPr/>
          <p:nvPr/>
        </p:nvSpPr>
        <p:spPr>
          <a:xfrm>
            <a:off x="6096000" y="4038600"/>
            <a:ext cx="381000" cy="3810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9250" name="Oval 9249"/>
          <p:cNvSpPr/>
          <p:nvPr/>
        </p:nvSpPr>
        <p:spPr>
          <a:xfrm>
            <a:off x="6172200" y="4114800"/>
            <a:ext cx="228600" cy="228600"/>
          </a:xfrm>
          <a:prstGeom prst="ellipse">
            <a:avLst/>
          </a:prstGeom>
          <a:gradFill rotWithShape="1">
            <a:gsLst>
              <a:gs pos="0">
                <a:srgbClr val="4809FB"/>
              </a:gs>
              <a:gs pos="100000">
                <a:srgbClr val="4809F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9251" name="Oval 9250"/>
          <p:cNvSpPr/>
          <p:nvPr/>
        </p:nvSpPr>
        <p:spPr>
          <a:xfrm>
            <a:off x="4724400" y="4114800"/>
            <a:ext cx="381000" cy="3810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9252" name="Oval 9251"/>
          <p:cNvSpPr/>
          <p:nvPr/>
        </p:nvSpPr>
        <p:spPr>
          <a:xfrm>
            <a:off x="4800600" y="4191000"/>
            <a:ext cx="228600" cy="228600"/>
          </a:xfrm>
          <a:prstGeom prst="ellipse">
            <a:avLst/>
          </a:prstGeom>
          <a:gradFill rotWithShape="1">
            <a:gsLst>
              <a:gs pos="0">
                <a:srgbClr val="4809FB"/>
              </a:gs>
              <a:gs pos="100000">
                <a:srgbClr val="4809F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9253" name="Oval 9252"/>
          <p:cNvSpPr/>
          <p:nvPr/>
        </p:nvSpPr>
        <p:spPr>
          <a:xfrm>
            <a:off x="4343400" y="4724400"/>
            <a:ext cx="381000" cy="3810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9254" name="Oval 9253"/>
          <p:cNvSpPr/>
          <p:nvPr/>
        </p:nvSpPr>
        <p:spPr>
          <a:xfrm>
            <a:off x="4419600" y="4800600"/>
            <a:ext cx="228600" cy="228600"/>
          </a:xfrm>
          <a:prstGeom prst="ellipse">
            <a:avLst/>
          </a:prstGeom>
          <a:gradFill rotWithShape="1">
            <a:gsLst>
              <a:gs pos="0">
                <a:srgbClr val="4809FB"/>
              </a:gs>
              <a:gs pos="100000">
                <a:srgbClr val="4809F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9255" name="Oval 9254"/>
          <p:cNvSpPr/>
          <p:nvPr/>
        </p:nvSpPr>
        <p:spPr>
          <a:xfrm>
            <a:off x="1219200" y="4114800"/>
            <a:ext cx="381000" cy="3810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9256" name="Oval 9255"/>
          <p:cNvSpPr/>
          <p:nvPr/>
        </p:nvSpPr>
        <p:spPr>
          <a:xfrm>
            <a:off x="1295400" y="4191000"/>
            <a:ext cx="228600" cy="228600"/>
          </a:xfrm>
          <a:prstGeom prst="ellipse">
            <a:avLst/>
          </a:prstGeom>
          <a:gradFill rotWithShape="1">
            <a:gsLst>
              <a:gs pos="0">
                <a:srgbClr val="4809FB"/>
              </a:gs>
              <a:gs pos="100000">
                <a:srgbClr val="4809F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9257" name="Oval 9256"/>
          <p:cNvSpPr/>
          <p:nvPr/>
        </p:nvSpPr>
        <p:spPr>
          <a:xfrm>
            <a:off x="609600" y="4114800"/>
            <a:ext cx="381000" cy="3810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9258" name="Oval 9257"/>
          <p:cNvSpPr/>
          <p:nvPr/>
        </p:nvSpPr>
        <p:spPr>
          <a:xfrm>
            <a:off x="685800" y="4191000"/>
            <a:ext cx="228600" cy="228600"/>
          </a:xfrm>
          <a:prstGeom prst="ellipse">
            <a:avLst/>
          </a:prstGeom>
          <a:gradFill rotWithShape="1">
            <a:gsLst>
              <a:gs pos="0">
                <a:srgbClr val="4809FB"/>
              </a:gs>
              <a:gs pos="100000">
                <a:srgbClr val="4809F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9259" name="Oval 9258"/>
          <p:cNvSpPr/>
          <p:nvPr/>
        </p:nvSpPr>
        <p:spPr>
          <a:xfrm>
            <a:off x="76200" y="4114800"/>
            <a:ext cx="381000" cy="3810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9260" name="Oval 9259"/>
          <p:cNvSpPr/>
          <p:nvPr/>
        </p:nvSpPr>
        <p:spPr>
          <a:xfrm>
            <a:off x="152400" y="4191000"/>
            <a:ext cx="228600" cy="228600"/>
          </a:xfrm>
          <a:prstGeom prst="ellipse">
            <a:avLst/>
          </a:prstGeom>
          <a:gradFill rotWithShape="1">
            <a:gsLst>
              <a:gs pos="0">
                <a:srgbClr val="4809FB"/>
              </a:gs>
              <a:gs pos="100000">
                <a:srgbClr val="4809F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9261" name="Straight Connector 9260"/>
          <p:cNvSpPr/>
          <p:nvPr/>
        </p:nvSpPr>
        <p:spPr>
          <a:xfrm flipH="1">
            <a:off x="1600200" y="838200"/>
            <a:ext cx="457200" cy="457200"/>
          </a:xfrm>
          <a:prstGeom prst="line">
            <a:avLst/>
          </a:prstGeom>
          <a:ln w="9525" cap="flat" cmpd="sng">
            <a:solidFill>
              <a:srgbClr val="0000CC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262" name="Straight Connector 9261"/>
          <p:cNvSpPr/>
          <p:nvPr/>
        </p:nvSpPr>
        <p:spPr>
          <a:xfrm>
            <a:off x="2514600" y="914400"/>
            <a:ext cx="263525" cy="457200"/>
          </a:xfrm>
          <a:prstGeom prst="line">
            <a:avLst/>
          </a:prstGeom>
          <a:ln w="9525" cap="flat" cmpd="sng">
            <a:solidFill>
              <a:srgbClr val="0000CC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263" name="Straight Connector 9262"/>
          <p:cNvSpPr/>
          <p:nvPr/>
        </p:nvSpPr>
        <p:spPr>
          <a:xfrm>
            <a:off x="1524000" y="1828800"/>
            <a:ext cx="0" cy="304800"/>
          </a:xfrm>
          <a:prstGeom prst="line">
            <a:avLst/>
          </a:prstGeom>
          <a:ln w="9525" cap="flat" cmpd="sng">
            <a:solidFill>
              <a:srgbClr val="0000CC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264" name="Straight Connector 9263"/>
          <p:cNvSpPr/>
          <p:nvPr/>
        </p:nvSpPr>
        <p:spPr>
          <a:xfrm>
            <a:off x="1600200" y="2667000"/>
            <a:ext cx="381000" cy="381000"/>
          </a:xfrm>
          <a:prstGeom prst="line">
            <a:avLst/>
          </a:prstGeom>
          <a:ln w="19050" cap="flat" cmpd="sng">
            <a:solidFill>
              <a:srgbClr val="0000CC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265" name="Oval 9264"/>
          <p:cNvSpPr/>
          <p:nvPr/>
        </p:nvSpPr>
        <p:spPr>
          <a:xfrm>
            <a:off x="304800" y="3124200"/>
            <a:ext cx="381000" cy="3810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9266" name="Oval 9265"/>
          <p:cNvSpPr/>
          <p:nvPr/>
        </p:nvSpPr>
        <p:spPr>
          <a:xfrm>
            <a:off x="381000" y="3200400"/>
            <a:ext cx="228600" cy="228600"/>
          </a:xfrm>
          <a:prstGeom prst="ellipse">
            <a:avLst/>
          </a:prstGeom>
          <a:gradFill rotWithShape="1">
            <a:gsLst>
              <a:gs pos="0">
                <a:srgbClr val="4809FB"/>
              </a:gs>
              <a:gs pos="100000">
                <a:srgbClr val="4809F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9267" name="Straight Connector 9266"/>
          <p:cNvSpPr/>
          <p:nvPr/>
        </p:nvSpPr>
        <p:spPr>
          <a:xfrm flipH="1">
            <a:off x="609600" y="2590800"/>
            <a:ext cx="685800" cy="685800"/>
          </a:xfrm>
          <a:prstGeom prst="line">
            <a:avLst/>
          </a:prstGeom>
          <a:ln w="9525" cap="flat" cmpd="sng">
            <a:solidFill>
              <a:srgbClr val="0000CC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268" name="Straight Connector 9267"/>
          <p:cNvSpPr/>
          <p:nvPr/>
        </p:nvSpPr>
        <p:spPr>
          <a:xfrm flipH="1">
            <a:off x="196850" y="3429000"/>
            <a:ext cx="184150" cy="685800"/>
          </a:xfrm>
          <a:prstGeom prst="line">
            <a:avLst/>
          </a:prstGeom>
          <a:ln w="9525" cap="flat" cmpd="sng">
            <a:solidFill>
              <a:srgbClr val="0000CC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269" name="Straight Connector 9268"/>
          <p:cNvSpPr/>
          <p:nvPr/>
        </p:nvSpPr>
        <p:spPr>
          <a:xfrm>
            <a:off x="609600" y="3429000"/>
            <a:ext cx="184150" cy="685800"/>
          </a:xfrm>
          <a:prstGeom prst="line">
            <a:avLst/>
          </a:prstGeom>
          <a:ln w="9525" cap="flat" cmpd="sng">
            <a:solidFill>
              <a:srgbClr val="0000CC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270" name="Straight Connector 9269"/>
          <p:cNvSpPr/>
          <p:nvPr/>
        </p:nvSpPr>
        <p:spPr>
          <a:xfrm flipH="1">
            <a:off x="1447800" y="3581400"/>
            <a:ext cx="457200" cy="609600"/>
          </a:xfrm>
          <a:prstGeom prst="line">
            <a:avLst/>
          </a:prstGeom>
          <a:ln w="9525" cap="flat" cmpd="sng">
            <a:solidFill>
              <a:srgbClr val="0000CC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271" name="Straight Connector 9270"/>
          <p:cNvSpPr/>
          <p:nvPr/>
        </p:nvSpPr>
        <p:spPr>
          <a:xfrm>
            <a:off x="2362200" y="3505200"/>
            <a:ext cx="304800" cy="339725"/>
          </a:xfrm>
          <a:prstGeom prst="line">
            <a:avLst/>
          </a:prstGeom>
          <a:ln w="9525" cap="flat" cmpd="sng">
            <a:solidFill>
              <a:srgbClr val="0000CC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272" name="Straight Connector 9271"/>
          <p:cNvSpPr/>
          <p:nvPr/>
        </p:nvSpPr>
        <p:spPr>
          <a:xfrm>
            <a:off x="3276600" y="4343400"/>
            <a:ext cx="381000" cy="381000"/>
          </a:xfrm>
          <a:prstGeom prst="line">
            <a:avLst/>
          </a:prstGeom>
          <a:ln w="9525" cap="flat" cmpd="sng">
            <a:solidFill>
              <a:srgbClr val="0000CC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273" name="Straight Connector 9272"/>
          <p:cNvSpPr/>
          <p:nvPr/>
        </p:nvSpPr>
        <p:spPr>
          <a:xfrm>
            <a:off x="3962400" y="5410200"/>
            <a:ext cx="0" cy="381000"/>
          </a:xfrm>
          <a:prstGeom prst="line">
            <a:avLst/>
          </a:prstGeom>
          <a:ln w="9525" cap="flat" cmpd="sng">
            <a:solidFill>
              <a:srgbClr val="0000CC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274" name="Straight Connector 9273"/>
          <p:cNvSpPr/>
          <p:nvPr/>
        </p:nvSpPr>
        <p:spPr>
          <a:xfrm flipH="1">
            <a:off x="6705600" y="685800"/>
            <a:ext cx="457200" cy="457200"/>
          </a:xfrm>
          <a:prstGeom prst="line">
            <a:avLst/>
          </a:prstGeom>
          <a:ln w="9525" cap="flat" cmpd="sng">
            <a:solidFill>
              <a:srgbClr val="0000CC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275" name="Straight Connector 9274"/>
          <p:cNvSpPr/>
          <p:nvPr/>
        </p:nvSpPr>
        <p:spPr>
          <a:xfrm>
            <a:off x="7620000" y="762000"/>
            <a:ext cx="762000" cy="439738"/>
          </a:xfrm>
          <a:prstGeom prst="line">
            <a:avLst/>
          </a:prstGeom>
          <a:ln w="9525" cap="flat" cmpd="sng">
            <a:solidFill>
              <a:srgbClr val="0000CC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276" name="Straight Connector 9275"/>
          <p:cNvSpPr/>
          <p:nvPr/>
        </p:nvSpPr>
        <p:spPr>
          <a:xfrm>
            <a:off x="6553200" y="1600200"/>
            <a:ext cx="0" cy="381000"/>
          </a:xfrm>
          <a:prstGeom prst="line">
            <a:avLst/>
          </a:prstGeom>
          <a:ln w="9525" cap="flat" cmpd="sng">
            <a:solidFill>
              <a:srgbClr val="0000CC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277" name="Straight Connector 9276"/>
          <p:cNvSpPr/>
          <p:nvPr/>
        </p:nvSpPr>
        <p:spPr>
          <a:xfrm flipH="1">
            <a:off x="5715000" y="2362200"/>
            <a:ext cx="609600" cy="609600"/>
          </a:xfrm>
          <a:prstGeom prst="line">
            <a:avLst/>
          </a:prstGeom>
          <a:ln w="9525" cap="flat" cmpd="sng">
            <a:solidFill>
              <a:srgbClr val="0000CC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278" name="Oval 9277"/>
          <p:cNvSpPr/>
          <p:nvPr/>
        </p:nvSpPr>
        <p:spPr>
          <a:xfrm>
            <a:off x="7581900" y="2828925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9279" name="Oval 9278"/>
          <p:cNvSpPr/>
          <p:nvPr/>
        </p:nvSpPr>
        <p:spPr>
          <a:xfrm>
            <a:off x="7734300" y="2971800"/>
            <a:ext cx="228600" cy="228600"/>
          </a:xfrm>
          <a:prstGeom prst="ellipse">
            <a:avLst/>
          </a:prstGeom>
          <a:gradFill rotWithShape="1">
            <a:gsLst>
              <a:gs pos="0">
                <a:srgbClr val="4809FB"/>
              </a:gs>
              <a:gs pos="100000">
                <a:srgbClr val="4809F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9280" name="Straight Connector 9279"/>
          <p:cNvSpPr/>
          <p:nvPr/>
        </p:nvSpPr>
        <p:spPr>
          <a:xfrm>
            <a:off x="6781800" y="2438400"/>
            <a:ext cx="838200" cy="484188"/>
          </a:xfrm>
          <a:prstGeom prst="line">
            <a:avLst/>
          </a:prstGeom>
          <a:ln w="9525" cap="flat" cmpd="sng">
            <a:solidFill>
              <a:srgbClr val="0000CC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281" name="Straight Connector 9280"/>
          <p:cNvSpPr/>
          <p:nvPr/>
        </p:nvSpPr>
        <p:spPr>
          <a:xfrm flipH="1">
            <a:off x="4927600" y="3276600"/>
            <a:ext cx="482600" cy="838200"/>
          </a:xfrm>
          <a:prstGeom prst="line">
            <a:avLst/>
          </a:prstGeom>
          <a:ln w="9525" cap="flat" cmpd="sng">
            <a:solidFill>
              <a:srgbClr val="0000CC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282" name="Straight Connector 9281"/>
          <p:cNvSpPr/>
          <p:nvPr/>
        </p:nvSpPr>
        <p:spPr>
          <a:xfrm>
            <a:off x="5638800" y="3352800"/>
            <a:ext cx="439738" cy="762000"/>
          </a:xfrm>
          <a:prstGeom prst="line">
            <a:avLst/>
          </a:prstGeom>
          <a:ln w="9525" cap="flat" cmpd="sng">
            <a:solidFill>
              <a:srgbClr val="0000CC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283" name="Straight Connector 9282"/>
          <p:cNvSpPr/>
          <p:nvPr/>
        </p:nvSpPr>
        <p:spPr>
          <a:xfrm flipH="1">
            <a:off x="7343775" y="3352800"/>
            <a:ext cx="352425" cy="609600"/>
          </a:xfrm>
          <a:prstGeom prst="line">
            <a:avLst/>
          </a:prstGeom>
          <a:ln w="9525" cap="flat" cmpd="sng">
            <a:solidFill>
              <a:srgbClr val="0000CC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284" name="Straight Connector 9283"/>
          <p:cNvSpPr/>
          <p:nvPr/>
        </p:nvSpPr>
        <p:spPr>
          <a:xfrm>
            <a:off x="7924800" y="3429000"/>
            <a:ext cx="307975" cy="533400"/>
          </a:xfrm>
          <a:prstGeom prst="line">
            <a:avLst/>
          </a:prstGeom>
          <a:ln w="9525" cap="flat" cmpd="sng">
            <a:solidFill>
              <a:srgbClr val="0000CC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285" name="Straight Connector 9284"/>
          <p:cNvSpPr/>
          <p:nvPr/>
        </p:nvSpPr>
        <p:spPr>
          <a:xfrm flipH="1">
            <a:off x="4752975" y="4267200"/>
            <a:ext cx="1304925" cy="623888"/>
          </a:xfrm>
          <a:prstGeom prst="line">
            <a:avLst/>
          </a:prstGeom>
          <a:ln w="9525" cap="flat" cmpd="sng">
            <a:solidFill>
              <a:srgbClr val="0000CC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286" name="Straight Connector 9285"/>
          <p:cNvSpPr/>
          <p:nvPr/>
        </p:nvSpPr>
        <p:spPr>
          <a:xfrm>
            <a:off x="4267200" y="533400"/>
            <a:ext cx="0" cy="1371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9287" name="Straight Connector 9286"/>
          <p:cNvSpPr/>
          <p:nvPr/>
        </p:nvSpPr>
        <p:spPr>
          <a:xfrm>
            <a:off x="4267200" y="2286000"/>
            <a:ext cx="0" cy="914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9288" name="Straight Connector 9287"/>
          <p:cNvSpPr/>
          <p:nvPr/>
        </p:nvSpPr>
        <p:spPr>
          <a:xfrm>
            <a:off x="4267200" y="3200400"/>
            <a:ext cx="0" cy="1219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9289" name="Text Box 9288"/>
          <p:cNvSpPr txBox="1"/>
          <p:nvPr/>
        </p:nvSpPr>
        <p:spPr>
          <a:xfrm>
            <a:off x="4495800" y="5867400"/>
            <a:ext cx="1905000" cy="396875"/>
          </a:xfrm>
          <a:prstGeom prst="rect">
            <a:avLst/>
          </a:prstGeom>
          <a:gradFill rotWithShape="1">
            <a:gsLst>
              <a:gs pos="0">
                <a:srgbClr val="DDDDDD">
                  <a:gamma/>
                  <a:shade val="46275"/>
                  <a:invGamma/>
                </a:srgbClr>
              </a:gs>
              <a:gs pos="50000">
                <a:srgbClr val="DDDDDD"/>
              </a:gs>
              <a:gs pos="100000">
                <a:srgbClr val="DDDDDD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000">
                <a:latin typeface="Times New Roman" panose="02020603050405020304" pitchFamily="18" charset="0"/>
              </a:rPr>
              <a:t>HỢP TỬ (2n)</a:t>
            </a:r>
            <a:endParaRPr sz="2000">
              <a:latin typeface="Times New Roman" panose="02020603050405020304" pitchFamily="18" charset="0"/>
            </a:endParaRPr>
          </a:p>
        </p:txBody>
      </p:sp>
      <p:sp>
        <p:nvSpPr>
          <p:cNvPr id="9290" name="Text Box 9289"/>
          <p:cNvSpPr txBox="1"/>
          <p:nvPr/>
        </p:nvSpPr>
        <p:spPr>
          <a:xfrm>
            <a:off x="1981200" y="5105400"/>
            <a:ext cx="1447800" cy="396875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000" err="1"/>
              <a:t>Trứng</a:t>
            </a:r>
            <a:r>
              <a:rPr sz="2000"/>
              <a:t> (n)</a:t>
            </a:r>
            <a:endParaRPr sz="2000"/>
          </a:p>
        </p:txBody>
      </p:sp>
      <p:sp>
        <p:nvSpPr>
          <p:cNvPr id="9291" name="Text Box 9290"/>
          <p:cNvSpPr txBox="1"/>
          <p:nvPr/>
        </p:nvSpPr>
        <p:spPr>
          <a:xfrm>
            <a:off x="4572000" y="5105400"/>
            <a:ext cx="2133600" cy="4572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err="1">
                <a:latin typeface="Times New Roman" panose="02020603050405020304" pitchFamily="18" charset="0"/>
              </a:rPr>
              <a:t>Tinh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trùng</a:t>
            </a:r>
            <a:r>
              <a:rPr>
                <a:latin typeface="Times New Roman" panose="02020603050405020304" pitchFamily="18" charset="0"/>
              </a:rPr>
              <a:t> (n)</a:t>
            </a:r>
            <a:endParaRPr>
              <a:latin typeface="Times New Roman" panose="02020603050405020304" pitchFamily="18" charset="0"/>
            </a:endParaRPr>
          </a:p>
        </p:txBody>
      </p:sp>
      <p:sp>
        <p:nvSpPr>
          <p:cNvPr id="9292" name="Text Box 9291"/>
          <p:cNvSpPr txBox="1"/>
          <p:nvPr/>
        </p:nvSpPr>
        <p:spPr>
          <a:xfrm>
            <a:off x="152400" y="4800600"/>
            <a:ext cx="1676400" cy="396875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000" err="1">
                <a:latin typeface="Times New Roman" panose="02020603050405020304" pitchFamily="18" charset="0"/>
              </a:rPr>
              <a:t>thể</a:t>
            </a:r>
            <a:r>
              <a:rPr sz="2000">
                <a:latin typeface="Times New Roman" panose="02020603050405020304" pitchFamily="18" charset="0"/>
              </a:rPr>
              <a:t> </a:t>
            </a:r>
            <a:r>
              <a:rPr sz="2000" err="1">
                <a:latin typeface="Times New Roman" panose="02020603050405020304" pitchFamily="18" charset="0"/>
              </a:rPr>
              <a:t>cực</a:t>
            </a:r>
            <a:r>
              <a:rPr sz="2000">
                <a:latin typeface="Times New Roman" panose="02020603050405020304" pitchFamily="18" charset="0"/>
              </a:rPr>
              <a:t> </a:t>
            </a:r>
            <a:r>
              <a:rPr sz="2000" err="1">
                <a:latin typeface="Times New Roman" panose="02020603050405020304" pitchFamily="18" charset="0"/>
              </a:rPr>
              <a:t>thứ</a:t>
            </a:r>
            <a:r>
              <a:rPr sz="2000">
                <a:latin typeface="Times New Roman" panose="02020603050405020304" pitchFamily="18" charset="0"/>
              </a:rPr>
              <a:t> 2</a:t>
            </a:r>
            <a:endParaRPr sz="2000">
              <a:latin typeface="Times New Roman" panose="02020603050405020304" pitchFamily="18" charset="0"/>
            </a:endParaRPr>
          </a:p>
        </p:txBody>
      </p:sp>
      <p:sp>
        <p:nvSpPr>
          <p:cNvPr id="9293" name="Text Box 9292"/>
          <p:cNvSpPr txBox="1"/>
          <p:nvPr/>
        </p:nvSpPr>
        <p:spPr>
          <a:xfrm>
            <a:off x="152400" y="4419600"/>
            <a:ext cx="6096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000"/>
              <a:t>n</a:t>
            </a:r>
            <a:endParaRPr sz="2000"/>
          </a:p>
        </p:txBody>
      </p:sp>
      <p:sp>
        <p:nvSpPr>
          <p:cNvPr id="9294" name="Text Box 9293"/>
          <p:cNvSpPr txBox="1"/>
          <p:nvPr/>
        </p:nvSpPr>
        <p:spPr>
          <a:xfrm>
            <a:off x="609600" y="4419600"/>
            <a:ext cx="6096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000"/>
              <a:t>n</a:t>
            </a:r>
            <a:endParaRPr sz="2000"/>
          </a:p>
        </p:txBody>
      </p:sp>
      <p:sp>
        <p:nvSpPr>
          <p:cNvPr id="9295" name="Text Box 9294"/>
          <p:cNvSpPr txBox="1"/>
          <p:nvPr/>
        </p:nvSpPr>
        <p:spPr>
          <a:xfrm>
            <a:off x="1143000" y="4419600"/>
            <a:ext cx="6096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000"/>
              <a:t>n</a:t>
            </a:r>
            <a:endParaRPr sz="2000"/>
          </a:p>
        </p:txBody>
      </p:sp>
      <p:sp>
        <p:nvSpPr>
          <p:cNvPr id="9296" name="Text Box 9295"/>
          <p:cNvSpPr txBox="1"/>
          <p:nvPr/>
        </p:nvSpPr>
        <p:spPr>
          <a:xfrm>
            <a:off x="1905000" y="4514850"/>
            <a:ext cx="1371600" cy="396875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000" err="1"/>
              <a:t>Trứng</a:t>
            </a:r>
            <a:r>
              <a:rPr sz="2000"/>
              <a:t> (n)</a:t>
            </a:r>
            <a:endParaRPr sz="2000"/>
          </a:p>
        </p:txBody>
      </p:sp>
      <p:sp>
        <p:nvSpPr>
          <p:cNvPr id="9297" name="Text Box 9296"/>
          <p:cNvSpPr txBox="1"/>
          <p:nvPr/>
        </p:nvSpPr>
        <p:spPr>
          <a:xfrm>
            <a:off x="2362200" y="2819400"/>
            <a:ext cx="15240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vi-VN" altLang="x-none" sz="2000" dirty="0"/>
          </a:p>
        </p:txBody>
      </p:sp>
      <p:sp>
        <p:nvSpPr>
          <p:cNvPr id="9298" name="Text Box 9297"/>
          <p:cNvSpPr txBox="1"/>
          <p:nvPr/>
        </p:nvSpPr>
        <p:spPr>
          <a:xfrm>
            <a:off x="0" y="2362200"/>
            <a:ext cx="1066800" cy="701675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000" err="1">
                <a:latin typeface="Times New Roman" panose="02020603050405020304" pitchFamily="18" charset="0"/>
              </a:rPr>
              <a:t>thể</a:t>
            </a:r>
            <a:r>
              <a:rPr sz="2000">
                <a:latin typeface="Times New Roman" panose="02020603050405020304" pitchFamily="18" charset="0"/>
              </a:rPr>
              <a:t> </a:t>
            </a:r>
            <a:r>
              <a:rPr sz="2000" err="1">
                <a:latin typeface="Times New Roman" panose="02020603050405020304" pitchFamily="18" charset="0"/>
              </a:rPr>
              <a:t>cực</a:t>
            </a:r>
            <a:r>
              <a:rPr sz="2000">
                <a:latin typeface="Times New Roman" panose="02020603050405020304" pitchFamily="18" charset="0"/>
              </a:rPr>
              <a:t> </a:t>
            </a:r>
            <a:r>
              <a:rPr sz="2000" err="1">
                <a:latin typeface="Times New Roman" panose="02020603050405020304" pitchFamily="18" charset="0"/>
              </a:rPr>
              <a:t>thứ</a:t>
            </a:r>
            <a:r>
              <a:rPr sz="2000">
                <a:latin typeface="Times New Roman" panose="02020603050405020304" pitchFamily="18" charset="0"/>
              </a:rPr>
              <a:t> 1</a:t>
            </a:r>
            <a:endParaRPr sz="2000">
              <a:latin typeface="Times New Roman" panose="02020603050405020304" pitchFamily="18" charset="0"/>
            </a:endParaRPr>
          </a:p>
        </p:txBody>
      </p:sp>
      <p:sp>
        <p:nvSpPr>
          <p:cNvPr id="9299" name="Text Box 9298"/>
          <p:cNvSpPr txBox="1"/>
          <p:nvPr/>
        </p:nvSpPr>
        <p:spPr>
          <a:xfrm>
            <a:off x="1676400" y="2133600"/>
            <a:ext cx="2209800" cy="701675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000" err="1"/>
              <a:t>Noãn</a:t>
            </a:r>
            <a:r>
              <a:rPr sz="2000"/>
              <a:t> </a:t>
            </a:r>
            <a:r>
              <a:rPr sz="2000" err="1"/>
              <a:t>bào</a:t>
            </a:r>
            <a:r>
              <a:rPr sz="2000"/>
              <a:t> </a:t>
            </a:r>
            <a:r>
              <a:rPr sz="2000" err="1"/>
              <a:t>bậc</a:t>
            </a:r>
            <a:r>
              <a:rPr sz="2000"/>
              <a:t> 1 (2n)</a:t>
            </a:r>
            <a:endParaRPr sz="2000"/>
          </a:p>
        </p:txBody>
      </p:sp>
      <p:sp>
        <p:nvSpPr>
          <p:cNvPr id="9300" name="Text Box 9299"/>
          <p:cNvSpPr txBox="1"/>
          <p:nvPr/>
        </p:nvSpPr>
        <p:spPr>
          <a:xfrm>
            <a:off x="2438400" y="2819400"/>
            <a:ext cx="1524000" cy="701675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000" err="1"/>
              <a:t>Noãn</a:t>
            </a:r>
            <a:r>
              <a:rPr sz="2000"/>
              <a:t> </a:t>
            </a:r>
            <a:r>
              <a:rPr sz="2000" err="1"/>
              <a:t>bào</a:t>
            </a:r>
            <a:r>
              <a:rPr sz="2000"/>
              <a:t>  </a:t>
            </a:r>
            <a:r>
              <a:rPr sz="2000" err="1"/>
              <a:t>bậc</a:t>
            </a:r>
            <a:r>
              <a:rPr sz="2000"/>
              <a:t> 2 (n)</a:t>
            </a:r>
            <a:endParaRPr sz="2000"/>
          </a:p>
        </p:txBody>
      </p:sp>
      <p:sp>
        <p:nvSpPr>
          <p:cNvPr id="9301" name="Text Box 9300"/>
          <p:cNvSpPr txBox="1"/>
          <p:nvPr/>
        </p:nvSpPr>
        <p:spPr>
          <a:xfrm>
            <a:off x="0" y="1066800"/>
            <a:ext cx="1219200" cy="1006475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000" err="1"/>
              <a:t>Noãn</a:t>
            </a:r>
            <a:r>
              <a:rPr sz="2000"/>
              <a:t> </a:t>
            </a:r>
            <a:r>
              <a:rPr sz="2000" err="1"/>
              <a:t>nguyên</a:t>
            </a:r>
            <a:r>
              <a:rPr sz="2000"/>
              <a:t> </a:t>
            </a:r>
            <a:r>
              <a:rPr sz="2000" err="1"/>
              <a:t>bào</a:t>
            </a:r>
            <a:endParaRPr sz="2000"/>
          </a:p>
        </p:txBody>
      </p:sp>
      <p:sp>
        <p:nvSpPr>
          <p:cNvPr id="9302" name="Rectangles 9301"/>
          <p:cNvSpPr/>
          <p:nvPr/>
        </p:nvSpPr>
        <p:spPr>
          <a:xfrm>
            <a:off x="1447800" y="457200"/>
            <a:ext cx="635000" cy="3968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2000"/>
              <a:t>(2n)</a:t>
            </a:r>
            <a:endParaRPr sz="2000"/>
          </a:p>
        </p:txBody>
      </p:sp>
      <p:sp>
        <p:nvSpPr>
          <p:cNvPr id="9303" name="Rectangles 9302"/>
          <p:cNvSpPr/>
          <p:nvPr/>
        </p:nvSpPr>
        <p:spPr>
          <a:xfrm>
            <a:off x="3276600" y="1447800"/>
            <a:ext cx="635000" cy="3968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2000"/>
              <a:t>(2n)</a:t>
            </a:r>
            <a:endParaRPr sz="2000"/>
          </a:p>
        </p:txBody>
      </p:sp>
      <p:sp>
        <p:nvSpPr>
          <p:cNvPr id="9304" name="Rectangles 9303"/>
          <p:cNvSpPr/>
          <p:nvPr/>
        </p:nvSpPr>
        <p:spPr>
          <a:xfrm>
            <a:off x="1752600" y="1447800"/>
            <a:ext cx="635000" cy="3968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2000"/>
              <a:t>(2n)</a:t>
            </a:r>
            <a:endParaRPr sz="2000"/>
          </a:p>
        </p:txBody>
      </p:sp>
      <p:sp>
        <p:nvSpPr>
          <p:cNvPr id="9305" name="Rectangles 9304"/>
          <p:cNvSpPr/>
          <p:nvPr/>
        </p:nvSpPr>
        <p:spPr>
          <a:xfrm>
            <a:off x="7696200" y="457200"/>
            <a:ext cx="8382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000"/>
              <a:t>(2n)</a:t>
            </a:r>
            <a:endParaRPr sz="2000"/>
          </a:p>
        </p:txBody>
      </p:sp>
      <p:sp>
        <p:nvSpPr>
          <p:cNvPr id="9306" name="Rectangles 9305"/>
          <p:cNvSpPr/>
          <p:nvPr/>
        </p:nvSpPr>
        <p:spPr>
          <a:xfrm>
            <a:off x="7620000" y="1219200"/>
            <a:ext cx="635000" cy="3968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2000"/>
              <a:t>(2n)</a:t>
            </a:r>
            <a:endParaRPr sz="2000"/>
          </a:p>
        </p:txBody>
      </p:sp>
      <p:sp>
        <p:nvSpPr>
          <p:cNvPr id="9307" name="Rectangles 9306"/>
          <p:cNvSpPr/>
          <p:nvPr/>
        </p:nvSpPr>
        <p:spPr>
          <a:xfrm>
            <a:off x="6756400" y="1219200"/>
            <a:ext cx="635000" cy="3968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2000"/>
              <a:t>(2n)</a:t>
            </a:r>
            <a:endParaRPr sz="2000"/>
          </a:p>
        </p:txBody>
      </p:sp>
      <p:sp>
        <p:nvSpPr>
          <p:cNvPr id="9308" name="Text Box 9307"/>
          <p:cNvSpPr txBox="1"/>
          <p:nvPr/>
        </p:nvSpPr>
        <p:spPr>
          <a:xfrm>
            <a:off x="5334000" y="914400"/>
            <a:ext cx="914400" cy="915988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1800" err="1">
                <a:latin typeface="Times New Roman" panose="02020603050405020304" pitchFamily="18" charset="0"/>
              </a:rPr>
              <a:t>Tinh</a:t>
            </a:r>
            <a:r>
              <a:rPr sz="1800">
                <a:latin typeface="Times New Roman" panose="02020603050405020304" pitchFamily="18" charset="0"/>
              </a:rPr>
              <a:t> </a:t>
            </a:r>
            <a:r>
              <a:rPr sz="1800" err="1">
                <a:latin typeface="Times New Roman" panose="02020603050405020304" pitchFamily="18" charset="0"/>
              </a:rPr>
              <a:t>nguyên</a:t>
            </a:r>
            <a:r>
              <a:rPr sz="1800">
                <a:latin typeface="Times New Roman" panose="02020603050405020304" pitchFamily="18" charset="0"/>
              </a:rPr>
              <a:t> </a:t>
            </a:r>
            <a:r>
              <a:rPr sz="1800" err="1">
                <a:latin typeface="Times New Roman" panose="02020603050405020304" pitchFamily="18" charset="0"/>
              </a:rPr>
              <a:t>bào</a:t>
            </a:r>
            <a:endParaRPr sz="1800">
              <a:latin typeface="Times New Roman" panose="02020603050405020304" pitchFamily="18" charset="0"/>
            </a:endParaRPr>
          </a:p>
        </p:txBody>
      </p:sp>
      <p:sp>
        <p:nvSpPr>
          <p:cNvPr id="9309" name="Text Box 9308"/>
          <p:cNvSpPr txBox="1"/>
          <p:nvPr/>
        </p:nvSpPr>
        <p:spPr>
          <a:xfrm>
            <a:off x="1066800" y="0"/>
            <a:ext cx="2286000" cy="396875"/>
          </a:xfrm>
          <a:prstGeom prst="rect">
            <a:avLst/>
          </a:prstGeom>
          <a:gradFill rotWithShape="1">
            <a:gsLst>
              <a:gs pos="0">
                <a:srgbClr val="DDDDDD">
                  <a:gamma/>
                  <a:shade val="46275"/>
                  <a:invGamma/>
                </a:srgbClr>
              </a:gs>
              <a:gs pos="50000">
                <a:srgbClr val="DDDDDD"/>
              </a:gs>
              <a:gs pos="100000">
                <a:srgbClr val="DDDDDD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000" b="1" err="1">
                <a:solidFill>
                  <a:srgbClr val="FF0000"/>
                </a:solidFill>
              </a:rPr>
              <a:t>Sự</a:t>
            </a:r>
            <a:r>
              <a:rPr sz="2000" b="1">
                <a:solidFill>
                  <a:srgbClr val="FF0000"/>
                </a:solidFill>
              </a:rPr>
              <a:t> </a:t>
            </a:r>
            <a:r>
              <a:rPr sz="2000" b="1" err="1">
                <a:solidFill>
                  <a:srgbClr val="FF0000"/>
                </a:solidFill>
              </a:rPr>
              <a:t>tạo</a:t>
            </a:r>
            <a:r>
              <a:rPr sz="2000" b="1">
                <a:solidFill>
                  <a:srgbClr val="FF0000"/>
                </a:solidFill>
              </a:rPr>
              <a:t> </a:t>
            </a:r>
            <a:r>
              <a:rPr sz="2000" b="1" err="1">
                <a:solidFill>
                  <a:srgbClr val="FF0000"/>
                </a:solidFill>
              </a:rPr>
              <a:t>noãn</a:t>
            </a:r>
            <a:endParaRPr sz="2000" b="1">
              <a:solidFill>
                <a:srgbClr val="FF0000"/>
              </a:solidFill>
            </a:endParaRPr>
          </a:p>
        </p:txBody>
      </p:sp>
      <p:sp>
        <p:nvSpPr>
          <p:cNvPr id="9310" name="Text Box 9309"/>
          <p:cNvSpPr txBox="1"/>
          <p:nvPr/>
        </p:nvSpPr>
        <p:spPr>
          <a:xfrm>
            <a:off x="5257800" y="0"/>
            <a:ext cx="2286000" cy="396875"/>
          </a:xfrm>
          <a:prstGeom prst="rect">
            <a:avLst/>
          </a:prstGeom>
          <a:gradFill rotWithShape="1">
            <a:gsLst>
              <a:gs pos="0">
                <a:srgbClr val="DDDDDD">
                  <a:gamma/>
                  <a:shade val="46275"/>
                  <a:invGamma/>
                </a:srgbClr>
              </a:gs>
              <a:gs pos="50000">
                <a:srgbClr val="DDDDDD"/>
              </a:gs>
              <a:gs pos="100000">
                <a:srgbClr val="DDDDDD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000" b="1" err="1">
                <a:solidFill>
                  <a:srgbClr val="FF0000"/>
                </a:solidFill>
              </a:rPr>
              <a:t>Sự</a:t>
            </a:r>
            <a:r>
              <a:rPr sz="2000" b="1">
                <a:solidFill>
                  <a:srgbClr val="FF0000"/>
                </a:solidFill>
              </a:rPr>
              <a:t> </a:t>
            </a:r>
            <a:r>
              <a:rPr sz="2000" b="1" err="1">
                <a:solidFill>
                  <a:srgbClr val="FF0000"/>
                </a:solidFill>
              </a:rPr>
              <a:t>tạo</a:t>
            </a:r>
            <a:r>
              <a:rPr sz="2000" b="1">
                <a:solidFill>
                  <a:srgbClr val="FF0000"/>
                </a:solidFill>
              </a:rPr>
              <a:t> </a:t>
            </a:r>
            <a:r>
              <a:rPr sz="2000" b="1" err="1">
                <a:solidFill>
                  <a:srgbClr val="FF0000"/>
                </a:solidFill>
              </a:rPr>
              <a:t>tinh</a:t>
            </a:r>
            <a:endParaRPr sz="2000" b="1">
              <a:solidFill>
                <a:srgbClr val="FF0000"/>
              </a:solidFill>
            </a:endParaRPr>
          </a:p>
        </p:txBody>
      </p:sp>
      <p:sp>
        <p:nvSpPr>
          <p:cNvPr id="9311" name="Text Box 9310"/>
          <p:cNvSpPr txBox="1"/>
          <p:nvPr/>
        </p:nvSpPr>
        <p:spPr>
          <a:xfrm>
            <a:off x="6924675" y="1905000"/>
            <a:ext cx="2133600" cy="4572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err="1">
                <a:latin typeface="Times New Roman" panose="02020603050405020304" pitchFamily="18" charset="0"/>
              </a:rPr>
              <a:t>Tinh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bào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bậc</a:t>
            </a:r>
            <a:r>
              <a:rPr>
                <a:latin typeface="Times New Roman" panose="02020603050405020304" pitchFamily="18" charset="0"/>
              </a:rPr>
              <a:t> 1</a:t>
            </a:r>
            <a:endParaRPr>
              <a:latin typeface="Times New Roman" panose="02020603050405020304" pitchFamily="18" charset="0"/>
            </a:endParaRPr>
          </a:p>
        </p:txBody>
      </p:sp>
      <p:sp>
        <p:nvSpPr>
          <p:cNvPr id="9312" name="Text Box 9311"/>
          <p:cNvSpPr txBox="1"/>
          <p:nvPr/>
        </p:nvSpPr>
        <p:spPr>
          <a:xfrm>
            <a:off x="5838825" y="3019425"/>
            <a:ext cx="1752600" cy="396875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000" err="1">
                <a:latin typeface="Times New Roman" panose="02020603050405020304" pitchFamily="18" charset="0"/>
              </a:rPr>
              <a:t>Tinh</a:t>
            </a:r>
            <a:r>
              <a:rPr sz="2000">
                <a:latin typeface="Times New Roman" panose="02020603050405020304" pitchFamily="18" charset="0"/>
              </a:rPr>
              <a:t> </a:t>
            </a:r>
            <a:r>
              <a:rPr sz="2000" err="1">
                <a:latin typeface="Times New Roman" panose="02020603050405020304" pitchFamily="18" charset="0"/>
              </a:rPr>
              <a:t>bào</a:t>
            </a:r>
            <a:r>
              <a:rPr sz="2000">
                <a:latin typeface="Times New Roman" panose="02020603050405020304" pitchFamily="18" charset="0"/>
              </a:rPr>
              <a:t> </a:t>
            </a:r>
            <a:r>
              <a:rPr sz="2000" err="1">
                <a:latin typeface="Times New Roman" panose="02020603050405020304" pitchFamily="18" charset="0"/>
              </a:rPr>
              <a:t>bậc</a:t>
            </a:r>
            <a:r>
              <a:rPr sz="2000">
                <a:latin typeface="Times New Roman" panose="02020603050405020304" pitchFamily="18" charset="0"/>
              </a:rPr>
              <a:t> 2</a:t>
            </a:r>
            <a:endParaRPr sz="2000">
              <a:latin typeface="Times New Roman" panose="02020603050405020304" pitchFamily="18" charset="0"/>
            </a:endParaRPr>
          </a:p>
        </p:txBody>
      </p:sp>
      <p:sp>
        <p:nvSpPr>
          <p:cNvPr id="9313" name="Rectangles 9312"/>
          <p:cNvSpPr/>
          <p:nvPr/>
        </p:nvSpPr>
        <p:spPr>
          <a:xfrm>
            <a:off x="4724400" y="2895600"/>
            <a:ext cx="493713" cy="3968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2000"/>
              <a:t>(n)</a:t>
            </a:r>
            <a:endParaRPr sz="2000"/>
          </a:p>
        </p:txBody>
      </p:sp>
      <p:sp>
        <p:nvSpPr>
          <p:cNvPr id="9314" name="Rectangles 9313"/>
          <p:cNvSpPr/>
          <p:nvPr/>
        </p:nvSpPr>
        <p:spPr>
          <a:xfrm>
            <a:off x="8077200" y="2819400"/>
            <a:ext cx="493713" cy="3968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2000"/>
              <a:t>(n)</a:t>
            </a:r>
            <a:endParaRPr sz="2000"/>
          </a:p>
        </p:txBody>
      </p:sp>
      <p:sp>
        <p:nvSpPr>
          <p:cNvPr id="9315" name="Rectangles 9314"/>
          <p:cNvSpPr/>
          <p:nvPr/>
        </p:nvSpPr>
        <p:spPr>
          <a:xfrm>
            <a:off x="5105400" y="4114800"/>
            <a:ext cx="493713" cy="3968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2000"/>
              <a:t>(n)</a:t>
            </a:r>
            <a:endParaRPr sz="2000"/>
          </a:p>
        </p:txBody>
      </p:sp>
      <p:sp>
        <p:nvSpPr>
          <p:cNvPr id="9316" name="Rectangles 9315"/>
          <p:cNvSpPr/>
          <p:nvPr/>
        </p:nvSpPr>
        <p:spPr>
          <a:xfrm>
            <a:off x="6248400" y="4343400"/>
            <a:ext cx="493713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000"/>
              <a:t>(n)</a:t>
            </a:r>
            <a:endParaRPr sz="2000"/>
          </a:p>
        </p:txBody>
      </p:sp>
      <p:sp>
        <p:nvSpPr>
          <p:cNvPr id="9317" name="Rectangles 9316"/>
          <p:cNvSpPr/>
          <p:nvPr/>
        </p:nvSpPr>
        <p:spPr>
          <a:xfrm>
            <a:off x="7086600" y="4267200"/>
            <a:ext cx="493713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000"/>
              <a:t>(n)</a:t>
            </a:r>
            <a:endParaRPr sz="2000"/>
          </a:p>
        </p:txBody>
      </p:sp>
      <p:sp>
        <p:nvSpPr>
          <p:cNvPr id="9318" name="Rectangles 9317"/>
          <p:cNvSpPr/>
          <p:nvPr/>
        </p:nvSpPr>
        <p:spPr>
          <a:xfrm>
            <a:off x="8153400" y="4267200"/>
            <a:ext cx="493713" cy="3968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2000"/>
              <a:t>(n)</a:t>
            </a:r>
            <a:endParaRPr sz="2000"/>
          </a:p>
        </p:txBody>
      </p:sp>
      <p:sp>
        <p:nvSpPr>
          <p:cNvPr id="9319" name="Rectangles 9318"/>
          <p:cNvSpPr/>
          <p:nvPr/>
        </p:nvSpPr>
        <p:spPr>
          <a:xfrm rot="10800000" flipV="1">
            <a:off x="3352800" y="914400"/>
            <a:ext cx="1905000" cy="4572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r>
              <a:rPr err="1">
                <a:solidFill>
                  <a:srgbClr val="FF0000"/>
                </a:solidFill>
                <a:latin typeface="Times New Roman" panose="02020603050405020304" pitchFamily="18" charset="0"/>
              </a:rPr>
              <a:t>Nguyên</a:t>
            </a:r>
            <a:r>
              <a:rPr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rgbClr val="FF0000"/>
                </a:solidFill>
                <a:latin typeface="Times New Roman" panose="02020603050405020304" pitchFamily="18" charset="0"/>
              </a:rPr>
              <a:t>phân</a:t>
            </a:r>
            <a:endParaRPr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320" name="Rectangles 9319"/>
          <p:cNvSpPr/>
          <p:nvPr/>
        </p:nvSpPr>
        <p:spPr>
          <a:xfrm rot="10800000" flipV="1">
            <a:off x="3351213" y="3503613"/>
            <a:ext cx="1828800" cy="4572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r>
              <a:rPr err="1">
                <a:solidFill>
                  <a:srgbClr val="FF0000"/>
                </a:solidFill>
                <a:latin typeface="Times New Roman" panose="02020603050405020304" pitchFamily="18" charset="0"/>
              </a:rPr>
              <a:t>Giảm</a:t>
            </a:r>
            <a:r>
              <a:rPr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rgbClr val="FF0000"/>
                </a:solidFill>
                <a:latin typeface="Times New Roman" panose="02020603050405020304" pitchFamily="18" charset="0"/>
              </a:rPr>
              <a:t>phân</a:t>
            </a:r>
            <a:r>
              <a:rPr>
                <a:solidFill>
                  <a:srgbClr val="FF0000"/>
                </a:solidFill>
                <a:latin typeface="Times New Roman" panose="02020603050405020304" pitchFamily="18" charset="0"/>
              </a:rPr>
              <a:t> II</a:t>
            </a:r>
            <a:endParaRPr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321" name="Rectangles 9320"/>
          <p:cNvSpPr/>
          <p:nvPr/>
        </p:nvSpPr>
        <p:spPr>
          <a:xfrm rot="10800000" flipV="1">
            <a:off x="3579813" y="2667000"/>
            <a:ext cx="1830387" cy="4572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r>
              <a:rPr err="1">
                <a:solidFill>
                  <a:srgbClr val="FF0000"/>
                </a:solidFill>
                <a:latin typeface="Times New Roman" panose="02020603050405020304" pitchFamily="18" charset="0"/>
              </a:rPr>
              <a:t>Giảm</a:t>
            </a:r>
            <a:r>
              <a:rPr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rgbClr val="FF0000"/>
                </a:solidFill>
                <a:latin typeface="Times New Roman" panose="02020603050405020304" pitchFamily="18" charset="0"/>
              </a:rPr>
              <a:t>phân</a:t>
            </a:r>
            <a:r>
              <a:rPr>
                <a:solidFill>
                  <a:srgbClr val="FF0000"/>
                </a:solidFill>
                <a:latin typeface="Times New Roman" panose="02020603050405020304" pitchFamily="18" charset="0"/>
              </a:rPr>
              <a:t> I</a:t>
            </a:r>
            <a:endParaRPr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322" name="Text Box 9321"/>
          <p:cNvSpPr txBox="1"/>
          <p:nvPr/>
        </p:nvSpPr>
        <p:spPr>
          <a:xfrm>
            <a:off x="0" y="304800"/>
            <a:ext cx="9144000" cy="94615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  <a:tileRect/>
          </a:gradFill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800" b="1" err="1">
                <a:solidFill>
                  <a:srgbClr val="0000CC"/>
                </a:solidFill>
                <a:latin typeface="Times New Roman" panose="02020603050405020304" pitchFamily="18" charset="0"/>
              </a:rPr>
              <a:t>Em</a:t>
            </a:r>
            <a:r>
              <a:rPr sz="2800" b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0000CC"/>
                </a:solidFill>
                <a:latin typeface="Times New Roman" panose="02020603050405020304" pitchFamily="18" charset="0"/>
              </a:rPr>
              <a:t>hãy</a:t>
            </a:r>
            <a:r>
              <a:rPr sz="2800" b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0000CC"/>
                </a:solidFill>
                <a:latin typeface="Times New Roman" panose="02020603050405020304" pitchFamily="18" charset="0"/>
              </a:rPr>
              <a:t>quan</a:t>
            </a:r>
            <a:r>
              <a:rPr sz="2800" b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0000CC"/>
                </a:solidFill>
                <a:latin typeface="Times New Roman" panose="02020603050405020304" pitchFamily="18" charset="0"/>
              </a:rPr>
              <a:t>sát</a:t>
            </a:r>
            <a:r>
              <a:rPr sz="2800" b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0000CC"/>
                </a:solidFill>
                <a:latin typeface="Times New Roman" panose="02020603050405020304" pitchFamily="18" charset="0"/>
              </a:rPr>
              <a:t>hình</a:t>
            </a:r>
            <a:r>
              <a:rPr sz="2800" b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0000CC"/>
                </a:solidFill>
                <a:latin typeface="Times New Roman" panose="02020603050405020304" pitchFamily="18" charset="0"/>
              </a:rPr>
              <a:t>và</a:t>
            </a:r>
            <a:r>
              <a:rPr sz="2800" b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0000CC"/>
                </a:solidFill>
                <a:latin typeface="Times New Roman" panose="02020603050405020304" pitchFamily="18" charset="0"/>
              </a:rPr>
              <a:t>mô</a:t>
            </a:r>
            <a:r>
              <a:rPr sz="2800" b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0000CC"/>
                </a:solidFill>
                <a:latin typeface="Times New Roman" panose="02020603050405020304" pitchFamily="18" charset="0"/>
              </a:rPr>
              <a:t>tả</a:t>
            </a:r>
            <a:r>
              <a:rPr sz="2800" b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0000CC"/>
                </a:solidFill>
                <a:latin typeface="Times New Roman" panose="02020603050405020304" pitchFamily="18" charset="0"/>
              </a:rPr>
              <a:t>quá</a:t>
            </a:r>
            <a:r>
              <a:rPr sz="2800" b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0000CC"/>
                </a:solidFill>
                <a:latin typeface="Times New Roman" panose="02020603050405020304" pitchFamily="18" charset="0"/>
              </a:rPr>
              <a:t>trình</a:t>
            </a:r>
            <a:r>
              <a:rPr sz="2800" b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0000CC"/>
                </a:solidFill>
                <a:latin typeface="Times New Roman" panose="02020603050405020304" pitchFamily="18" charset="0"/>
              </a:rPr>
              <a:t>phát</a:t>
            </a:r>
            <a:r>
              <a:rPr sz="2800" b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0000CC"/>
                </a:solidFill>
                <a:latin typeface="Times New Roman" panose="02020603050405020304" pitchFamily="18" charset="0"/>
              </a:rPr>
              <a:t>sinh</a:t>
            </a:r>
            <a:r>
              <a:rPr sz="2800" b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0000CC"/>
                </a:solidFill>
                <a:latin typeface="Times New Roman" panose="02020603050405020304" pitchFamily="18" charset="0"/>
              </a:rPr>
              <a:t>giao</a:t>
            </a:r>
            <a:r>
              <a:rPr sz="2800" b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0000CC"/>
                </a:solidFill>
                <a:latin typeface="Times New Roman" panose="02020603050405020304" pitchFamily="18" charset="0"/>
              </a:rPr>
              <a:t>tử</a:t>
            </a:r>
            <a:r>
              <a:rPr sz="2800" b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0000CC"/>
                </a:solidFill>
                <a:latin typeface="Times New Roman" panose="02020603050405020304" pitchFamily="18" charset="0"/>
              </a:rPr>
              <a:t>đực</a:t>
            </a:r>
            <a:r>
              <a:rPr sz="2800" b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0000CC"/>
                </a:solidFill>
                <a:latin typeface="Times New Roman" panose="02020603050405020304" pitchFamily="18" charset="0"/>
              </a:rPr>
              <a:t>và</a:t>
            </a:r>
            <a:r>
              <a:rPr sz="2800" b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0000CC"/>
                </a:solidFill>
                <a:latin typeface="Times New Roman" panose="02020603050405020304" pitchFamily="18" charset="0"/>
              </a:rPr>
              <a:t>cái</a:t>
            </a:r>
            <a:r>
              <a:rPr sz="2800" b="1">
                <a:solidFill>
                  <a:srgbClr val="0000CC"/>
                </a:solidFill>
                <a:latin typeface="Times New Roman" panose="02020603050405020304" pitchFamily="18" charset="0"/>
              </a:rPr>
              <a:t> ở </a:t>
            </a:r>
            <a:r>
              <a:rPr sz="2800" b="1" err="1">
                <a:solidFill>
                  <a:srgbClr val="0000CC"/>
                </a:solidFill>
                <a:latin typeface="Times New Roman" panose="02020603050405020304" pitchFamily="18" charset="0"/>
              </a:rPr>
              <a:t>động</a:t>
            </a:r>
            <a:r>
              <a:rPr sz="2800" b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err="1">
                <a:solidFill>
                  <a:srgbClr val="0000CC"/>
                </a:solidFill>
                <a:latin typeface="Times New Roman" panose="02020603050405020304" pitchFamily="18" charset="0"/>
              </a:rPr>
              <a:t>vật</a:t>
            </a:r>
            <a:r>
              <a:rPr sz="2800" b="1">
                <a:solidFill>
                  <a:srgbClr val="0000CC"/>
                </a:solidFill>
                <a:latin typeface="Times New Roman" panose="02020603050405020304" pitchFamily="18" charset="0"/>
              </a:rPr>
              <a:t>?</a:t>
            </a:r>
            <a:endParaRPr sz="28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9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9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xit" presetSubtype="2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0"/>
                                        <p:tgtEl>
                                          <p:spTgt spid="9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/>
                                        <p:tgtEl>
                                          <p:spTgt spid="9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2" grpId="0" animBg="1"/>
      <p:bldP spid="932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7" name="Oval 6146"/>
          <p:cNvSpPr/>
          <p:nvPr/>
        </p:nvSpPr>
        <p:spPr>
          <a:xfrm>
            <a:off x="2590800" y="3657600"/>
            <a:ext cx="838200" cy="8382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48" name="Oval 6147"/>
          <p:cNvSpPr/>
          <p:nvPr/>
        </p:nvSpPr>
        <p:spPr>
          <a:xfrm>
            <a:off x="2895600" y="3962400"/>
            <a:ext cx="228600" cy="228600"/>
          </a:xfrm>
          <a:prstGeom prst="ellipse">
            <a:avLst/>
          </a:prstGeom>
          <a:gradFill rotWithShape="1">
            <a:gsLst>
              <a:gs pos="0">
                <a:srgbClr val="4809FB"/>
              </a:gs>
              <a:gs pos="100000">
                <a:srgbClr val="4809F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49" name="Oval 6148"/>
          <p:cNvSpPr/>
          <p:nvPr/>
        </p:nvSpPr>
        <p:spPr>
          <a:xfrm>
            <a:off x="3581400" y="5715000"/>
            <a:ext cx="838200" cy="8382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50" name="Oval 6149"/>
          <p:cNvSpPr/>
          <p:nvPr/>
        </p:nvSpPr>
        <p:spPr>
          <a:xfrm>
            <a:off x="3886200" y="6019800"/>
            <a:ext cx="228600" cy="228600"/>
          </a:xfrm>
          <a:prstGeom prst="ellipse">
            <a:avLst/>
          </a:prstGeom>
          <a:gradFill rotWithShape="1">
            <a:gsLst>
              <a:gs pos="0">
                <a:srgbClr val="4809FB"/>
              </a:gs>
              <a:gs pos="100000">
                <a:srgbClr val="4809F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51" name="Oval 6150"/>
          <p:cNvSpPr/>
          <p:nvPr/>
        </p:nvSpPr>
        <p:spPr>
          <a:xfrm>
            <a:off x="3505200" y="4572000"/>
            <a:ext cx="838200" cy="8382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52" name="Oval 6151"/>
          <p:cNvSpPr/>
          <p:nvPr/>
        </p:nvSpPr>
        <p:spPr>
          <a:xfrm>
            <a:off x="3810000" y="4876800"/>
            <a:ext cx="228600" cy="228600"/>
          </a:xfrm>
          <a:prstGeom prst="ellipse">
            <a:avLst/>
          </a:prstGeom>
          <a:gradFill rotWithShape="1">
            <a:gsLst>
              <a:gs pos="0">
                <a:srgbClr val="4809FB"/>
              </a:gs>
              <a:gs pos="100000">
                <a:srgbClr val="4809F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53" name="Oval 6152"/>
          <p:cNvSpPr/>
          <p:nvPr/>
        </p:nvSpPr>
        <p:spPr>
          <a:xfrm>
            <a:off x="1752600" y="2971800"/>
            <a:ext cx="685800" cy="6858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54" name="Oval 6153"/>
          <p:cNvSpPr/>
          <p:nvPr/>
        </p:nvSpPr>
        <p:spPr>
          <a:xfrm>
            <a:off x="1981200" y="3200400"/>
            <a:ext cx="228600" cy="228600"/>
          </a:xfrm>
          <a:prstGeom prst="ellipse">
            <a:avLst/>
          </a:prstGeom>
          <a:gradFill rotWithShape="1">
            <a:gsLst>
              <a:gs pos="0">
                <a:srgbClr val="4809FB"/>
              </a:gs>
              <a:gs pos="100000">
                <a:srgbClr val="4809F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55" name="Oval 6154"/>
          <p:cNvSpPr/>
          <p:nvPr/>
        </p:nvSpPr>
        <p:spPr>
          <a:xfrm>
            <a:off x="1295400" y="2133600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56" name="Oval 6155"/>
          <p:cNvSpPr/>
          <p:nvPr/>
        </p:nvSpPr>
        <p:spPr>
          <a:xfrm>
            <a:off x="1447800" y="2286000"/>
            <a:ext cx="228600" cy="228600"/>
          </a:xfrm>
          <a:prstGeom prst="ellipse">
            <a:avLst/>
          </a:prstGeom>
          <a:gradFill rotWithShape="1">
            <a:gsLst>
              <a:gs pos="0">
                <a:srgbClr val="4809FB"/>
              </a:gs>
              <a:gs pos="100000">
                <a:srgbClr val="4809F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57" name="Oval 6156"/>
          <p:cNvSpPr/>
          <p:nvPr/>
        </p:nvSpPr>
        <p:spPr>
          <a:xfrm>
            <a:off x="1295400" y="1295400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58" name="Oval 6157"/>
          <p:cNvSpPr/>
          <p:nvPr/>
        </p:nvSpPr>
        <p:spPr>
          <a:xfrm>
            <a:off x="1447800" y="1447800"/>
            <a:ext cx="228600" cy="228600"/>
          </a:xfrm>
          <a:prstGeom prst="ellipse">
            <a:avLst/>
          </a:prstGeom>
          <a:gradFill rotWithShape="1">
            <a:gsLst>
              <a:gs pos="0">
                <a:srgbClr val="4809FB"/>
              </a:gs>
              <a:gs pos="100000">
                <a:srgbClr val="4809F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59" name="Oval 6158"/>
          <p:cNvSpPr/>
          <p:nvPr/>
        </p:nvSpPr>
        <p:spPr>
          <a:xfrm>
            <a:off x="2057400" y="457200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60" name="Oval 6159"/>
          <p:cNvSpPr/>
          <p:nvPr/>
        </p:nvSpPr>
        <p:spPr>
          <a:xfrm>
            <a:off x="2209800" y="609600"/>
            <a:ext cx="228600" cy="228600"/>
          </a:xfrm>
          <a:prstGeom prst="ellipse">
            <a:avLst/>
          </a:prstGeom>
          <a:gradFill rotWithShape="1">
            <a:gsLst>
              <a:gs pos="0">
                <a:srgbClr val="4809FB"/>
              </a:gs>
              <a:gs pos="100000">
                <a:srgbClr val="4809F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61" name="Oval 6160"/>
          <p:cNvSpPr/>
          <p:nvPr/>
        </p:nvSpPr>
        <p:spPr>
          <a:xfrm>
            <a:off x="2590800" y="1371600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62" name="Oval 6161"/>
          <p:cNvSpPr/>
          <p:nvPr/>
        </p:nvSpPr>
        <p:spPr>
          <a:xfrm>
            <a:off x="2743200" y="1524000"/>
            <a:ext cx="228600" cy="228600"/>
          </a:xfrm>
          <a:prstGeom prst="ellipse">
            <a:avLst/>
          </a:prstGeom>
          <a:gradFill rotWithShape="1">
            <a:gsLst>
              <a:gs pos="0">
                <a:srgbClr val="4809FB"/>
              </a:gs>
              <a:gs pos="100000">
                <a:srgbClr val="4809F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63" name="Oval 6162"/>
          <p:cNvSpPr/>
          <p:nvPr/>
        </p:nvSpPr>
        <p:spPr>
          <a:xfrm>
            <a:off x="7162800" y="381000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64" name="Oval 6163"/>
          <p:cNvSpPr/>
          <p:nvPr/>
        </p:nvSpPr>
        <p:spPr>
          <a:xfrm>
            <a:off x="7315200" y="533400"/>
            <a:ext cx="228600" cy="228600"/>
          </a:xfrm>
          <a:prstGeom prst="ellipse">
            <a:avLst/>
          </a:prstGeom>
          <a:gradFill rotWithShape="1">
            <a:gsLst>
              <a:gs pos="0">
                <a:srgbClr val="4809FB"/>
              </a:gs>
              <a:gs pos="100000">
                <a:srgbClr val="4809F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65" name="Oval 6164"/>
          <p:cNvSpPr/>
          <p:nvPr/>
        </p:nvSpPr>
        <p:spPr>
          <a:xfrm>
            <a:off x="8305800" y="1066800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66" name="Oval 6165"/>
          <p:cNvSpPr/>
          <p:nvPr/>
        </p:nvSpPr>
        <p:spPr>
          <a:xfrm>
            <a:off x="8458200" y="1219200"/>
            <a:ext cx="228600" cy="228600"/>
          </a:xfrm>
          <a:prstGeom prst="ellipse">
            <a:avLst/>
          </a:prstGeom>
          <a:gradFill rotWithShape="1">
            <a:gsLst>
              <a:gs pos="0">
                <a:srgbClr val="4809FB"/>
              </a:gs>
              <a:gs pos="100000">
                <a:srgbClr val="4809F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67" name="Oval 6166"/>
          <p:cNvSpPr/>
          <p:nvPr/>
        </p:nvSpPr>
        <p:spPr>
          <a:xfrm>
            <a:off x="6324600" y="1066800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68" name="Oval 6167"/>
          <p:cNvSpPr/>
          <p:nvPr/>
        </p:nvSpPr>
        <p:spPr>
          <a:xfrm>
            <a:off x="6477000" y="1219200"/>
            <a:ext cx="228600" cy="228600"/>
          </a:xfrm>
          <a:prstGeom prst="ellipse">
            <a:avLst/>
          </a:prstGeom>
          <a:gradFill rotWithShape="1">
            <a:gsLst>
              <a:gs pos="0">
                <a:srgbClr val="4809FB"/>
              </a:gs>
              <a:gs pos="100000">
                <a:srgbClr val="4809F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69" name="Oval 6168"/>
          <p:cNvSpPr/>
          <p:nvPr/>
        </p:nvSpPr>
        <p:spPr>
          <a:xfrm>
            <a:off x="6324600" y="1981200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70" name="Oval 6169"/>
          <p:cNvSpPr/>
          <p:nvPr/>
        </p:nvSpPr>
        <p:spPr>
          <a:xfrm>
            <a:off x="6477000" y="2133600"/>
            <a:ext cx="228600" cy="228600"/>
          </a:xfrm>
          <a:prstGeom prst="ellipse">
            <a:avLst/>
          </a:prstGeom>
          <a:gradFill rotWithShape="1">
            <a:gsLst>
              <a:gs pos="0">
                <a:srgbClr val="4809FB"/>
              </a:gs>
              <a:gs pos="100000">
                <a:srgbClr val="4809F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71" name="Oval 6170"/>
          <p:cNvSpPr/>
          <p:nvPr/>
        </p:nvSpPr>
        <p:spPr>
          <a:xfrm>
            <a:off x="5257800" y="2819400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72" name="Oval 6171"/>
          <p:cNvSpPr/>
          <p:nvPr/>
        </p:nvSpPr>
        <p:spPr>
          <a:xfrm>
            <a:off x="5410200" y="2971800"/>
            <a:ext cx="228600" cy="228600"/>
          </a:xfrm>
          <a:prstGeom prst="ellipse">
            <a:avLst/>
          </a:prstGeom>
          <a:gradFill rotWithShape="1">
            <a:gsLst>
              <a:gs pos="0">
                <a:srgbClr val="4809FB"/>
              </a:gs>
              <a:gs pos="100000">
                <a:srgbClr val="4809F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73" name="Oval 6172"/>
          <p:cNvSpPr/>
          <p:nvPr/>
        </p:nvSpPr>
        <p:spPr>
          <a:xfrm>
            <a:off x="8153400" y="3886200"/>
            <a:ext cx="381000" cy="3810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74" name="Oval 6173"/>
          <p:cNvSpPr/>
          <p:nvPr/>
        </p:nvSpPr>
        <p:spPr>
          <a:xfrm>
            <a:off x="8229600" y="3962400"/>
            <a:ext cx="228600" cy="228600"/>
          </a:xfrm>
          <a:prstGeom prst="ellipse">
            <a:avLst/>
          </a:prstGeom>
          <a:gradFill rotWithShape="1">
            <a:gsLst>
              <a:gs pos="0">
                <a:srgbClr val="4809FB"/>
              </a:gs>
              <a:gs pos="100000">
                <a:srgbClr val="4809F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75" name="Oval 6174"/>
          <p:cNvSpPr/>
          <p:nvPr/>
        </p:nvSpPr>
        <p:spPr>
          <a:xfrm>
            <a:off x="7086600" y="3962400"/>
            <a:ext cx="381000" cy="3810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76" name="Oval 6175"/>
          <p:cNvSpPr/>
          <p:nvPr/>
        </p:nvSpPr>
        <p:spPr>
          <a:xfrm>
            <a:off x="7162800" y="4038600"/>
            <a:ext cx="228600" cy="228600"/>
          </a:xfrm>
          <a:prstGeom prst="ellipse">
            <a:avLst/>
          </a:prstGeom>
          <a:gradFill rotWithShape="1">
            <a:gsLst>
              <a:gs pos="0">
                <a:srgbClr val="4809FB"/>
              </a:gs>
              <a:gs pos="100000">
                <a:srgbClr val="4809F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77" name="Oval 6176"/>
          <p:cNvSpPr/>
          <p:nvPr/>
        </p:nvSpPr>
        <p:spPr>
          <a:xfrm>
            <a:off x="6096000" y="4038600"/>
            <a:ext cx="381000" cy="3810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78" name="Oval 6177"/>
          <p:cNvSpPr/>
          <p:nvPr/>
        </p:nvSpPr>
        <p:spPr>
          <a:xfrm>
            <a:off x="6172200" y="4114800"/>
            <a:ext cx="228600" cy="228600"/>
          </a:xfrm>
          <a:prstGeom prst="ellipse">
            <a:avLst/>
          </a:prstGeom>
          <a:gradFill rotWithShape="1">
            <a:gsLst>
              <a:gs pos="0">
                <a:srgbClr val="4809FB"/>
              </a:gs>
              <a:gs pos="100000">
                <a:srgbClr val="4809F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79" name="Oval 6178"/>
          <p:cNvSpPr/>
          <p:nvPr/>
        </p:nvSpPr>
        <p:spPr>
          <a:xfrm>
            <a:off x="4724400" y="4114800"/>
            <a:ext cx="381000" cy="3810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80" name="Oval 6179"/>
          <p:cNvSpPr/>
          <p:nvPr/>
        </p:nvSpPr>
        <p:spPr>
          <a:xfrm>
            <a:off x="4800600" y="4191000"/>
            <a:ext cx="228600" cy="228600"/>
          </a:xfrm>
          <a:prstGeom prst="ellipse">
            <a:avLst/>
          </a:prstGeom>
          <a:gradFill rotWithShape="1">
            <a:gsLst>
              <a:gs pos="0">
                <a:srgbClr val="4809FB"/>
              </a:gs>
              <a:gs pos="100000">
                <a:srgbClr val="4809F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81" name="Oval 6180"/>
          <p:cNvSpPr/>
          <p:nvPr/>
        </p:nvSpPr>
        <p:spPr>
          <a:xfrm>
            <a:off x="4343400" y="4724400"/>
            <a:ext cx="381000" cy="3810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82" name="Oval 6181"/>
          <p:cNvSpPr/>
          <p:nvPr/>
        </p:nvSpPr>
        <p:spPr>
          <a:xfrm>
            <a:off x="4419600" y="4800600"/>
            <a:ext cx="228600" cy="228600"/>
          </a:xfrm>
          <a:prstGeom prst="ellipse">
            <a:avLst/>
          </a:prstGeom>
          <a:gradFill rotWithShape="1">
            <a:gsLst>
              <a:gs pos="0">
                <a:srgbClr val="4809FB"/>
              </a:gs>
              <a:gs pos="100000">
                <a:srgbClr val="4809F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83" name="Oval 6182"/>
          <p:cNvSpPr/>
          <p:nvPr/>
        </p:nvSpPr>
        <p:spPr>
          <a:xfrm>
            <a:off x="1219200" y="4114800"/>
            <a:ext cx="381000" cy="3810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84" name="Oval 6183"/>
          <p:cNvSpPr/>
          <p:nvPr/>
        </p:nvSpPr>
        <p:spPr>
          <a:xfrm>
            <a:off x="1295400" y="4191000"/>
            <a:ext cx="228600" cy="228600"/>
          </a:xfrm>
          <a:prstGeom prst="ellipse">
            <a:avLst/>
          </a:prstGeom>
          <a:gradFill rotWithShape="1">
            <a:gsLst>
              <a:gs pos="0">
                <a:srgbClr val="4809FB"/>
              </a:gs>
              <a:gs pos="100000">
                <a:srgbClr val="4809F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85" name="Oval 6184"/>
          <p:cNvSpPr/>
          <p:nvPr/>
        </p:nvSpPr>
        <p:spPr>
          <a:xfrm>
            <a:off x="609600" y="4114800"/>
            <a:ext cx="381000" cy="3810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86" name="Oval 6185"/>
          <p:cNvSpPr/>
          <p:nvPr/>
        </p:nvSpPr>
        <p:spPr>
          <a:xfrm>
            <a:off x="685800" y="4191000"/>
            <a:ext cx="228600" cy="228600"/>
          </a:xfrm>
          <a:prstGeom prst="ellipse">
            <a:avLst/>
          </a:prstGeom>
          <a:gradFill rotWithShape="1">
            <a:gsLst>
              <a:gs pos="0">
                <a:srgbClr val="4809FB"/>
              </a:gs>
              <a:gs pos="100000">
                <a:srgbClr val="4809F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87" name="Oval 6186"/>
          <p:cNvSpPr/>
          <p:nvPr/>
        </p:nvSpPr>
        <p:spPr>
          <a:xfrm>
            <a:off x="0" y="4114800"/>
            <a:ext cx="381000" cy="3810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88" name="Oval 6187"/>
          <p:cNvSpPr/>
          <p:nvPr/>
        </p:nvSpPr>
        <p:spPr>
          <a:xfrm>
            <a:off x="76200" y="4191000"/>
            <a:ext cx="228600" cy="228600"/>
          </a:xfrm>
          <a:prstGeom prst="ellipse">
            <a:avLst/>
          </a:prstGeom>
          <a:gradFill rotWithShape="1">
            <a:gsLst>
              <a:gs pos="0">
                <a:srgbClr val="4809FB"/>
              </a:gs>
              <a:gs pos="100000">
                <a:srgbClr val="4809F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89" name="Straight Connector 6188"/>
          <p:cNvSpPr/>
          <p:nvPr/>
        </p:nvSpPr>
        <p:spPr>
          <a:xfrm flipH="1">
            <a:off x="1600200" y="838200"/>
            <a:ext cx="457200" cy="457200"/>
          </a:xfrm>
          <a:prstGeom prst="line">
            <a:avLst/>
          </a:prstGeom>
          <a:ln w="9525" cap="flat" cmpd="sng">
            <a:solidFill>
              <a:srgbClr val="0000CC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6190" name="Straight Connector 6189"/>
          <p:cNvSpPr/>
          <p:nvPr/>
        </p:nvSpPr>
        <p:spPr>
          <a:xfrm>
            <a:off x="2514600" y="914400"/>
            <a:ext cx="263525" cy="457200"/>
          </a:xfrm>
          <a:prstGeom prst="line">
            <a:avLst/>
          </a:prstGeom>
          <a:ln w="9525" cap="flat" cmpd="sng">
            <a:solidFill>
              <a:srgbClr val="0000CC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6191" name="Straight Connector 6190"/>
          <p:cNvSpPr/>
          <p:nvPr/>
        </p:nvSpPr>
        <p:spPr>
          <a:xfrm>
            <a:off x="1524000" y="1828800"/>
            <a:ext cx="0" cy="304800"/>
          </a:xfrm>
          <a:prstGeom prst="line">
            <a:avLst/>
          </a:prstGeom>
          <a:ln w="9525" cap="flat" cmpd="sng">
            <a:solidFill>
              <a:srgbClr val="0000CC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6192" name="Straight Connector 6191"/>
          <p:cNvSpPr/>
          <p:nvPr/>
        </p:nvSpPr>
        <p:spPr>
          <a:xfrm>
            <a:off x="1600200" y="2667000"/>
            <a:ext cx="381000" cy="381000"/>
          </a:xfrm>
          <a:prstGeom prst="line">
            <a:avLst/>
          </a:prstGeom>
          <a:ln w="19050" cap="flat" cmpd="sng">
            <a:solidFill>
              <a:srgbClr val="0000CC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6193" name="Oval 6192"/>
          <p:cNvSpPr/>
          <p:nvPr/>
        </p:nvSpPr>
        <p:spPr>
          <a:xfrm>
            <a:off x="304800" y="3124200"/>
            <a:ext cx="381000" cy="3810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94" name="Oval 6193"/>
          <p:cNvSpPr/>
          <p:nvPr/>
        </p:nvSpPr>
        <p:spPr>
          <a:xfrm>
            <a:off x="381000" y="3200400"/>
            <a:ext cx="228600" cy="228600"/>
          </a:xfrm>
          <a:prstGeom prst="ellipse">
            <a:avLst/>
          </a:prstGeom>
          <a:gradFill rotWithShape="1">
            <a:gsLst>
              <a:gs pos="0">
                <a:srgbClr val="4809FB"/>
              </a:gs>
              <a:gs pos="100000">
                <a:srgbClr val="4809F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95" name="Straight Connector 6194"/>
          <p:cNvSpPr/>
          <p:nvPr/>
        </p:nvSpPr>
        <p:spPr>
          <a:xfrm flipH="1">
            <a:off x="609600" y="2590800"/>
            <a:ext cx="685800" cy="685800"/>
          </a:xfrm>
          <a:prstGeom prst="line">
            <a:avLst/>
          </a:prstGeom>
          <a:ln w="9525" cap="flat" cmpd="sng">
            <a:solidFill>
              <a:srgbClr val="0000CC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6196" name="Straight Connector 6195"/>
          <p:cNvSpPr/>
          <p:nvPr/>
        </p:nvSpPr>
        <p:spPr>
          <a:xfrm flipH="1">
            <a:off x="196850" y="3429000"/>
            <a:ext cx="184150" cy="685800"/>
          </a:xfrm>
          <a:prstGeom prst="line">
            <a:avLst/>
          </a:prstGeom>
          <a:ln w="9525" cap="flat" cmpd="sng">
            <a:solidFill>
              <a:srgbClr val="0000CC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6197" name="Straight Connector 6196"/>
          <p:cNvSpPr/>
          <p:nvPr/>
        </p:nvSpPr>
        <p:spPr>
          <a:xfrm>
            <a:off x="609600" y="3429000"/>
            <a:ext cx="184150" cy="685800"/>
          </a:xfrm>
          <a:prstGeom prst="line">
            <a:avLst/>
          </a:prstGeom>
          <a:ln w="9525" cap="flat" cmpd="sng">
            <a:solidFill>
              <a:srgbClr val="0000CC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6198" name="Straight Connector 6197"/>
          <p:cNvSpPr/>
          <p:nvPr/>
        </p:nvSpPr>
        <p:spPr>
          <a:xfrm flipH="1">
            <a:off x="1447800" y="3581400"/>
            <a:ext cx="457200" cy="609600"/>
          </a:xfrm>
          <a:prstGeom prst="line">
            <a:avLst/>
          </a:prstGeom>
          <a:ln w="9525" cap="flat" cmpd="sng">
            <a:solidFill>
              <a:srgbClr val="0000CC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6199" name="Straight Connector 6198"/>
          <p:cNvSpPr/>
          <p:nvPr/>
        </p:nvSpPr>
        <p:spPr>
          <a:xfrm>
            <a:off x="2362200" y="3505200"/>
            <a:ext cx="304800" cy="339725"/>
          </a:xfrm>
          <a:prstGeom prst="line">
            <a:avLst/>
          </a:prstGeom>
          <a:ln w="9525" cap="flat" cmpd="sng">
            <a:solidFill>
              <a:srgbClr val="0000CC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6200" name="Straight Connector 6199"/>
          <p:cNvSpPr/>
          <p:nvPr/>
        </p:nvSpPr>
        <p:spPr>
          <a:xfrm>
            <a:off x="3276600" y="4343400"/>
            <a:ext cx="381000" cy="381000"/>
          </a:xfrm>
          <a:prstGeom prst="line">
            <a:avLst/>
          </a:prstGeom>
          <a:ln w="9525" cap="flat" cmpd="sng">
            <a:solidFill>
              <a:srgbClr val="0000CC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6201" name="Straight Connector 6200"/>
          <p:cNvSpPr/>
          <p:nvPr/>
        </p:nvSpPr>
        <p:spPr>
          <a:xfrm>
            <a:off x="3962400" y="5410200"/>
            <a:ext cx="0" cy="381000"/>
          </a:xfrm>
          <a:prstGeom prst="line">
            <a:avLst/>
          </a:prstGeom>
          <a:ln w="9525" cap="flat" cmpd="sng">
            <a:solidFill>
              <a:srgbClr val="0000CC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6202" name="Straight Connector 6201"/>
          <p:cNvSpPr/>
          <p:nvPr/>
        </p:nvSpPr>
        <p:spPr>
          <a:xfrm flipH="1">
            <a:off x="6705600" y="685800"/>
            <a:ext cx="457200" cy="457200"/>
          </a:xfrm>
          <a:prstGeom prst="line">
            <a:avLst/>
          </a:prstGeom>
          <a:ln w="9525" cap="flat" cmpd="sng">
            <a:solidFill>
              <a:srgbClr val="0000CC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6203" name="Straight Connector 6202"/>
          <p:cNvSpPr/>
          <p:nvPr/>
        </p:nvSpPr>
        <p:spPr>
          <a:xfrm>
            <a:off x="7620000" y="762000"/>
            <a:ext cx="762000" cy="439738"/>
          </a:xfrm>
          <a:prstGeom prst="line">
            <a:avLst/>
          </a:prstGeom>
          <a:ln w="9525" cap="flat" cmpd="sng">
            <a:solidFill>
              <a:srgbClr val="0000CC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6204" name="Straight Connector 6203"/>
          <p:cNvSpPr/>
          <p:nvPr/>
        </p:nvSpPr>
        <p:spPr>
          <a:xfrm>
            <a:off x="6553200" y="1600200"/>
            <a:ext cx="0" cy="381000"/>
          </a:xfrm>
          <a:prstGeom prst="line">
            <a:avLst/>
          </a:prstGeom>
          <a:ln w="9525" cap="flat" cmpd="sng">
            <a:solidFill>
              <a:srgbClr val="0000CC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6205" name="Straight Connector 6204"/>
          <p:cNvSpPr/>
          <p:nvPr/>
        </p:nvSpPr>
        <p:spPr>
          <a:xfrm flipH="1">
            <a:off x="5715000" y="2479675"/>
            <a:ext cx="649288" cy="415925"/>
          </a:xfrm>
          <a:prstGeom prst="line">
            <a:avLst/>
          </a:prstGeom>
          <a:ln w="9525" cap="flat" cmpd="sng">
            <a:solidFill>
              <a:srgbClr val="0000CC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6206" name="Oval 6205"/>
          <p:cNvSpPr/>
          <p:nvPr/>
        </p:nvSpPr>
        <p:spPr>
          <a:xfrm>
            <a:off x="7543800" y="2895600"/>
            <a:ext cx="533400" cy="533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207" name="Oval 6206"/>
          <p:cNvSpPr/>
          <p:nvPr/>
        </p:nvSpPr>
        <p:spPr>
          <a:xfrm>
            <a:off x="7696200" y="3048000"/>
            <a:ext cx="228600" cy="228600"/>
          </a:xfrm>
          <a:prstGeom prst="ellipse">
            <a:avLst/>
          </a:prstGeom>
          <a:gradFill rotWithShape="1">
            <a:gsLst>
              <a:gs pos="0">
                <a:srgbClr val="4809FB"/>
              </a:gs>
              <a:gs pos="100000">
                <a:srgbClr val="4809FB">
                  <a:gamma/>
                  <a:shade val="46275"/>
                  <a:invGamma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208" name="Straight Connector 6207"/>
          <p:cNvSpPr/>
          <p:nvPr/>
        </p:nvSpPr>
        <p:spPr>
          <a:xfrm>
            <a:off x="6781800" y="2438400"/>
            <a:ext cx="838200" cy="484188"/>
          </a:xfrm>
          <a:prstGeom prst="line">
            <a:avLst/>
          </a:prstGeom>
          <a:ln w="9525" cap="flat" cmpd="sng">
            <a:solidFill>
              <a:srgbClr val="0000CC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6209" name="Straight Connector 6208"/>
          <p:cNvSpPr/>
          <p:nvPr/>
        </p:nvSpPr>
        <p:spPr>
          <a:xfrm flipH="1">
            <a:off x="4927600" y="3276600"/>
            <a:ext cx="482600" cy="838200"/>
          </a:xfrm>
          <a:prstGeom prst="line">
            <a:avLst/>
          </a:prstGeom>
          <a:ln w="9525" cap="flat" cmpd="sng">
            <a:solidFill>
              <a:srgbClr val="0000CC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6210" name="Straight Connector 6209"/>
          <p:cNvSpPr/>
          <p:nvPr/>
        </p:nvSpPr>
        <p:spPr>
          <a:xfrm>
            <a:off x="5638800" y="3352800"/>
            <a:ext cx="439738" cy="762000"/>
          </a:xfrm>
          <a:prstGeom prst="line">
            <a:avLst/>
          </a:prstGeom>
          <a:ln w="9525" cap="flat" cmpd="sng">
            <a:solidFill>
              <a:srgbClr val="0000CC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6211" name="Straight Connector 6210"/>
          <p:cNvSpPr/>
          <p:nvPr/>
        </p:nvSpPr>
        <p:spPr>
          <a:xfrm flipH="1">
            <a:off x="7343775" y="3352800"/>
            <a:ext cx="352425" cy="609600"/>
          </a:xfrm>
          <a:prstGeom prst="line">
            <a:avLst/>
          </a:prstGeom>
          <a:ln w="9525" cap="flat" cmpd="sng">
            <a:solidFill>
              <a:srgbClr val="0000CC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6212" name="Straight Connector 6211"/>
          <p:cNvSpPr/>
          <p:nvPr/>
        </p:nvSpPr>
        <p:spPr>
          <a:xfrm>
            <a:off x="7924800" y="3429000"/>
            <a:ext cx="307975" cy="533400"/>
          </a:xfrm>
          <a:prstGeom prst="line">
            <a:avLst/>
          </a:prstGeom>
          <a:ln w="9525" cap="flat" cmpd="sng">
            <a:solidFill>
              <a:srgbClr val="0000CC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6213" name="Straight Connector 6212"/>
          <p:cNvSpPr/>
          <p:nvPr/>
        </p:nvSpPr>
        <p:spPr>
          <a:xfrm flipH="1">
            <a:off x="4724400" y="4495800"/>
            <a:ext cx="1143000" cy="457200"/>
          </a:xfrm>
          <a:prstGeom prst="line">
            <a:avLst/>
          </a:prstGeom>
          <a:ln w="9525" cap="flat" cmpd="sng">
            <a:solidFill>
              <a:srgbClr val="0000CC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6217" name="Text Box 6216"/>
          <p:cNvSpPr txBox="1"/>
          <p:nvPr/>
        </p:nvSpPr>
        <p:spPr>
          <a:xfrm>
            <a:off x="4495800" y="5867400"/>
            <a:ext cx="19050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000">
                <a:latin typeface="Times New Roman" panose="02020603050405020304" pitchFamily="18" charset="0"/>
              </a:rPr>
              <a:t>HỢP TỬ (2n)</a:t>
            </a:r>
            <a:endParaRPr sz="2000">
              <a:latin typeface="Times New Roman" panose="02020603050405020304" pitchFamily="18" charset="0"/>
            </a:endParaRPr>
          </a:p>
        </p:txBody>
      </p:sp>
      <p:sp>
        <p:nvSpPr>
          <p:cNvPr id="6218" name="Text Box 6217"/>
          <p:cNvSpPr txBox="1"/>
          <p:nvPr/>
        </p:nvSpPr>
        <p:spPr>
          <a:xfrm>
            <a:off x="2209800" y="5165725"/>
            <a:ext cx="15240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1800">
                <a:latin typeface="Times New Roman" panose="02020603050405020304" pitchFamily="18" charset="0"/>
              </a:rPr>
              <a:t>TRỨNG (n)</a:t>
            </a:r>
            <a:endParaRPr sz="1800">
              <a:latin typeface="Times New Roman" panose="02020603050405020304" pitchFamily="18" charset="0"/>
            </a:endParaRPr>
          </a:p>
        </p:txBody>
      </p:sp>
      <p:sp>
        <p:nvSpPr>
          <p:cNvPr id="6219" name="Text Box 6218"/>
          <p:cNvSpPr txBox="1"/>
          <p:nvPr/>
        </p:nvSpPr>
        <p:spPr>
          <a:xfrm>
            <a:off x="4572000" y="5105400"/>
            <a:ext cx="21336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1800">
                <a:latin typeface="Times New Roman" panose="02020603050405020304" pitchFamily="18" charset="0"/>
              </a:rPr>
              <a:t>TINH TRÙNG (n)</a:t>
            </a:r>
            <a:endParaRPr sz="1800">
              <a:latin typeface="Times New Roman" panose="02020603050405020304" pitchFamily="18" charset="0"/>
            </a:endParaRPr>
          </a:p>
        </p:txBody>
      </p:sp>
      <p:sp>
        <p:nvSpPr>
          <p:cNvPr id="6220" name="Text Box 6219"/>
          <p:cNvSpPr txBox="1"/>
          <p:nvPr/>
        </p:nvSpPr>
        <p:spPr>
          <a:xfrm>
            <a:off x="228600" y="4800600"/>
            <a:ext cx="16002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000" err="1">
                <a:latin typeface="Times New Roman" panose="02020603050405020304" pitchFamily="18" charset="0"/>
              </a:rPr>
              <a:t>thể</a:t>
            </a:r>
            <a:r>
              <a:rPr sz="2000">
                <a:latin typeface="Times New Roman" panose="02020603050405020304" pitchFamily="18" charset="0"/>
              </a:rPr>
              <a:t> </a:t>
            </a:r>
            <a:r>
              <a:rPr sz="2000" err="1">
                <a:latin typeface="Times New Roman" panose="02020603050405020304" pitchFamily="18" charset="0"/>
              </a:rPr>
              <a:t>cực</a:t>
            </a:r>
            <a:r>
              <a:rPr sz="2000">
                <a:latin typeface="Times New Roman" panose="02020603050405020304" pitchFamily="18" charset="0"/>
              </a:rPr>
              <a:t> </a:t>
            </a:r>
            <a:r>
              <a:rPr sz="2000" err="1">
                <a:latin typeface="Times New Roman" panose="02020603050405020304" pitchFamily="18" charset="0"/>
              </a:rPr>
              <a:t>thứ</a:t>
            </a:r>
            <a:r>
              <a:rPr sz="2000">
                <a:latin typeface="Times New Roman" panose="02020603050405020304" pitchFamily="18" charset="0"/>
              </a:rPr>
              <a:t> 2</a:t>
            </a:r>
            <a:endParaRPr sz="2000">
              <a:latin typeface="Times New Roman" panose="02020603050405020304" pitchFamily="18" charset="0"/>
            </a:endParaRPr>
          </a:p>
        </p:txBody>
      </p:sp>
      <p:sp>
        <p:nvSpPr>
          <p:cNvPr id="6221" name="Text Box 6220"/>
          <p:cNvSpPr txBox="1"/>
          <p:nvPr/>
        </p:nvSpPr>
        <p:spPr>
          <a:xfrm>
            <a:off x="0" y="4572000"/>
            <a:ext cx="6096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000"/>
              <a:t>n</a:t>
            </a:r>
            <a:endParaRPr sz="2000"/>
          </a:p>
        </p:txBody>
      </p:sp>
      <p:sp>
        <p:nvSpPr>
          <p:cNvPr id="6222" name="Text Box 6221"/>
          <p:cNvSpPr txBox="1"/>
          <p:nvPr/>
        </p:nvSpPr>
        <p:spPr>
          <a:xfrm>
            <a:off x="609600" y="4419600"/>
            <a:ext cx="6096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000"/>
              <a:t>n</a:t>
            </a:r>
            <a:endParaRPr sz="2000"/>
          </a:p>
        </p:txBody>
      </p:sp>
      <p:sp>
        <p:nvSpPr>
          <p:cNvPr id="6223" name="Text Box 6222"/>
          <p:cNvSpPr txBox="1"/>
          <p:nvPr/>
        </p:nvSpPr>
        <p:spPr>
          <a:xfrm>
            <a:off x="1524000" y="4191000"/>
            <a:ext cx="6096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000"/>
              <a:t>n</a:t>
            </a:r>
            <a:endParaRPr sz="2000"/>
          </a:p>
        </p:txBody>
      </p:sp>
      <p:sp>
        <p:nvSpPr>
          <p:cNvPr id="6224" name="Text Box 6223"/>
          <p:cNvSpPr txBox="1"/>
          <p:nvPr/>
        </p:nvSpPr>
        <p:spPr>
          <a:xfrm>
            <a:off x="1981200" y="4419600"/>
            <a:ext cx="15240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1800">
                <a:latin typeface="Times New Roman" panose="02020603050405020304" pitchFamily="18" charset="0"/>
              </a:rPr>
              <a:t>TRỨNG (n)</a:t>
            </a:r>
            <a:endParaRPr sz="1800">
              <a:latin typeface="Times New Roman" panose="02020603050405020304" pitchFamily="18" charset="0"/>
            </a:endParaRPr>
          </a:p>
        </p:txBody>
      </p:sp>
      <p:sp>
        <p:nvSpPr>
          <p:cNvPr id="6225" name="Text Box 6224"/>
          <p:cNvSpPr txBox="1"/>
          <p:nvPr/>
        </p:nvSpPr>
        <p:spPr>
          <a:xfrm>
            <a:off x="2362200" y="2819400"/>
            <a:ext cx="15240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vi-VN" altLang="x-none" sz="2000" dirty="0"/>
          </a:p>
        </p:txBody>
      </p:sp>
      <p:sp>
        <p:nvSpPr>
          <p:cNvPr id="6226" name="Text Box 6225"/>
          <p:cNvSpPr txBox="1"/>
          <p:nvPr/>
        </p:nvSpPr>
        <p:spPr>
          <a:xfrm>
            <a:off x="0" y="2438400"/>
            <a:ext cx="10668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000" err="1">
                <a:latin typeface="Times New Roman" panose="02020603050405020304" pitchFamily="18" charset="0"/>
              </a:rPr>
              <a:t>thể</a:t>
            </a:r>
            <a:r>
              <a:rPr sz="2000">
                <a:latin typeface="Times New Roman" panose="02020603050405020304" pitchFamily="18" charset="0"/>
              </a:rPr>
              <a:t> </a:t>
            </a:r>
            <a:r>
              <a:rPr sz="2000" err="1">
                <a:latin typeface="Times New Roman" panose="02020603050405020304" pitchFamily="18" charset="0"/>
              </a:rPr>
              <a:t>cực</a:t>
            </a:r>
            <a:r>
              <a:rPr sz="2000">
                <a:latin typeface="Times New Roman" panose="02020603050405020304" pitchFamily="18" charset="0"/>
              </a:rPr>
              <a:t> </a:t>
            </a:r>
            <a:r>
              <a:rPr sz="2000" err="1">
                <a:latin typeface="Times New Roman" panose="02020603050405020304" pitchFamily="18" charset="0"/>
              </a:rPr>
              <a:t>thứ</a:t>
            </a:r>
            <a:r>
              <a:rPr sz="2000">
                <a:latin typeface="Times New Roman" panose="02020603050405020304" pitchFamily="18" charset="0"/>
              </a:rPr>
              <a:t> 1</a:t>
            </a:r>
            <a:endParaRPr sz="2000">
              <a:latin typeface="Times New Roman" panose="02020603050405020304" pitchFamily="18" charset="0"/>
            </a:endParaRPr>
          </a:p>
        </p:txBody>
      </p:sp>
      <p:sp>
        <p:nvSpPr>
          <p:cNvPr id="6227" name="Text Box 6226"/>
          <p:cNvSpPr txBox="1"/>
          <p:nvPr/>
        </p:nvSpPr>
        <p:spPr>
          <a:xfrm>
            <a:off x="1905000" y="1905000"/>
            <a:ext cx="12954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000" err="1"/>
              <a:t>Noãn</a:t>
            </a:r>
            <a:r>
              <a:rPr sz="2000"/>
              <a:t> </a:t>
            </a:r>
            <a:r>
              <a:rPr sz="2000" err="1"/>
              <a:t>bào</a:t>
            </a:r>
            <a:r>
              <a:rPr sz="2000"/>
              <a:t>  </a:t>
            </a:r>
            <a:r>
              <a:rPr sz="2000" err="1"/>
              <a:t>bậc</a:t>
            </a:r>
            <a:r>
              <a:rPr sz="2000"/>
              <a:t> 1(2n)</a:t>
            </a:r>
            <a:endParaRPr sz="2000"/>
          </a:p>
        </p:txBody>
      </p:sp>
      <p:sp>
        <p:nvSpPr>
          <p:cNvPr id="6228" name="Text Box 6227"/>
          <p:cNvSpPr txBox="1"/>
          <p:nvPr/>
        </p:nvSpPr>
        <p:spPr>
          <a:xfrm>
            <a:off x="2438400" y="2819400"/>
            <a:ext cx="15240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000" err="1"/>
              <a:t>Noãn</a:t>
            </a:r>
            <a:r>
              <a:rPr sz="2000"/>
              <a:t> </a:t>
            </a:r>
            <a:r>
              <a:rPr sz="2000" err="1"/>
              <a:t>bào</a:t>
            </a:r>
            <a:r>
              <a:rPr sz="2000"/>
              <a:t>  </a:t>
            </a:r>
            <a:r>
              <a:rPr sz="2000" err="1"/>
              <a:t>bậc</a:t>
            </a:r>
            <a:r>
              <a:rPr sz="2000"/>
              <a:t> 2 (n)</a:t>
            </a:r>
            <a:endParaRPr sz="2000"/>
          </a:p>
        </p:txBody>
      </p:sp>
      <p:sp>
        <p:nvSpPr>
          <p:cNvPr id="6229" name="Text Box 6228"/>
          <p:cNvSpPr txBox="1"/>
          <p:nvPr/>
        </p:nvSpPr>
        <p:spPr>
          <a:xfrm>
            <a:off x="0" y="1066800"/>
            <a:ext cx="106680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000" err="1"/>
              <a:t>Noãn</a:t>
            </a:r>
            <a:r>
              <a:rPr sz="2000"/>
              <a:t> </a:t>
            </a:r>
            <a:r>
              <a:rPr sz="2000" err="1"/>
              <a:t>nguyên</a:t>
            </a:r>
            <a:r>
              <a:rPr sz="2000"/>
              <a:t> </a:t>
            </a:r>
            <a:r>
              <a:rPr sz="2000" err="1"/>
              <a:t>bào</a:t>
            </a:r>
            <a:endParaRPr sz="2000"/>
          </a:p>
        </p:txBody>
      </p:sp>
      <p:sp>
        <p:nvSpPr>
          <p:cNvPr id="6230" name="Rectangles 6229"/>
          <p:cNvSpPr/>
          <p:nvPr/>
        </p:nvSpPr>
        <p:spPr>
          <a:xfrm>
            <a:off x="1447800" y="457200"/>
            <a:ext cx="635000" cy="3968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2000"/>
              <a:t>(2n)</a:t>
            </a:r>
            <a:endParaRPr sz="2000"/>
          </a:p>
        </p:txBody>
      </p:sp>
      <p:sp>
        <p:nvSpPr>
          <p:cNvPr id="6231" name="Rectangles 6230"/>
          <p:cNvSpPr/>
          <p:nvPr/>
        </p:nvSpPr>
        <p:spPr>
          <a:xfrm>
            <a:off x="3276600" y="1447800"/>
            <a:ext cx="635000" cy="3968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2000"/>
              <a:t>(2n)</a:t>
            </a:r>
            <a:endParaRPr sz="2000"/>
          </a:p>
        </p:txBody>
      </p:sp>
      <p:sp>
        <p:nvSpPr>
          <p:cNvPr id="6232" name="Rectangles 6231"/>
          <p:cNvSpPr/>
          <p:nvPr/>
        </p:nvSpPr>
        <p:spPr>
          <a:xfrm>
            <a:off x="1752600" y="1447800"/>
            <a:ext cx="635000" cy="3968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2000"/>
              <a:t>(2n)</a:t>
            </a:r>
            <a:endParaRPr sz="2000"/>
          </a:p>
        </p:txBody>
      </p:sp>
      <p:sp>
        <p:nvSpPr>
          <p:cNvPr id="6233" name="Rectangles 6232"/>
          <p:cNvSpPr/>
          <p:nvPr/>
        </p:nvSpPr>
        <p:spPr>
          <a:xfrm>
            <a:off x="7696200" y="457200"/>
            <a:ext cx="8382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000"/>
              <a:t>(2n)</a:t>
            </a:r>
            <a:endParaRPr sz="2000"/>
          </a:p>
        </p:txBody>
      </p:sp>
      <p:sp>
        <p:nvSpPr>
          <p:cNvPr id="6234" name="Rectangles 6233"/>
          <p:cNvSpPr/>
          <p:nvPr/>
        </p:nvSpPr>
        <p:spPr>
          <a:xfrm>
            <a:off x="7848600" y="1295400"/>
            <a:ext cx="635000" cy="3968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2000"/>
              <a:t>(2n)</a:t>
            </a:r>
            <a:endParaRPr sz="2000"/>
          </a:p>
        </p:txBody>
      </p:sp>
      <p:sp>
        <p:nvSpPr>
          <p:cNvPr id="6235" name="Rectangles 6234"/>
          <p:cNvSpPr/>
          <p:nvPr/>
        </p:nvSpPr>
        <p:spPr>
          <a:xfrm>
            <a:off x="6756400" y="1219200"/>
            <a:ext cx="635000" cy="3968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2000"/>
              <a:t>(2n)</a:t>
            </a:r>
            <a:endParaRPr sz="2000"/>
          </a:p>
        </p:txBody>
      </p:sp>
      <p:sp>
        <p:nvSpPr>
          <p:cNvPr id="6236" name="Text Box 6235"/>
          <p:cNvSpPr txBox="1"/>
          <p:nvPr/>
        </p:nvSpPr>
        <p:spPr>
          <a:xfrm>
            <a:off x="5181600" y="914400"/>
            <a:ext cx="114300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000" err="1"/>
              <a:t>Tinh</a:t>
            </a:r>
            <a:r>
              <a:rPr sz="2000"/>
              <a:t> </a:t>
            </a:r>
            <a:r>
              <a:rPr sz="2000" err="1"/>
              <a:t>nguyên</a:t>
            </a:r>
            <a:r>
              <a:rPr sz="2000"/>
              <a:t> </a:t>
            </a:r>
            <a:r>
              <a:rPr sz="2000" err="1"/>
              <a:t>bào</a:t>
            </a:r>
            <a:endParaRPr sz="2000"/>
          </a:p>
        </p:txBody>
      </p:sp>
      <p:sp>
        <p:nvSpPr>
          <p:cNvPr id="6237" name="Text Box 6236"/>
          <p:cNvSpPr txBox="1"/>
          <p:nvPr/>
        </p:nvSpPr>
        <p:spPr>
          <a:xfrm>
            <a:off x="1066800" y="0"/>
            <a:ext cx="22860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000" b="1" err="1">
                <a:solidFill>
                  <a:srgbClr val="FF0000"/>
                </a:solidFill>
              </a:rPr>
              <a:t>Sự</a:t>
            </a:r>
            <a:r>
              <a:rPr sz="2000" b="1">
                <a:solidFill>
                  <a:srgbClr val="FF0000"/>
                </a:solidFill>
              </a:rPr>
              <a:t> </a:t>
            </a:r>
            <a:r>
              <a:rPr sz="2000" b="1" err="1">
                <a:solidFill>
                  <a:srgbClr val="FF0000"/>
                </a:solidFill>
              </a:rPr>
              <a:t>tạo</a:t>
            </a:r>
            <a:r>
              <a:rPr sz="2000" b="1">
                <a:solidFill>
                  <a:srgbClr val="FF0000"/>
                </a:solidFill>
              </a:rPr>
              <a:t> </a:t>
            </a:r>
            <a:r>
              <a:rPr sz="2000" b="1" err="1">
                <a:solidFill>
                  <a:srgbClr val="FF0000"/>
                </a:solidFill>
              </a:rPr>
              <a:t>noãn</a:t>
            </a:r>
            <a:endParaRPr sz="2000" b="1">
              <a:solidFill>
                <a:srgbClr val="FF0000"/>
              </a:solidFill>
            </a:endParaRPr>
          </a:p>
        </p:txBody>
      </p:sp>
      <p:sp>
        <p:nvSpPr>
          <p:cNvPr id="6238" name="Text Box 6237"/>
          <p:cNvSpPr txBox="1"/>
          <p:nvPr/>
        </p:nvSpPr>
        <p:spPr>
          <a:xfrm>
            <a:off x="5257800" y="0"/>
            <a:ext cx="22860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000" b="1" err="1">
                <a:solidFill>
                  <a:srgbClr val="FF0000"/>
                </a:solidFill>
              </a:rPr>
              <a:t>Sự</a:t>
            </a:r>
            <a:r>
              <a:rPr sz="2000" b="1">
                <a:solidFill>
                  <a:srgbClr val="FF0000"/>
                </a:solidFill>
              </a:rPr>
              <a:t> </a:t>
            </a:r>
            <a:r>
              <a:rPr sz="2000" b="1" err="1">
                <a:solidFill>
                  <a:srgbClr val="FF0000"/>
                </a:solidFill>
              </a:rPr>
              <a:t>tạo</a:t>
            </a:r>
            <a:r>
              <a:rPr sz="2000" b="1">
                <a:solidFill>
                  <a:srgbClr val="FF0000"/>
                </a:solidFill>
              </a:rPr>
              <a:t> </a:t>
            </a:r>
            <a:r>
              <a:rPr sz="2000" b="1" err="1">
                <a:solidFill>
                  <a:srgbClr val="FF0000"/>
                </a:solidFill>
              </a:rPr>
              <a:t>tinh</a:t>
            </a:r>
            <a:endParaRPr sz="2000" b="1">
              <a:solidFill>
                <a:srgbClr val="FF0000"/>
              </a:solidFill>
            </a:endParaRPr>
          </a:p>
        </p:txBody>
      </p:sp>
      <p:sp>
        <p:nvSpPr>
          <p:cNvPr id="6239" name="Text Box 6238"/>
          <p:cNvSpPr txBox="1"/>
          <p:nvPr/>
        </p:nvSpPr>
        <p:spPr>
          <a:xfrm>
            <a:off x="6858000" y="1828800"/>
            <a:ext cx="20574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000" err="1"/>
              <a:t>Tinh</a:t>
            </a:r>
            <a:r>
              <a:rPr sz="2000"/>
              <a:t> </a:t>
            </a:r>
            <a:r>
              <a:rPr sz="2000" err="1"/>
              <a:t>bào</a:t>
            </a:r>
            <a:r>
              <a:rPr sz="2000"/>
              <a:t> </a:t>
            </a:r>
            <a:r>
              <a:rPr sz="2000" err="1"/>
              <a:t>bậc</a:t>
            </a:r>
            <a:r>
              <a:rPr sz="2000"/>
              <a:t> 1</a:t>
            </a:r>
            <a:endParaRPr sz="2000"/>
          </a:p>
        </p:txBody>
      </p:sp>
      <p:sp>
        <p:nvSpPr>
          <p:cNvPr id="6240" name="Text Box 6239"/>
          <p:cNvSpPr txBox="1"/>
          <p:nvPr/>
        </p:nvSpPr>
        <p:spPr>
          <a:xfrm>
            <a:off x="6019800" y="2895600"/>
            <a:ext cx="12954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000" err="1"/>
              <a:t>Tinh</a:t>
            </a:r>
            <a:r>
              <a:rPr sz="2000"/>
              <a:t> </a:t>
            </a:r>
            <a:r>
              <a:rPr sz="2000" err="1"/>
              <a:t>bào</a:t>
            </a:r>
            <a:r>
              <a:rPr sz="2000"/>
              <a:t> </a:t>
            </a:r>
            <a:r>
              <a:rPr sz="2000" err="1"/>
              <a:t>bậc</a:t>
            </a:r>
            <a:r>
              <a:rPr sz="2000"/>
              <a:t> 2</a:t>
            </a:r>
            <a:endParaRPr sz="2000"/>
          </a:p>
        </p:txBody>
      </p:sp>
      <p:sp>
        <p:nvSpPr>
          <p:cNvPr id="6241" name="Rectangles 6240"/>
          <p:cNvSpPr/>
          <p:nvPr/>
        </p:nvSpPr>
        <p:spPr>
          <a:xfrm>
            <a:off x="4724400" y="2895600"/>
            <a:ext cx="493713" cy="3968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2000"/>
              <a:t>(n)</a:t>
            </a:r>
            <a:endParaRPr sz="2000"/>
          </a:p>
        </p:txBody>
      </p:sp>
      <p:sp>
        <p:nvSpPr>
          <p:cNvPr id="6242" name="Rectangles 6241"/>
          <p:cNvSpPr/>
          <p:nvPr/>
        </p:nvSpPr>
        <p:spPr>
          <a:xfrm>
            <a:off x="8077200" y="2819400"/>
            <a:ext cx="493713" cy="3968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2000"/>
              <a:t>(n)</a:t>
            </a:r>
            <a:endParaRPr sz="2000"/>
          </a:p>
        </p:txBody>
      </p:sp>
      <p:sp>
        <p:nvSpPr>
          <p:cNvPr id="6243" name="Rectangles 6242"/>
          <p:cNvSpPr/>
          <p:nvPr/>
        </p:nvSpPr>
        <p:spPr>
          <a:xfrm>
            <a:off x="4343400" y="4114800"/>
            <a:ext cx="493713" cy="3968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2000"/>
              <a:t>(n)</a:t>
            </a:r>
            <a:endParaRPr sz="2000"/>
          </a:p>
        </p:txBody>
      </p:sp>
      <p:sp>
        <p:nvSpPr>
          <p:cNvPr id="6244" name="Rectangles 6243"/>
          <p:cNvSpPr/>
          <p:nvPr/>
        </p:nvSpPr>
        <p:spPr>
          <a:xfrm>
            <a:off x="5715000" y="4114800"/>
            <a:ext cx="493713" cy="3968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2000"/>
              <a:t>(n)</a:t>
            </a:r>
            <a:endParaRPr sz="2000"/>
          </a:p>
        </p:txBody>
      </p:sp>
      <p:sp>
        <p:nvSpPr>
          <p:cNvPr id="6245" name="Rectangles 6244"/>
          <p:cNvSpPr/>
          <p:nvPr/>
        </p:nvSpPr>
        <p:spPr>
          <a:xfrm>
            <a:off x="6705600" y="4038600"/>
            <a:ext cx="493713" cy="3968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2000"/>
              <a:t>(n)</a:t>
            </a:r>
            <a:endParaRPr sz="2000"/>
          </a:p>
        </p:txBody>
      </p:sp>
      <p:sp>
        <p:nvSpPr>
          <p:cNvPr id="6246" name="Rectangles 6245"/>
          <p:cNvSpPr/>
          <p:nvPr/>
        </p:nvSpPr>
        <p:spPr>
          <a:xfrm>
            <a:off x="7772400" y="3962400"/>
            <a:ext cx="493713" cy="3968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2000"/>
              <a:t>(n)</a:t>
            </a:r>
            <a:endParaRPr sz="2000"/>
          </a:p>
        </p:txBody>
      </p:sp>
      <p:sp>
        <p:nvSpPr>
          <p:cNvPr id="6247" name="Rectangles 6246"/>
          <p:cNvSpPr/>
          <p:nvPr/>
        </p:nvSpPr>
        <p:spPr>
          <a:xfrm rot="10800000" flipV="1">
            <a:off x="3352800" y="1066800"/>
            <a:ext cx="21336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2000" b="1" err="1">
                <a:solidFill>
                  <a:srgbClr val="FF0000"/>
                </a:solidFill>
              </a:rPr>
              <a:t>Nguyên</a:t>
            </a:r>
            <a:r>
              <a:rPr sz="2000" b="1">
                <a:solidFill>
                  <a:srgbClr val="FF0000"/>
                </a:solidFill>
              </a:rPr>
              <a:t> </a:t>
            </a:r>
            <a:r>
              <a:rPr sz="2000" b="1" err="1">
                <a:solidFill>
                  <a:srgbClr val="FF0000"/>
                </a:solidFill>
              </a:rPr>
              <a:t>phân</a:t>
            </a:r>
            <a:endParaRPr sz="2000" b="1">
              <a:solidFill>
                <a:srgbClr val="FF0000"/>
              </a:solidFill>
            </a:endParaRPr>
          </a:p>
        </p:txBody>
      </p:sp>
      <p:sp>
        <p:nvSpPr>
          <p:cNvPr id="6248" name="Rectangles 6247"/>
          <p:cNvSpPr/>
          <p:nvPr/>
        </p:nvSpPr>
        <p:spPr>
          <a:xfrm rot="10800000" flipV="1">
            <a:off x="3351213" y="3565525"/>
            <a:ext cx="17526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2000" b="1" err="1">
                <a:solidFill>
                  <a:srgbClr val="FF0000"/>
                </a:solidFill>
              </a:rPr>
              <a:t>Giảm</a:t>
            </a:r>
            <a:r>
              <a:rPr sz="2000" b="1">
                <a:solidFill>
                  <a:srgbClr val="FF0000"/>
                </a:solidFill>
              </a:rPr>
              <a:t> </a:t>
            </a:r>
            <a:r>
              <a:rPr sz="2000" b="1" err="1">
                <a:solidFill>
                  <a:srgbClr val="FF0000"/>
                </a:solidFill>
              </a:rPr>
              <a:t>phân</a:t>
            </a:r>
            <a:r>
              <a:rPr sz="2000" b="1">
                <a:solidFill>
                  <a:srgbClr val="FF0000"/>
                </a:solidFill>
              </a:rPr>
              <a:t> II</a:t>
            </a:r>
            <a:endParaRPr sz="2000" b="1">
              <a:solidFill>
                <a:srgbClr val="FF0000"/>
              </a:solidFill>
            </a:endParaRPr>
          </a:p>
        </p:txBody>
      </p:sp>
      <p:sp>
        <p:nvSpPr>
          <p:cNvPr id="6249" name="Rectangles 6248"/>
          <p:cNvSpPr/>
          <p:nvPr/>
        </p:nvSpPr>
        <p:spPr>
          <a:xfrm rot="10800000" flipV="1">
            <a:off x="3579813" y="2590800"/>
            <a:ext cx="1754187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2000" b="1" err="1">
                <a:solidFill>
                  <a:srgbClr val="FF0000"/>
                </a:solidFill>
              </a:rPr>
              <a:t>Giảm</a:t>
            </a:r>
            <a:r>
              <a:rPr sz="2000" b="1">
                <a:solidFill>
                  <a:srgbClr val="FF0000"/>
                </a:solidFill>
              </a:rPr>
              <a:t> </a:t>
            </a:r>
            <a:r>
              <a:rPr sz="2000" b="1" err="1">
                <a:solidFill>
                  <a:srgbClr val="FF0000"/>
                </a:solidFill>
              </a:rPr>
              <a:t>phân</a:t>
            </a:r>
            <a:r>
              <a:rPr sz="2000" b="1">
                <a:solidFill>
                  <a:srgbClr val="FF0000"/>
                </a:solidFill>
              </a:rPr>
              <a:t> I</a:t>
            </a:r>
            <a:endParaRPr sz="2000" b="1">
              <a:solidFill>
                <a:srgbClr val="FF0000"/>
              </a:solidFill>
            </a:endParaRPr>
          </a:p>
        </p:txBody>
      </p:sp>
      <p:sp>
        <p:nvSpPr>
          <p:cNvPr id="6250" name="Text Box 6249"/>
          <p:cNvSpPr txBox="1"/>
          <p:nvPr/>
        </p:nvSpPr>
        <p:spPr>
          <a:xfrm>
            <a:off x="0" y="6400800"/>
            <a:ext cx="91440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2000" b="1" err="1"/>
              <a:t>Sơ</a:t>
            </a:r>
            <a:r>
              <a:rPr sz="2000" b="1"/>
              <a:t> </a:t>
            </a:r>
            <a:r>
              <a:rPr sz="2000" b="1" err="1"/>
              <a:t>đồ</a:t>
            </a:r>
            <a:r>
              <a:rPr sz="2000" b="1"/>
              <a:t> </a:t>
            </a:r>
            <a:r>
              <a:rPr sz="2000" b="1" err="1"/>
              <a:t>quá</a:t>
            </a:r>
            <a:r>
              <a:rPr sz="2000" b="1"/>
              <a:t> </a:t>
            </a:r>
            <a:r>
              <a:rPr sz="2000" b="1" err="1"/>
              <a:t>trình</a:t>
            </a:r>
            <a:r>
              <a:rPr sz="2000" b="1"/>
              <a:t> </a:t>
            </a:r>
            <a:r>
              <a:rPr sz="2000" b="1" err="1"/>
              <a:t>phát</a:t>
            </a:r>
            <a:r>
              <a:rPr sz="2000" b="1"/>
              <a:t> </a:t>
            </a:r>
            <a:r>
              <a:rPr sz="2000" b="1" err="1"/>
              <a:t>sinh</a:t>
            </a:r>
            <a:r>
              <a:rPr sz="2000" b="1"/>
              <a:t> </a:t>
            </a:r>
            <a:r>
              <a:rPr sz="2000" b="1" err="1"/>
              <a:t>giao</a:t>
            </a:r>
            <a:r>
              <a:rPr sz="2000" b="1"/>
              <a:t> </a:t>
            </a:r>
            <a:r>
              <a:rPr sz="2000" b="1" err="1"/>
              <a:t>tử</a:t>
            </a:r>
            <a:r>
              <a:rPr sz="2000" b="1"/>
              <a:t> </a:t>
            </a:r>
            <a:r>
              <a:rPr sz="2000" b="1" err="1"/>
              <a:t>và</a:t>
            </a:r>
            <a:r>
              <a:rPr sz="2000" b="1"/>
              <a:t> </a:t>
            </a:r>
            <a:r>
              <a:rPr sz="2000" b="1" err="1"/>
              <a:t>thụ</a:t>
            </a:r>
            <a:r>
              <a:rPr sz="2000" b="1"/>
              <a:t> </a:t>
            </a:r>
            <a:r>
              <a:rPr sz="2000" b="1" err="1"/>
              <a:t>tinh</a:t>
            </a:r>
            <a:r>
              <a:rPr sz="2000" b="1"/>
              <a:t> ở </a:t>
            </a:r>
            <a:r>
              <a:rPr sz="2000" b="1" err="1"/>
              <a:t>động</a:t>
            </a:r>
            <a:r>
              <a:rPr sz="2000" b="1"/>
              <a:t> </a:t>
            </a:r>
            <a:r>
              <a:rPr sz="2000" b="1" err="1"/>
              <a:t>vật</a:t>
            </a:r>
            <a:endParaRPr sz="2000" b="1"/>
          </a:p>
        </p:txBody>
      </p:sp>
      <p:sp>
        <p:nvSpPr>
          <p:cNvPr id="6253" name="Freeform 6252"/>
          <p:cNvSpPr/>
          <p:nvPr/>
        </p:nvSpPr>
        <p:spPr>
          <a:xfrm>
            <a:off x="4867275" y="4467225"/>
            <a:ext cx="469900" cy="457200"/>
          </a:xfrm>
          <a:custGeom>
            <a:avLst/>
            <a:gdLst/>
            <a:ahLst/>
            <a:cxnLst/>
            <a:pathLst>
              <a:path w="296" h="288">
                <a:moveTo>
                  <a:pt x="120" y="0"/>
                </a:moveTo>
                <a:cubicBezTo>
                  <a:pt x="60" y="64"/>
                  <a:pt x="0" y="128"/>
                  <a:pt x="24" y="144"/>
                </a:cubicBezTo>
                <a:cubicBezTo>
                  <a:pt x="48" y="160"/>
                  <a:pt x="232" y="72"/>
                  <a:pt x="264" y="96"/>
                </a:cubicBezTo>
                <a:cubicBezTo>
                  <a:pt x="296" y="120"/>
                  <a:pt x="256" y="204"/>
                  <a:pt x="216" y="28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254" name="Freeform 6253"/>
          <p:cNvSpPr/>
          <p:nvPr/>
        </p:nvSpPr>
        <p:spPr>
          <a:xfrm>
            <a:off x="4419600" y="5105400"/>
            <a:ext cx="469900" cy="457200"/>
          </a:xfrm>
          <a:custGeom>
            <a:avLst/>
            <a:gdLst/>
            <a:ahLst/>
            <a:cxnLst/>
            <a:pathLst>
              <a:path w="296" h="288">
                <a:moveTo>
                  <a:pt x="120" y="0"/>
                </a:moveTo>
                <a:cubicBezTo>
                  <a:pt x="60" y="64"/>
                  <a:pt x="0" y="128"/>
                  <a:pt x="24" y="144"/>
                </a:cubicBezTo>
                <a:cubicBezTo>
                  <a:pt x="48" y="160"/>
                  <a:pt x="232" y="72"/>
                  <a:pt x="264" y="96"/>
                </a:cubicBezTo>
                <a:cubicBezTo>
                  <a:pt x="296" y="120"/>
                  <a:pt x="256" y="204"/>
                  <a:pt x="216" y="28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255" name="Freeform 6254"/>
          <p:cNvSpPr/>
          <p:nvPr/>
        </p:nvSpPr>
        <p:spPr>
          <a:xfrm>
            <a:off x="6172200" y="4419600"/>
            <a:ext cx="469900" cy="457200"/>
          </a:xfrm>
          <a:custGeom>
            <a:avLst/>
            <a:gdLst/>
            <a:ahLst/>
            <a:cxnLst/>
            <a:pathLst>
              <a:path w="296" h="288">
                <a:moveTo>
                  <a:pt x="120" y="0"/>
                </a:moveTo>
                <a:cubicBezTo>
                  <a:pt x="60" y="64"/>
                  <a:pt x="0" y="128"/>
                  <a:pt x="24" y="144"/>
                </a:cubicBezTo>
                <a:cubicBezTo>
                  <a:pt x="48" y="160"/>
                  <a:pt x="232" y="72"/>
                  <a:pt x="264" y="96"/>
                </a:cubicBezTo>
                <a:cubicBezTo>
                  <a:pt x="296" y="120"/>
                  <a:pt x="256" y="204"/>
                  <a:pt x="216" y="28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256" name="Freeform 6255"/>
          <p:cNvSpPr/>
          <p:nvPr/>
        </p:nvSpPr>
        <p:spPr>
          <a:xfrm>
            <a:off x="7086600" y="4343400"/>
            <a:ext cx="469900" cy="457200"/>
          </a:xfrm>
          <a:custGeom>
            <a:avLst/>
            <a:gdLst/>
            <a:ahLst/>
            <a:cxnLst/>
            <a:pathLst>
              <a:path w="296" h="288">
                <a:moveTo>
                  <a:pt x="120" y="0"/>
                </a:moveTo>
                <a:cubicBezTo>
                  <a:pt x="60" y="64"/>
                  <a:pt x="0" y="128"/>
                  <a:pt x="24" y="144"/>
                </a:cubicBezTo>
                <a:cubicBezTo>
                  <a:pt x="48" y="160"/>
                  <a:pt x="232" y="72"/>
                  <a:pt x="264" y="96"/>
                </a:cubicBezTo>
                <a:cubicBezTo>
                  <a:pt x="296" y="120"/>
                  <a:pt x="256" y="204"/>
                  <a:pt x="216" y="28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257" name="Freeform 6256"/>
          <p:cNvSpPr/>
          <p:nvPr/>
        </p:nvSpPr>
        <p:spPr>
          <a:xfrm>
            <a:off x="8305800" y="4191000"/>
            <a:ext cx="469900" cy="457200"/>
          </a:xfrm>
          <a:custGeom>
            <a:avLst/>
            <a:gdLst/>
            <a:ahLst/>
            <a:cxnLst/>
            <a:pathLst>
              <a:path w="296" h="288">
                <a:moveTo>
                  <a:pt x="120" y="0"/>
                </a:moveTo>
                <a:cubicBezTo>
                  <a:pt x="60" y="64"/>
                  <a:pt x="0" y="128"/>
                  <a:pt x="24" y="144"/>
                </a:cubicBezTo>
                <a:cubicBezTo>
                  <a:pt x="48" y="160"/>
                  <a:pt x="232" y="72"/>
                  <a:pt x="264" y="96"/>
                </a:cubicBezTo>
                <a:cubicBezTo>
                  <a:pt x="296" y="120"/>
                  <a:pt x="256" y="204"/>
                  <a:pt x="216" y="28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6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5" dur="20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8" dur="2000"/>
                                        <p:tgtEl>
                                          <p:spTgt spid="6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1" dur="20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6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2000"/>
                                        <p:tgtEl>
                                          <p:spTgt spid="6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6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6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6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6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6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7" dur="2000"/>
                                        <p:tgtEl>
                                          <p:spTgt spid="6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6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6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6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6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6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6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6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6" dur="5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500"/>
                                        <p:tgtEl>
                                          <p:spTgt spid="6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4" dur="500"/>
                                        <p:tgtEl>
                                          <p:spTgt spid="6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9" dur="5000"/>
                                        <p:tgtEl>
                                          <p:spTgt spid="6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2" dur="5000"/>
                                        <p:tgtEl>
                                          <p:spTgt spid="6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5" dur="5000"/>
                                        <p:tgtEl>
                                          <p:spTgt spid="6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8" dur="5000"/>
                                        <p:tgtEl>
                                          <p:spTgt spid="6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3" dur="1000"/>
                                        <p:tgtEl>
                                          <p:spTgt spid="6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8" dur="1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1" dur="1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4" dur="1000"/>
                                        <p:tgtEl>
                                          <p:spTgt spid="6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9" dur="20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2" dur="20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2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8" dur="2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1" dur="2000"/>
                                        <p:tgtEl>
                                          <p:spTgt spid="6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4" dur="2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7" dur="2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0" dur="2000"/>
                                        <p:tgtEl>
                                          <p:spTgt spid="6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3" dur="2000"/>
                                        <p:tgtEl>
                                          <p:spTgt spid="6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8" dur="20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1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4" dur="2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7" dur="2000"/>
                                        <p:tgtEl>
                                          <p:spTgt spid="6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2" dur="10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5" dur="10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8" dur="1000"/>
                                        <p:tgtEl>
                                          <p:spTgt spid="6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1" dur="1000"/>
                                        <p:tgtEl>
                                          <p:spTgt spid="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10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9" dur="2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2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5" dur="2000"/>
                                        <p:tgtEl>
                                          <p:spTgt spid="6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0" dur="20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3" dur="20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6" dur="20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9" dur="2000"/>
                                        <p:tgtEl>
                                          <p:spTgt spid="6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2" dur="20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5" dur="200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8" dur="2000"/>
                                        <p:tgtEl>
                                          <p:spTgt spid="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1" dur="2000"/>
                                        <p:tgtEl>
                                          <p:spTgt spid="6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6" dur="2000"/>
                                        <p:tgtEl>
                                          <p:spTgt spid="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9" dur="2000"/>
                                        <p:tgtEl>
                                          <p:spTgt spid="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2" dur="20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5" dur="2000"/>
                                        <p:tgtEl>
                                          <p:spTgt spid="6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8" dur="2000"/>
                                        <p:tgtEl>
                                          <p:spTgt spid="6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1" dur="20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4" dur="2000"/>
                                        <p:tgtEl>
                                          <p:spTgt spid="6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0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3" dur="2000"/>
                                        <p:tgtEl>
                                          <p:spTgt spid="6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8" dur="500"/>
                                        <p:tgtEl>
                                          <p:spTgt spid="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1" dur="500"/>
                                        <p:tgtEl>
                                          <p:spTgt spid="6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6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9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2" dur="5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5" dur="5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8" dur="500"/>
                                        <p:tgtEl>
                                          <p:spTgt spid="6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1" dur="500"/>
                                        <p:tgtEl>
                                          <p:spTgt spid="6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4" dur="500"/>
                                        <p:tgtEl>
                                          <p:spTgt spid="6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9" dur="2000"/>
                                        <p:tgtEl>
                                          <p:spTgt spid="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5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9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4" dur="500" fill="hold"/>
                                        <p:tgtEl>
                                          <p:spTgt spid="6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5" dur="500" fill="hold"/>
                                        <p:tgtEl>
                                          <p:spTgt spid="6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7" grpId="0"/>
      <p:bldP spid="6218" grpId="0"/>
      <p:bldP spid="6219" grpId="0"/>
      <p:bldP spid="6220" grpId="0"/>
      <p:bldP spid="6221" grpId="0"/>
      <p:bldP spid="6222" grpId="0"/>
      <p:bldP spid="6222" grpId="1"/>
      <p:bldP spid="6223" grpId="0"/>
      <p:bldP spid="6224" grpId="0"/>
      <p:bldP spid="6226" grpId="0"/>
      <p:bldP spid="6227" grpId="0"/>
      <p:bldP spid="6228" grpId="0"/>
      <p:bldP spid="6229" grpId="0"/>
      <p:bldP spid="6230" grpId="0"/>
      <p:bldP spid="6231" grpId="0"/>
      <p:bldP spid="6232" grpId="0"/>
      <p:bldP spid="6233" grpId="0"/>
      <p:bldP spid="6234" grpId="0"/>
      <p:bldP spid="6235" grpId="0"/>
      <p:bldP spid="6236" grpId="0"/>
      <p:bldP spid="6237" grpId="0"/>
      <p:bldP spid="6238" grpId="0"/>
      <p:bldP spid="6239" grpId="0"/>
      <p:bldP spid="6240" grpId="0"/>
      <p:bldP spid="6241" grpId="0"/>
      <p:bldP spid="6242" grpId="0"/>
      <p:bldP spid="6243" grpId="0"/>
      <p:bldP spid="6244" grpId="0"/>
      <p:bldP spid="6245" grpId="0"/>
      <p:bldP spid="6246" grpId="0"/>
      <p:bldP spid="6247" grpId="0"/>
      <p:bldP spid="6248" grpId="0"/>
      <p:bldP spid="62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Rectangles 25601"/>
          <p:cNvSpPr/>
          <p:nvPr/>
        </p:nvSpPr>
        <p:spPr>
          <a:xfrm>
            <a:off x="304800" y="533400"/>
            <a:ext cx="866775" cy="685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  <a:normAutofit/>
          </a:bodyPr>
          <a:p>
            <a:pPr algn="ctr"/>
            <a:r>
              <a:rPr lang="en-US" sz="200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Tiết 9:</a:t>
            </a:r>
            <a:endParaRPr lang="en-US" sz="2000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5603" name="Rectangles 25602"/>
          <p:cNvSpPr/>
          <p:nvPr/>
        </p:nvSpPr>
        <p:spPr>
          <a:xfrm>
            <a:off x="1905000" y="228600"/>
            <a:ext cx="6096000" cy="685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p>
            <a:pPr algn="ctr"/>
            <a:r>
              <a:rPr lang="en-US" sz="2000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80000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SỰ PHÁT SINH GIAO TỬ VÀ THỤ TINH</a:t>
            </a:r>
            <a:endParaRPr lang="en-US" sz="2000">
              <a:ln w="9525" cap="flat" cmpd="sng">
                <a:solidFill>
                  <a:srgbClr val="CC99FF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80000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5604" name="Text Box 25603"/>
          <p:cNvSpPr txBox="1"/>
          <p:nvPr/>
        </p:nvSpPr>
        <p:spPr>
          <a:xfrm>
            <a:off x="914400" y="990600"/>
            <a:ext cx="46482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800" b="1" u="sng" err="1">
                <a:latin typeface="Times New Roman" panose="02020603050405020304" pitchFamily="18" charset="0"/>
              </a:rPr>
              <a:t>I.Sự</a:t>
            </a:r>
            <a:r>
              <a:rPr sz="2800" b="1" u="sng">
                <a:latin typeface="Times New Roman" panose="02020603050405020304" pitchFamily="18" charset="0"/>
              </a:rPr>
              <a:t> </a:t>
            </a:r>
            <a:r>
              <a:rPr sz="2800" b="1" u="sng" err="1">
                <a:latin typeface="Times New Roman" panose="02020603050405020304" pitchFamily="18" charset="0"/>
              </a:rPr>
              <a:t>phát</a:t>
            </a:r>
            <a:r>
              <a:rPr sz="2800" b="1" u="sng">
                <a:latin typeface="Times New Roman" panose="02020603050405020304" pitchFamily="18" charset="0"/>
              </a:rPr>
              <a:t> </a:t>
            </a:r>
            <a:r>
              <a:rPr sz="2800" b="1" u="sng" err="1">
                <a:latin typeface="Times New Roman" panose="02020603050405020304" pitchFamily="18" charset="0"/>
              </a:rPr>
              <a:t>sinh</a:t>
            </a:r>
            <a:r>
              <a:rPr sz="2800" b="1" u="sng">
                <a:latin typeface="Times New Roman" panose="02020603050405020304" pitchFamily="18" charset="0"/>
              </a:rPr>
              <a:t> </a:t>
            </a:r>
            <a:r>
              <a:rPr sz="2800" b="1" u="sng" err="1">
                <a:latin typeface="Times New Roman" panose="02020603050405020304" pitchFamily="18" charset="0"/>
              </a:rPr>
              <a:t>giao</a:t>
            </a:r>
            <a:r>
              <a:rPr sz="2800" b="1" u="sng">
                <a:latin typeface="Times New Roman" panose="02020603050405020304" pitchFamily="18" charset="0"/>
              </a:rPr>
              <a:t> </a:t>
            </a:r>
            <a:r>
              <a:rPr sz="2800" b="1" u="sng" err="1">
                <a:latin typeface="Times New Roman" panose="02020603050405020304" pitchFamily="18" charset="0"/>
              </a:rPr>
              <a:t>tử</a:t>
            </a:r>
            <a:endParaRPr sz="2800" b="1" u="sng">
              <a:latin typeface="Times New Roman" panose="02020603050405020304" pitchFamily="18" charset="0"/>
            </a:endParaRPr>
          </a:p>
        </p:txBody>
      </p:sp>
      <p:sp>
        <p:nvSpPr>
          <p:cNvPr id="25606" name="Rectangles 25605"/>
          <p:cNvSpPr/>
          <p:nvPr/>
        </p:nvSpPr>
        <p:spPr>
          <a:xfrm>
            <a:off x="1271588" y="3063875"/>
            <a:ext cx="3543300" cy="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25607" name="Rectangles 25606"/>
          <p:cNvSpPr/>
          <p:nvPr/>
        </p:nvSpPr>
        <p:spPr>
          <a:xfrm>
            <a:off x="1295400" y="3048000"/>
            <a:ext cx="3057525" cy="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25608" name="Text Box 25607"/>
          <p:cNvSpPr txBox="1"/>
          <p:nvPr/>
        </p:nvSpPr>
        <p:spPr>
          <a:xfrm>
            <a:off x="533400" y="1600200"/>
            <a:ext cx="7772400" cy="1373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800" b="1" err="1">
                <a:latin typeface="Times New Roman" panose="02020603050405020304" pitchFamily="18" charset="0"/>
              </a:rPr>
              <a:t>Quá</a:t>
            </a:r>
            <a:r>
              <a:rPr sz="2800" b="1">
                <a:latin typeface="Times New Roman" panose="02020603050405020304" pitchFamily="18" charset="0"/>
              </a:rPr>
              <a:t> </a:t>
            </a:r>
            <a:r>
              <a:rPr sz="2800" b="1" err="1">
                <a:latin typeface="Times New Roman" panose="02020603050405020304" pitchFamily="18" charset="0"/>
              </a:rPr>
              <a:t>trình</a:t>
            </a:r>
            <a:r>
              <a:rPr sz="2800" b="1">
                <a:latin typeface="Times New Roman" panose="02020603050405020304" pitchFamily="18" charset="0"/>
              </a:rPr>
              <a:t> </a:t>
            </a:r>
            <a:r>
              <a:rPr sz="2800" b="1" err="1">
                <a:latin typeface="Times New Roman" panose="02020603050405020304" pitchFamily="18" charset="0"/>
              </a:rPr>
              <a:t>phát</a:t>
            </a:r>
            <a:r>
              <a:rPr sz="2800" b="1">
                <a:latin typeface="Times New Roman" panose="02020603050405020304" pitchFamily="18" charset="0"/>
              </a:rPr>
              <a:t> </a:t>
            </a:r>
            <a:r>
              <a:rPr sz="2800" b="1" err="1">
                <a:latin typeface="Times New Roman" panose="02020603050405020304" pitchFamily="18" charset="0"/>
              </a:rPr>
              <a:t>sinh</a:t>
            </a:r>
            <a:r>
              <a:rPr sz="2800" b="1">
                <a:latin typeface="Times New Roman" panose="02020603050405020304" pitchFamily="18" charset="0"/>
              </a:rPr>
              <a:t> </a:t>
            </a:r>
            <a:r>
              <a:rPr sz="2800" b="1" err="1">
                <a:latin typeface="Times New Roman" panose="02020603050405020304" pitchFamily="18" charset="0"/>
              </a:rPr>
              <a:t>giao</a:t>
            </a:r>
            <a:r>
              <a:rPr sz="2800" b="1">
                <a:latin typeface="Times New Roman" panose="02020603050405020304" pitchFamily="18" charset="0"/>
              </a:rPr>
              <a:t> </a:t>
            </a:r>
            <a:r>
              <a:rPr sz="2800" b="1" err="1">
                <a:latin typeface="Times New Roman" panose="02020603050405020304" pitchFamily="18" charset="0"/>
              </a:rPr>
              <a:t>tử</a:t>
            </a:r>
            <a:r>
              <a:rPr sz="2800" b="1">
                <a:latin typeface="Times New Roman" panose="02020603050405020304" pitchFamily="18" charset="0"/>
              </a:rPr>
              <a:t> </a:t>
            </a:r>
            <a:r>
              <a:rPr sz="2800" b="1" err="1">
                <a:latin typeface="Times New Roman" panose="02020603050405020304" pitchFamily="18" charset="0"/>
              </a:rPr>
              <a:t>đực</a:t>
            </a:r>
            <a:r>
              <a:rPr sz="2800" b="1">
                <a:latin typeface="Times New Roman" panose="02020603050405020304" pitchFamily="18" charset="0"/>
              </a:rPr>
              <a:t> </a:t>
            </a:r>
            <a:r>
              <a:rPr sz="2800" b="1" err="1">
                <a:latin typeface="Times New Roman" panose="02020603050405020304" pitchFamily="18" charset="0"/>
              </a:rPr>
              <a:t>và</a:t>
            </a:r>
            <a:r>
              <a:rPr sz="2800" b="1">
                <a:latin typeface="Times New Roman" panose="02020603050405020304" pitchFamily="18" charset="0"/>
              </a:rPr>
              <a:t> </a:t>
            </a:r>
            <a:r>
              <a:rPr sz="2800" b="1" err="1">
                <a:latin typeface="Times New Roman" panose="02020603050405020304" pitchFamily="18" charset="0"/>
              </a:rPr>
              <a:t>cái</a:t>
            </a:r>
            <a:r>
              <a:rPr sz="2800" b="1">
                <a:latin typeface="Times New Roman" panose="02020603050405020304" pitchFamily="18" charset="0"/>
              </a:rPr>
              <a:t> ở </a:t>
            </a:r>
            <a:r>
              <a:rPr sz="2800" b="1" err="1">
                <a:latin typeface="Times New Roman" panose="02020603050405020304" pitchFamily="18" charset="0"/>
              </a:rPr>
              <a:t>động</a:t>
            </a:r>
            <a:r>
              <a:rPr sz="2800" b="1">
                <a:latin typeface="Times New Roman" panose="02020603050405020304" pitchFamily="18" charset="0"/>
              </a:rPr>
              <a:t> </a:t>
            </a:r>
            <a:r>
              <a:rPr sz="2800" b="1" err="1">
                <a:latin typeface="Times New Roman" panose="02020603050405020304" pitchFamily="18" charset="0"/>
              </a:rPr>
              <a:t>vật</a:t>
            </a:r>
            <a:r>
              <a:rPr sz="2800" b="1">
                <a:latin typeface="Times New Roman" panose="02020603050405020304" pitchFamily="18" charset="0"/>
              </a:rPr>
              <a:t> </a:t>
            </a:r>
            <a:r>
              <a:rPr sz="2800" b="1" err="1">
                <a:latin typeface="Times New Roman" panose="02020603050405020304" pitchFamily="18" charset="0"/>
              </a:rPr>
              <a:t>có</a:t>
            </a:r>
            <a:r>
              <a:rPr sz="2800" b="1">
                <a:latin typeface="Times New Roman" panose="02020603050405020304" pitchFamily="18" charset="0"/>
              </a:rPr>
              <a:t> </a:t>
            </a:r>
            <a:r>
              <a:rPr sz="2800" b="1" err="1">
                <a:latin typeface="Times New Roman" panose="02020603050405020304" pitchFamily="18" charset="0"/>
              </a:rPr>
              <a:t>điểm</a:t>
            </a:r>
            <a:r>
              <a:rPr sz="2800" b="1">
                <a:latin typeface="Times New Roman" panose="02020603050405020304" pitchFamily="18" charset="0"/>
              </a:rPr>
              <a:t> </a:t>
            </a:r>
            <a:r>
              <a:rPr sz="2800" b="1" err="1">
                <a:latin typeface="Times New Roman" panose="02020603050405020304" pitchFamily="18" charset="0"/>
              </a:rPr>
              <a:t>gì</a:t>
            </a:r>
            <a:r>
              <a:rPr sz="2800" b="1">
                <a:latin typeface="Times New Roman" panose="02020603050405020304" pitchFamily="18" charset="0"/>
              </a:rPr>
              <a:t> </a:t>
            </a:r>
            <a:r>
              <a:rPr sz="2800" b="1" err="1">
                <a:latin typeface="Times New Roman" panose="02020603050405020304" pitchFamily="18" charset="0"/>
              </a:rPr>
              <a:t>giống</a:t>
            </a:r>
            <a:r>
              <a:rPr sz="2800" b="1">
                <a:latin typeface="Times New Roman" panose="02020603050405020304" pitchFamily="18" charset="0"/>
              </a:rPr>
              <a:t> </a:t>
            </a:r>
            <a:r>
              <a:rPr sz="2800" b="1" err="1">
                <a:latin typeface="Times New Roman" panose="02020603050405020304" pitchFamily="18" charset="0"/>
              </a:rPr>
              <a:t>và</a:t>
            </a:r>
            <a:r>
              <a:rPr sz="2800" b="1">
                <a:latin typeface="Times New Roman" panose="02020603050405020304" pitchFamily="18" charset="0"/>
              </a:rPr>
              <a:t> </a:t>
            </a:r>
            <a:r>
              <a:rPr sz="2800" b="1" err="1">
                <a:latin typeface="Times New Roman" panose="02020603050405020304" pitchFamily="18" charset="0"/>
              </a:rPr>
              <a:t>khác</a:t>
            </a:r>
            <a:r>
              <a:rPr sz="2800" b="1">
                <a:latin typeface="Times New Roman" panose="02020603050405020304" pitchFamily="18" charset="0"/>
              </a:rPr>
              <a:t> </a:t>
            </a:r>
            <a:r>
              <a:rPr sz="2800" b="1" err="1">
                <a:latin typeface="Times New Roman" panose="02020603050405020304" pitchFamily="18" charset="0"/>
              </a:rPr>
              <a:t>nhau</a:t>
            </a:r>
            <a:r>
              <a:rPr sz="2800" b="1">
                <a:latin typeface="Times New Roman" panose="02020603050405020304" pitchFamily="18" charset="0"/>
              </a:rPr>
              <a:t>. </a:t>
            </a:r>
            <a:r>
              <a:rPr sz="2800" b="1" err="1">
                <a:latin typeface="Times New Roman" panose="02020603050405020304" pitchFamily="18" charset="0"/>
              </a:rPr>
              <a:t>Các</a:t>
            </a:r>
            <a:r>
              <a:rPr sz="2800" b="1">
                <a:latin typeface="Times New Roman" panose="02020603050405020304" pitchFamily="18" charset="0"/>
              </a:rPr>
              <a:t> </a:t>
            </a:r>
            <a:r>
              <a:rPr sz="2800" b="1" err="1">
                <a:latin typeface="Times New Roman" panose="02020603050405020304" pitchFamily="18" charset="0"/>
              </a:rPr>
              <a:t>em</a:t>
            </a:r>
            <a:r>
              <a:rPr sz="2800" b="1">
                <a:latin typeface="Times New Roman" panose="02020603050405020304" pitchFamily="18" charset="0"/>
              </a:rPr>
              <a:t> </a:t>
            </a:r>
            <a:r>
              <a:rPr sz="2800" b="1" err="1">
                <a:latin typeface="Times New Roman" panose="02020603050405020304" pitchFamily="18" charset="0"/>
              </a:rPr>
              <a:t>hãy</a:t>
            </a:r>
            <a:r>
              <a:rPr sz="2800" b="1">
                <a:latin typeface="Times New Roman" panose="02020603050405020304" pitchFamily="18" charset="0"/>
              </a:rPr>
              <a:t> so </a:t>
            </a:r>
            <a:r>
              <a:rPr sz="2800" b="1" err="1">
                <a:latin typeface="Times New Roman" panose="02020603050405020304" pitchFamily="18" charset="0"/>
              </a:rPr>
              <a:t>sánh</a:t>
            </a:r>
            <a:r>
              <a:rPr sz="2800" b="1">
                <a:latin typeface="Times New Roman" panose="02020603050405020304" pitchFamily="18" charset="0"/>
              </a:rPr>
              <a:t> </a:t>
            </a:r>
            <a:r>
              <a:rPr sz="2800" b="1" err="1">
                <a:latin typeface="Times New Roman" panose="02020603050405020304" pitchFamily="18" charset="0"/>
              </a:rPr>
              <a:t>và</a:t>
            </a:r>
            <a:r>
              <a:rPr sz="2800" b="1">
                <a:latin typeface="Times New Roman" panose="02020603050405020304" pitchFamily="18" charset="0"/>
              </a:rPr>
              <a:t> </a:t>
            </a:r>
            <a:r>
              <a:rPr sz="2800" b="1" err="1">
                <a:latin typeface="Times New Roman" panose="02020603050405020304" pitchFamily="18" charset="0"/>
              </a:rPr>
              <a:t>hoàn</a:t>
            </a:r>
            <a:r>
              <a:rPr sz="2800" b="1">
                <a:latin typeface="Times New Roman" panose="02020603050405020304" pitchFamily="18" charset="0"/>
              </a:rPr>
              <a:t> </a:t>
            </a:r>
            <a:r>
              <a:rPr sz="2800" b="1" err="1">
                <a:latin typeface="Times New Roman" panose="02020603050405020304" pitchFamily="18" charset="0"/>
              </a:rPr>
              <a:t>thành</a:t>
            </a:r>
            <a:r>
              <a:rPr sz="2800" b="1">
                <a:latin typeface="Times New Roman" panose="02020603050405020304" pitchFamily="18" charset="0"/>
              </a:rPr>
              <a:t> </a:t>
            </a:r>
            <a:r>
              <a:rPr sz="2800" b="1" err="1">
                <a:latin typeface="Times New Roman" panose="02020603050405020304" pitchFamily="18" charset="0"/>
              </a:rPr>
              <a:t>phiếu</a:t>
            </a:r>
            <a:r>
              <a:rPr sz="2800" b="1">
                <a:latin typeface="Times New Roman" panose="02020603050405020304" pitchFamily="18" charset="0"/>
              </a:rPr>
              <a:t> </a:t>
            </a:r>
            <a:r>
              <a:rPr sz="2800" b="1" err="1">
                <a:latin typeface="Times New Roman" panose="02020603050405020304" pitchFamily="18" charset="0"/>
              </a:rPr>
              <a:t>học</a:t>
            </a:r>
            <a:r>
              <a:rPr sz="2800" b="1">
                <a:latin typeface="Times New Roman" panose="02020603050405020304" pitchFamily="18" charset="0"/>
              </a:rPr>
              <a:t> </a:t>
            </a:r>
            <a:r>
              <a:rPr sz="2800" b="1" err="1">
                <a:latin typeface="Times New Roman" panose="02020603050405020304" pitchFamily="18" charset="0"/>
              </a:rPr>
              <a:t>tập</a:t>
            </a:r>
            <a:r>
              <a:rPr sz="2800" b="1">
                <a:latin typeface="Times New Roman" panose="02020603050405020304" pitchFamily="18" charset="0"/>
              </a:rPr>
              <a:t> </a:t>
            </a:r>
            <a:r>
              <a:rPr sz="2800" b="1" err="1">
                <a:latin typeface="Times New Roman" panose="02020603050405020304" pitchFamily="18" charset="0"/>
              </a:rPr>
              <a:t>sau</a:t>
            </a:r>
            <a:r>
              <a:rPr sz="2800" b="1">
                <a:latin typeface="Times New Roman" panose="02020603050405020304" pitchFamily="18" charset="0"/>
              </a:rPr>
              <a:t>:</a:t>
            </a:r>
            <a:endParaRPr sz="2800" b="1">
              <a:latin typeface="Times New Roman" panose="02020603050405020304" pitchFamily="18" charset="0"/>
            </a:endParaRPr>
          </a:p>
        </p:txBody>
      </p:sp>
      <p:sp>
        <p:nvSpPr>
          <p:cNvPr id="25609" name="Text Box 25608" descr="Parchment"/>
          <p:cNvSpPr txBox="1"/>
          <p:nvPr/>
        </p:nvSpPr>
        <p:spPr>
          <a:xfrm>
            <a:off x="1066800" y="2971800"/>
            <a:ext cx="5410200" cy="1160463"/>
          </a:xfrm>
          <a:prstGeom prst="rect">
            <a:avLst/>
          </a:prstGeom>
          <a:blipFill rotWithShape="1">
            <a:blip r:embed="rId1"/>
          </a:blip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800" b="1">
                <a:latin typeface="Times New Roman" panose="02020603050405020304" pitchFamily="18" charset="0"/>
              </a:rPr>
              <a:t>*</a:t>
            </a:r>
            <a:r>
              <a:rPr sz="2800" b="1" err="1">
                <a:latin typeface="Times New Roman" panose="02020603050405020304" pitchFamily="18" charset="0"/>
              </a:rPr>
              <a:t>Giống</a:t>
            </a:r>
            <a:r>
              <a:rPr sz="2800" b="1">
                <a:latin typeface="Times New Roman" panose="02020603050405020304" pitchFamily="18" charset="0"/>
              </a:rPr>
              <a:t> </a:t>
            </a:r>
            <a:r>
              <a:rPr sz="2800" b="1" err="1">
                <a:latin typeface="Times New Roman" panose="02020603050405020304" pitchFamily="18" charset="0"/>
              </a:rPr>
              <a:t>nhau</a:t>
            </a:r>
            <a:r>
              <a:rPr sz="2800" b="1">
                <a:latin typeface="Times New Roman" panose="02020603050405020304" pitchFamily="18" charset="0"/>
              </a:rPr>
              <a:t>:………..</a:t>
            </a:r>
            <a:endParaRPr sz="2800" b="1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b="1"/>
              <a:t>*</a:t>
            </a:r>
            <a:r>
              <a:rPr sz="2800" b="1" err="1">
                <a:latin typeface="Times New Roman" panose="02020603050405020304" pitchFamily="18" charset="0"/>
              </a:rPr>
              <a:t>Khác</a:t>
            </a:r>
            <a:r>
              <a:rPr sz="2800" b="1">
                <a:latin typeface="Times New Roman" panose="02020603050405020304" pitchFamily="18" charset="0"/>
              </a:rPr>
              <a:t> </a:t>
            </a:r>
            <a:r>
              <a:rPr sz="2800" b="1" err="1">
                <a:latin typeface="Times New Roman" panose="02020603050405020304" pitchFamily="18" charset="0"/>
              </a:rPr>
              <a:t>nhau</a:t>
            </a:r>
            <a:r>
              <a:rPr sz="2800" b="1">
                <a:latin typeface="Times New Roman" panose="02020603050405020304" pitchFamily="18" charset="0"/>
              </a:rPr>
              <a:t>:</a:t>
            </a:r>
            <a:endParaRPr sz="2800" b="1">
              <a:latin typeface="Times New Roman" panose="02020603050405020304" pitchFamily="18" charset="0"/>
            </a:endParaRPr>
          </a:p>
        </p:txBody>
      </p:sp>
      <p:graphicFrame>
        <p:nvGraphicFramePr>
          <p:cNvPr id="25624" name="Content Placeholder 25623"/>
          <p:cNvGraphicFramePr/>
          <p:nvPr>
            <p:ph/>
          </p:nvPr>
        </p:nvGraphicFramePr>
        <p:xfrm>
          <a:off x="685800" y="4352925"/>
          <a:ext cx="7620000" cy="2146300"/>
        </p:xfrm>
        <a:graphic>
          <a:graphicData uri="http://schemas.openxmlformats.org/drawingml/2006/table">
            <a:tbl>
              <a:tblPr/>
              <a:tblGrid>
                <a:gridCol w="4090988"/>
                <a:gridCol w="3529012"/>
              </a:tblGrid>
              <a:tr h="5175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b="1" i="1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b="1" i="1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b="1" i="1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giao</a:t>
                      </a:r>
                      <a:r>
                        <a:rPr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b="1" i="1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tử</a:t>
                      </a:r>
                      <a:r>
                        <a:rPr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b="1" i="1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cái</a:t>
                      </a:r>
                      <a:endParaRPr lang="en-US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b="1" i="1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b="1" i="1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b="1" i="1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giao</a:t>
                      </a:r>
                      <a:r>
                        <a:rPr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b="1" i="1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tử</a:t>
                      </a:r>
                      <a:r>
                        <a:rPr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b="1" i="1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đực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287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rotWithShape="1">
                      <a:blip r:embed="rId2"/>
                    </a:blip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rotWithShape="1">
                      <a:blip r:embed="rId3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/>
      <p:bldP spid="2560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Rectangles 23553"/>
          <p:cNvSpPr/>
          <p:nvPr/>
        </p:nvSpPr>
        <p:spPr>
          <a:xfrm>
            <a:off x="304800" y="533400"/>
            <a:ext cx="866775" cy="685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  <a:normAutofit/>
          </a:bodyPr>
          <a:p>
            <a:pPr algn="ctr"/>
            <a:r>
              <a:rPr lang="en-US" sz="200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Tiết 9</a:t>
            </a:r>
            <a:endParaRPr lang="en-US" sz="2000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3555" name="Rectangles 23554"/>
          <p:cNvSpPr/>
          <p:nvPr/>
        </p:nvSpPr>
        <p:spPr>
          <a:xfrm>
            <a:off x="1905000" y="228600"/>
            <a:ext cx="6096000" cy="685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p>
            <a:pPr algn="ctr"/>
            <a:r>
              <a:rPr lang="en-US" sz="2000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80000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SỰ PHÁT SINH GIAO TỬ VÀ THỤ TINH</a:t>
            </a:r>
            <a:endParaRPr lang="en-US" sz="2000">
              <a:ln w="9525" cap="flat" cmpd="sng">
                <a:solidFill>
                  <a:srgbClr val="CC99FF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80000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3556" name="Text Box 23555"/>
          <p:cNvSpPr txBox="1"/>
          <p:nvPr/>
        </p:nvSpPr>
        <p:spPr>
          <a:xfrm>
            <a:off x="914400" y="990600"/>
            <a:ext cx="46482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800" b="1" u="sng" err="1">
                <a:latin typeface="Times New Roman" panose="02020603050405020304" pitchFamily="18" charset="0"/>
              </a:rPr>
              <a:t>I.Sự</a:t>
            </a:r>
            <a:r>
              <a:rPr sz="2800" b="1" u="sng">
                <a:latin typeface="Times New Roman" panose="02020603050405020304" pitchFamily="18" charset="0"/>
              </a:rPr>
              <a:t> </a:t>
            </a:r>
            <a:r>
              <a:rPr sz="2800" b="1" u="sng" err="1">
                <a:latin typeface="Times New Roman" panose="02020603050405020304" pitchFamily="18" charset="0"/>
              </a:rPr>
              <a:t>phát</a:t>
            </a:r>
            <a:r>
              <a:rPr sz="2800" b="1" u="sng">
                <a:latin typeface="Times New Roman" panose="02020603050405020304" pitchFamily="18" charset="0"/>
              </a:rPr>
              <a:t> </a:t>
            </a:r>
            <a:r>
              <a:rPr sz="2800" b="1" u="sng" err="1">
                <a:latin typeface="Times New Roman" panose="02020603050405020304" pitchFamily="18" charset="0"/>
              </a:rPr>
              <a:t>sinh</a:t>
            </a:r>
            <a:r>
              <a:rPr sz="2800" b="1" u="sng">
                <a:latin typeface="Times New Roman" panose="02020603050405020304" pitchFamily="18" charset="0"/>
              </a:rPr>
              <a:t> </a:t>
            </a:r>
            <a:r>
              <a:rPr sz="2800" b="1" u="sng" err="1">
                <a:latin typeface="Times New Roman" panose="02020603050405020304" pitchFamily="18" charset="0"/>
              </a:rPr>
              <a:t>giao</a:t>
            </a:r>
            <a:r>
              <a:rPr sz="2800" b="1" u="sng">
                <a:latin typeface="Times New Roman" panose="02020603050405020304" pitchFamily="18" charset="0"/>
              </a:rPr>
              <a:t> </a:t>
            </a:r>
            <a:r>
              <a:rPr sz="2800" b="1" u="sng" err="1">
                <a:latin typeface="Times New Roman" panose="02020603050405020304" pitchFamily="18" charset="0"/>
              </a:rPr>
              <a:t>tử</a:t>
            </a:r>
            <a:endParaRPr sz="2800" b="1" u="sng">
              <a:latin typeface="Times New Roman" panose="02020603050405020304" pitchFamily="18" charset="0"/>
            </a:endParaRPr>
          </a:p>
        </p:txBody>
      </p:sp>
      <p:sp>
        <p:nvSpPr>
          <p:cNvPr id="23557" name="Text Box 23556" descr="Canvas"/>
          <p:cNvSpPr txBox="1"/>
          <p:nvPr/>
        </p:nvSpPr>
        <p:spPr>
          <a:xfrm>
            <a:off x="152400" y="1905000"/>
            <a:ext cx="9144000" cy="3725863"/>
          </a:xfrm>
          <a:prstGeom prst="rect">
            <a:avLst/>
          </a:prstGeom>
          <a:blipFill rotWithShape="1">
            <a:blip r:embed="rId1"/>
          </a:blip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800" b="1" i="1" u="sng" err="1">
                <a:latin typeface="Times New Roman" panose="02020603050405020304" pitchFamily="18" charset="0"/>
              </a:rPr>
              <a:t>Quá</a:t>
            </a:r>
            <a:r>
              <a:rPr sz="2800" b="1" i="1" u="sng">
                <a:latin typeface="Times New Roman" panose="02020603050405020304" pitchFamily="18" charset="0"/>
              </a:rPr>
              <a:t> </a:t>
            </a:r>
            <a:r>
              <a:rPr sz="2800" b="1" i="1" u="sng" err="1">
                <a:latin typeface="Times New Roman" panose="02020603050405020304" pitchFamily="18" charset="0"/>
              </a:rPr>
              <a:t>trình</a:t>
            </a:r>
            <a:r>
              <a:rPr sz="2800" b="1" i="1" u="sng">
                <a:latin typeface="Times New Roman" panose="02020603050405020304" pitchFamily="18" charset="0"/>
              </a:rPr>
              <a:t> </a:t>
            </a:r>
            <a:r>
              <a:rPr sz="2800" b="1" i="1" u="sng" err="1">
                <a:latin typeface="Times New Roman" panose="02020603050405020304" pitchFamily="18" charset="0"/>
              </a:rPr>
              <a:t>phát</a:t>
            </a:r>
            <a:r>
              <a:rPr sz="2800" b="1" i="1" u="sng">
                <a:latin typeface="Times New Roman" panose="02020603050405020304" pitchFamily="18" charset="0"/>
              </a:rPr>
              <a:t> </a:t>
            </a:r>
            <a:r>
              <a:rPr sz="2800" b="1" i="1" u="sng" err="1">
                <a:latin typeface="Times New Roman" panose="02020603050405020304" pitchFamily="18" charset="0"/>
              </a:rPr>
              <a:t>sinh</a:t>
            </a:r>
            <a:r>
              <a:rPr sz="2800" b="1" i="1" u="sng">
                <a:latin typeface="Times New Roman" panose="02020603050405020304" pitchFamily="18" charset="0"/>
              </a:rPr>
              <a:t> </a:t>
            </a:r>
            <a:r>
              <a:rPr sz="2800" b="1" i="1" u="sng" err="1">
                <a:latin typeface="Times New Roman" panose="02020603050405020304" pitchFamily="18" charset="0"/>
              </a:rPr>
              <a:t>giao</a:t>
            </a:r>
            <a:r>
              <a:rPr sz="2800" b="1" i="1" u="sng">
                <a:latin typeface="Times New Roman" panose="02020603050405020304" pitchFamily="18" charset="0"/>
              </a:rPr>
              <a:t> </a:t>
            </a:r>
            <a:r>
              <a:rPr sz="2800" b="1" i="1" u="sng" err="1">
                <a:latin typeface="Times New Roman" panose="02020603050405020304" pitchFamily="18" charset="0"/>
              </a:rPr>
              <a:t>tử</a:t>
            </a:r>
            <a:r>
              <a:rPr sz="2800" b="1" i="1" u="sng">
                <a:latin typeface="Times New Roman" panose="02020603050405020304" pitchFamily="18" charset="0"/>
              </a:rPr>
              <a:t> </a:t>
            </a:r>
            <a:r>
              <a:rPr sz="2800" b="1" i="1" u="sng" err="1">
                <a:latin typeface="Times New Roman" panose="02020603050405020304" pitchFamily="18" charset="0"/>
              </a:rPr>
              <a:t>đực</a:t>
            </a:r>
            <a:r>
              <a:rPr sz="2800" b="1" i="1" u="sng">
                <a:latin typeface="Times New Roman" panose="02020603050405020304" pitchFamily="18" charset="0"/>
              </a:rPr>
              <a:t> </a:t>
            </a:r>
            <a:r>
              <a:rPr sz="2800" b="1" i="1" u="sng" err="1">
                <a:latin typeface="Times New Roman" panose="02020603050405020304" pitchFamily="18" charset="0"/>
              </a:rPr>
              <a:t>và</a:t>
            </a:r>
            <a:r>
              <a:rPr sz="2800" b="1" i="1" u="sng">
                <a:latin typeface="Times New Roman" panose="02020603050405020304" pitchFamily="18" charset="0"/>
              </a:rPr>
              <a:t> </a:t>
            </a:r>
            <a:r>
              <a:rPr sz="2800" b="1" i="1" u="sng" err="1">
                <a:latin typeface="Times New Roman" panose="02020603050405020304" pitchFamily="18" charset="0"/>
              </a:rPr>
              <a:t>cái</a:t>
            </a:r>
            <a:r>
              <a:rPr sz="2800" b="1" i="1" u="sng">
                <a:latin typeface="Times New Roman" panose="02020603050405020304" pitchFamily="18" charset="0"/>
              </a:rPr>
              <a:t>  ở </a:t>
            </a:r>
            <a:r>
              <a:rPr sz="2800" b="1" i="1" u="sng" err="1">
                <a:latin typeface="Times New Roman" panose="02020603050405020304" pitchFamily="18" charset="0"/>
              </a:rPr>
              <a:t>động</a:t>
            </a:r>
            <a:r>
              <a:rPr sz="2800" b="1" i="1" u="sng">
                <a:latin typeface="Times New Roman" panose="02020603050405020304" pitchFamily="18" charset="0"/>
              </a:rPr>
              <a:t> </a:t>
            </a:r>
            <a:r>
              <a:rPr sz="2800" b="1" i="1" u="sng" err="1">
                <a:latin typeface="Times New Roman" panose="02020603050405020304" pitchFamily="18" charset="0"/>
              </a:rPr>
              <a:t>vật</a:t>
            </a:r>
            <a:r>
              <a:rPr sz="2800" b="1" i="1" u="sng">
                <a:latin typeface="Times New Roman" panose="02020603050405020304" pitchFamily="18" charset="0"/>
              </a:rPr>
              <a:t>:</a:t>
            </a:r>
            <a:endParaRPr sz="2800" b="1" i="1" u="sng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sz="2800" i="1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</a:t>
            </a:r>
            <a:r>
              <a:rPr sz="2800" i="1">
                <a:solidFill>
                  <a:srgbClr val="0000CC"/>
                </a:solidFill>
                <a:latin typeface="Times New Roman" panose="02020603050405020304" pitchFamily="18" charset="0"/>
              </a:rPr>
              <a:t>   </a:t>
            </a:r>
            <a:r>
              <a:rPr sz="2800" i="1" u="sng">
                <a:solidFill>
                  <a:srgbClr val="0000CC"/>
                </a:solidFill>
                <a:latin typeface="Times New Roman" panose="02020603050405020304" pitchFamily="18" charset="0"/>
              </a:rPr>
              <a:t>*</a:t>
            </a:r>
            <a:r>
              <a:rPr sz="2800" i="1" u="sng" err="1">
                <a:solidFill>
                  <a:srgbClr val="0000CC"/>
                </a:solidFill>
                <a:latin typeface="Times New Roman" panose="02020603050405020304" pitchFamily="18" charset="0"/>
              </a:rPr>
              <a:t>Giống</a:t>
            </a:r>
            <a:r>
              <a:rPr sz="2800" i="1" u="sng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i="1" u="sng" err="1">
                <a:solidFill>
                  <a:srgbClr val="0000CC"/>
                </a:solidFill>
                <a:latin typeface="Times New Roman" panose="02020603050405020304" pitchFamily="18" charset="0"/>
              </a:rPr>
              <a:t>nhau</a:t>
            </a:r>
            <a:r>
              <a:rPr sz="2800" i="1">
                <a:solidFill>
                  <a:srgbClr val="0000CC"/>
                </a:solidFill>
                <a:latin typeface="Times New Roman" panose="02020603050405020304" pitchFamily="18" charset="0"/>
              </a:rPr>
              <a:t>: </a:t>
            </a:r>
            <a:endParaRPr sz="2800" i="1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sz="2800" i="1">
                <a:solidFill>
                  <a:srgbClr val="0000CC"/>
                </a:solidFill>
                <a:latin typeface="Times New Roman" panose="02020603050405020304" pitchFamily="18" charset="0"/>
              </a:rPr>
              <a:t>-</a:t>
            </a:r>
            <a:r>
              <a:rPr sz="2800" i="1" err="1">
                <a:solidFill>
                  <a:srgbClr val="0000CC"/>
                </a:solidFill>
                <a:latin typeface="Times New Roman" panose="02020603050405020304" pitchFamily="18" charset="0"/>
              </a:rPr>
              <a:t>Các</a:t>
            </a:r>
            <a:r>
              <a:rPr sz="2800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i="1" err="1">
                <a:solidFill>
                  <a:srgbClr val="0000CC"/>
                </a:solidFill>
                <a:latin typeface="Times New Roman" panose="02020603050405020304" pitchFamily="18" charset="0"/>
              </a:rPr>
              <a:t>tế</a:t>
            </a:r>
            <a:r>
              <a:rPr sz="2800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i="1" err="1">
                <a:solidFill>
                  <a:srgbClr val="0000CC"/>
                </a:solidFill>
                <a:latin typeface="Times New Roman" panose="02020603050405020304" pitchFamily="18" charset="0"/>
              </a:rPr>
              <a:t>bào</a:t>
            </a:r>
            <a:r>
              <a:rPr sz="2800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i="1" err="1">
                <a:solidFill>
                  <a:srgbClr val="0000CC"/>
                </a:solidFill>
                <a:latin typeface="Times New Roman" panose="02020603050405020304" pitchFamily="18" charset="0"/>
              </a:rPr>
              <a:t>mầm</a:t>
            </a:r>
            <a:r>
              <a:rPr sz="2800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i="1" err="1">
                <a:solidFill>
                  <a:srgbClr val="0000CC"/>
                </a:solidFill>
                <a:latin typeface="Times New Roman" panose="02020603050405020304" pitchFamily="18" charset="0"/>
              </a:rPr>
              <a:t>đều</a:t>
            </a:r>
            <a:r>
              <a:rPr sz="2800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i="1" err="1">
                <a:solidFill>
                  <a:srgbClr val="0000CC"/>
                </a:solidFill>
                <a:latin typeface="Times New Roman" panose="02020603050405020304" pitchFamily="18" charset="0"/>
              </a:rPr>
              <a:t>thực</a:t>
            </a:r>
            <a:r>
              <a:rPr sz="2800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i="1" err="1">
                <a:solidFill>
                  <a:srgbClr val="0000CC"/>
                </a:solidFill>
                <a:latin typeface="Times New Roman" panose="02020603050405020304" pitchFamily="18" charset="0"/>
              </a:rPr>
              <a:t>hiện</a:t>
            </a:r>
            <a:r>
              <a:rPr sz="2800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i="1" err="1">
                <a:solidFill>
                  <a:srgbClr val="0000CC"/>
                </a:solidFill>
                <a:latin typeface="Times New Roman" panose="02020603050405020304" pitchFamily="18" charset="0"/>
              </a:rPr>
              <a:t>nguyên</a:t>
            </a:r>
            <a:r>
              <a:rPr sz="2800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i="1" err="1">
                <a:solidFill>
                  <a:srgbClr val="0000CC"/>
                </a:solidFill>
                <a:latin typeface="Times New Roman" panose="02020603050405020304" pitchFamily="18" charset="0"/>
              </a:rPr>
              <a:t>phân</a:t>
            </a:r>
            <a:r>
              <a:rPr sz="2800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i="1" err="1">
                <a:solidFill>
                  <a:srgbClr val="0000CC"/>
                </a:solidFill>
                <a:latin typeface="Times New Roman" panose="02020603050405020304" pitchFamily="18" charset="0"/>
              </a:rPr>
              <a:t>liên</a:t>
            </a:r>
            <a:r>
              <a:rPr sz="2800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i="1" err="1">
                <a:solidFill>
                  <a:srgbClr val="0000CC"/>
                </a:solidFill>
                <a:latin typeface="Times New Roman" panose="02020603050405020304" pitchFamily="18" charset="0"/>
              </a:rPr>
              <a:t>tiếp</a:t>
            </a:r>
            <a:r>
              <a:rPr sz="2800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endParaRPr sz="2800" i="1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sz="2800" i="1">
                <a:solidFill>
                  <a:srgbClr val="0000CC"/>
                </a:solidFill>
                <a:latin typeface="Times New Roman" panose="02020603050405020304" pitchFamily="18" charset="0"/>
              </a:rPr>
              <a:t>      </a:t>
            </a:r>
            <a:r>
              <a:rPr sz="2800" i="1" err="1">
                <a:solidFill>
                  <a:srgbClr val="0000CC"/>
                </a:solidFill>
                <a:latin typeface="Times New Roman" panose="02020603050405020304" pitchFamily="18" charset="0"/>
              </a:rPr>
              <a:t>nhiều</a:t>
            </a:r>
            <a:r>
              <a:rPr sz="2800" i="1">
                <a:solidFill>
                  <a:srgbClr val="0000CC"/>
                </a:solidFill>
                <a:latin typeface="Times New Roman" panose="02020603050405020304" pitchFamily="18" charset="0"/>
              </a:rPr>
              <a:t>  </a:t>
            </a:r>
            <a:r>
              <a:rPr sz="2800" i="1" err="1">
                <a:solidFill>
                  <a:srgbClr val="0000CC"/>
                </a:solidFill>
                <a:latin typeface="Times New Roman" panose="02020603050405020304" pitchFamily="18" charset="0"/>
              </a:rPr>
              <a:t>lần</a:t>
            </a:r>
            <a:r>
              <a:rPr sz="2800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endParaRPr sz="2800" i="1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sz="2800" i="1">
                <a:solidFill>
                  <a:srgbClr val="0000CC"/>
                </a:solidFill>
                <a:latin typeface="Times New Roman" panose="02020603050405020304" pitchFamily="18" charset="0"/>
              </a:rPr>
              <a:t>-</a:t>
            </a:r>
            <a:r>
              <a:rPr sz="2800" i="1" err="1">
                <a:solidFill>
                  <a:srgbClr val="0000CC"/>
                </a:solidFill>
                <a:latin typeface="Times New Roman" panose="02020603050405020304" pitchFamily="18" charset="0"/>
              </a:rPr>
              <a:t>Noãn</a:t>
            </a:r>
            <a:r>
              <a:rPr sz="2800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i="1" err="1">
                <a:solidFill>
                  <a:srgbClr val="0000CC"/>
                </a:solidFill>
                <a:latin typeface="Times New Roman" panose="02020603050405020304" pitchFamily="18" charset="0"/>
              </a:rPr>
              <a:t>bào</a:t>
            </a:r>
            <a:r>
              <a:rPr sz="2800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i="1" err="1">
                <a:solidFill>
                  <a:srgbClr val="0000CC"/>
                </a:solidFill>
                <a:latin typeface="Times New Roman" panose="02020603050405020304" pitchFamily="18" charset="0"/>
              </a:rPr>
              <a:t>bậc</a:t>
            </a:r>
            <a:r>
              <a:rPr sz="2800" i="1">
                <a:solidFill>
                  <a:srgbClr val="0000CC"/>
                </a:solidFill>
                <a:latin typeface="Times New Roman" panose="02020603050405020304" pitchFamily="18" charset="0"/>
              </a:rPr>
              <a:t> 1 </a:t>
            </a:r>
            <a:r>
              <a:rPr sz="2800" i="1" err="1">
                <a:solidFill>
                  <a:srgbClr val="0000CC"/>
                </a:solidFill>
                <a:latin typeface="Times New Roman" panose="02020603050405020304" pitchFamily="18" charset="0"/>
              </a:rPr>
              <a:t>và</a:t>
            </a:r>
            <a:r>
              <a:rPr sz="2800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i="1" err="1">
                <a:solidFill>
                  <a:srgbClr val="0000CC"/>
                </a:solidFill>
                <a:latin typeface="Times New Roman" panose="02020603050405020304" pitchFamily="18" charset="0"/>
              </a:rPr>
              <a:t>tinh</a:t>
            </a:r>
            <a:r>
              <a:rPr sz="2800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i="1" err="1">
                <a:solidFill>
                  <a:srgbClr val="0000CC"/>
                </a:solidFill>
                <a:latin typeface="Times New Roman" panose="02020603050405020304" pitchFamily="18" charset="0"/>
              </a:rPr>
              <a:t>bào</a:t>
            </a:r>
            <a:r>
              <a:rPr sz="2800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i="1" err="1">
                <a:solidFill>
                  <a:srgbClr val="0000CC"/>
                </a:solidFill>
                <a:latin typeface="Times New Roman" panose="02020603050405020304" pitchFamily="18" charset="0"/>
              </a:rPr>
              <a:t>bậc</a:t>
            </a:r>
            <a:r>
              <a:rPr sz="2800" i="1">
                <a:solidFill>
                  <a:srgbClr val="0000CC"/>
                </a:solidFill>
                <a:latin typeface="Times New Roman" panose="02020603050405020304" pitchFamily="18" charset="0"/>
              </a:rPr>
              <a:t> 1 </a:t>
            </a:r>
            <a:r>
              <a:rPr sz="2800" i="1" err="1">
                <a:solidFill>
                  <a:srgbClr val="0000CC"/>
                </a:solidFill>
                <a:latin typeface="Times New Roman" panose="02020603050405020304" pitchFamily="18" charset="0"/>
              </a:rPr>
              <a:t>đều</a:t>
            </a:r>
            <a:r>
              <a:rPr sz="2800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i="1" err="1">
                <a:solidFill>
                  <a:srgbClr val="0000CC"/>
                </a:solidFill>
                <a:latin typeface="Times New Roman" panose="02020603050405020304" pitchFamily="18" charset="0"/>
              </a:rPr>
              <a:t>thực</a:t>
            </a:r>
            <a:r>
              <a:rPr sz="2800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i="1" err="1">
                <a:solidFill>
                  <a:srgbClr val="0000CC"/>
                </a:solidFill>
                <a:latin typeface="Times New Roman" panose="02020603050405020304" pitchFamily="18" charset="0"/>
              </a:rPr>
              <a:t>hiện</a:t>
            </a:r>
            <a:r>
              <a:rPr sz="2800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i="1" err="1">
                <a:solidFill>
                  <a:srgbClr val="0000CC"/>
                </a:solidFill>
                <a:latin typeface="Times New Roman" panose="02020603050405020304" pitchFamily="18" charset="0"/>
              </a:rPr>
              <a:t>giảm</a:t>
            </a:r>
            <a:r>
              <a:rPr sz="2800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i="1" err="1">
                <a:solidFill>
                  <a:srgbClr val="0000CC"/>
                </a:solidFill>
                <a:latin typeface="Times New Roman" panose="02020603050405020304" pitchFamily="18" charset="0"/>
              </a:rPr>
              <a:t>phân</a:t>
            </a:r>
            <a:r>
              <a:rPr sz="2800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endParaRPr sz="2800" i="1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sz="2800" i="1">
                <a:solidFill>
                  <a:srgbClr val="0000CC"/>
                </a:solidFill>
                <a:latin typeface="Times New Roman" panose="02020603050405020304" pitchFamily="18" charset="0"/>
              </a:rPr>
              <a:t>     </a:t>
            </a:r>
            <a:r>
              <a:rPr sz="2800" i="1" err="1">
                <a:solidFill>
                  <a:srgbClr val="0000CC"/>
                </a:solidFill>
                <a:latin typeface="Times New Roman" panose="02020603050405020304" pitchFamily="18" charset="0"/>
              </a:rPr>
              <a:t>để</a:t>
            </a:r>
            <a:r>
              <a:rPr sz="2800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i="1" err="1">
                <a:solidFill>
                  <a:srgbClr val="0000CC"/>
                </a:solidFill>
                <a:latin typeface="Times New Roman" panose="02020603050405020304" pitchFamily="18" charset="0"/>
              </a:rPr>
              <a:t>tạo</a:t>
            </a:r>
            <a:r>
              <a:rPr sz="2800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i="1" err="1">
                <a:solidFill>
                  <a:srgbClr val="0000CC"/>
                </a:solidFill>
                <a:latin typeface="Times New Roman" panose="02020603050405020304" pitchFamily="18" charset="0"/>
              </a:rPr>
              <a:t>giao</a:t>
            </a:r>
            <a:r>
              <a:rPr sz="2800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i="1" err="1">
                <a:solidFill>
                  <a:srgbClr val="0000CC"/>
                </a:solidFill>
                <a:latin typeface="Times New Roman" panose="02020603050405020304" pitchFamily="18" charset="0"/>
              </a:rPr>
              <a:t>tử</a:t>
            </a:r>
            <a:endParaRPr sz="2800" i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9" name="Rectangles 23558"/>
          <p:cNvSpPr/>
          <p:nvPr/>
        </p:nvSpPr>
        <p:spPr>
          <a:xfrm>
            <a:off x="1271588" y="3063875"/>
            <a:ext cx="3543300" cy="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23560" name="Rectangles 23559"/>
          <p:cNvSpPr/>
          <p:nvPr/>
        </p:nvSpPr>
        <p:spPr>
          <a:xfrm>
            <a:off x="1295400" y="3048000"/>
            <a:ext cx="3057525" cy="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charRg st="0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57">
                                            <p:txEl>
                                              <p:charRg st="0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7">
                                            <p:txEl>
                                              <p:charRg st="0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7">
                                            <p:txEl>
                                              <p:charRg st="0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557">
                                            <p:txEl>
                                              <p:charRg st="0" end="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charRg st="52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557">
                                            <p:txEl>
                                              <p:charRg st="52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557">
                                            <p:txEl>
                                              <p:charRg st="52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557">
                                            <p:txEl>
                                              <p:charRg st="52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557">
                                            <p:txEl>
                                              <p:charRg st="52" end="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charRg st="70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557">
                                            <p:txEl>
                                              <p:charRg st="70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557">
                                            <p:txEl>
                                              <p:charRg st="70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557">
                                            <p:txEl>
                                              <p:charRg st="70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557">
                                            <p:txEl>
                                              <p:charRg st="70" end="1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charRg st="123" end="1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557">
                                            <p:txEl>
                                              <p:charRg st="123" end="14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557">
                                            <p:txEl>
                                              <p:charRg st="123" end="14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557">
                                            <p:txEl>
                                              <p:charRg st="123" end="1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557">
                                            <p:txEl>
                                              <p:charRg st="123" end="1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charRg st="141" end="2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557">
                                            <p:txEl>
                                              <p:charRg st="141" end="20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557">
                                            <p:txEl>
                                              <p:charRg st="141" end="20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557">
                                            <p:txEl>
                                              <p:charRg st="141" end="2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3557">
                                            <p:txEl>
                                              <p:charRg st="141" end="20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charRg st="200" end="2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557">
                                            <p:txEl>
                                              <p:charRg st="200" end="22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557">
                                            <p:txEl>
                                              <p:charRg st="200" end="22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557">
                                            <p:txEl>
                                              <p:charRg st="200" end="2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3557">
                                            <p:txEl>
                                              <p:charRg st="200" end="2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charRg st="70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23557">
                                            <p:txEl>
                                              <p:charRg st="70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23557">
                                            <p:txEl>
                                              <p:charRg st="70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23557">
                                            <p:txEl>
                                              <p:charRg st="70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charRg st="123" end="1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23557">
                                            <p:txEl>
                                              <p:charRg st="123" end="1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23557">
                                            <p:txEl>
                                              <p:charRg st="123" end="14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23557">
                                            <p:txEl>
                                              <p:charRg st="123" end="14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charRg st="141" end="2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23557">
                                            <p:txEl>
                                              <p:charRg st="141" end="2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23557">
                                            <p:txEl>
                                              <p:charRg st="141" end="20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23557">
                                            <p:txEl>
                                              <p:charRg st="141" end="20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charRg st="200" end="2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23557">
                                            <p:txEl>
                                              <p:charRg st="200" end="2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23557">
                                            <p:txEl>
                                              <p:charRg st="200" end="22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23557">
                                            <p:txEl>
                                              <p:charRg st="200" end="22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nimBg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Rectangles 11265"/>
          <p:cNvSpPr/>
          <p:nvPr/>
        </p:nvSpPr>
        <p:spPr>
          <a:xfrm>
            <a:off x="304800" y="304800"/>
            <a:ext cx="866775" cy="685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  <a:normAutofit/>
          </a:bodyPr>
          <a:p>
            <a:pPr algn="ctr"/>
            <a:r>
              <a:rPr lang="en-US" sz="200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Tiết 9</a:t>
            </a:r>
            <a:endParaRPr lang="en-US" sz="2000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1267" name="Rectangles 11266"/>
          <p:cNvSpPr/>
          <p:nvPr/>
        </p:nvSpPr>
        <p:spPr>
          <a:xfrm>
            <a:off x="1905000" y="0"/>
            <a:ext cx="6096000" cy="685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p>
            <a:pPr algn="ctr"/>
            <a:r>
              <a:rPr lang="en-US" sz="2000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80000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SỰ PHÁT SINH GIAO TỬ VÀ THỤ TINH</a:t>
            </a:r>
            <a:endParaRPr lang="en-US" sz="2000">
              <a:ln w="9525" cap="flat" cmpd="sng">
                <a:solidFill>
                  <a:srgbClr val="CC99FF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80000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1268" name="Text Box 11267"/>
          <p:cNvSpPr txBox="1"/>
          <p:nvPr/>
        </p:nvSpPr>
        <p:spPr>
          <a:xfrm>
            <a:off x="990600" y="609600"/>
            <a:ext cx="46482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800" b="1" u="sng" err="1">
                <a:latin typeface="Times New Roman" panose="02020603050405020304" pitchFamily="18" charset="0"/>
              </a:rPr>
              <a:t>I.Sự</a:t>
            </a:r>
            <a:r>
              <a:rPr sz="2800" b="1" u="sng">
                <a:latin typeface="Times New Roman" panose="02020603050405020304" pitchFamily="18" charset="0"/>
              </a:rPr>
              <a:t> </a:t>
            </a:r>
            <a:r>
              <a:rPr sz="2800" b="1" u="sng" err="1">
                <a:latin typeface="Times New Roman" panose="02020603050405020304" pitchFamily="18" charset="0"/>
              </a:rPr>
              <a:t>phát</a:t>
            </a:r>
            <a:r>
              <a:rPr sz="2800" b="1" u="sng">
                <a:latin typeface="Times New Roman" panose="02020603050405020304" pitchFamily="18" charset="0"/>
              </a:rPr>
              <a:t> </a:t>
            </a:r>
            <a:r>
              <a:rPr sz="2800" b="1" u="sng" err="1">
                <a:latin typeface="Times New Roman" panose="02020603050405020304" pitchFamily="18" charset="0"/>
              </a:rPr>
              <a:t>sinh</a:t>
            </a:r>
            <a:r>
              <a:rPr sz="2800" b="1" u="sng">
                <a:latin typeface="Times New Roman" panose="02020603050405020304" pitchFamily="18" charset="0"/>
              </a:rPr>
              <a:t> </a:t>
            </a:r>
            <a:r>
              <a:rPr sz="2800" b="1" u="sng" err="1">
                <a:latin typeface="Times New Roman" panose="02020603050405020304" pitchFamily="18" charset="0"/>
              </a:rPr>
              <a:t>giao</a:t>
            </a:r>
            <a:r>
              <a:rPr sz="2800" b="1" u="sng">
                <a:latin typeface="Times New Roman" panose="02020603050405020304" pitchFamily="18" charset="0"/>
              </a:rPr>
              <a:t> </a:t>
            </a:r>
            <a:r>
              <a:rPr sz="2800" b="1" u="sng" err="1">
                <a:latin typeface="Times New Roman" panose="02020603050405020304" pitchFamily="18" charset="0"/>
              </a:rPr>
              <a:t>tử</a:t>
            </a:r>
            <a:endParaRPr sz="2800" b="1" u="sng">
              <a:latin typeface="Times New Roman" panose="02020603050405020304" pitchFamily="18" charset="0"/>
            </a:endParaRPr>
          </a:p>
        </p:txBody>
      </p:sp>
      <p:sp>
        <p:nvSpPr>
          <p:cNvPr id="11270" name="Text Box 11269" descr="Parchment"/>
          <p:cNvSpPr txBox="1"/>
          <p:nvPr/>
        </p:nvSpPr>
        <p:spPr>
          <a:xfrm>
            <a:off x="990600" y="1219200"/>
            <a:ext cx="3581400" cy="641350"/>
          </a:xfrm>
          <a:prstGeom prst="rect">
            <a:avLst/>
          </a:prstGeom>
          <a:blipFill rotWithShape="1">
            <a:blip r:embed="rId1"/>
          </a:blipFill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3600" i="1">
                <a:solidFill>
                  <a:srgbClr val="0000CC"/>
                </a:solidFill>
                <a:sym typeface="Wingdings" panose="05000000000000000000" pitchFamily="2" charset="2"/>
              </a:rPr>
              <a:t></a:t>
            </a:r>
            <a:r>
              <a:rPr i="1">
                <a:solidFill>
                  <a:srgbClr val="0000CC"/>
                </a:solidFill>
              </a:rPr>
              <a:t> </a:t>
            </a:r>
            <a:r>
              <a:rPr sz="2800" i="1">
                <a:solidFill>
                  <a:srgbClr val="0000CC"/>
                </a:solidFill>
                <a:latin typeface="Times New Roman" panose="02020603050405020304" pitchFamily="18" charset="0"/>
              </a:rPr>
              <a:t>*</a:t>
            </a:r>
            <a:r>
              <a:rPr sz="2800" i="1" err="1">
                <a:solidFill>
                  <a:srgbClr val="0000CC"/>
                </a:solidFill>
                <a:latin typeface="Times New Roman" panose="02020603050405020304" pitchFamily="18" charset="0"/>
              </a:rPr>
              <a:t>Khác</a:t>
            </a:r>
            <a:r>
              <a:rPr sz="2800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i="1" err="1">
                <a:solidFill>
                  <a:srgbClr val="0000CC"/>
                </a:solidFill>
                <a:latin typeface="Times New Roman" panose="02020603050405020304" pitchFamily="18" charset="0"/>
              </a:rPr>
              <a:t>nhau</a:t>
            </a:r>
            <a:r>
              <a:rPr sz="2800" i="1">
                <a:solidFill>
                  <a:srgbClr val="0000CC"/>
                </a:solidFill>
                <a:latin typeface="Times New Roman" panose="02020603050405020304" pitchFamily="18" charset="0"/>
              </a:rPr>
              <a:t>:</a:t>
            </a:r>
            <a:endParaRPr sz="2800" i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1" name="Rectangles 11270"/>
          <p:cNvSpPr/>
          <p:nvPr/>
        </p:nvSpPr>
        <p:spPr>
          <a:xfrm>
            <a:off x="1271588" y="3063875"/>
            <a:ext cx="3543300" cy="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11273" name="Rectangles 11272"/>
          <p:cNvSpPr/>
          <p:nvPr/>
        </p:nvSpPr>
        <p:spPr>
          <a:xfrm>
            <a:off x="1295400" y="3048000"/>
            <a:ext cx="3057525" cy="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en-US"/>
          </a:p>
        </p:txBody>
      </p:sp>
      <p:graphicFrame>
        <p:nvGraphicFramePr>
          <p:cNvPr id="11343" name="Table 11342"/>
          <p:cNvGraphicFramePr/>
          <p:nvPr/>
        </p:nvGraphicFramePr>
        <p:xfrm>
          <a:off x="0" y="2057400"/>
          <a:ext cx="9144000" cy="4989513"/>
        </p:xfrm>
        <a:graphic>
          <a:graphicData uri="http://schemas.openxmlformats.org/drawingml/2006/table">
            <a:tbl>
              <a:tblPr/>
              <a:tblGrid>
                <a:gridCol w="4908550"/>
                <a:gridCol w="4235450"/>
              </a:tblGrid>
              <a:tr h="5175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giao</a:t>
                      </a:r>
                      <a:r>
                        <a:rPr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tử</a:t>
                      </a:r>
                      <a:r>
                        <a:rPr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cái</a:t>
                      </a:r>
                      <a:endParaRPr lang="en-US" b="1" i="1">
                        <a:solidFill>
                          <a:srgbClr val="0000CC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giao</a:t>
                      </a:r>
                      <a:r>
                        <a:rPr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tử</a:t>
                      </a:r>
                      <a:r>
                        <a:rPr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đực</a:t>
                      </a:r>
                      <a:endParaRPr lang="en-US" b="1" i="1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198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Noãn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bào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bậc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1 qua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giảm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phân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I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cho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thể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cực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thứ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nhất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(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kích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thước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nhỏ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)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và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noãn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bào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bậc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2 (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kích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thước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lớn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) .</a:t>
                      </a:r>
                      <a:endParaRPr sz="2400" b="1" i="1">
                        <a:solidFill>
                          <a:srgbClr val="0000CC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Noãn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bào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bậc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2 qua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giảm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phân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II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cho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thể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cực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thứ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2(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kích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thước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nhỏ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)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và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một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tế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bào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trứng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(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kích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thước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lớn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).</a:t>
                      </a:r>
                      <a:endParaRPr sz="2400" b="1" i="1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spcBef>
                          <a:spcPct val="0"/>
                        </a:spcBef>
                        <a:buNone/>
                      </a:pPr>
                      <a:endParaRPr sz="2400" b="1" i="1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spcBef>
                          <a:spcPct val="0"/>
                        </a:spcBef>
                        <a:buNone/>
                      </a:pP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ết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quả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</a:rPr>
                        <a:t>: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Mỗi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noãn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à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bậc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qua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giảm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cực(n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à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tế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à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trứng(n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.</a:t>
                      </a:r>
                      <a:endParaRPr lang="en-US" sz="2400" b="1" i="1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rotWithShape="1">
                      <a:blip r:embed="rId2"/>
                    </a:blip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Tinh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bào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bậc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1 qua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giảm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phân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I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cho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2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tinh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bào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bậc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2.</a:t>
                      </a:r>
                      <a:endParaRPr sz="2400" b="1" i="1">
                        <a:solidFill>
                          <a:srgbClr val="0000CC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sz="2400" b="1" i="1">
                        <a:solidFill>
                          <a:srgbClr val="0000CC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sz="2400" b="1" i="1">
                        <a:solidFill>
                          <a:srgbClr val="0000CC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Mỗi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tinh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bào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bậc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2 qua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giảm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phân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 II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cho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2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tinh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tử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các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tinh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tử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phát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triển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thành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tinh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trùng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.</a:t>
                      </a:r>
                      <a:endParaRPr sz="2400" b="1" i="1">
                        <a:solidFill>
                          <a:srgbClr val="0000CC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sz="2400" b="1" i="1">
                        <a:solidFill>
                          <a:srgbClr val="0000CC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-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ết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quả</a:t>
                      </a:r>
                      <a:r>
                        <a:rPr sz="2400" b="1" i="1">
                          <a:solidFill>
                            <a:srgbClr val="0000CC"/>
                          </a:solidFill>
                        </a:rPr>
                        <a:t>: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Mỗi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tinh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bào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bậc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1 qua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giảm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phân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cho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4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tinh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sz="2400" b="1" i="1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trùng(n</a:t>
                      </a:r>
                      <a:r>
                        <a:rPr sz="2400" b="1" i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</a:rPr>
                        <a:t>).</a:t>
                      </a:r>
                      <a:endParaRPr sz="2400" b="1" i="1">
                        <a:solidFill>
                          <a:srgbClr val="0000CC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en-US" sz="2400" b="1" i="1">
                        <a:solidFill>
                          <a:srgbClr val="0000CC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rotWithShape="1">
                      <a:blip r:embed="rId3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5" name="Rectangles 13314"/>
          <p:cNvSpPr/>
          <p:nvPr/>
        </p:nvSpPr>
        <p:spPr>
          <a:xfrm>
            <a:off x="1905000" y="0"/>
            <a:ext cx="6096000" cy="685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p>
            <a:pPr algn="ctr"/>
            <a:r>
              <a:rPr lang="en-US" sz="2000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80000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SỰ PHÁT SINH GIAO TỬ VÀ THỤ TINH</a:t>
            </a:r>
            <a:endParaRPr lang="en-US" sz="2000">
              <a:ln w="9525" cap="flat" cmpd="sng">
                <a:solidFill>
                  <a:srgbClr val="CC99FF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80000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3316" name="Text Box 13315"/>
          <p:cNvSpPr txBox="1"/>
          <p:nvPr/>
        </p:nvSpPr>
        <p:spPr>
          <a:xfrm>
            <a:off x="457200" y="1371600"/>
            <a:ext cx="4876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800" b="1" u="sng" err="1">
                <a:latin typeface="Times New Roman" panose="02020603050405020304" pitchFamily="18" charset="0"/>
              </a:rPr>
              <a:t>I.Sự</a:t>
            </a:r>
            <a:r>
              <a:rPr sz="2800" b="1" u="sng">
                <a:latin typeface="Times New Roman" panose="02020603050405020304" pitchFamily="18" charset="0"/>
              </a:rPr>
              <a:t> </a:t>
            </a:r>
            <a:r>
              <a:rPr sz="2800" b="1" u="sng" err="1">
                <a:latin typeface="Times New Roman" panose="02020603050405020304" pitchFamily="18" charset="0"/>
              </a:rPr>
              <a:t>phát</a:t>
            </a:r>
            <a:r>
              <a:rPr sz="2800" b="1" u="sng">
                <a:latin typeface="Times New Roman" panose="02020603050405020304" pitchFamily="18" charset="0"/>
              </a:rPr>
              <a:t> </a:t>
            </a:r>
            <a:r>
              <a:rPr sz="2800" b="1" u="sng" err="1">
                <a:latin typeface="Times New Roman" panose="02020603050405020304" pitchFamily="18" charset="0"/>
              </a:rPr>
              <a:t>sinh</a:t>
            </a:r>
            <a:r>
              <a:rPr sz="2800" b="1" u="sng">
                <a:latin typeface="Times New Roman" panose="02020603050405020304" pitchFamily="18" charset="0"/>
              </a:rPr>
              <a:t> </a:t>
            </a:r>
            <a:r>
              <a:rPr sz="2800" b="1" u="sng" err="1">
                <a:latin typeface="Times New Roman" panose="02020603050405020304" pitchFamily="18" charset="0"/>
              </a:rPr>
              <a:t>giao</a:t>
            </a:r>
            <a:r>
              <a:rPr sz="2800" b="1" u="sng">
                <a:latin typeface="Times New Roman" panose="02020603050405020304" pitchFamily="18" charset="0"/>
              </a:rPr>
              <a:t> </a:t>
            </a:r>
            <a:r>
              <a:rPr sz="2800" b="1" u="sng" err="1">
                <a:latin typeface="Times New Roman" panose="02020603050405020304" pitchFamily="18" charset="0"/>
              </a:rPr>
              <a:t>tử</a:t>
            </a:r>
            <a:endParaRPr sz="2800" b="1" u="sng">
              <a:latin typeface="Times New Roman" panose="02020603050405020304" pitchFamily="18" charset="0"/>
            </a:endParaRPr>
          </a:p>
        </p:txBody>
      </p:sp>
      <p:sp>
        <p:nvSpPr>
          <p:cNvPr id="13319" name="Rectangles 13318"/>
          <p:cNvSpPr/>
          <p:nvPr/>
        </p:nvSpPr>
        <p:spPr>
          <a:xfrm>
            <a:off x="1271588" y="3063875"/>
            <a:ext cx="3543300" cy="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13320" name="Rectangles 13319"/>
          <p:cNvSpPr/>
          <p:nvPr/>
        </p:nvSpPr>
        <p:spPr>
          <a:xfrm>
            <a:off x="1271588" y="3063875"/>
            <a:ext cx="3057525" cy="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13336" name="Rectangles 13335"/>
          <p:cNvSpPr/>
          <p:nvPr/>
        </p:nvSpPr>
        <p:spPr>
          <a:xfrm>
            <a:off x="533400" y="1884363"/>
            <a:ext cx="188595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sz="2800" b="1" u="sng" err="1">
                <a:latin typeface="Times New Roman" panose="02020603050405020304" pitchFamily="18" charset="0"/>
              </a:rPr>
              <a:t>II.Thụ</a:t>
            </a:r>
            <a:r>
              <a:rPr sz="2800" b="1" u="sng">
                <a:latin typeface="Times New Roman" panose="02020603050405020304" pitchFamily="18" charset="0"/>
              </a:rPr>
              <a:t> </a:t>
            </a:r>
            <a:r>
              <a:rPr sz="2800" b="1" u="sng" err="1">
                <a:latin typeface="Times New Roman" panose="02020603050405020304" pitchFamily="18" charset="0"/>
              </a:rPr>
              <a:t>tinh</a:t>
            </a:r>
            <a:endParaRPr sz="2800" b="1" u="sng">
              <a:latin typeface="Times New Roman" panose="02020603050405020304" pitchFamily="18" charset="0"/>
            </a:endParaRPr>
          </a:p>
        </p:txBody>
      </p:sp>
      <p:sp>
        <p:nvSpPr>
          <p:cNvPr id="13337" name="Text Box 13336"/>
          <p:cNvSpPr txBox="1"/>
          <p:nvPr/>
        </p:nvSpPr>
        <p:spPr>
          <a:xfrm>
            <a:off x="914400" y="2819400"/>
            <a:ext cx="6858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800">
                <a:latin typeface=".VnArial" pitchFamily="34" charset="0"/>
              </a:rPr>
              <a:t>? </a:t>
            </a:r>
            <a:r>
              <a:rPr sz="2800" err="1">
                <a:latin typeface="Times New Roman" panose="02020603050405020304" pitchFamily="18" charset="0"/>
              </a:rPr>
              <a:t>Thụ</a:t>
            </a:r>
            <a:r>
              <a:rPr sz="2800">
                <a:latin typeface="Times New Roman" panose="02020603050405020304" pitchFamily="18" charset="0"/>
              </a:rPr>
              <a:t> </a:t>
            </a:r>
            <a:r>
              <a:rPr sz="2800" err="1">
                <a:latin typeface="Times New Roman" panose="02020603050405020304" pitchFamily="18" charset="0"/>
              </a:rPr>
              <a:t>tinh</a:t>
            </a:r>
            <a:r>
              <a:rPr sz="2800">
                <a:latin typeface="Times New Roman" panose="02020603050405020304" pitchFamily="18" charset="0"/>
              </a:rPr>
              <a:t> </a:t>
            </a:r>
            <a:r>
              <a:rPr sz="2800" err="1">
                <a:latin typeface="Times New Roman" panose="02020603050405020304" pitchFamily="18" charset="0"/>
              </a:rPr>
              <a:t>là</a:t>
            </a:r>
            <a:r>
              <a:rPr sz="2800">
                <a:latin typeface="Times New Roman" panose="02020603050405020304" pitchFamily="18" charset="0"/>
              </a:rPr>
              <a:t> </a:t>
            </a:r>
            <a:r>
              <a:rPr sz="2800" err="1">
                <a:latin typeface="Times New Roman" panose="02020603050405020304" pitchFamily="18" charset="0"/>
              </a:rPr>
              <a:t>gì</a:t>
            </a:r>
            <a:r>
              <a:rPr sz="2800">
                <a:latin typeface="Times New Roman" panose="02020603050405020304" pitchFamily="18" charset="0"/>
              </a:rPr>
              <a:t>? </a:t>
            </a:r>
            <a:r>
              <a:rPr sz="2800" err="1">
                <a:latin typeface="Times New Roman" panose="02020603050405020304" pitchFamily="18" charset="0"/>
              </a:rPr>
              <a:t>Nêu</a:t>
            </a:r>
            <a:r>
              <a:rPr sz="2800">
                <a:latin typeface="Times New Roman" panose="02020603050405020304" pitchFamily="18" charset="0"/>
              </a:rPr>
              <a:t> </a:t>
            </a:r>
            <a:r>
              <a:rPr sz="2800" err="1">
                <a:latin typeface="Times New Roman" panose="02020603050405020304" pitchFamily="18" charset="0"/>
              </a:rPr>
              <a:t>bản</a:t>
            </a:r>
            <a:r>
              <a:rPr sz="2800">
                <a:latin typeface="Times New Roman" panose="02020603050405020304" pitchFamily="18" charset="0"/>
              </a:rPr>
              <a:t> </a:t>
            </a:r>
            <a:r>
              <a:rPr sz="2800" err="1">
                <a:latin typeface="Times New Roman" panose="02020603050405020304" pitchFamily="18" charset="0"/>
              </a:rPr>
              <a:t>chất</a:t>
            </a:r>
            <a:r>
              <a:rPr sz="2800">
                <a:latin typeface="Times New Roman" panose="02020603050405020304" pitchFamily="18" charset="0"/>
              </a:rPr>
              <a:t> </a:t>
            </a:r>
            <a:r>
              <a:rPr sz="2800" err="1">
                <a:latin typeface="Times New Roman" panose="02020603050405020304" pitchFamily="18" charset="0"/>
              </a:rPr>
              <a:t>của</a:t>
            </a:r>
            <a:r>
              <a:rPr sz="2800">
                <a:latin typeface="Times New Roman" panose="02020603050405020304" pitchFamily="18" charset="0"/>
              </a:rPr>
              <a:t> </a:t>
            </a:r>
            <a:r>
              <a:rPr sz="2800" err="1">
                <a:latin typeface="Times New Roman" panose="02020603050405020304" pitchFamily="18" charset="0"/>
              </a:rPr>
              <a:t>thụ</a:t>
            </a:r>
            <a:r>
              <a:rPr sz="2800">
                <a:latin typeface="Times New Roman" panose="02020603050405020304" pitchFamily="18" charset="0"/>
              </a:rPr>
              <a:t> </a:t>
            </a:r>
            <a:r>
              <a:rPr sz="2800" err="1">
                <a:latin typeface="Times New Roman" panose="02020603050405020304" pitchFamily="18" charset="0"/>
              </a:rPr>
              <a:t>tinh</a:t>
            </a:r>
            <a:r>
              <a:rPr sz="2800">
                <a:latin typeface="Times New Roman" panose="02020603050405020304" pitchFamily="18" charset="0"/>
              </a:rPr>
              <a:t>.</a:t>
            </a:r>
            <a:endParaRPr sz="2800">
              <a:latin typeface="Times New Roman" panose="02020603050405020304" pitchFamily="18" charset="0"/>
            </a:endParaRPr>
          </a:p>
        </p:txBody>
      </p:sp>
      <p:sp>
        <p:nvSpPr>
          <p:cNvPr id="13338" name="Text Box 13337"/>
          <p:cNvSpPr txBox="1"/>
          <p:nvPr/>
        </p:nvSpPr>
        <p:spPr>
          <a:xfrm>
            <a:off x="381000" y="3962400"/>
            <a:ext cx="8305800" cy="25019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3200" b="1">
                <a:solidFill>
                  <a:schemeClr val="hlink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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+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Thụ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tinh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là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sự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kết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hợp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ngẫu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nhiên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giữa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một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giao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tử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đực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và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một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giao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tử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cái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.</a:t>
            </a:r>
            <a:endParaRPr sz="2800" b="1" i="1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    +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Bản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chất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là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sự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kết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hợp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của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hai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bộ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nhân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đơn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bội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tạo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ra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bộ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nhân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lưỡng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bội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ở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hợp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sz="2800" b="1" i="1" err="1">
                <a:solidFill>
                  <a:srgbClr val="0000CC"/>
                </a:solidFill>
                <a:latin typeface="Times New Roman" panose="02020603050405020304" pitchFamily="18" charset="0"/>
              </a:rPr>
              <a:t>tử</a:t>
            </a:r>
            <a:r>
              <a:rPr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.</a:t>
            </a:r>
            <a:endParaRPr sz="2800" b="1" i="1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sz="2800" b="1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7" grpId="0"/>
      <p:bldP spid="13337" grpId="1"/>
      <p:bldP spid="13338" grpId="0"/>
      <p:bldP spid="13338" grpId="1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BFAF7"/>
      </a:accent3>
      <a:accent4>
        <a:srgbClr val="000000"/>
      </a:accent4>
      <a:accent5>
        <a:srgbClr val="FFFFFF"/>
      </a:accent5>
      <a:accent6>
        <a:srgbClr val="7EB1E5"/>
      </a:accent6>
      <a:hlink>
        <a:srgbClr val="0066CC"/>
      </a:hlink>
      <a:folHlink>
        <a:srgbClr val="00A8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3163</Words>
  <Application>WPS Presentation</Application>
  <PresentationFormat>On-screen Show</PresentationFormat>
  <Paragraphs>249</Paragraphs>
  <Slides>12</Slides>
  <Notes>2</Notes>
  <HiddenSlides>0</HiddenSlides>
  <MMClips>5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Arial</vt:lpstr>
      <vt:lpstr>SimSun</vt:lpstr>
      <vt:lpstr>Wingdings</vt:lpstr>
      <vt:lpstr>Times New Roman</vt:lpstr>
      <vt:lpstr>.VnArial</vt:lpstr>
      <vt:lpstr>Segoe Print</vt:lpstr>
      <vt:lpstr>Microsoft YaHei</vt:lpstr>
      <vt:lpstr>Arial Unicode MS</vt:lpstr>
      <vt:lpstr>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T11</dc:title>
  <dc:creator>KIM MAI</dc:creator>
  <cp:lastModifiedBy>Admin</cp:lastModifiedBy>
  <cp:revision>44</cp:revision>
  <dcterms:created xsi:type="dcterms:W3CDTF">2007-10-02T16:43:00Z</dcterms:created>
  <dcterms:modified xsi:type="dcterms:W3CDTF">2021-10-05T21:11:51Z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81FFDC986A6B458A8C1B4DEC7616A1D6</vt:lpwstr>
  </property>
  <property fmtid="{D5CDD505-2E9C-101B-9397-08002B2CF9AE}" pid="3" name="KSOProductBuildVer">
    <vt:lpwstr>1033-11.2.0.10323</vt:lpwstr>
  </property>
</Properties>
</file>