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45" r:id="rId3"/>
    <p:sldId id="363" r:id="rId5"/>
    <p:sldId id="316" r:id="rId6"/>
    <p:sldId id="364" r:id="rId7"/>
    <p:sldId id="359" r:id="rId8"/>
    <p:sldId id="365" r:id="rId9"/>
    <p:sldId id="355" r:id="rId10"/>
    <p:sldId id="366" r:id="rId11"/>
    <p:sldId id="337" r:id="rId12"/>
    <p:sldId id="367" r:id="rId13"/>
    <p:sldId id="369" r:id="rId14"/>
    <p:sldId id="375" r:id="rId15"/>
    <p:sldId id="371" r:id="rId16"/>
    <p:sldId id="372" r:id="rId17"/>
    <p:sldId id="360" r:id="rId18"/>
    <p:sldId id="373" r:id="rId19"/>
    <p:sldId id="376" r:id="rId20"/>
    <p:sldId id="285" r:id="rId21"/>
    <p:sldId id="384" r:id="rId22"/>
    <p:sldId id="347" r:id="rId23"/>
    <p:sldId id="290" r:id="rId2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50000"/>
      </a:spcBef>
      <a:spcAft>
        <a:spcPct val="0"/>
      </a:spcAft>
      <a:buNone/>
      <a:defRPr sz="3200" b="1" i="0" u="none" kern="1200" baseline="0">
        <a:solidFill>
          <a:srgbClr val="333399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50000"/>
      </a:spcBef>
      <a:spcAft>
        <a:spcPct val="0"/>
      </a:spcAft>
      <a:buNone/>
      <a:defRPr sz="3200" b="1" i="0" u="none" kern="1200" baseline="0">
        <a:solidFill>
          <a:srgbClr val="333399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50000"/>
      </a:spcBef>
      <a:spcAft>
        <a:spcPct val="0"/>
      </a:spcAft>
      <a:buNone/>
      <a:defRPr sz="3200" b="1" i="0" u="none" kern="1200" baseline="0">
        <a:solidFill>
          <a:srgbClr val="333399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50000"/>
      </a:spcBef>
      <a:spcAft>
        <a:spcPct val="0"/>
      </a:spcAft>
      <a:buNone/>
      <a:defRPr sz="3200" b="1" i="0" u="none" kern="1200" baseline="0">
        <a:solidFill>
          <a:srgbClr val="333399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50000"/>
      </a:spcBef>
      <a:spcAft>
        <a:spcPct val="0"/>
      </a:spcAft>
      <a:buNone/>
      <a:defRPr sz="3200" b="1" i="0" u="none" kern="1200" baseline="0">
        <a:solidFill>
          <a:srgbClr val="333399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50000"/>
      </a:spcBef>
      <a:spcAft>
        <a:spcPct val="0"/>
      </a:spcAft>
      <a:buNone/>
      <a:defRPr sz="3200" b="1" i="0" u="none" kern="1200" baseline="0">
        <a:solidFill>
          <a:srgbClr val="333399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50000"/>
      </a:spcBef>
      <a:spcAft>
        <a:spcPct val="0"/>
      </a:spcAft>
      <a:buNone/>
      <a:defRPr sz="3200" b="1" i="0" u="none" kern="1200" baseline="0">
        <a:solidFill>
          <a:srgbClr val="333399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50000"/>
      </a:spcBef>
      <a:spcAft>
        <a:spcPct val="0"/>
      </a:spcAft>
      <a:buNone/>
      <a:defRPr sz="3200" b="1" i="0" u="none" kern="1200" baseline="0">
        <a:solidFill>
          <a:srgbClr val="333399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50000"/>
      </a:spcBef>
      <a:spcAft>
        <a:spcPct val="0"/>
      </a:spcAft>
      <a:buNone/>
      <a:defRPr sz="3200" b="1" i="0" u="none" kern="1200" baseline="0">
        <a:solidFill>
          <a:srgbClr val="333399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FF3300"/>
    <a:srgbClr val="0000FF"/>
    <a:srgbClr val="CC00CC"/>
    <a:srgbClr val="FF00FF"/>
    <a:srgbClr val="0000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440"/>
    <p:restoredTop sz="93727"/>
  </p:normalViewPr>
  <p:slideViewPr>
    <p:cSldViewPr showGuides="1">
      <p:cViewPr>
        <p:scale>
          <a:sx n="75" d="100"/>
          <a:sy n="75" d="100"/>
        </p:scale>
        <p:origin x="-128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1" i="0" u="none" strike="noStrike" kern="120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C70230-703A-4966-914A-3C6D97AE047B}" type="datetimeFigureOut">
              <a:rPr kumimoji="0" lang="vi-VN" sz="12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</a:fld>
            <a:endParaRPr kumimoji="0" lang="vi-VN" sz="1200" b="1" i="0" u="none" strike="noStrike" kern="120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32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Click to edit Master text styles</a:t>
            </a:r>
            <a:endParaRPr kumimoji="0" lang="vi-V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Second level</a:t>
            </a:r>
            <a:endParaRPr kumimoji="0" lang="vi-V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Third level</a:t>
            </a:r>
            <a:endParaRPr kumimoji="0" lang="vi-V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Fourth level</a:t>
            </a:r>
            <a:endParaRPr kumimoji="0" lang="vi-V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Fifth level</a:t>
            </a:r>
            <a:endParaRPr kumimoji="0" lang="vi-V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1" i="0" u="none" strike="noStrike" kern="1200" cap="none" spc="0" normalizeH="0" baseline="0" noProof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>
              <a:buNone/>
            </a:pPr>
            <a:fld id="{9A0DB2DC-4C9A-4742-B13C-FB6460FD3503}" type="slidenum">
              <a:rPr lang="vi-VN" altLang="x-none" sz="1200" dirty="0"/>
            </a:fld>
            <a:endParaRPr lang="vi-VN" altLang="x-none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/>
            <a:endParaRPr dirty="0"/>
          </a:p>
        </p:txBody>
      </p:sp>
      <p:sp>
        <p:nvSpPr>
          <p:cNvPr id="23556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vi-VN" altLang="x-none" sz="1200" dirty="0"/>
            </a:fld>
            <a:endParaRPr lang="vi-VN" altLang="x-none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/>
            <a:endParaRPr dirty="0"/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vi-VN" altLang="x-none" sz="1200" dirty="0"/>
            </a:fld>
            <a:endParaRPr lang="vi-VN" altLang="x-none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ar-SA" altLang="x-none" dirty="0">
                <a:cs typeface="Arial" panose="020B0604020202020204" pitchFamily="34" charset="0"/>
              </a:rPr>
            </a:fld>
            <a:endParaRPr lang="ar-SA" altLang="x-none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ar-SA" altLang="x-none" dirty="0">
                <a:cs typeface="Arial" panose="020B0604020202020204" pitchFamily="34" charset="0"/>
              </a:rPr>
            </a:fld>
            <a:endParaRPr lang="ar-SA" altLang="x-none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ar-SA" altLang="x-none" dirty="0">
                <a:cs typeface="Arial" panose="020B0604020202020204" pitchFamily="34" charset="0"/>
              </a:rPr>
            </a:fld>
            <a:endParaRPr lang="ar-SA" altLang="x-none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ar-SA" altLang="x-none" dirty="0">
                <a:cs typeface="Arial" panose="020B0604020202020204" pitchFamily="34" charset="0"/>
              </a:rPr>
            </a:fld>
            <a:endParaRPr lang="ar-SA" altLang="x-none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ar-SA" altLang="x-none" dirty="0">
                <a:cs typeface="Arial" panose="020B0604020202020204" pitchFamily="34" charset="0"/>
              </a:rPr>
            </a:fld>
            <a:endParaRPr lang="ar-SA" altLang="x-none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ar-SA" altLang="x-none" dirty="0">
                <a:cs typeface="Arial" panose="020B0604020202020204" pitchFamily="34" charset="0"/>
              </a:rPr>
            </a:fld>
            <a:endParaRPr lang="ar-SA" altLang="x-none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ar-SA" altLang="x-none" dirty="0">
                <a:cs typeface="Arial" panose="020B0604020202020204" pitchFamily="34" charset="0"/>
              </a:rPr>
            </a:fld>
            <a:endParaRPr lang="ar-SA" altLang="x-none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ar-SA" altLang="x-none" dirty="0">
                <a:cs typeface="Arial" panose="020B0604020202020204" pitchFamily="34" charset="0"/>
              </a:rPr>
            </a:fld>
            <a:endParaRPr lang="ar-SA" altLang="x-none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ar-SA" altLang="x-none" dirty="0">
                <a:cs typeface="Arial" panose="020B0604020202020204" pitchFamily="34" charset="0"/>
              </a:rPr>
            </a:fld>
            <a:endParaRPr lang="ar-SA" altLang="x-none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ar-SA" altLang="x-none" dirty="0">
                <a:cs typeface="Arial" panose="020B0604020202020204" pitchFamily="34" charset="0"/>
              </a:rPr>
            </a:fld>
            <a:endParaRPr lang="ar-SA" altLang="x-none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ar-SA" altLang="x-none" dirty="0">
                <a:cs typeface="Arial" panose="020B0604020202020204" pitchFamily="34" charset="0"/>
              </a:rPr>
            </a:fld>
            <a:endParaRPr lang="ar-SA" altLang="x-none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ar-SA" altLang="x-none" dirty="0">
                <a:cs typeface="Arial" panose="020B0604020202020204" pitchFamily="34" charset="0"/>
              </a:rPr>
            </a:fld>
            <a:endParaRPr lang="ar-SA" altLang="x-none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ar-SA" altLang="x-none" dirty="0">
                <a:cs typeface="Arial" panose="020B0604020202020204" pitchFamily="34" charset="0"/>
              </a:rPr>
            </a:fld>
            <a:endParaRPr lang="ar-SA" altLang="x-none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ar-SA" altLang="x-none" dirty="0">
                <a:cs typeface="Arial" panose="020B0604020202020204" pitchFamily="34" charset="0"/>
              </a:rPr>
            </a:fld>
            <a:endParaRPr lang="ar-SA" altLang="x-none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ar-SA" altLang="x-none" dirty="0">
                <a:cs typeface="Arial" panose="020B0604020202020204" pitchFamily="34" charset="0"/>
              </a:rPr>
            </a:fld>
            <a:endParaRPr lang="ar-SA" altLang="x-none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ar-SA" altLang="x-none" dirty="0">
                <a:cs typeface="Arial" panose="020B0604020202020204" pitchFamily="34" charset="0"/>
              </a:rPr>
            </a:fld>
            <a:endParaRPr lang="ar-SA" altLang="x-none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GIF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1" Type="http://schemas.openxmlformats.org/officeDocument/2006/relationships/image" Target="../media/image6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GIF"/><Relationship Id="rId1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GIF"/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GIF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5.jpe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GIF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GIF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762000"/>
          </a:xfrm>
          <a:ln/>
        </p:spPr>
        <p:txBody>
          <a:bodyPr vert="horz" wrap="square" lIns="91440" tIns="45720" rIns="91440" bIns="45720" anchor="ctr" anchorCtr="0"/>
          <a:p>
            <a:r>
              <a:rPr b="1" dirty="0"/>
              <a:t> </a:t>
            </a:r>
            <a:r>
              <a:rPr sz="2800" b="1" u="sng" dirty="0">
                <a:solidFill>
                  <a:srgbClr val="FF0066"/>
                </a:solidFill>
              </a:rPr>
              <a:t>KIỂM TRA </a:t>
            </a:r>
            <a:r>
              <a:rPr lang="vi-VN" altLang="x-none" sz="2800" b="1" u="sng" dirty="0">
                <a:solidFill>
                  <a:srgbClr val="FF0066"/>
                </a:solidFill>
              </a:rPr>
              <a:t>10 phút</a:t>
            </a:r>
            <a:r>
              <a:rPr sz="2800" b="1" dirty="0">
                <a:solidFill>
                  <a:srgbClr val="FF0066"/>
                </a:solidFill>
              </a:rPr>
              <a:t>:</a:t>
            </a:r>
            <a:endParaRPr lang="vi-VN" altLang="x-none" sz="2800" dirty="0">
              <a:solidFill>
                <a:srgbClr val="FF0066"/>
              </a:solidFill>
            </a:endParaRPr>
          </a:p>
        </p:txBody>
      </p:sp>
      <p:sp>
        <p:nvSpPr>
          <p:cNvPr id="2051" name="Rectangle 3"/>
          <p:cNvSpPr>
            <a:spLocks noGrp="1"/>
          </p:cNvSpPr>
          <p:nvPr>
            <p:ph idx="1"/>
          </p:nvPr>
        </p:nvSpPr>
        <p:spPr>
          <a:xfrm>
            <a:off x="76200" y="4038600"/>
            <a:ext cx="8763000" cy="1143000"/>
          </a:xfrm>
          <a:ln/>
        </p:spPr>
        <p:txBody>
          <a:bodyPr vert="horz" wrap="square" lIns="91440" tIns="45720" rIns="91440" bIns="45720" anchor="t" anchorCtr="0"/>
          <a:p>
            <a:pPr>
              <a:buNone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x-none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2</a:t>
            </a:r>
            <a:r>
              <a:rPr lang="it-IT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altLang="x-none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 trúc điển hình  của NST được biểu hiện rõ nhất ở kì n</a:t>
            </a:r>
            <a:r>
              <a:rPr lang="it-IT" altLang="x-none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it-IT" altLang="x-none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của quá trình phân chia tế b</a:t>
            </a:r>
            <a:r>
              <a:rPr lang="it-IT" altLang="x-none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it-IT" altLang="x-none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o?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 tả cấu trúc đó?</a:t>
            </a:r>
            <a:endParaRPr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52" name="TextBox 4"/>
          <p:cNvSpPr txBox="1"/>
          <p:nvPr/>
        </p:nvSpPr>
        <p:spPr>
          <a:xfrm>
            <a:off x="0" y="762000"/>
            <a:ext cx="91440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x-none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  <a:r>
              <a:rPr sz="24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. Phân biệt bộ NST lưỡng bội và bộ NST đơn bội? Cho ví dụ về bộ NST </a:t>
            </a:r>
            <a:r>
              <a:rPr lang="vi-VN" altLang="x-none" sz="24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lưỡng bội và đơn bội </a:t>
            </a:r>
            <a:r>
              <a:rPr sz="24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của </a:t>
            </a:r>
            <a:r>
              <a:rPr lang="vi-VN" altLang="x-none" sz="24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sz="2400" b="0" dirty="0">
                <a:solidFill>
                  <a:srgbClr val="FF0000"/>
                </a:solidFill>
                <a:latin typeface="Times New Roman" panose="02020603050405020304" pitchFamily="18" charset="0"/>
              </a:rPr>
              <a:t> loài sinh vật.</a:t>
            </a:r>
            <a:endParaRPr lang="vi-VN" altLang="x-none" sz="2400" b="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905000"/>
            <a:ext cx="9144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pt-BR" altLang="x-none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- Bộ NST lưỡng bội chứa các cặp NST tương đồng (2n). </a:t>
            </a:r>
            <a:endParaRPr lang="pt-BR" altLang="x-none"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438400"/>
            <a:ext cx="9144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pt-BR" altLang="x-none"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- Bộ NST đơn bội chứa 1 NST của mỗi cặp tương đồng(n).</a:t>
            </a:r>
            <a:r>
              <a:rPr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endParaRPr lang="vi-VN" altLang="x-none"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971800"/>
            <a:ext cx="8229600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- Ví dụ:   + ở người 2n=46, n=23</a:t>
            </a:r>
            <a:endParaRPr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r>
              <a:rPr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       + Ruồi giấm: 2n=8, n=4</a:t>
            </a:r>
            <a:endParaRPr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447800"/>
            <a:ext cx="16002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u="sng" dirty="0">
                <a:solidFill>
                  <a:schemeClr val="tx1"/>
                </a:solidFill>
                <a:latin typeface="Times New Roman" panose="02020603050405020304" pitchFamily="18" charset="0"/>
              </a:rPr>
              <a:t>Trả lời</a:t>
            </a:r>
            <a:endParaRPr sz="2400" u="sng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4800600"/>
            <a:ext cx="14478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u="sng" dirty="0">
                <a:solidFill>
                  <a:schemeClr val="tx1"/>
                </a:solidFill>
                <a:latin typeface="Times New Roman" panose="02020603050405020304" pitchFamily="18" charset="0"/>
              </a:rPr>
              <a:t>Trả lời</a:t>
            </a:r>
            <a:endParaRPr sz="2400" u="sng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5334000"/>
            <a:ext cx="89154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it-IT" altLang="x-none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Cấu trúc điển hình của NST được biểu hiện rõ nhất ở kì giữa của quá trình phân chia tế b</a:t>
            </a:r>
            <a:r>
              <a:rPr lang="it-IT" altLang="x-none" sz="24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it-IT" altLang="x-none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o. Gồm hai crômatit đính nhau ở tâm động, mỗi crômatit chứa một phân từ ADN v</a:t>
            </a:r>
            <a:r>
              <a:rPr lang="it-IT" altLang="x-none" sz="24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it-IT" altLang="x-none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prôtêin loại histôn.  </a:t>
            </a:r>
            <a:endParaRPr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8" descr="anaphas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67200" y="1993900"/>
            <a:ext cx="4686300" cy="3797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 Box 20"/>
          <p:cNvSpPr txBox="1"/>
          <p:nvPr/>
        </p:nvSpPr>
        <p:spPr>
          <a:xfrm>
            <a:off x="0" y="1447800"/>
            <a:ext cx="1676400" cy="477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500" dirty="0">
                <a:solidFill>
                  <a:srgbClr val="FF0000"/>
                </a:solidFill>
                <a:latin typeface="Times New Roman" panose="02020603050405020304" pitchFamily="18" charset="0"/>
              </a:rPr>
              <a:t>c/ Kì sau</a:t>
            </a:r>
            <a:endParaRPr sz="25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9" name="Text Box 20"/>
          <p:cNvSpPr txBox="1"/>
          <p:nvPr/>
        </p:nvSpPr>
        <p:spPr>
          <a:xfrm>
            <a:off x="0" y="828675"/>
            <a:ext cx="8763000" cy="476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500" dirty="0">
                <a:solidFill>
                  <a:srgbClr val="FF0000"/>
                </a:solidFill>
                <a:latin typeface="Times New Roman" panose="02020603050405020304" pitchFamily="18" charset="0"/>
              </a:rPr>
              <a:t>2. Những diễn biến của NST trong các kì của nguyên phân</a:t>
            </a:r>
            <a:endParaRPr sz="25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Freeform 2" descr="Stationery"/>
          <p:cNvSpPr/>
          <p:nvPr/>
        </p:nvSpPr>
        <p:spPr>
          <a:xfrm rot="678700">
            <a:off x="3355975" y="-1587"/>
            <a:ext cx="2151063" cy="1998662"/>
          </a:xfrm>
          <a:custGeom>
            <a:avLst/>
            <a:gdLst>
              <a:gd name="txL" fmla="*/ 0 w 1205"/>
              <a:gd name="txT" fmla="*/ 0 h 1107"/>
              <a:gd name="txR" fmla="*/ 1205 w 1205"/>
              <a:gd name="txB" fmla="*/ 1107 h 110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205" h="1107">
                <a:moveTo>
                  <a:pt x="664" y="16"/>
                </a:moveTo>
                <a:cubicBezTo>
                  <a:pt x="584" y="24"/>
                  <a:pt x="384" y="8"/>
                  <a:pt x="280" y="64"/>
                </a:cubicBezTo>
                <a:cubicBezTo>
                  <a:pt x="176" y="120"/>
                  <a:pt x="80" y="256"/>
                  <a:pt x="40" y="352"/>
                </a:cubicBezTo>
                <a:cubicBezTo>
                  <a:pt x="0" y="448"/>
                  <a:pt x="32" y="552"/>
                  <a:pt x="40" y="640"/>
                </a:cubicBezTo>
                <a:cubicBezTo>
                  <a:pt x="48" y="728"/>
                  <a:pt x="36" y="813"/>
                  <a:pt x="88" y="880"/>
                </a:cubicBezTo>
                <a:cubicBezTo>
                  <a:pt x="140" y="947"/>
                  <a:pt x="246" y="1008"/>
                  <a:pt x="349" y="1043"/>
                </a:cubicBezTo>
                <a:cubicBezTo>
                  <a:pt x="452" y="1078"/>
                  <a:pt x="589" y="1107"/>
                  <a:pt x="705" y="1088"/>
                </a:cubicBezTo>
                <a:cubicBezTo>
                  <a:pt x="821" y="1069"/>
                  <a:pt x="967" y="1011"/>
                  <a:pt x="1048" y="928"/>
                </a:cubicBezTo>
                <a:cubicBezTo>
                  <a:pt x="1129" y="845"/>
                  <a:pt x="1179" y="700"/>
                  <a:pt x="1192" y="592"/>
                </a:cubicBezTo>
                <a:cubicBezTo>
                  <a:pt x="1205" y="484"/>
                  <a:pt x="1159" y="357"/>
                  <a:pt x="1127" y="277"/>
                </a:cubicBezTo>
                <a:cubicBezTo>
                  <a:pt x="1095" y="197"/>
                  <a:pt x="1061" y="155"/>
                  <a:pt x="1000" y="112"/>
                </a:cubicBezTo>
                <a:cubicBezTo>
                  <a:pt x="939" y="69"/>
                  <a:pt x="816" y="32"/>
                  <a:pt x="760" y="16"/>
                </a:cubicBezTo>
                <a:cubicBezTo>
                  <a:pt x="704" y="0"/>
                  <a:pt x="744" y="8"/>
                  <a:pt x="664" y="16"/>
                </a:cubicBezTo>
                <a:close/>
              </a:path>
            </a:pathLst>
          </a:custGeom>
          <a:blipFill rotWithShape="0">
            <a:blip r:embed="rId1"/>
          </a:blipFill>
          <a:ln w="9525" cap="flat" cmpd="sng">
            <a:prstDash val="solid"/>
            <a:headEnd type="none" w="med" len="med"/>
            <a:tailEnd type="none" w="med" len="med"/>
          </a:ln>
          <a:scene3d>
            <a:camera prst="legacyPerspectiveFront">
              <a:rot lat="21000000" lon="213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/>
          <a:p>
            <a:endParaRPr lang="en-US"/>
          </a:p>
        </p:txBody>
      </p:sp>
      <p:sp>
        <p:nvSpPr>
          <p:cNvPr id="12291" name="Freeform 3"/>
          <p:cNvSpPr/>
          <p:nvPr/>
        </p:nvSpPr>
        <p:spPr>
          <a:xfrm>
            <a:off x="3738563" y="414338"/>
            <a:ext cx="1219200" cy="1131887"/>
          </a:xfrm>
          <a:custGeom>
            <a:avLst/>
            <a:gdLst>
              <a:gd name="txL" fmla="*/ 0 w 1205"/>
              <a:gd name="txT" fmla="*/ 0 h 1107"/>
              <a:gd name="txR" fmla="*/ 1205 w 1205"/>
              <a:gd name="txB" fmla="*/ 1107 h 110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205" h="1107">
                <a:moveTo>
                  <a:pt x="664" y="16"/>
                </a:moveTo>
                <a:cubicBezTo>
                  <a:pt x="584" y="24"/>
                  <a:pt x="384" y="8"/>
                  <a:pt x="280" y="64"/>
                </a:cubicBezTo>
                <a:cubicBezTo>
                  <a:pt x="176" y="120"/>
                  <a:pt x="80" y="256"/>
                  <a:pt x="40" y="352"/>
                </a:cubicBezTo>
                <a:cubicBezTo>
                  <a:pt x="0" y="448"/>
                  <a:pt x="32" y="552"/>
                  <a:pt x="40" y="640"/>
                </a:cubicBezTo>
                <a:cubicBezTo>
                  <a:pt x="48" y="728"/>
                  <a:pt x="36" y="813"/>
                  <a:pt x="88" y="880"/>
                </a:cubicBezTo>
                <a:cubicBezTo>
                  <a:pt x="140" y="947"/>
                  <a:pt x="246" y="1008"/>
                  <a:pt x="349" y="1043"/>
                </a:cubicBezTo>
                <a:cubicBezTo>
                  <a:pt x="452" y="1078"/>
                  <a:pt x="589" y="1107"/>
                  <a:pt x="705" y="1088"/>
                </a:cubicBezTo>
                <a:cubicBezTo>
                  <a:pt x="821" y="1069"/>
                  <a:pt x="967" y="1011"/>
                  <a:pt x="1048" y="928"/>
                </a:cubicBezTo>
                <a:cubicBezTo>
                  <a:pt x="1129" y="845"/>
                  <a:pt x="1179" y="700"/>
                  <a:pt x="1192" y="592"/>
                </a:cubicBezTo>
                <a:cubicBezTo>
                  <a:pt x="1205" y="484"/>
                  <a:pt x="1159" y="357"/>
                  <a:pt x="1127" y="277"/>
                </a:cubicBezTo>
                <a:cubicBezTo>
                  <a:pt x="1095" y="197"/>
                  <a:pt x="1061" y="155"/>
                  <a:pt x="1000" y="112"/>
                </a:cubicBezTo>
                <a:cubicBezTo>
                  <a:pt x="939" y="69"/>
                  <a:pt x="816" y="32"/>
                  <a:pt x="760" y="16"/>
                </a:cubicBezTo>
                <a:cubicBezTo>
                  <a:pt x="704" y="0"/>
                  <a:pt x="744" y="8"/>
                  <a:pt x="664" y="16"/>
                </a:cubicBezTo>
                <a:close/>
              </a:path>
            </a:pathLst>
          </a:custGeom>
          <a:solidFill>
            <a:srgbClr val="FF99CC">
              <a:alpha val="100000"/>
            </a:srgbClr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2292" name="Freeform 4"/>
          <p:cNvSpPr/>
          <p:nvPr/>
        </p:nvSpPr>
        <p:spPr>
          <a:xfrm>
            <a:off x="3836988" y="527050"/>
            <a:ext cx="366712" cy="727075"/>
          </a:xfrm>
          <a:custGeom>
            <a:avLst/>
            <a:gdLst>
              <a:gd name="txL" fmla="*/ 0 w 208"/>
              <a:gd name="txT" fmla="*/ 0 h 412"/>
              <a:gd name="txR" fmla="*/ 208 w 208"/>
              <a:gd name="txB" fmla="*/ 412 h 412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08" h="412">
                <a:moveTo>
                  <a:pt x="130" y="0"/>
                </a:moveTo>
                <a:cubicBezTo>
                  <a:pt x="74" y="9"/>
                  <a:pt x="58" y="12"/>
                  <a:pt x="21" y="49"/>
                </a:cubicBezTo>
                <a:cubicBezTo>
                  <a:pt x="16" y="64"/>
                  <a:pt x="0" y="92"/>
                  <a:pt x="21" y="107"/>
                </a:cubicBezTo>
                <a:cubicBezTo>
                  <a:pt x="38" y="119"/>
                  <a:pt x="80" y="127"/>
                  <a:pt x="80" y="127"/>
                </a:cubicBezTo>
                <a:cubicBezTo>
                  <a:pt x="86" y="134"/>
                  <a:pt x="92" y="141"/>
                  <a:pt x="100" y="147"/>
                </a:cubicBezTo>
                <a:cubicBezTo>
                  <a:pt x="108" y="152"/>
                  <a:pt x="122" y="150"/>
                  <a:pt x="130" y="156"/>
                </a:cubicBezTo>
                <a:cubicBezTo>
                  <a:pt x="146" y="170"/>
                  <a:pt x="152" y="196"/>
                  <a:pt x="159" y="214"/>
                </a:cubicBezTo>
                <a:cubicBezTo>
                  <a:pt x="140" y="243"/>
                  <a:pt x="142" y="250"/>
                  <a:pt x="109" y="264"/>
                </a:cubicBezTo>
                <a:cubicBezTo>
                  <a:pt x="91" y="272"/>
                  <a:pt x="51" y="283"/>
                  <a:pt x="51" y="283"/>
                </a:cubicBezTo>
                <a:cubicBezTo>
                  <a:pt x="17" y="336"/>
                  <a:pt x="35" y="328"/>
                  <a:pt x="71" y="371"/>
                </a:cubicBezTo>
                <a:cubicBezTo>
                  <a:pt x="78" y="380"/>
                  <a:pt x="80" y="395"/>
                  <a:pt x="90" y="401"/>
                </a:cubicBezTo>
                <a:cubicBezTo>
                  <a:pt x="108" y="412"/>
                  <a:pt x="142" y="391"/>
                  <a:pt x="142" y="391"/>
                </a:cubicBezTo>
                <a:cubicBezTo>
                  <a:pt x="168" y="350"/>
                  <a:pt x="157" y="390"/>
                  <a:pt x="208" y="390"/>
                </a:cubicBezTo>
              </a:path>
            </a:pathLst>
          </a:custGeom>
          <a:noFill/>
          <a:ln w="15875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293" name="Freeform 5"/>
          <p:cNvSpPr/>
          <p:nvPr/>
        </p:nvSpPr>
        <p:spPr>
          <a:xfrm>
            <a:off x="4095750" y="511175"/>
            <a:ext cx="696913" cy="679450"/>
          </a:xfrm>
          <a:custGeom>
            <a:avLst/>
            <a:gdLst>
              <a:gd name="txL" fmla="*/ 0 w 451"/>
              <a:gd name="txT" fmla="*/ 0 h 441"/>
              <a:gd name="txR" fmla="*/ 451 w 451"/>
              <a:gd name="txB" fmla="*/ 441 h 441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451" h="441">
                <a:moveTo>
                  <a:pt x="378" y="441"/>
                </a:moveTo>
                <a:cubicBezTo>
                  <a:pt x="424" y="391"/>
                  <a:pt x="441" y="286"/>
                  <a:pt x="451" y="229"/>
                </a:cubicBezTo>
                <a:cubicBezTo>
                  <a:pt x="446" y="213"/>
                  <a:pt x="443" y="179"/>
                  <a:pt x="413" y="183"/>
                </a:cubicBezTo>
                <a:cubicBezTo>
                  <a:pt x="389" y="187"/>
                  <a:pt x="345" y="213"/>
                  <a:pt x="345" y="213"/>
                </a:cubicBezTo>
                <a:cubicBezTo>
                  <a:pt x="335" y="212"/>
                  <a:pt x="325" y="211"/>
                  <a:pt x="315" y="213"/>
                </a:cubicBezTo>
                <a:cubicBezTo>
                  <a:pt x="302" y="215"/>
                  <a:pt x="291" y="227"/>
                  <a:pt x="281" y="228"/>
                </a:cubicBezTo>
                <a:cubicBezTo>
                  <a:pt x="256" y="231"/>
                  <a:pt x="233" y="214"/>
                  <a:pt x="216" y="205"/>
                </a:cubicBezTo>
                <a:cubicBezTo>
                  <a:pt x="214" y="169"/>
                  <a:pt x="208" y="165"/>
                  <a:pt x="229" y="128"/>
                </a:cubicBezTo>
                <a:cubicBezTo>
                  <a:pt x="240" y="108"/>
                  <a:pt x="270" y="68"/>
                  <a:pt x="270" y="68"/>
                </a:cubicBezTo>
                <a:cubicBezTo>
                  <a:pt x="267" y="0"/>
                  <a:pt x="255" y="20"/>
                  <a:pt x="194" y="13"/>
                </a:cubicBezTo>
                <a:cubicBezTo>
                  <a:pt x="181" y="13"/>
                  <a:pt x="170" y="3"/>
                  <a:pt x="158" y="5"/>
                </a:cubicBezTo>
                <a:cubicBezTo>
                  <a:pt x="133" y="10"/>
                  <a:pt x="89" y="36"/>
                  <a:pt x="89" y="36"/>
                </a:cubicBezTo>
                <a:cubicBezTo>
                  <a:pt x="92" y="89"/>
                  <a:pt x="19" y="75"/>
                  <a:pt x="0" y="85"/>
                </a:cubicBezTo>
              </a:path>
            </a:pathLst>
          </a:custGeom>
          <a:noFill/>
          <a:ln w="15875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294" name="Freeform 6"/>
          <p:cNvSpPr/>
          <p:nvPr/>
        </p:nvSpPr>
        <p:spPr>
          <a:xfrm>
            <a:off x="4183063" y="681038"/>
            <a:ext cx="150812" cy="768350"/>
          </a:xfrm>
          <a:custGeom>
            <a:avLst/>
            <a:gdLst>
              <a:gd name="txL" fmla="*/ 0 w 236"/>
              <a:gd name="txT" fmla="*/ 0 h 478"/>
              <a:gd name="txR" fmla="*/ 236 w 236"/>
              <a:gd name="txB" fmla="*/ 478 h 478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36" h="478">
                <a:moveTo>
                  <a:pt x="147" y="0"/>
                </a:moveTo>
                <a:cubicBezTo>
                  <a:pt x="84" y="10"/>
                  <a:pt x="66" y="14"/>
                  <a:pt x="24" y="56"/>
                </a:cubicBezTo>
                <a:cubicBezTo>
                  <a:pt x="18" y="73"/>
                  <a:pt x="0" y="105"/>
                  <a:pt x="24" y="122"/>
                </a:cubicBezTo>
                <a:cubicBezTo>
                  <a:pt x="43" y="136"/>
                  <a:pt x="91" y="144"/>
                  <a:pt x="91" y="144"/>
                </a:cubicBezTo>
                <a:cubicBezTo>
                  <a:pt x="98" y="152"/>
                  <a:pt x="104" y="161"/>
                  <a:pt x="113" y="167"/>
                </a:cubicBezTo>
                <a:cubicBezTo>
                  <a:pt x="123" y="173"/>
                  <a:pt x="138" y="171"/>
                  <a:pt x="147" y="178"/>
                </a:cubicBezTo>
                <a:cubicBezTo>
                  <a:pt x="166" y="193"/>
                  <a:pt x="173" y="223"/>
                  <a:pt x="180" y="244"/>
                </a:cubicBezTo>
                <a:cubicBezTo>
                  <a:pt x="159" y="276"/>
                  <a:pt x="161" y="284"/>
                  <a:pt x="124" y="300"/>
                </a:cubicBezTo>
                <a:cubicBezTo>
                  <a:pt x="103" y="309"/>
                  <a:pt x="58" y="322"/>
                  <a:pt x="58" y="322"/>
                </a:cubicBezTo>
                <a:cubicBezTo>
                  <a:pt x="19" y="382"/>
                  <a:pt x="40" y="373"/>
                  <a:pt x="80" y="422"/>
                </a:cubicBezTo>
                <a:cubicBezTo>
                  <a:pt x="89" y="432"/>
                  <a:pt x="91" y="449"/>
                  <a:pt x="102" y="456"/>
                </a:cubicBezTo>
                <a:cubicBezTo>
                  <a:pt x="122" y="469"/>
                  <a:pt x="169" y="478"/>
                  <a:pt x="169" y="478"/>
                </a:cubicBezTo>
                <a:cubicBezTo>
                  <a:pt x="199" y="431"/>
                  <a:pt x="178" y="444"/>
                  <a:pt x="236" y="444"/>
                </a:cubicBezTo>
              </a:path>
            </a:pathLst>
          </a:custGeom>
          <a:noFill/>
          <a:ln w="15875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295" name="Freeform 7"/>
          <p:cNvSpPr/>
          <p:nvPr/>
        </p:nvSpPr>
        <p:spPr>
          <a:xfrm rot="3920436">
            <a:off x="4121150" y="796925"/>
            <a:ext cx="746125" cy="311150"/>
          </a:xfrm>
          <a:custGeom>
            <a:avLst/>
            <a:gdLst>
              <a:gd name="txL" fmla="*/ 0 w 451"/>
              <a:gd name="txT" fmla="*/ 0 h 441"/>
              <a:gd name="txR" fmla="*/ 451 w 451"/>
              <a:gd name="txB" fmla="*/ 441 h 441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451" h="441">
                <a:moveTo>
                  <a:pt x="378" y="441"/>
                </a:moveTo>
                <a:cubicBezTo>
                  <a:pt x="424" y="391"/>
                  <a:pt x="441" y="286"/>
                  <a:pt x="451" y="229"/>
                </a:cubicBezTo>
                <a:cubicBezTo>
                  <a:pt x="446" y="213"/>
                  <a:pt x="443" y="179"/>
                  <a:pt x="413" y="183"/>
                </a:cubicBezTo>
                <a:cubicBezTo>
                  <a:pt x="389" y="187"/>
                  <a:pt x="345" y="213"/>
                  <a:pt x="345" y="213"/>
                </a:cubicBezTo>
                <a:cubicBezTo>
                  <a:pt x="335" y="212"/>
                  <a:pt x="325" y="211"/>
                  <a:pt x="315" y="213"/>
                </a:cubicBezTo>
                <a:cubicBezTo>
                  <a:pt x="302" y="215"/>
                  <a:pt x="291" y="227"/>
                  <a:pt x="281" y="228"/>
                </a:cubicBezTo>
                <a:cubicBezTo>
                  <a:pt x="256" y="231"/>
                  <a:pt x="233" y="214"/>
                  <a:pt x="216" y="205"/>
                </a:cubicBezTo>
                <a:cubicBezTo>
                  <a:pt x="214" y="169"/>
                  <a:pt x="208" y="165"/>
                  <a:pt x="229" y="128"/>
                </a:cubicBezTo>
                <a:cubicBezTo>
                  <a:pt x="240" y="108"/>
                  <a:pt x="270" y="68"/>
                  <a:pt x="270" y="68"/>
                </a:cubicBezTo>
                <a:cubicBezTo>
                  <a:pt x="267" y="0"/>
                  <a:pt x="255" y="20"/>
                  <a:pt x="194" y="13"/>
                </a:cubicBezTo>
                <a:cubicBezTo>
                  <a:pt x="181" y="13"/>
                  <a:pt x="170" y="3"/>
                  <a:pt x="158" y="5"/>
                </a:cubicBezTo>
                <a:cubicBezTo>
                  <a:pt x="133" y="10"/>
                  <a:pt x="89" y="36"/>
                  <a:pt x="89" y="36"/>
                </a:cubicBezTo>
                <a:cubicBezTo>
                  <a:pt x="92" y="89"/>
                  <a:pt x="19" y="75"/>
                  <a:pt x="0" y="85"/>
                </a:cubicBezTo>
              </a:path>
            </a:pathLst>
          </a:custGeom>
          <a:noFill/>
          <a:ln w="15875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296" name="Oval 8"/>
          <p:cNvSpPr/>
          <p:nvPr/>
        </p:nvSpPr>
        <p:spPr>
          <a:xfrm>
            <a:off x="4065588" y="836613"/>
            <a:ext cx="84137" cy="84137"/>
          </a:xfrm>
          <a:prstGeom prst="ellipse">
            <a:avLst/>
          </a:prstGeom>
          <a:solidFill>
            <a:srgbClr val="FF0000"/>
          </a:solidFill>
          <a:ln w="1587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2297" name="Oval 9"/>
          <p:cNvSpPr/>
          <p:nvPr/>
        </p:nvSpPr>
        <p:spPr>
          <a:xfrm>
            <a:off x="4381500" y="747713"/>
            <a:ext cx="84138" cy="84137"/>
          </a:xfrm>
          <a:prstGeom prst="ellipse">
            <a:avLst/>
          </a:prstGeom>
          <a:solidFill>
            <a:srgbClr val="FF0000"/>
          </a:solidFill>
          <a:ln w="1587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2298" name="Oval 10"/>
          <p:cNvSpPr/>
          <p:nvPr/>
        </p:nvSpPr>
        <p:spPr>
          <a:xfrm>
            <a:off x="4406900" y="911225"/>
            <a:ext cx="84138" cy="84138"/>
          </a:xfrm>
          <a:prstGeom prst="ellipse">
            <a:avLst/>
          </a:prstGeom>
          <a:solidFill>
            <a:srgbClr val="0000FF"/>
          </a:solidFill>
          <a:ln w="1587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2299" name="Oval 11"/>
          <p:cNvSpPr/>
          <p:nvPr/>
        </p:nvSpPr>
        <p:spPr>
          <a:xfrm>
            <a:off x="4262438" y="1004888"/>
            <a:ext cx="84137" cy="84137"/>
          </a:xfrm>
          <a:prstGeom prst="ellipse">
            <a:avLst/>
          </a:prstGeom>
          <a:solidFill>
            <a:srgbClr val="0000FF"/>
          </a:solidFill>
          <a:ln w="1587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2300" name="Oval 12"/>
          <p:cNvSpPr/>
          <p:nvPr/>
        </p:nvSpPr>
        <p:spPr>
          <a:xfrm>
            <a:off x="4005263" y="1193800"/>
            <a:ext cx="171450" cy="171450"/>
          </a:xfrm>
          <a:prstGeom prst="ellipse">
            <a:avLst/>
          </a:prstGeom>
          <a:solidFill>
            <a:srgbClr val="993366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grpSp>
        <p:nvGrpSpPr>
          <p:cNvPr id="12301" name="Group 13"/>
          <p:cNvGrpSpPr/>
          <p:nvPr/>
        </p:nvGrpSpPr>
        <p:grpSpPr>
          <a:xfrm>
            <a:off x="3910013" y="460375"/>
            <a:ext cx="944562" cy="1033463"/>
            <a:chOff x="2474" y="556"/>
            <a:chExt cx="536" cy="586"/>
          </a:xfrm>
        </p:grpSpPr>
        <p:sp>
          <p:nvSpPr>
            <p:cNvPr id="12453" name="Freeform 14"/>
            <p:cNvSpPr/>
            <p:nvPr/>
          </p:nvSpPr>
          <p:spPr>
            <a:xfrm>
              <a:off x="2474" y="576"/>
              <a:ext cx="134" cy="439"/>
            </a:xfrm>
            <a:custGeom>
              <a:avLst/>
              <a:gdLst>
                <a:gd name="txL" fmla="*/ 0 w 134"/>
                <a:gd name="txT" fmla="*/ 0 h 439"/>
                <a:gd name="txR" fmla="*/ 134 w 134"/>
                <a:gd name="txB" fmla="*/ 439 h 439"/>
              </a:gdLst>
              <a:ahLst/>
              <a:cxnLst>
                <a:cxn ang="0">
                  <a:pos x="113" y="0"/>
                </a:cxn>
                <a:cxn ang="0">
                  <a:pos x="15" y="68"/>
                </a:cxn>
                <a:cxn ang="0">
                  <a:pos x="6" y="98"/>
                </a:cxn>
                <a:cxn ang="0">
                  <a:pos x="94" y="146"/>
                </a:cxn>
                <a:cxn ang="0">
                  <a:pos x="103" y="303"/>
                </a:cxn>
                <a:cxn ang="0">
                  <a:pos x="74" y="312"/>
                </a:cxn>
                <a:cxn ang="0">
                  <a:pos x="15" y="332"/>
                </a:cxn>
                <a:cxn ang="0">
                  <a:pos x="35" y="361"/>
                </a:cxn>
                <a:cxn ang="0">
                  <a:pos x="64" y="381"/>
                </a:cxn>
                <a:cxn ang="0">
                  <a:pos x="74" y="420"/>
                </a:cxn>
                <a:cxn ang="0">
                  <a:pos x="113" y="439"/>
                </a:cxn>
              </a:cxnLst>
              <a:rect l="txL" t="txT" r="txR" b="txB"/>
              <a:pathLst>
                <a:path w="134" h="439">
                  <a:moveTo>
                    <a:pt x="113" y="0"/>
                  </a:moveTo>
                  <a:cubicBezTo>
                    <a:pt x="95" y="53"/>
                    <a:pt x="64" y="53"/>
                    <a:pt x="15" y="68"/>
                  </a:cubicBezTo>
                  <a:cubicBezTo>
                    <a:pt x="12" y="78"/>
                    <a:pt x="0" y="89"/>
                    <a:pt x="6" y="98"/>
                  </a:cubicBezTo>
                  <a:cubicBezTo>
                    <a:pt x="28" y="130"/>
                    <a:pt x="62" y="136"/>
                    <a:pt x="94" y="146"/>
                  </a:cubicBezTo>
                  <a:cubicBezTo>
                    <a:pt x="130" y="203"/>
                    <a:pt x="134" y="196"/>
                    <a:pt x="103" y="303"/>
                  </a:cubicBezTo>
                  <a:cubicBezTo>
                    <a:pt x="100" y="313"/>
                    <a:pt x="84" y="309"/>
                    <a:pt x="74" y="312"/>
                  </a:cubicBezTo>
                  <a:cubicBezTo>
                    <a:pt x="54" y="318"/>
                    <a:pt x="15" y="332"/>
                    <a:pt x="15" y="332"/>
                  </a:cubicBezTo>
                  <a:cubicBezTo>
                    <a:pt x="22" y="342"/>
                    <a:pt x="27" y="353"/>
                    <a:pt x="35" y="361"/>
                  </a:cubicBezTo>
                  <a:cubicBezTo>
                    <a:pt x="43" y="369"/>
                    <a:pt x="58" y="371"/>
                    <a:pt x="64" y="381"/>
                  </a:cubicBezTo>
                  <a:cubicBezTo>
                    <a:pt x="71" y="392"/>
                    <a:pt x="66" y="409"/>
                    <a:pt x="74" y="420"/>
                  </a:cubicBezTo>
                  <a:cubicBezTo>
                    <a:pt x="83" y="431"/>
                    <a:pt x="102" y="429"/>
                    <a:pt x="113" y="439"/>
                  </a:cubicBezTo>
                </a:path>
              </a:pathLst>
            </a:custGeom>
            <a:noFill/>
            <a:ln w="1587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454" name="Freeform 15"/>
            <p:cNvSpPr/>
            <p:nvPr/>
          </p:nvSpPr>
          <p:spPr>
            <a:xfrm>
              <a:off x="2661" y="722"/>
              <a:ext cx="83" cy="420"/>
            </a:xfrm>
            <a:custGeom>
              <a:avLst/>
              <a:gdLst>
                <a:gd name="txL" fmla="*/ 0 w 83"/>
                <a:gd name="txT" fmla="*/ 0 h 420"/>
                <a:gd name="txR" fmla="*/ 83 w 83"/>
                <a:gd name="txB" fmla="*/ 420 h 420"/>
              </a:gdLst>
              <a:ahLst/>
              <a:cxnLst>
                <a:cxn ang="0">
                  <a:pos x="34" y="0"/>
                </a:cxn>
                <a:cxn ang="0">
                  <a:pos x="63" y="127"/>
                </a:cxn>
                <a:cxn ang="0">
                  <a:pos x="24" y="313"/>
                </a:cxn>
                <a:cxn ang="0">
                  <a:pos x="34" y="362"/>
                </a:cxn>
                <a:cxn ang="0">
                  <a:pos x="73" y="401"/>
                </a:cxn>
              </a:cxnLst>
              <a:rect l="txL" t="txT" r="txR" b="txB"/>
              <a:pathLst>
                <a:path w="83" h="420">
                  <a:moveTo>
                    <a:pt x="34" y="0"/>
                  </a:moveTo>
                  <a:cubicBezTo>
                    <a:pt x="0" y="50"/>
                    <a:pt x="15" y="96"/>
                    <a:pt x="63" y="127"/>
                  </a:cubicBezTo>
                  <a:cubicBezTo>
                    <a:pt x="56" y="217"/>
                    <a:pt x="66" y="249"/>
                    <a:pt x="24" y="313"/>
                  </a:cubicBezTo>
                  <a:cubicBezTo>
                    <a:pt x="27" y="329"/>
                    <a:pt x="23" y="349"/>
                    <a:pt x="34" y="362"/>
                  </a:cubicBezTo>
                  <a:cubicBezTo>
                    <a:pt x="83" y="420"/>
                    <a:pt x="73" y="323"/>
                    <a:pt x="73" y="401"/>
                  </a:cubicBezTo>
                </a:path>
              </a:pathLst>
            </a:custGeom>
            <a:noFill/>
            <a:ln w="1587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455" name="Freeform 16"/>
            <p:cNvSpPr/>
            <p:nvPr/>
          </p:nvSpPr>
          <p:spPr>
            <a:xfrm>
              <a:off x="2743" y="655"/>
              <a:ext cx="113" cy="429"/>
            </a:xfrm>
            <a:custGeom>
              <a:avLst/>
              <a:gdLst>
                <a:gd name="txL" fmla="*/ 0 w 113"/>
                <a:gd name="txT" fmla="*/ 0 h 429"/>
                <a:gd name="txR" fmla="*/ 113 w 113"/>
                <a:gd name="txB" fmla="*/ 429 h 429"/>
              </a:gdLst>
              <a:ahLst/>
              <a:cxnLst>
                <a:cxn ang="0">
                  <a:pos x="0" y="9"/>
                </a:cxn>
                <a:cxn ang="0">
                  <a:pos x="39" y="48"/>
                </a:cxn>
                <a:cxn ang="0">
                  <a:pos x="69" y="67"/>
                </a:cxn>
                <a:cxn ang="0">
                  <a:pos x="49" y="175"/>
                </a:cxn>
                <a:cxn ang="0">
                  <a:pos x="39" y="204"/>
                </a:cxn>
                <a:cxn ang="0">
                  <a:pos x="108" y="351"/>
                </a:cxn>
                <a:cxn ang="0">
                  <a:pos x="98" y="380"/>
                </a:cxn>
                <a:cxn ang="0">
                  <a:pos x="49" y="429"/>
                </a:cxn>
              </a:cxnLst>
              <a:rect l="txL" t="txT" r="txR" b="txB"/>
              <a:pathLst>
                <a:path w="113" h="429">
                  <a:moveTo>
                    <a:pt x="0" y="9"/>
                  </a:moveTo>
                  <a:cubicBezTo>
                    <a:pt x="68" y="32"/>
                    <a:pt x="0" y="0"/>
                    <a:pt x="39" y="48"/>
                  </a:cubicBezTo>
                  <a:cubicBezTo>
                    <a:pt x="46" y="57"/>
                    <a:pt x="59" y="61"/>
                    <a:pt x="69" y="67"/>
                  </a:cubicBezTo>
                  <a:cubicBezTo>
                    <a:pt x="81" y="118"/>
                    <a:pt x="113" y="153"/>
                    <a:pt x="49" y="175"/>
                  </a:cubicBezTo>
                  <a:cubicBezTo>
                    <a:pt x="46" y="185"/>
                    <a:pt x="38" y="194"/>
                    <a:pt x="39" y="204"/>
                  </a:cubicBezTo>
                  <a:cubicBezTo>
                    <a:pt x="44" y="245"/>
                    <a:pt x="85" y="317"/>
                    <a:pt x="108" y="351"/>
                  </a:cubicBezTo>
                  <a:cubicBezTo>
                    <a:pt x="105" y="361"/>
                    <a:pt x="105" y="373"/>
                    <a:pt x="98" y="380"/>
                  </a:cubicBezTo>
                  <a:cubicBezTo>
                    <a:pt x="77" y="401"/>
                    <a:pt x="49" y="376"/>
                    <a:pt x="49" y="429"/>
                  </a:cubicBezTo>
                </a:path>
              </a:pathLst>
            </a:custGeom>
            <a:noFill/>
            <a:ln w="1587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456" name="Freeform 17"/>
            <p:cNvSpPr/>
            <p:nvPr/>
          </p:nvSpPr>
          <p:spPr>
            <a:xfrm>
              <a:off x="2616" y="556"/>
              <a:ext cx="394" cy="401"/>
            </a:xfrm>
            <a:custGeom>
              <a:avLst/>
              <a:gdLst>
                <a:gd name="txL" fmla="*/ 0 w 394"/>
                <a:gd name="txT" fmla="*/ 0 h 401"/>
                <a:gd name="txR" fmla="*/ 394 w 394"/>
                <a:gd name="txB" fmla="*/ 401 h 401"/>
              </a:gdLst>
              <a:ahLst/>
              <a:cxnLst>
                <a:cxn ang="0">
                  <a:pos x="0" y="10"/>
                </a:cxn>
                <a:cxn ang="0">
                  <a:pos x="157" y="0"/>
                </a:cxn>
                <a:cxn ang="0">
                  <a:pos x="196" y="10"/>
                </a:cxn>
                <a:cxn ang="0">
                  <a:pos x="235" y="98"/>
                </a:cxn>
                <a:cxn ang="0">
                  <a:pos x="196" y="137"/>
                </a:cxn>
                <a:cxn ang="0">
                  <a:pos x="176" y="166"/>
                </a:cxn>
                <a:cxn ang="0">
                  <a:pos x="254" y="186"/>
                </a:cxn>
                <a:cxn ang="0">
                  <a:pos x="313" y="166"/>
                </a:cxn>
                <a:cxn ang="0">
                  <a:pos x="381" y="176"/>
                </a:cxn>
                <a:cxn ang="0">
                  <a:pos x="391" y="225"/>
                </a:cxn>
                <a:cxn ang="0">
                  <a:pos x="362" y="362"/>
                </a:cxn>
                <a:cxn ang="0">
                  <a:pos x="352" y="401"/>
                </a:cxn>
              </a:cxnLst>
              <a:rect l="txL" t="txT" r="txR" b="txB"/>
              <a:pathLst>
                <a:path w="394" h="401">
                  <a:moveTo>
                    <a:pt x="0" y="10"/>
                  </a:moveTo>
                  <a:cubicBezTo>
                    <a:pt x="52" y="7"/>
                    <a:pt x="105" y="0"/>
                    <a:pt x="157" y="0"/>
                  </a:cubicBezTo>
                  <a:cubicBezTo>
                    <a:pt x="170" y="0"/>
                    <a:pt x="186" y="1"/>
                    <a:pt x="196" y="10"/>
                  </a:cubicBezTo>
                  <a:cubicBezTo>
                    <a:pt x="198" y="12"/>
                    <a:pt x="232" y="90"/>
                    <a:pt x="235" y="98"/>
                  </a:cubicBezTo>
                  <a:cubicBezTo>
                    <a:pt x="213" y="161"/>
                    <a:pt x="243" y="100"/>
                    <a:pt x="196" y="137"/>
                  </a:cubicBezTo>
                  <a:cubicBezTo>
                    <a:pt x="187" y="144"/>
                    <a:pt x="183" y="156"/>
                    <a:pt x="176" y="166"/>
                  </a:cubicBezTo>
                  <a:cubicBezTo>
                    <a:pt x="205" y="209"/>
                    <a:pt x="187" y="203"/>
                    <a:pt x="254" y="186"/>
                  </a:cubicBezTo>
                  <a:cubicBezTo>
                    <a:pt x="274" y="181"/>
                    <a:pt x="313" y="166"/>
                    <a:pt x="313" y="166"/>
                  </a:cubicBezTo>
                  <a:cubicBezTo>
                    <a:pt x="336" y="169"/>
                    <a:pt x="363" y="162"/>
                    <a:pt x="381" y="176"/>
                  </a:cubicBezTo>
                  <a:cubicBezTo>
                    <a:pt x="394" y="186"/>
                    <a:pt x="391" y="208"/>
                    <a:pt x="391" y="225"/>
                  </a:cubicBezTo>
                  <a:cubicBezTo>
                    <a:pt x="391" y="262"/>
                    <a:pt x="380" y="325"/>
                    <a:pt x="362" y="362"/>
                  </a:cubicBezTo>
                  <a:cubicBezTo>
                    <a:pt x="344" y="399"/>
                    <a:pt x="332" y="381"/>
                    <a:pt x="352" y="401"/>
                  </a:cubicBezTo>
                </a:path>
              </a:pathLst>
            </a:custGeom>
            <a:noFill/>
            <a:ln w="1587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12302" name="AutoShape 18"/>
          <p:cNvSpPr/>
          <p:nvPr/>
        </p:nvSpPr>
        <p:spPr>
          <a:xfrm>
            <a:off x="4552950" y="168275"/>
            <a:ext cx="220663" cy="279400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2303" name="AutoShape 19"/>
          <p:cNvSpPr/>
          <p:nvPr/>
        </p:nvSpPr>
        <p:spPr>
          <a:xfrm>
            <a:off x="3938588" y="184150"/>
            <a:ext cx="220662" cy="279400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2304" name="Freeform 20" descr="Stationery"/>
          <p:cNvSpPr/>
          <p:nvPr/>
        </p:nvSpPr>
        <p:spPr>
          <a:xfrm rot="678700">
            <a:off x="6400800" y="-36512"/>
            <a:ext cx="2151063" cy="1998662"/>
          </a:xfrm>
          <a:custGeom>
            <a:avLst/>
            <a:gdLst>
              <a:gd name="txL" fmla="*/ 0 w 1205"/>
              <a:gd name="txT" fmla="*/ 0 h 1107"/>
              <a:gd name="txR" fmla="*/ 1205 w 1205"/>
              <a:gd name="txB" fmla="*/ 1107 h 110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205" h="1107">
                <a:moveTo>
                  <a:pt x="664" y="16"/>
                </a:moveTo>
                <a:cubicBezTo>
                  <a:pt x="584" y="24"/>
                  <a:pt x="384" y="8"/>
                  <a:pt x="280" y="64"/>
                </a:cubicBezTo>
                <a:cubicBezTo>
                  <a:pt x="176" y="120"/>
                  <a:pt x="80" y="256"/>
                  <a:pt x="40" y="352"/>
                </a:cubicBezTo>
                <a:cubicBezTo>
                  <a:pt x="0" y="448"/>
                  <a:pt x="32" y="552"/>
                  <a:pt x="40" y="640"/>
                </a:cubicBezTo>
                <a:cubicBezTo>
                  <a:pt x="48" y="728"/>
                  <a:pt x="36" y="813"/>
                  <a:pt x="88" y="880"/>
                </a:cubicBezTo>
                <a:cubicBezTo>
                  <a:pt x="140" y="947"/>
                  <a:pt x="246" y="1008"/>
                  <a:pt x="349" y="1043"/>
                </a:cubicBezTo>
                <a:cubicBezTo>
                  <a:pt x="452" y="1078"/>
                  <a:pt x="589" y="1107"/>
                  <a:pt x="705" y="1088"/>
                </a:cubicBezTo>
                <a:cubicBezTo>
                  <a:pt x="821" y="1069"/>
                  <a:pt x="967" y="1011"/>
                  <a:pt x="1048" y="928"/>
                </a:cubicBezTo>
                <a:cubicBezTo>
                  <a:pt x="1129" y="845"/>
                  <a:pt x="1179" y="700"/>
                  <a:pt x="1192" y="592"/>
                </a:cubicBezTo>
                <a:cubicBezTo>
                  <a:pt x="1205" y="484"/>
                  <a:pt x="1159" y="357"/>
                  <a:pt x="1127" y="277"/>
                </a:cubicBezTo>
                <a:cubicBezTo>
                  <a:pt x="1095" y="197"/>
                  <a:pt x="1061" y="155"/>
                  <a:pt x="1000" y="112"/>
                </a:cubicBezTo>
                <a:cubicBezTo>
                  <a:pt x="939" y="69"/>
                  <a:pt x="816" y="32"/>
                  <a:pt x="760" y="16"/>
                </a:cubicBezTo>
                <a:cubicBezTo>
                  <a:pt x="704" y="0"/>
                  <a:pt x="744" y="8"/>
                  <a:pt x="664" y="16"/>
                </a:cubicBezTo>
                <a:close/>
              </a:path>
            </a:pathLst>
          </a:custGeom>
          <a:blipFill rotWithShape="0">
            <a:blip r:embed="rId1"/>
          </a:blipFill>
          <a:ln w="9525" cap="flat" cmpd="sng">
            <a:prstDash val="solid"/>
            <a:headEnd type="none" w="med" len="med"/>
            <a:tailEnd type="none" w="med" len="med"/>
          </a:ln>
          <a:scene3d>
            <a:camera prst="legacyPerspectiveFront">
              <a:rot lat="21000000" lon="213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/>
          <a:p>
            <a:endParaRPr lang="en-US"/>
          </a:p>
        </p:txBody>
      </p:sp>
      <p:sp>
        <p:nvSpPr>
          <p:cNvPr id="12305" name="AutoShape 21"/>
          <p:cNvSpPr/>
          <p:nvPr/>
        </p:nvSpPr>
        <p:spPr>
          <a:xfrm>
            <a:off x="8191500" y="863600"/>
            <a:ext cx="220663" cy="279400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2306" name="AutoShape 22"/>
          <p:cNvSpPr/>
          <p:nvPr/>
        </p:nvSpPr>
        <p:spPr>
          <a:xfrm>
            <a:off x="6530975" y="874713"/>
            <a:ext cx="220663" cy="279400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grpSp>
        <p:nvGrpSpPr>
          <p:cNvPr id="12307" name="Group 23"/>
          <p:cNvGrpSpPr/>
          <p:nvPr/>
        </p:nvGrpSpPr>
        <p:grpSpPr>
          <a:xfrm>
            <a:off x="6705600" y="339725"/>
            <a:ext cx="1574800" cy="1381125"/>
            <a:chOff x="3824" y="2716"/>
            <a:chExt cx="1137" cy="968"/>
          </a:xfrm>
        </p:grpSpPr>
        <p:sp>
          <p:nvSpPr>
            <p:cNvPr id="12449" name="Oval 24"/>
            <p:cNvSpPr/>
            <p:nvPr/>
          </p:nvSpPr>
          <p:spPr>
            <a:xfrm>
              <a:off x="3824" y="2862"/>
              <a:ext cx="1137" cy="677"/>
            </a:xfrm>
            <a:prstGeom prst="ellipse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450" name="Oval 25"/>
            <p:cNvSpPr/>
            <p:nvPr/>
          </p:nvSpPr>
          <p:spPr>
            <a:xfrm>
              <a:off x="3824" y="3128"/>
              <a:ext cx="1137" cy="144"/>
            </a:xfrm>
            <a:prstGeom prst="ellipse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451" name="Oval 26"/>
            <p:cNvSpPr/>
            <p:nvPr/>
          </p:nvSpPr>
          <p:spPr>
            <a:xfrm>
              <a:off x="3824" y="2983"/>
              <a:ext cx="1137" cy="434"/>
            </a:xfrm>
            <a:prstGeom prst="ellipse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452" name="Oval 27"/>
            <p:cNvSpPr/>
            <p:nvPr/>
          </p:nvSpPr>
          <p:spPr>
            <a:xfrm>
              <a:off x="3824" y="2716"/>
              <a:ext cx="1137" cy="968"/>
            </a:xfrm>
            <a:prstGeom prst="ellipse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2308" name="Freeform 28" descr="Stationery"/>
          <p:cNvSpPr/>
          <p:nvPr/>
        </p:nvSpPr>
        <p:spPr>
          <a:xfrm rot="678700">
            <a:off x="347663" y="2686050"/>
            <a:ext cx="2151062" cy="1998663"/>
          </a:xfrm>
          <a:custGeom>
            <a:avLst/>
            <a:gdLst>
              <a:gd name="txL" fmla="*/ 0 w 1205"/>
              <a:gd name="txT" fmla="*/ 0 h 1107"/>
              <a:gd name="txR" fmla="*/ 1205 w 1205"/>
              <a:gd name="txB" fmla="*/ 1107 h 110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205" h="1107">
                <a:moveTo>
                  <a:pt x="664" y="16"/>
                </a:moveTo>
                <a:cubicBezTo>
                  <a:pt x="584" y="24"/>
                  <a:pt x="384" y="8"/>
                  <a:pt x="280" y="64"/>
                </a:cubicBezTo>
                <a:cubicBezTo>
                  <a:pt x="176" y="120"/>
                  <a:pt x="80" y="256"/>
                  <a:pt x="40" y="352"/>
                </a:cubicBezTo>
                <a:cubicBezTo>
                  <a:pt x="0" y="448"/>
                  <a:pt x="32" y="552"/>
                  <a:pt x="40" y="640"/>
                </a:cubicBezTo>
                <a:cubicBezTo>
                  <a:pt x="48" y="728"/>
                  <a:pt x="36" y="813"/>
                  <a:pt x="88" y="880"/>
                </a:cubicBezTo>
                <a:cubicBezTo>
                  <a:pt x="140" y="947"/>
                  <a:pt x="246" y="1008"/>
                  <a:pt x="349" y="1043"/>
                </a:cubicBezTo>
                <a:cubicBezTo>
                  <a:pt x="452" y="1078"/>
                  <a:pt x="589" y="1107"/>
                  <a:pt x="705" y="1088"/>
                </a:cubicBezTo>
                <a:cubicBezTo>
                  <a:pt x="821" y="1069"/>
                  <a:pt x="967" y="1011"/>
                  <a:pt x="1048" y="928"/>
                </a:cubicBezTo>
                <a:cubicBezTo>
                  <a:pt x="1129" y="845"/>
                  <a:pt x="1179" y="700"/>
                  <a:pt x="1192" y="592"/>
                </a:cubicBezTo>
                <a:cubicBezTo>
                  <a:pt x="1205" y="484"/>
                  <a:pt x="1159" y="357"/>
                  <a:pt x="1127" y="277"/>
                </a:cubicBezTo>
                <a:cubicBezTo>
                  <a:pt x="1095" y="197"/>
                  <a:pt x="1061" y="155"/>
                  <a:pt x="1000" y="112"/>
                </a:cubicBezTo>
                <a:cubicBezTo>
                  <a:pt x="939" y="69"/>
                  <a:pt x="816" y="32"/>
                  <a:pt x="760" y="16"/>
                </a:cubicBezTo>
                <a:cubicBezTo>
                  <a:pt x="704" y="0"/>
                  <a:pt x="744" y="8"/>
                  <a:pt x="664" y="16"/>
                </a:cubicBezTo>
                <a:close/>
              </a:path>
            </a:pathLst>
          </a:custGeom>
          <a:blipFill rotWithShape="0">
            <a:blip r:embed="rId1"/>
          </a:blipFill>
          <a:ln w="9525" cap="flat" cmpd="sng">
            <a:prstDash val="solid"/>
            <a:headEnd type="none" w="med" len="med"/>
            <a:tailEnd type="none" w="med" len="med"/>
          </a:ln>
          <a:scene3d>
            <a:camera prst="legacyPerspectiveFront">
              <a:rot lat="21000000" lon="213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/>
          <a:p>
            <a:endParaRPr lang="en-US"/>
          </a:p>
        </p:txBody>
      </p:sp>
      <p:sp>
        <p:nvSpPr>
          <p:cNvPr id="12309" name="AutoShape 29"/>
          <p:cNvSpPr/>
          <p:nvPr/>
        </p:nvSpPr>
        <p:spPr>
          <a:xfrm>
            <a:off x="2124075" y="3586163"/>
            <a:ext cx="220663" cy="279400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2310" name="AutoShape 30"/>
          <p:cNvSpPr/>
          <p:nvPr/>
        </p:nvSpPr>
        <p:spPr>
          <a:xfrm>
            <a:off x="463550" y="3616325"/>
            <a:ext cx="220663" cy="279400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grpSp>
        <p:nvGrpSpPr>
          <p:cNvPr id="12311" name="Group 31"/>
          <p:cNvGrpSpPr/>
          <p:nvPr/>
        </p:nvGrpSpPr>
        <p:grpSpPr>
          <a:xfrm>
            <a:off x="615950" y="3041650"/>
            <a:ext cx="1574800" cy="1381125"/>
            <a:chOff x="3824" y="2716"/>
            <a:chExt cx="1137" cy="968"/>
          </a:xfrm>
        </p:grpSpPr>
        <p:sp>
          <p:nvSpPr>
            <p:cNvPr id="12445" name="Oval 32"/>
            <p:cNvSpPr/>
            <p:nvPr/>
          </p:nvSpPr>
          <p:spPr>
            <a:xfrm>
              <a:off x="3824" y="2862"/>
              <a:ext cx="1137" cy="677"/>
            </a:xfrm>
            <a:prstGeom prst="ellipse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446" name="Oval 33"/>
            <p:cNvSpPr/>
            <p:nvPr/>
          </p:nvSpPr>
          <p:spPr>
            <a:xfrm>
              <a:off x="3824" y="3128"/>
              <a:ext cx="1137" cy="144"/>
            </a:xfrm>
            <a:prstGeom prst="ellipse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447" name="Oval 34"/>
            <p:cNvSpPr/>
            <p:nvPr/>
          </p:nvSpPr>
          <p:spPr>
            <a:xfrm>
              <a:off x="3824" y="2983"/>
              <a:ext cx="1137" cy="434"/>
            </a:xfrm>
            <a:prstGeom prst="ellipse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448" name="Oval 35"/>
            <p:cNvSpPr/>
            <p:nvPr/>
          </p:nvSpPr>
          <p:spPr>
            <a:xfrm>
              <a:off x="3824" y="2716"/>
              <a:ext cx="1137" cy="968"/>
            </a:xfrm>
            <a:prstGeom prst="ellipse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6"/>
          <p:cNvGrpSpPr/>
          <p:nvPr/>
        </p:nvGrpSpPr>
        <p:grpSpPr>
          <a:xfrm>
            <a:off x="1352550" y="3694113"/>
            <a:ext cx="115888" cy="306387"/>
            <a:chOff x="2167" y="3128"/>
            <a:chExt cx="86" cy="290"/>
          </a:xfrm>
        </p:grpSpPr>
        <p:grpSp>
          <p:nvGrpSpPr>
            <p:cNvPr id="12437" name="Group 37"/>
            <p:cNvGrpSpPr/>
            <p:nvPr/>
          </p:nvGrpSpPr>
          <p:grpSpPr>
            <a:xfrm>
              <a:off x="2167" y="3128"/>
              <a:ext cx="60" cy="290"/>
              <a:chOff x="2167" y="3082"/>
              <a:chExt cx="60" cy="336"/>
            </a:xfrm>
          </p:grpSpPr>
          <p:sp>
            <p:nvSpPr>
              <p:cNvPr id="12442" name="Oval 38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443" name="Oval 39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444" name="Oval 40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2438" name="Group 41"/>
            <p:cNvGrpSpPr/>
            <p:nvPr/>
          </p:nvGrpSpPr>
          <p:grpSpPr>
            <a:xfrm flipH="1">
              <a:off x="2193" y="3128"/>
              <a:ext cx="60" cy="290"/>
              <a:chOff x="2167" y="3082"/>
              <a:chExt cx="60" cy="336"/>
            </a:xfrm>
          </p:grpSpPr>
          <p:sp>
            <p:nvSpPr>
              <p:cNvPr id="12439" name="Oval 42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440" name="Oval 43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441" name="Oval 44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8" name="Group 45"/>
          <p:cNvGrpSpPr/>
          <p:nvPr/>
        </p:nvGrpSpPr>
        <p:grpSpPr>
          <a:xfrm>
            <a:off x="1328738" y="3290888"/>
            <a:ext cx="120650" cy="282575"/>
            <a:chOff x="2167" y="3128"/>
            <a:chExt cx="86" cy="290"/>
          </a:xfrm>
        </p:grpSpPr>
        <p:grpSp>
          <p:nvGrpSpPr>
            <p:cNvPr id="12429" name="Group 46"/>
            <p:cNvGrpSpPr/>
            <p:nvPr/>
          </p:nvGrpSpPr>
          <p:grpSpPr>
            <a:xfrm>
              <a:off x="2167" y="3128"/>
              <a:ext cx="60" cy="290"/>
              <a:chOff x="2167" y="3082"/>
              <a:chExt cx="60" cy="336"/>
            </a:xfrm>
          </p:grpSpPr>
          <p:sp>
            <p:nvSpPr>
              <p:cNvPr id="12434" name="Oval 47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435" name="Oval 48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436" name="Oval 49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2430" name="Group 50"/>
            <p:cNvGrpSpPr/>
            <p:nvPr/>
          </p:nvGrpSpPr>
          <p:grpSpPr>
            <a:xfrm flipH="1">
              <a:off x="2193" y="3128"/>
              <a:ext cx="60" cy="290"/>
              <a:chOff x="2167" y="3082"/>
              <a:chExt cx="60" cy="336"/>
            </a:xfrm>
          </p:grpSpPr>
          <p:sp>
            <p:nvSpPr>
              <p:cNvPr id="12431" name="Oval 51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432" name="Oval 52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433" name="Oval 53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1" name="Group 54"/>
          <p:cNvGrpSpPr/>
          <p:nvPr/>
        </p:nvGrpSpPr>
        <p:grpSpPr>
          <a:xfrm>
            <a:off x="989013" y="3448050"/>
            <a:ext cx="133350" cy="285750"/>
            <a:chOff x="2167" y="3128"/>
            <a:chExt cx="86" cy="290"/>
          </a:xfrm>
        </p:grpSpPr>
        <p:grpSp>
          <p:nvGrpSpPr>
            <p:cNvPr id="12421" name="Group 55"/>
            <p:cNvGrpSpPr/>
            <p:nvPr/>
          </p:nvGrpSpPr>
          <p:grpSpPr>
            <a:xfrm>
              <a:off x="2167" y="3128"/>
              <a:ext cx="60" cy="290"/>
              <a:chOff x="2167" y="3082"/>
              <a:chExt cx="60" cy="336"/>
            </a:xfrm>
          </p:grpSpPr>
          <p:sp>
            <p:nvSpPr>
              <p:cNvPr id="12426" name="Oval 56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427" name="Oval 57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428" name="Oval 58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2422" name="Group 59"/>
            <p:cNvGrpSpPr/>
            <p:nvPr/>
          </p:nvGrpSpPr>
          <p:grpSpPr>
            <a:xfrm flipH="1">
              <a:off x="2193" y="3128"/>
              <a:ext cx="60" cy="290"/>
              <a:chOff x="2167" y="3082"/>
              <a:chExt cx="60" cy="336"/>
            </a:xfrm>
          </p:grpSpPr>
          <p:sp>
            <p:nvSpPr>
              <p:cNvPr id="12423" name="Oval 60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424" name="Oval 61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425" name="Oval 62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4" name="Group 63"/>
          <p:cNvGrpSpPr/>
          <p:nvPr/>
        </p:nvGrpSpPr>
        <p:grpSpPr>
          <a:xfrm>
            <a:off x="1160463" y="3716338"/>
            <a:ext cx="120650" cy="250825"/>
            <a:chOff x="2167" y="3128"/>
            <a:chExt cx="86" cy="290"/>
          </a:xfrm>
        </p:grpSpPr>
        <p:grpSp>
          <p:nvGrpSpPr>
            <p:cNvPr id="12413" name="Group 64"/>
            <p:cNvGrpSpPr/>
            <p:nvPr/>
          </p:nvGrpSpPr>
          <p:grpSpPr>
            <a:xfrm>
              <a:off x="2167" y="3128"/>
              <a:ext cx="60" cy="290"/>
              <a:chOff x="2167" y="3082"/>
              <a:chExt cx="60" cy="336"/>
            </a:xfrm>
          </p:grpSpPr>
          <p:sp>
            <p:nvSpPr>
              <p:cNvPr id="12418" name="Oval 65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419" name="Oval 66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420" name="Oval 67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2414" name="Group 68"/>
            <p:cNvGrpSpPr/>
            <p:nvPr/>
          </p:nvGrpSpPr>
          <p:grpSpPr>
            <a:xfrm flipH="1">
              <a:off x="2193" y="3128"/>
              <a:ext cx="60" cy="290"/>
              <a:chOff x="2167" y="3082"/>
              <a:chExt cx="60" cy="336"/>
            </a:xfrm>
          </p:grpSpPr>
          <p:sp>
            <p:nvSpPr>
              <p:cNvPr id="12415" name="Oval 69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416" name="Oval 70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417" name="Oval 71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2316" name="Text Box 72"/>
          <p:cNvSpPr txBox="1"/>
          <p:nvPr/>
        </p:nvSpPr>
        <p:spPr>
          <a:xfrm>
            <a:off x="117475" y="2162175"/>
            <a:ext cx="2611438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Tế bào mẹ</a:t>
            </a:r>
            <a:endParaRPr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17" name="Text Box 73"/>
          <p:cNvSpPr txBox="1"/>
          <p:nvPr/>
        </p:nvSpPr>
        <p:spPr>
          <a:xfrm>
            <a:off x="3151188" y="2162175"/>
            <a:ext cx="2611437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Kì trung gian</a:t>
            </a:r>
            <a:endParaRPr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18" name="Text Box 74"/>
          <p:cNvSpPr txBox="1"/>
          <p:nvPr/>
        </p:nvSpPr>
        <p:spPr>
          <a:xfrm>
            <a:off x="6261100" y="2162175"/>
            <a:ext cx="2611438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Kì đầu</a:t>
            </a:r>
            <a:endParaRPr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19" name="Text Box 75"/>
          <p:cNvSpPr txBox="1"/>
          <p:nvPr/>
        </p:nvSpPr>
        <p:spPr>
          <a:xfrm>
            <a:off x="2514600" y="4098925"/>
            <a:ext cx="1417638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Kì giữa</a:t>
            </a:r>
            <a:endParaRPr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20" name="Freeform 76" descr="Stationery"/>
          <p:cNvSpPr/>
          <p:nvPr/>
        </p:nvSpPr>
        <p:spPr>
          <a:xfrm rot="678700">
            <a:off x="342900" y="-20637"/>
            <a:ext cx="2182813" cy="2028825"/>
          </a:xfrm>
          <a:custGeom>
            <a:avLst/>
            <a:gdLst>
              <a:gd name="txL" fmla="*/ 0 w 1205"/>
              <a:gd name="txT" fmla="*/ 0 h 1107"/>
              <a:gd name="txR" fmla="*/ 1205 w 1205"/>
              <a:gd name="txB" fmla="*/ 1107 h 110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205" h="1107">
                <a:moveTo>
                  <a:pt x="664" y="16"/>
                </a:moveTo>
                <a:cubicBezTo>
                  <a:pt x="584" y="24"/>
                  <a:pt x="384" y="8"/>
                  <a:pt x="280" y="64"/>
                </a:cubicBezTo>
                <a:cubicBezTo>
                  <a:pt x="176" y="120"/>
                  <a:pt x="80" y="256"/>
                  <a:pt x="40" y="352"/>
                </a:cubicBezTo>
                <a:cubicBezTo>
                  <a:pt x="0" y="448"/>
                  <a:pt x="32" y="552"/>
                  <a:pt x="40" y="640"/>
                </a:cubicBezTo>
                <a:cubicBezTo>
                  <a:pt x="48" y="728"/>
                  <a:pt x="36" y="813"/>
                  <a:pt x="88" y="880"/>
                </a:cubicBezTo>
                <a:cubicBezTo>
                  <a:pt x="140" y="947"/>
                  <a:pt x="246" y="1008"/>
                  <a:pt x="349" y="1043"/>
                </a:cubicBezTo>
                <a:cubicBezTo>
                  <a:pt x="452" y="1078"/>
                  <a:pt x="589" y="1107"/>
                  <a:pt x="705" y="1088"/>
                </a:cubicBezTo>
                <a:cubicBezTo>
                  <a:pt x="821" y="1069"/>
                  <a:pt x="967" y="1011"/>
                  <a:pt x="1048" y="928"/>
                </a:cubicBezTo>
                <a:cubicBezTo>
                  <a:pt x="1129" y="845"/>
                  <a:pt x="1179" y="700"/>
                  <a:pt x="1192" y="592"/>
                </a:cubicBezTo>
                <a:cubicBezTo>
                  <a:pt x="1205" y="484"/>
                  <a:pt x="1159" y="357"/>
                  <a:pt x="1127" y="277"/>
                </a:cubicBezTo>
                <a:cubicBezTo>
                  <a:pt x="1095" y="197"/>
                  <a:pt x="1061" y="155"/>
                  <a:pt x="1000" y="112"/>
                </a:cubicBezTo>
                <a:cubicBezTo>
                  <a:pt x="939" y="69"/>
                  <a:pt x="816" y="32"/>
                  <a:pt x="760" y="16"/>
                </a:cubicBezTo>
                <a:cubicBezTo>
                  <a:pt x="704" y="0"/>
                  <a:pt x="744" y="8"/>
                  <a:pt x="664" y="16"/>
                </a:cubicBezTo>
                <a:close/>
              </a:path>
            </a:pathLst>
          </a:custGeom>
          <a:blipFill rotWithShape="0">
            <a:blip r:embed="rId1"/>
          </a:blipFill>
          <a:ln w="9525" cap="flat" cmpd="sng">
            <a:prstDash val="solid"/>
            <a:headEnd type="none" w="med" len="med"/>
            <a:tailEnd type="none" w="med" len="med"/>
          </a:ln>
          <a:scene3d>
            <a:camera prst="legacyPerspectiveFront">
              <a:rot lat="21000000" lon="213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/>
          <a:p>
            <a:endParaRPr lang="en-US"/>
          </a:p>
        </p:txBody>
      </p:sp>
      <p:sp>
        <p:nvSpPr>
          <p:cNvPr id="12321" name="Freeform 77"/>
          <p:cNvSpPr/>
          <p:nvPr/>
        </p:nvSpPr>
        <p:spPr>
          <a:xfrm>
            <a:off x="730250" y="393700"/>
            <a:ext cx="1244600" cy="1155700"/>
          </a:xfrm>
          <a:custGeom>
            <a:avLst/>
            <a:gdLst>
              <a:gd name="txL" fmla="*/ 0 w 1205"/>
              <a:gd name="txT" fmla="*/ 0 h 1107"/>
              <a:gd name="txR" fmla="*/ 1205 w 1205"/>
              <a:gd name="txB" fmla="*/ 1107 h 110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205" h="1107">
                <a:moveTo>
                  <a:pt x="664" y="16"/>
                </a:moveTo>
                <a:cubicBezTo>
                  <a:pt x="584" y="24"/>
                  <a:pt x="384" y="8"/>
                  <a:pt x="280" y="64"/>
                </a:cubicBezTo>
                <a:cubicBezTo>
                  <a:pt x="176" y="120"/>
                  <a:pt x="80" y="256"/>
                  <a:pt x="40" y="352"/>
                </a:cubicBezTo>
                <a:cubicBezTo>
                  <a:pt x="0" y="448"/>
                  <a:pt x="32" y="552"/>
                  <a:pt x="40" y="640"/>
                </a:cubicBezTo>
                <a:cubicBezTo>
                  <a:pt x="48" y="728"/>
                  <a:pt x="36" y="813"/>
                  <a:pt x="88" y="880"/>
                </a:cubicBezTo>
                <a:cubicBezTo>
                  <a:pt x="140" y="947"/>
                  <a:pt x="246" y="1008"/>
                  <a:pt x="349" y="1043"/>
                </a:cubicBezTo>
                <a:cubicBezTo>
                  <a:pt x="452" y="1078"/>
                  <a:pt x="589" y="1107"/>
                  <a:pt x="705" y="1088"/>
                </a:cubicBezTo>
                <a:cubicBezTo>
                  <a:pt x="821" y="1069"/>
                  <a:pt x="967" y="1011"/>
                  <a:pt x="1048" y="928"/>
                </a:cubicBezTo>
                <a:cubicBezTo>
                  <a:pt x="1129" y="845"/>
                  <a:pt x="1179" y="700"/>
                  <a:pt x="1192" y="592"/>
                </a:cubicBezTo>
                <a:cubicBezTo>
                  <a:pt x="1205" y="484"/>
                  <a:pt x="1159" y="357"/>
                  <a:pt x="1127" y="277"/>
                </a:cubicBezTo>
                <a:cubicBezTo>
                  <a:pt x="1095" y="197"/>
                  <a:pt x="1061" y="155"/>
                  <a:pt x="1000" y="112"/>
                </a:cubicBezTo>
                <a:cubicBezTo>
                  <a:pt x="939" y="69"/>
                  <a:pt x="816" y="32"/>
                  <a:pt x="760" y="16"/>
                </a:cubicBezTo>
                <a:cubicBezTo>
                  <a:pt x="704" y="0"/>
                  <a:pt x="744" y="8"/>
                  <a:pt x="664" y="16"/>
                </a:cubicBezTo>
                <a:close/>
              </a:path>
            </a:pathLst>
          </a:custGeom>
          <a:solidFill>
            <a:srgbClr val="FF99CC">
              <a:alpha val="100000"/>
            </a:srgbClr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2322" name="Freeform 78"/>
          <p:cNvSpPr/>
          <p:nvPr/>
        </p:nvSpPr>
        <p:spPr>
          <a:xfrm>
            <a:off x="844550" y="506413"/>
            <a:ext cx="374650" cy="742950"/>
          </a:xfrm>
          <a:custGeom>
            <a:avLst/>
            <a:gdLst>
              <a:gd name="txL" fmla="*/ 0 w 208"/>
              <a:gd name="txT" fmla="*/ 0 h 412"/>
              <a:gd name="txR" fmla="*/ 208 w 208"/>
              <a:gd name="txB" fmla="*/ 412 h 412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08" h="412">
                <a:moveTo>
                  <a:pt x="130" y="0"/>
                </a:moveTo>
                <a:cubicBezTo>
                  <a:pt x="74" y="9"/>
                  <a:pt x="58" y="12"/>
                  <a:pt x="21" y="49"/>
                </a:cubicBezTo>
                <a:cubicBezTo>
                  <a:pt x="16" y="64"/>
                  <a:pt x="0" y="92"/>
                  <a:pt x="21" y="107"/>
                </a:cubicBezTo>
                <a:cubicBezTo>
                  <a:pt x="38" y="119"/>
                  <a:pt x="80" y="127"/>
                  <a:pt x="80" y="127"/>
                </a:cubicBezTo>
                <a:cubicBezTo>
                  <a:pt x="86" y="134"/>
                  <a:pt x="92" y="141"/>
                  <a:pt x="100" y="147"/>
                </a:cubicBezTo>
                <a:cubicBezTo>
                  <a:pt x="108" y="152"/>
                  <a:pt x="122" y="150"/>
                  <a:pt x="130" y="156"/>
                </a:cubicBezTo>
                <a:cubicBezTo>
                  <a:pt x="146" y="170"/>
                  <a:pt x="152" y="196"/>
                  <a:pt x="159" y="214"/>
                </a:cubicBezTo>
                <a:cubicBezTo>
                  <a:pt x="140" y="243"/>
                  <a:pt x="142" y="250"/>
                  <a:pt x="109" y="264"/>
                </a:cubicBezTo>
                <a:cubicBezTo>
                  <a:pt x="91" y="272"/>
                  <a:pt x="51" y="283"/>
                  <a:pt x="51" y="283"/>
                </a:cubicBezTo>
                <a:cubicBezTo>
                  <a:pt x="17" y="336"/>
                  <a:pt x="35" y="328"/>
                  <a:pt x="71" y="371"/>
                </a:cubicBezTo>
                <a:cubicBezTo>
                  <a:pt x="78" y="380"/>
                  <a:pt x="80" y="395"/>
                  <a:pt x="90" y="401"/>
                </a:cubicBezTo>
                <a:cubicBezTo>
                  <a:pt x="108" y="412"/>
                  <a:pt x="142" y="391"/>
                  <a:pt x="142" y="391"/>
                </a:cubicBezTo>
                <a:cubicBezTo>
                  <a:pt x="168" y="350"/>
                  <a:pt x="157" y="390"/>
                  <a:pt x="208" y="390"/>
                </a:cubicBezTo>
              </a:path>
            </a:pathLst>
          </a:custGeom>
          <a:noFill/>
          <a:ln w="1270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323" name="Freeform 79"/>
          <p:cNvSpPr/>
          <p:nvPr/>
        </p:nvSpPr>
        <p:spPr>
          <a:xfrm>
            <a:off x="1087438" y="490538"/>
            <a:ext cx="712787" cy="695325"/>
          </a:xfrm>
          <a:custGeom>
            <a:avLst/>
            <a:gdLst>
              <a:gd name="txL" fmla="*/ 0 w 451"/>
              <a:gd name="txT" fmla="*/ 0 h 441"/>
              <a:gd name="txR" fmla="*/ 451 w 451"/>
              <a:gd name="txB" fmla="*/ 441 h 441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451" h="441">
                <a:moveTo>
                  <a:pt x="378" y="441"/>
                </a:moveTo>
                <a:cubicBezTo>
                  <a:pt x="424" y="391"/>
                  <a:pt x="441" y="286"/>
                  <a:pt x="451" y="229"/>
                </a:cubicBezTo>
                <a:cubicBezTo>
                  <a:pt x="446" y="213"/>
                  <a:pt x="443" y="179"/>
                  <a:pt x="413" y="183"/>
                </a:cubicBezTo>
                <a:cubicBezTo>
                  <a:pt x="389" y="187"/>
                  <a:pt x="345" y="213"/>
                  <a:pt x="345" y="213"/>
                </a:cubicBezTo>
                <a:cubicBezTo>
                  <a:pt x="335" y="212"/>
                  <a:pt x="325" y="211"/>
                  <a:pt x="315" y="213"/>
                </a:cubicBezTo>
                <a:cubicBezTo>
                  <a:pt x="302" y="215"/>
                  <a:pt x="291" y="227"/>
                  <a:pt x="281" y="228"/>
                </a:cubicBezTo>
                <a:cubicBezTo>
                  <a:pt x="256" y="231"/>
                  <a:pt x="233" y="214"/>
                  <a:pt x="216" y="205"/>
                </a:cubicBezTo>
                <a:cubicBezTo>
                  <a:pt x="214" y="169"/>
                  <a:pt x="208" y="165"/>
                  <a:pt x="229" y="128"/>
                </a:cubicBezTo>
                <a:cubicBezTo>
                  <a:pt x="240" y="108"/>
                  <a:pt x="270" y="68"/>
                  <a:pt x="270" y="68"/>
                </a:cubicBezTo>
                <a:cubicBezTo>
                  <a:pt x="267" y="0"/>
                  <a:pt x="255" y="20"/>
                  <a:pt x="194" y="13"/>
                </a:cubicBezTo>
                <a:cubicBezTo>
                  <a:pt x="181" y="13"/>
                  <a:pt x="170" y="3"/>
                  <a:pt x="158" y="5"/>
                </a:cubicBezTo>
                <a:cubicBezTo>
                  <a:pt x="133" y="10"/>
                  <a:pt x="89" y="36"/>
                  <a:pt x="89" y="36"/>
                </a:cubicBezTo>
                <a:cubicBezTo>
                  <a:pt x="92" y="89"/>
                  <a:pt x="19" y="75"/>
                  <a:pt x="0" y="85"/>
                </a:cubicBezTo>
              </a:path>
            </a:pathLst>
          </a:custGeom>
          <a:noFill/>
          <a:ln w="1270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324" name="Freeform 80"/>
          <p:cNvSpPr/>
          <p:nvPr/>
        </p:nvSpPr>
        <p:spPr>
          <a:xfrm>
            <a:off x="1174750" y="660400"/>
            <a:ext cx="153988" cy="787400"/>
          </a:xfrm>
          <a:custGeom>
            <a:avLst/>
            <a:gdLst>
              <a:gd name="txL" fmla="*/ 0 w 236"/>
              <a:gd name="txT" fmla="*/ 0 h 478"/>
              <a:gd name="txR" fmla="*/ 236 w 236"/>
              <a:gd name="txB" fmla="*/ 478 h 478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36" h="478">
                <a:moveTo>
                  <a:pt x="147" y="0"/>
                </a:moveTo>
                <a:cubicBezTo>
                  <a:pt x="84" y="10"/>
                  <a:pt x="66" y="14"/>
                  <a:pt x="24" y="56"/>
                </a:cubicBezTo>
                <a:cubicBezTo>
                  <a:pt x="18" y="73"/>
                  <a:pt x="0" y="105"/>
                  <a:pt x="24" y="122"/>
                </a:cubicBezTo>
                <a:cubicBezTo>
                  <a:pt x="43" y="136"/>
                  <a:pt x="91" y="144"/>
                  <a:pt x="91" y="144"/>
                </a:cubicBezTo>
                <a:cubicBezTo>
                  <a:pt x="98" y="152"/>
                  <a:pt x="104" y="161"/>
                  <a:pt x="113" y="167"/>
                </a:cubicBezTo>
                <a:cubicBezTo>
                  <a:pt x="123" y="173"/>
                  <a:pt x="138" y="171"/>
                  <a:pt x="147" y="178"/>
                </a:cubicBezTo>
                <a:cubicBezTo>
                  <a:pt x="166" y="193"/>
                  <a:pt x="173" y="223"/>
                  <a:pt x="180" y="244"/>
                </a:cubicBezTo>
                <a:cubicBezTo>
                  <a:pt x="159" y="276"/>
                  <a:pt x="161" y="284"/>
                  <a:pt x="124" y="300"/>
                </a:cubicBezTo>
                <a:cubicBezTo>
                  <a:pt x="103" y="309"/>
                  <a:pt x="58" y="322"/>
                  <a:pt x="58" y="322"/>
                </a:cubicBezTo>
                <a:cubicBezTo>
                  <a:pt x="19" y="382"/>
                  <a:pt x="40" y="373"/>
                  <a:pt x="80" y="422"/>
                </a:cubicBezTo>
                <a:cubicBezTo>
                  <a:pt x="89" y="432"/>
                  <a:pt x="91" y="449"/>
                  <a:pt x="102" y="456"/>
                </a:cubicBezTo>
                <a:cubicBezTo>
                  <a:pt x="122" y="469"/>
                  <a:pt x="169" y="478"/>
                  <a:pt x="169" y="478"/>
                </a:cubicBezTo>
                <a:cubicBezTo>
                  <a:pt x="199" y="431"/>
                  <a:pt x="178" y="444"/>
                  <a:pt x="236" y="444"/>
                </a:cubicBezTo>
              </a:path>
            </a:pathLst>
          </a:custGeom>
          <a:noFill/>
          <a:ln w="127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325" name="Freeform 81"/>
          <p:cNvSpPr/>
          <p:nvPr/>
        </p:nvSpPr>
        <p:spPr>
          <a:xfrm rot="3920436">
            <a:off x="1109663" y="776288"/>
            <a:ext cx="763587" cy="319087"/>
          </a:xfrm>
          <a:custGeom>
            <a:avLst/>
            <a:gdLst>
              <a:gd name="txL" fmla="*/ 0 w 451"/>
              <a:gd name="txT" fmla="*/ 0 h 441"/>
              <a:gd name="txR" fmla="*/ 451 w 451"/>
              <a:gd name="txB" fmla="*/ 441 h 441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451" h="441">
                <a:moveTo>
                  <a:pt x="378" y="441"/>
                </a:moveTo>
                <a:cubicBezTo>
                  <a:pt x="424" y="391"/>
                  <a:pt x="441" y="286"/>
                  <a:pt x="451" y="229"/>
                </a:cubicBezTo>
                <a:cubicBezTo>
                  <a:pt x="446" y="213"/>
                  <a:pt x="443" y="179"/>
                  <a:pt x="413" y="183"/>
                </a:cubicBezTo>
                <a:cubicBezTo>
                  <a:pt x="389" y="187"/>
                  <a:pt x="345" y="213"/>
                  <a:pt x="345" y="213"/>
                </a:cubicBezTo>
                <a:cubicBezTo>
                  <a:pt x="335" y="212"/>
                  <a:pt x="325" y="211"/>
                  <a:pt x="315" y="213"/>
                </a:cubicBezTo>
                <a:cubicBezTo>
                  <a:pt x="302" y="215"/>
                  <a:pt x="291" y="227"/>
                  <a:pt x="281" y="228"/>
                </a:cubicBezTo>
                <a:cubicBezTo>
                  <a:pt x="256" y="231"/>
                  <a:pt x="233" y="214"/>
                  <a:pt x="216" y="205"/>
                </a:cubicBezTo>
                <a:cubicBezTo>
                  <a:pt x="214" y="169"/>
                  <a:pt x="208" y="165"/>
                  <a:pt x="229" y="128"/>
                </a:cubicBezTo>
                <a:cubicBezTo>
                  <a:pt x="240" y="108"/>
                  <a:pt x="270" y="68"/>
                  <a:pt x="270" y="68"/>
                </a:cubicBezTo>
                <a:cubicBezTo>
                  <a:pt x="267" y="0"/>
                  <a:pt x="255" y="20"/>
                  <a:pt x="194" y="13"/>
                </a:cubicBezTo>
                <a:cubicBezTo>
                  <a:pt x="181" y="13"/>
                  <a:pt x="170" y="3"/>
                  <a:pt x="158" y="5"/>
                </a:cubicBezTo>
                <a:cubicBezTo>
                  <a:pt x="133" y="10"/>
                  <a:pt x="89" y="36"/>
                  <a:pt x="89" y="36"/>
                </a:cubicBezTo>
                <a:cubicBezTo>
                  <a:pt x="92" y="89"/>
                  <a:pt x="19" y="75"/>
                  <a:pt x="0" y="85"/>
                </a:cubicBezTo>
              </a:path>
            </a:pathLst>
          </a:custGeom>
          <a:noFill/>
          <a:ln w="127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2326" name="AutoShape 82"/>
          <p:cNvSpPr/>
          <p:nvPr/>
        </p:nvSpPr>
        <p:spPr>
          <a:xfrm>
            <a:off x="1557338" y="152400"/>
            <a:ext cx="220662" cy="280988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2327" name="Oval 83"/>
          <p:cNvSpPr/>
          <p:nvPr/>
        </p:nvSpPr>
        <p:spPr>
          <a:xfrm>
            <a:off x="1057275" y="815975"/>
            <a:ext cx="85725" cy="85725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2328" name="Oval 84"/>
          <p:cNvSpPr/>
          <p:nvPr/>
        </p:nvSpPr>
        <p:spPr>
          <a:xfrm>
            <a:off x="1357313" y="727075"/>
            <a:ext cx="85725" cy="85725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2329" name="Oval 85"/>
          <p:cNvSpPr/>
          <p:nvPr/>
        </p:nvSpPr>
        <p:spPr>
          <a:xfrm>
            <a:off x="1430338" y="890588"/>
            <a:ext cx="85725" cy="85725"/>
          </a:xfrm>
          <a:prstGeom prst="ellipse">
            <a:avLst/>
          </a:prstGeom>
          <a:solidFill>
            <a:srgbClr val="0000FF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2330" name="Oval 86"/>
          <p:cNvSpPr/>
          <p:nvPr/>
        </p:nvSpPr>
        <p:spPr>
          <a:xfrm>
            <a:off x="1254125" y="984250"/>
            <a:ext cx="85725" cy="85725"/>
          </a:xfrm>
          <a:prstGeom prst="ellipse">
            <a:avLst/>
          </a:prstGeom>
          <a:solidFill>
            <a:srgbClr val="0000FF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2331" name="Oval 87"/>
          <p:cNvSpPr/>
          <p:nvPr/>
        </p:nvSpPr>
        <p:spPr>
          <a:xfrm>
            <a:off x="996950" y="1173163"/>
            <a:ext cx="173038" cy="173037"/>
          </a:xfrm>
          <a:prstGeom prst="ellipse">
            <a:avLst/>
          </a:prstGeom>
          <a:solidFill>
            <a:srgbClr val="993366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grpSp>
        <p:nvGrpSpPr>
          <p:cNvPr id="17" name="Group 88"/>
          <p:cNvGrpSpPr/>
          <p:nvPr/>
        </p:nvGrpSpPr>
        <p:grpSpPr>
          <a:xfrm>
            <a:off x="906463" y="3346450"/>
            <a:ext cx="862012" cy="769938"/>
            <a:chOff x="4956" y="2183"/>
            <a:chExt cx="543" cy="485"/>
          </a:xfrm>
        </p:grpSpPr>
        <p:sp>
          <p:nvSpPr>
            <p:cNvPr id="12401" name="Freeform 89"/>
            <p:cNvSpPr/>
            <p:nvPr/>
          </p:nvSpPr>
          <p:spPr>
            <a:xfrm>
              <a:off x="4956" y="2220"/>
              <a:ext cx="170" cy="289"/>
            </a:xfrm>
            <a:custGeom>
              <a:avLst/>
              <a:gdLst>
                <a:gd name="txL" fmla="*/ 0 w 208"/>
                <a:gd name="txT" fmla="*/ 0 h 412"/>
                <a:gd name="txR" fmla="*/ 208 w 208"/>
                <a:gd name="txB" fmla="*/ 412 h 412"/>
              </a:gdLst>
              <a:ahLst/>
              <a:cxnLst>
                <a:cxn ang="0">
                  <a:pos x="5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5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9" y="1"/>
                </a:cxn>
              </a:cxnLst>
              <a:rect l="txL" t="txT" r="txR" b="txB"/>
              <a:pathLst>
                <a:path w="208" h="412">
                  <a:moveTo>
                    <a:pt x="130" y="0"/>
                  </a:moveTo>
                  <a:cubicBezTo>
                    <a:pt x="74" y="9"/>
                    <a:pt x="58" y="12"/>
                    <a:pt x="21" y="49"/>
                  </a:cubicBezTo>
                  <a:cubicBezTo>
                    <a:pt x="16" y="64"/>
                    <a:pt x="0" y="92"/>
                    <a:pt x="21" y="107"/>
                  </a:cubicBezTo>
                  <a:cubicBezTo>
                    <a:pt x="38" y="119"/>
                    <a:pt x="80" y="127"/>
                    <a:pt x="80" y="127"/>
                  </a:cubicBezTo>
                  <a:cubicBezTo>
                    <a:pt x="86" y="134"/>
                    <a:pt x="92" y="141"/>
                    <a:pt x="100" y="147"/>
                  </a:cubicBezTo>
                  <a:cubicBezTo>
                    <a:pt x="108" y="152"/>
                    <a:pt x="122" y="150"/>
                    <a:pt x="130" y="156"/>
                  </a:cubicBezTo>
                  <a:cubicBezTo>
                    <a:pt x="146" y="170"/>
                    <a:pt x="152" y="196"/>
                    <a:pt x="159" y="214"/>
                  </a:cubicBezTo>
                  <a:cubicBezTo>
                    <a:pt x="140" y="243"/>
                    <a:pt x="142" y="250"/>
                    <a:pt x="109" y="264"/>
                  </a:cubicBezTo>
                  <a:cubicBezTo>
                    <a:pt x="91" y="272"/>
                    <a:pt x="51" y="283"/>
                    <a:pt x="51" y="283"/>
                  </a:cubicBezTo>
                  <a:cubicBezTo>
                    <a:pt x="17" y="336"/>
                    <a:pt x="35" y="328"/>
                    <a:pt x="71" y="371"/>
                  </a:cubicBezTo>
                  <a:cubicBezTo>
                    <a:pt x="78" y="380"/>
                    <a:pt x="80" y="395"/>
                    <a:pt x="90" y="401"/>
                  </a:cubicBezTo>
                  <a:cubicBezTo>
                    <a:pt x="108" y="412"/>
                    <a:pt x="142" y="391"/>
                    <a:pt x="142" y="391"/>
                  </a:cubicBezTo>
                  <a:cubicBezTo>
                    <a:pt x="168" y="350"/>
                    <a:pt x="157" y="390"/>
                    <a:pt x="208" y="390"/>
                  </a:cubicBezTo>
                </a:path>
              </a:pathLst>
            </a:custGeom>
            <a:noFill/>
            <a:ln w="3175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402" name="Freeform 90"/>
            <p:cNvSpPr/>
            <p:nvPr/>
          </p:nvSpPr>
          <p:spPr>
            <a:xfrm>
              <a:off x="5148" y="2203"/>
              <a:ext cx="322" cy="271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3175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403" name="Freeform 91"/>
            <p:cNvSpPr/>
            <p:nvPr/>
          </p:nvSpPr>
          <p:spPr>
            <a:xfrm>
              <a:off x="5158" y="2354"/>
              <a:ext cx="70" cy="306"/>
            </a:xfrm>
            <a:custGeom>
              <a:avLst/>
              <a:gdLst>
                <a:gd name="txL" fmla="*/ 0 w 236"/>
                <a:gd name="txT" fmla="*/ 0 h 478"/>
                <a:gd name="txR" fmla="*/ 236 w 236"/>
                <a:gd name="txB" fmla="*/ 478 h 478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36" h="478">
                  <a:moveTo>
                    <a:pt x="147" y="0"/>
                  </a:moveTo>
                  <a:cubicBezTo>
                    <a:pt x="84" y="10"/>
                    <a:pt x="66" y="14"/>
                    <a:pt x="24" y="56"/>
                  </a:cubicBezTo>
                  <a:cubicBezTo>
                    <a:pt x="18" y="73"/>
                    <a:pt x="0" y="105"/>
                    <a:pt x="24" y="122"/>
                  </a:cubicBezTo>
                  <a:cubicBezTo>
                    <a:pt x="43" y="136"/>
                    <a:pt x="91" y="144"/>
                    <a:pt x="91" y="144"/>
                  </a:cubicBezTo>
                  <a:cubicBezTo>
                    <a:pt x="98" y="152"/>
                    <a:pt x="104" y="161"/>
                    <a:pt x="113" y="167"/>
                  </a:cubicBezTo>
                  <a:cubicBezTo>
                    <a:pt x="123" y="173"/>
                    <a:pt x="138" y="171"/>
                    <a:pt x="147" y="178"/>
                  </a:cubicBezTo>
                  <a:cubicBezTo>
                    <a:pt x="166" y="193"/>
                    <a:pt x="173" y="223"/>
                    <a:pt x="180" y="244"/>
                  </a:cubicBezTo>
                  <a:cubicBezTo>
                    <a:pt x="159" y="276"/>
                    <a:pt x="161" y="284"/>
                    <a:pt x="124" y="300"/>
                  </a:cubicBezTo>
                  <a:cubicBezTo>
                    <a:pt x="103" y="309"/>
                    <a:pt x="58" y="322"/>
                    <a:pt x="58" y="322"/>
                  </a:cubicBezTo>
                  <a:cubicBezTo>
                    <a:pt x="19" y="382"/>
                    <a:pt x="40" y="373"/>
                    <a:pt x="80" y="422"/>
                  </a:cubicBezTo>
                  <a:cubicBezTo>
                    <a:pt x="89" y="432"/>
                    <a:pt x="91" y="449"/>
                    <a:pt x="102" y="456"/>
                  </a:cubicBezTo>
                  <a:cubicBezTo>
                    <a:pt x="122" y="469"/>
                    <a:pt x="169" y="478"/>
                    <a:pt x="169" y="478"/>
                  </a:cubicBezTo>
                  <a:cubicBezTo>
                    <a:pt x="199" y="431"/>
                    <a:pt x="178" y="444"/>
                    <a:pt x="236" y="444"/>
                  </a:cubicBezTo>
                </a:path>
              </a:pathLst>
            </a:custGeom>
            <a:noFill/>
            <a:ln w="317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404" name="Freeform 92"/>
            <p:cNvSpPr/>
            <p:nvPr/>
          </p:nvSpPr>
          <p:spPr>
            <a:xfrm rot="3920436">
              <a:off x="5163" y="2347"/>
              <a:ext cx="298" cy="144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317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405" name="Oval 93"/>
            <p:cNvSpPr/>
            <p:nvPr/>
          </p:nvSpPr>
          <p:spPr>
            <a:xfrm>
              <a:off x="5074" y="2363"/>
              <a:ext cx="39" cy="34"/>
            </a:xfrm>
            <a:prstGeom prst="ellipse">
              <a:avLst/>
            </a:prstGeom>
            <a:solidFill>
              <a:srgbClr val="FF0000"/>
            </a:solidFill>
            <a:ln w="31750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406" name="Oval 94"/>
            <p:cNvSpPr/>
            <p:nvPr/>
          </p:nvSpPr>
          <p:spPr>
            <a:xfrm>
              <a:off x="5320" y="2305"/>
              <a:ext cx="39" cy="33"/>
            </a:xfrm>
            <a:prstGeom prst="ellipse">
              <a:avLst/>
            </a:prstGeom>
            <a:solidFill>
              <a:srgbClr val="FF0000"/>
            </a:solidFill>
            <a:ln w="31750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407" name="Oval 95"/>
            <p:cNvSpPr/>
            <p:nvPr/>
          </p:nvSpPr>
          <p:spPr>
            <a:xfrm>
              <a:off x="5302" y="2407"/>
              <a:ext cx="39" cy="33"/>
            </a:xfrm>
            <a:prstGeom prst="ellipse">
              <a:avLst/>
            </a:prstGeom>
            <a:solidFill>
              <a:srgbClr val="0000FF"/>
            </a:solidFill>
            <a:ln w="31750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408" name="Oval 96"/>
            <p:cNvSpPr/>
            <p:nvPr/>
          </p:nvSpPr>
          <p:spPr>
            <a:xfrm>
              <a:off x="5205" y="2473"/>
              <a:ext cx="39" cy="34"/>
            </a:xfrm>
            <a:prstGeom prst="ellipse">
              <a:avLst/>
            </a:prstGeom>
            <a:solidFill>
              <a:srgbClr val="0000FF"/>
            </a:solidFill>
            <a:ln w="31750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409" name="Freeform 97"/>
            <p:cNvSpPr/>
            <p:nvPr/>
          </p:nvSpPr>
          <p:spPr>
            <a:xfrm>
              <a:off x="5002" y="2207"/>
              <a:ext cx="109" cy="309"/>
            </a:xfrm>
            <a:custGeom>
              <a:avLst/>
              <a:gdLst>
                <a:gd name="txL" fmla="*/ 0 w 134"/>
                <a:gd name="txT" fmla="*/ 0 h 439"/>
                <a:gd name="txR" fmla="*/ 134 w 134"/>
                <a:gd name="txB" fmla="*/ 439 h 439"/>
              </a:gdLst>
              <a:ahLst/>
              <a:cxnLst>
                <a:cxn ang="0">
                  <a:pos x="5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5" y="1"/>
                </a:cxn>
              </a:cxnLst>
              <a:rect l="txL" t="txT" r="txR" b="txB"/>
              <a:pathLst>
                <a:path w="134" h="439">
                  <a:moveTo>
                    <a:pt x="113" y="0"/>
                  </a:moveTo>
                  <a:cubicBezTo>
                    <a:pt x="95" y="53"/>
                    <a:pt x="64" y="53"/>
                    <a:pt x="15" y="68"/>
                  </a:cubicBezTo>
                  <a:cubicBezTo>
                    <a:pt x="12" y="78"/>
                    <a:pt x="0" y="89"/>
                    <a:pt x="6" y="98"/>
                  </a:cubicBezTo>
                  <a:cubicBezTo>
                    <a:pt x="28" y="130"/>
                    <a:pt x="62" y="136"/>
                    <a:pt x="94" y="146"/>
                  </a:cubicBezTo>
                  <a:cubicBezTo>
                    <a:pt x="130" y="203"/>
                    <a:pt x="134" y="196"/>
                    <a:pt x="103" y="303"/>
                  </a:cubicBezTo>
                  <a:cubicBezTo>
                    <a:pt x="100" y="313"/>
                    <a:pt x="84" y="309"/>
                    <a:pt x="74" y="312"/>
                  </a:cubicBezTo>
                  <a:cubicBezTo>
                    <a:pt x="54" y="318"/>
                    <a:pt x="15" y="332"/>
                    <a:pt x="15" y="332"/>
                  </a:cubicBezTo>
                  <a:cubicBezTo>
                    <a:pt x="22" y="342"/>
                    <a:pt x="27" y="353"/>
                    <a:pt x="35" y="361"/>
                  </a:cubicBezTo>
                  <a:cubicBezTo>
                    <a:pt x="43" y="369"/>
                    <a:pt x="58" y="371"/>
                    <a:pt x="64" y="381"/>
                  </a:cubicBezTo>
                  <a:cubicBezTo>
                    <a:pt x="71" y="392"/>
                    <a:pt x="66" y="409"/>
                    <a:pt x="74" y="420"/>
                  </a:cubicBezTo>
                  <a:cubicBezTo>
                    <a:pt x="83" y="431"/>
                    <a:pt x="102" y="429"/>
                    <a:pt x="113" y="439"/>
                  </a:cubicBezTo>
                </a:path>
              </a:pathLst>
            </a:custGeom>
            <a:noFill/>
            <a:ln w="3175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410" name="Freeform 98"/>
            <p:cNvSpPr/>
            <p:nvPr/>
          </p:nvSpPr>
          <p:spPr>
            <a:xfrm>
              <a:off x="5184" y="2373"/>
              <a:ext cx="68" cy="295"/>
            </a:xfrm>
            <a:custGeom>
              <a:avLst/>
              <a:gdLst>
                <a:gd name="txL" fmla="*/ 0 w 83"/>
                <a:gd name="txT" fmla="*/ 0 h 420"/>
                <a:gd name="txR" fmla="*/ 83 w 83"/>
                <a:gd name="txB" fmla="*/ 420 h 420"/>
              </a:gdLst>
              <a:ahLst/>
              <a:cxnLst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1"/>
                </a:cxn>
              </a:cxnLst>
              <a:rect l="txL" t="txT" r="txR" b="txB"/>
              <a:pathLst>
                <a:path w="83" h="420">
                  <a:moveTo>
                    <a:pt x="34" y="0"/>
                  </a:moveTo>
                  <a:cubicBezTo>
                    <a:pt x="0" y="50"/>
                    <a:pt x="15" y="96"/>
                    <a:pt x="63" y="127"/>
                  </a:cubicBezTo>
                  <a:cubicBezTo>
                    <a:pt x="56" y="217"/>
                    <a:pt x="66" y="249"/>
                    <a:pt x="24" y="313"/>
                  </a:cubicBezTo>
                  <a:cubicBezTo>
                    <a:pt x="27" y="329"/>
                    <a:pt x="23" y="349"/>
                    <a:pt x="34" y="362"/>
                  </a:cubicBezTo>
                  <a:cubicBezTo>
                    <a:pt x="83" y="420"/>
                    <a:pt x="73" y="323"/>
                    <a:pt x="73" y="401"/>
                  </a:cubicBezTo>
                </a:path>
              </a:pathLst>
            </a:custGeom>
            <a:noFill/>
            <a:ln w="317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411" name="Freeform 99"/>
            <p:cNvSpPr/>
            <p:nvPr/>
          </p:nvSpPr>
          <p:spPr>
            <a:xfrm>
              <a:off x="5261" y="2297"/>
              <a:ext cx="92" cy="301"/>
            </a:xfrm>
            <a:custGeom>
              <a:avLst/>
              <a:gdLst>
                <a:gd name="txL" fmla="*/ 0 w 113"/>
                <a:gd name="txT" fmla="*/ 0 h 429"/>
                <a:gd name="txR" fmla="*/ 113 w 113"/>
                <a:gd name="txB" fmla="*/ 429 h 429"/>
              </a:gdLst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2" y="1"/>
                </a:cxn>
              </a:cxnLst>
              <a:rect l="txL" t="txT" r="txR" b="txB"/>
              <a:pathLst>
                <a:path w="113" h="429">
                  <a:moveTo>
                    <a:pt x="0" y="9"/>
                  </a:moveTo>
                  <a:cubicBezTo>
                    <a:pt x="68" y="32"/>
                    <a:pt x="0" y="0"/>
                    <a:pt x="39" y="48"/>
                  </a:cubicBezTo>
                  <a:cubicBezTo>
                    <a:pt x="46" y="57"/>
                    <a:pt x="59" y="61"/>
                    <a:pt x="69" y="67"/>
                  </a:cubicBezTo>
                  <a:cubicBezTo>
                    <a:pt x="81" y="118"/>
                    <a:pt x="113" y="153"/>
                    <a:pt x="49" y="175"/>
                  </a:cubicBezTo>
                  <a:cubicBezTo>
                    <a:pt x="46" y="185"/>
                    <a:pt x="38" y="194"/>
                    <a:pt x="39" y="204"/>
                  </a:cubicBezTo>
                  <a:cubicBezTo>
                    <a:pt x="44" y="245"/>
                    <a:pt x="85" y="317"/>
                    <a:pt x="108" y="351"/>
                  </a:cubicBezTo>
                  <a:cubicBezTo>
                    <a:pt x="105" y="361"/>
                    <a:pt x="105" y="373"/>
                    <a:pt x="98" y="380"/>
                  </a:cubicBezTo>
                  <a:cubicBezTo>
                    <a:pt x="77" y="401"/>
                    <a:pt x="49" y="376"/>
                    <a:pt x="49" y="429"/>
                  </a:cubicBezTo>
                </a:path>
              </a:pathLst>
            </a:custGeom>
            <a:noFill/>
            <a:ln w="317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412" name="Freeform 100"/>
            <p:cNvSpPr/>
            <p:nvPr/>
          </p:nvSpPr>
          <p:spPr>
            <a:xfrm>
              <a:off x="5178" y="2183"/>
              <a:ext cx="321" cy="282"/>
            </a:xfrm>
            <a:custGeom>
              <a:avLst/>
              <a:gdLst>
                <a:gd name="txL" fmla="*/ 0 w 394"/>
                <a:gd name="txT" fmla="*/ 0 h 401"/>
                <a:gd name="txR" fmla="*/ 394 w 394"/>
                <a:gd name="txB" fmla="*/ 401 h 401"/>
              </a:gdLst>
              <a:ahLst/>
              <a:cxnLst>
                <a:cxn ang="0">
                  <a:pos x="0" y="1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9" y="1"/>
                </a:cxn>
                <a:cxn ang="0">
                  <a:pos x="7" y="1"/>
                </a:cxn>
                <a:cxn ang="0">
                  <a:pos x="7" y="1"/>
                </a:cxn>
                <a:cxn ang="0">
                  <a:pos x="10" y="1"/>
                </a:cxn>
                <a:cxn ang="0">
                  <a:pos x="12" y="1"/>
                </a:cxn>
                <a:cxn ang="0">
                  <a:pos x="15" y="1"/>
                </a:cxn>
                <a:cxn ang="0">
                  <a:pos x="15" y="1"/>
                </a:cxn>
                <a:cxn ang="0">
                  <a:pos x="13" y="1"/>
                </a:cxn>
                <a:cxn ang="0">
                  <a:pos x="13" y="1"/>
                </a:cxn>
              </a:cxnLst>
              <a:rect l="txL" t="txT" r="txR" b="txB"/>
              <a:pathLst>
                <a:path w="394" h="401">
                  <a:moveTo>
                    <a:pt x="0" y="10"/>
                  </a:moveTo>
                  <a:cubicBezTo>
                    <a:pt x="52" y="7"/>
                    <a:pt x="105" y="0"/>
                    <a:pt x="157" y="0"/>
                  </a:cubicBezTo>
                  <a:cubicBezTo>
                    <a:pt x="170" y="0"/>
                    <a:pt x="186" y="1"/>
                    <a:pt x="196" y="10"/>
                  </a:cubicBezTo>
                  <a:cubicBezTo>
                    <a:pt x="198" y="12"/>
                    <a:pt x="232" y="90"/>
                    <a:pt x="235" y="98"/>
                  </a:cubicBezTo>
                  <a:cubicBezTo>
                    <a:pt x="213" y="161"/>
                    <a:pt x="243" y="100"/>
                    <a:pt x="196" y="137"/>
                  </a:cubicBezTo>
                  <a:cubicBezTo>
                    <a:pt x="187" y="144"/>
                    <a:pt x="183" y="156"/>
                    <a:pt x="176" y="166"/>
                  </a:cubicBezTo>
                  <a:cubicBezTo>
                    <a:pt x="205" y="209"/>
                    <a:pt x="187" y="203"/>
                    <a:pt x="254" y="186"/>
                  </a:cubicBezTo>
                  <a:cubicBezTo>
                    <a:pt x="274" y="181"/>
                    <a:pt x="313" y="166"/>
                    <a:pt x="313" y="166"/>
                  </a:cubicBezTo>
                  <a:cubicBezTo>
                    <a:pt x="336" y="169"/>
                    <a:pt x="363" y="162"/>
                    <a:pt x="381" y="176"/>
                  </a:cubicBezTo>
                  <a:cubicBezTo>
                    <a:pt x="394" y="186"/>
                    <a:pt x="391" y="208"/>
                    <a:pt x="391" y="225"/>
                  </a:cubicBezTo>
                  <a:cubicBezTo>
                    <a:pt x="391" y="262"/>
                    <a:pt x="380" y="325"/>
                    <a:pt x="362" y="362"/>
                  </a:cubicBezTo>
                  <a:cubicBezTo>
                    <a:pt x="344" y="399"/>
                    <a:pt x="332" y="381"/>
                    <a:pt x="352" y="401"/>
                  </a:cubicBezTo>
                </a:path>
              </a:pathLst>
            </a:custGeom>
            <a:noFill/>
            <a:ln w="3175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2333" name="Group 101"/>
          <p:cNvGrpSpPr/>
          <p:nvPr/>
        </p:nvGrpSpPr>
        <p:grpSpPr>
          <a:xfrm>
            <a:off x="6991350" y="625475"/>
            <a:ext cx="862013" cy="769938"/>
            <a:chOff x="4956" y="2183"/>
            <a:chExt cx="543" cy="485"/>
          </a:xfrm>
        </p:grpSpPr>
        <p:sp>
          <p:nvSpPr>
            <p:cNvPr id="12389" name="Freeform 102"/>
            <p:cNvSpPr/>
            <p:nvPr/>
          </p:nvSpPr>
          <p:spPr>
            <a:xfrm>
              <a:off x="4956" y="2220"/>
              <a:ext cx="170" cy="289"/>
            </a:xfrm>
            <a:custGeom>
              <a:avLst/>
              <a:gdLst>
                <a:gd name="txL" fmla="*/ 0 w 208"/>
                <a:gd name="txT" fmla="*/ 0 h 412"/>
                <a:gd name="txR" fmla="*/ 208 w 208"/>
                <a:gd name="txB" fmla="*/ 412 h 412"/>
              </a:gdLst>
              <a:ahLst/>
              <a:cxnLst>
                <a:cxn ang="0">
                  <a:pos x="5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5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9" y="1"/>
                </a:cxn>
              </a:cxnLst>
              <a:rect l="txL" t="txT" r="txR" b="txB"/>
              <a:pathLst>
                <a:path w="208" h="412">
                  <a:moveTo>
                    <a:pt x="130" y="0"/>
                  </a:moveTo>
                  <a:cubicBezTo>
                    <a:pt x="74" y="9"/>
                    <a:pt x="58" y="12"/>
                    <a:pt x="21" y="49"/>
                  </a:cubicBezTo>
                  <a:cubicBezTo>
                    <a:pt x="16" y="64"/>
                    <a:pt x="0" y="92"/>
                    <a:pt x="21" y="107"/>
                  </a:cubicBezTo>
                  <a:cubicBezTo>
                    <a:pt x="38" y="119"/>
                    <a:pt x="80" y="127"/>
                    <a:pt x="80" y="127"/>
                  </a:cubicBezTo>
                  <a:cubicBezTo>
                    <a:pt x="86" y="134"/>
                    <a:pt x="92" y="141"/>
                    <a:pt x="100" y="147"/>
                  </a:cubicBezTo>
                  <a:cubicBezTo>
                    <a:pt x="108" y="152"/>
                    <a:pt x="122" y="150"/>
                    <a:pt x="130" y="156"/>
                  </a:cubicBezTo>
                  <a:cubicBezTo>
                    <a:pt x="146" y="170"/>
                    <a:pt x="152" y="196"/>
                    <a:pt x="159" y="214"/>
                  </a:cubicBezTo>
                  <a:cubicBezTo>
                    <a:pt x="140" y="243"/>
                    <a:pt x="142" y="250"/>
                    <a:pt x="109" y="264"/>
                  </a:cubicBezTo>
                  <a:cubicBezTo>
                    <a:pt x="91" y="272"/>
                    <a:pt x="51" y="283"/>
                    <a:pt x="51" y="283"/>
                  </a:cubicBezTo>
                  <a:cubicBezTo>
                    <a:pt x="17" y="336"/>
                    <a:pt x="35" y="328"/>
                    <a:pt x="71" y="371"/>
                  </a:cubicBezTo>
                  <a:cubicBezTo>
                    <a:pt x="78" y="380"/>
                    <a:pt x="80" y="395"/>
                    <a:pt x="90" y="401"/>
                  </a:cubicBezTo>
                  <a:cubicBezTo>
                    <a:pt x="108" y="412"/>
                    <a:pt x="142" y="391"/>
                    <a:pt x="142" y="391"/>
                  </a:cubicBezTo>
                  <a:cubicBezTo>
                    <a:pt x="168" y="350"/>
                    <a:pt x="157" y="390"/>
                    <a:pt x="208" y="390"/>
                  </a:cubicBezTo>
                </a:path>
              </a:pathLst>
            </a:custGeom>
            <a:noFill/>
            <a:ln w="3175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90" name="Freeform 103"/>
            <p:cNvSpPr/>
            <p:nvPr/>
          </p:nvSpPr>
          <p:spPr>
            <a:xfrm>
              <a:off x="5148" y="2203"/>
              <a:ext cx="322" cy="271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3175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91" name="Freeform 104"/>
            <p:cNvSpPr/>
            <p:nvPr/>
          </p:nvSpPr>
          <p:spPr>
            <a:xfrm>
              <a:off x="5158" y="2354"/>
              <a:ext cx="70" cy="306"/>
            </a:xfrm>
            <a:custGeom>
              <a:avLst/>
              <a:gdLst>
                <a:gd name="txL" fmla="*/ 0 w 236"/>
                <a:gd name="txT" fmla="*/ 0 h 478"/>
                <a:gd name="txR" fmla="*/ 236 w 236"/>
                <a:gd name="txB" fmla="*/ 478 h 478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36" h="478">
                  <a:moveTo>
                    <a:pt x="147" y="0"/>
                  </a:moveTo>
                  <a:cubicBezTo>
                    <a:pt x="84" y="10"/>
                    <a:pt x="66" y="14"/>
                    <a:pt x="24" y="56"/>
                  </a:cubicBezTo>
                  <a:cubicBezTo>
                    <a:pt x="18" y="73"/>
                    <a:pt x="0" y="105"/>
                    <a:pt x="24" y="122"/>
                  </a:cubicBezTo>
                  <a:cubicBezTo>
                    <a:pt x="43" y="136"/>
                    <a:pt x="91" y="144"/>
                    <a:pt x="91" y="144"/>
                  </a:cubicBezTo>
                  <a:cubicBezTo>
                    <a:pt x="98" y="152"/>
                    <a:pt x="104" y="161"/>
                    <a:pt x="113" y="167"/>
                  </a:cubicBezTo>
                  <a:cubicBezTo>
                    <a:pt x="123" y="173"/>
                    <a:pt x="138" y="171"/>
                    <a:pt x="147" y="178"/>
                  </a:cubicBezTo>
                  <a:cubicBezTo>
                    <a:pt x="166" y="193"/>
                    <a:pt x="173" y="223"/>
                    <a:pt x="180" y="244"/>
                  </a:cubicBezTo>
                  <a:cubicBezTo>
                    <a:pt x="159" y="276"/>
                    <a:pt x="161" y="284"/>
                    <a:pt x="124" y="300"/>
                  </a:cubicBezTo>
                  <a:cubicBezTo>
                    <a:pt x="103" y="309"/>
                    <a:pt x="58" y="322"/>
                    <a:pt x="58" y="322"/>
                  </a:cubicBezTo>
                  <a:cubicBezTo>
                    <a:pt x="19" y="382"/>
                    <a:pt x="40" y="373"/>
                    <a:pt x="80" y="422"/>
                  </a:cubicBezTo>
                  <a:cubicBezTo>
                    <a:pt x="89" y="432"/>
                    <a:pt x="91" y="449"/>
                    <a:pt x="102" y="456"/>
                  </a:cubicBezTo>
                  <a:cubicBezTo>
                    <a:pt x="122" y="469"/>
                    <a:pt x="169" y="478"/>
                    <a:pt x="169" y="478"/>
                  </a:cubicBezTo>
                  <a:cubicBezTo>
                    <a:pt x="199" y="431"/>
                    <a:pt x="178" y="444"/>
                    <a:pt x="236" y="444"/>
                  </a:cubicBezTo>
                </a:path>
              </a:pathLst>
            </a:custGeom>
            <a:noFill/>
            <a:ln w="317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92" name="Freeform 105"/>
            <p:cNvSpPr/>
            <p:nvPr/>
          </p:nvSpPr>
          <p:spPr>
            <a:xfrm rot="3920436">
              <a:off x="5163" y="2347"/>
              <a:ext cx="298" cy="144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317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93" name="Oval 106"/>
            <p:cNvSpPr/>
            <p:nvPr/>
          </p:nvSpPr>
          <p:spPr>
            <a:xfrm>
              <a:off x="5074" y="2363"/>
              <a:ext cx="39" cy="34"/>
            </a:xfrm>
            <a:prstGeom prst="ellipse">
              <a:avLst/>
            </a:prstGeom>
            <a:solidFill>
              <a:srgbClr val="FF0000"/>
            </a:solidFill>
            <a:ln w="31750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394" name="Oval 107"/>
            <p:cNvSpPr/>
            <p:nvPr/>
          </p:nvSpPr>
          <p:spPr>
            <a:xfrm>
              <a:off x="5320" y="2305"/>
              <a:ext cx="39" cy="33"/>
            </a:xfrm>
            <a:prstGeom prst="ellipse">
              <a:avLst/>
            </a:prstGeom>
            <a:solidFill>
              <a:srgbClr val="FF0000"/>
            </a:solidFill>
            <a:ln w="31750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395" name="Oval 108"/>
            <p:cNvSpPr/>
            <p:nvPr/>
          </p:nvSpPr>
          <p:spPr>
            <a:xfrm>
              <a:off x="5302" y="2407"/>
              <a:ext cx="39" cy="33"/>
            </a:xfrm>
            <a:prstGeom prst="ellipse">
              <a:avLst/>
            </a:prstGeom>
            <a:solidFill>
              <a:srgbClr val="0000FF"/>
            </a:solidFill>
            <a:ln w="31750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396" name="Oval 109"/>
            <p:cNvSpPr/>
            <p:nvPr/>
          </p:nvSpPr>
          <p:spPr>
            <a:xfrm>
              <a:off x="5205" y="2473"/>
              <a:ext cx="39" cy="34"/>
            </a:xfrm>
            <a:prstGeom prst="ellipse">
              <a:avLst/>
            </a:prstGeom>
            <a:solidFill>
              <a:srgbClr val="0000FF"/>
            </a:solidFill>
            <a:ln w="31750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397" name="Freeform 110"/>
            <p:cNvSpPr/>
            <p:nvPr/>
          </p:nvSpPr>
          <p:spPr>
            <a:xfrm>
              <a:off x="5002" y="2207"/>
              <a:ext cx="109" cy="309"/>
            </a:xfrm>
            <a:custGeom>
              <a:avLst/>
              <a:gdLst>
                <a:gd name="txL" fmla="*/ 0 w 134"/>
                <a:gd name="txT" fmla="*/ 0 h 439"/>
                <a:gd name="txR" fmla="*/ 134 w 134"/>
                <a:gd name="txB" fmla="*/ 439 h 439"/>
              </a:gdLst>
              <a:ahLst/>
              <a:cxnLst>
                <a:cxn ang="0">
                  <a:pos x="5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5" y="1"/>
                </a:cxn>
              </a:cxnLst>
              <a:rect l="txL" t="txT" r="txR" b="txB"/>
              <a:pathLst>
                <a:path w="134" h="439">
                  <a:moveTo>
                    <a:pt x="113" y="0"/>
                  </a:moveTo>
                  <a:cubicBezTo>
                    <a:pt x="95" y="53"/>
                    <a:pt x="64" y="53"/>
                    <a:pt x="15" y="68"/>
                  </a:cubicBezTo>
                  <a:cubicBezTo>
                    <a:pt x="12" y="78"/>
                    <a:pt x="0" y="89"/>
                    <a:pt x="6" y="98"/>
                  </a:cubicBezTo>
                  <a:cubicBezTo>
                    <a:pt x="28" y="130"/>
                    <a:pt x="62" y="136"/>
                    <a:pt x="94" y="146"/>
                  </a:cubicBezTo>
                  <a:cubicBezTo>
                    <a:pt x="130" y="203"/>
                    <a:pt x="134" y="196"/>
                    <a:pt x="103" y="303"/>
                  </a:cubicBezTo>
                  <a:cubicBezTo>
                    <a:pt x="100" y="313"/>
                    <a:pt x="84" y="309"/>
                    <a:pt x="74" y="312"/>
                  </a:cubicBezTo>
                  <a:cubicBezTo>
                    <a:pt x="54" y="318"/>
                    <a:pt x="15" y="332"/>
                    <a:pt x="15" y="332"/>
                  </a:cubicBezTo>
                  <a:cubicBezTo>
                    <a:pt x="22" y="342"/>
                    <a:pt x="27" y="353"/>
                    <a:pt x="35" y="361"/>
                  </a:cubicBezTo>
                  <a:cubicBezTo>
                    <a:pt x="43" y="369"/>
                    <a:pt x="58" y="371"/>
                    <a:pt x="64" y="381"/>
                  </a:cubicBezTo>
                  <a:cubicBezTo>
                    <a:pt x="71" y="392"/>
                    <a:pt x="66" y="409"/>
                    <a:pt x="74" y="420"/>
                  </a:cubicBezTo>
                  <a:cubicBezTo>
                    <a:pt x="83" y="431"/>
                    <a:pt x="102" y="429"/>
                    <a:pt x="113" y="439"/>
                  </a:cubicBezTo>
                </a:path>
              </a:pathLst>
            </a:custGeom>
            <a:noFill/>
            <a:ln w="3175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98" name="Freeform 111"/>
            <p:cNvSpPr/>
            <p:nvPr/>
          </p:nvSpPr>
          <p:spPr>
            <a:xfrm>
              <a:off x="5184" y="2373"/>
              <a:ext cx="68" cy="295"/>
            </a:xfrm>
            <a:custGeom>
              <a:avLst/>
              <a:gdLst>
                <a:gd name="txL" fmla="*/ 0 w 83"/>
                <a:gd name="txT" fmla="*/ 0 h 420"/>
                <a:gd name="txR" fmla="*/ 83 w 83"/>
                <a:gd name="txB" fmla="*/ 420 h 420"/>
              </a:gdLst>
              <a:ahLst/>
              <a:cxnLst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1"/>
                </a:cxn>
              </a:cxnLst>
              <a:rect l="txL" t="txT" r="txR" b="txB"/>
              <a:pathLst>
                <a:path w="83" h="420">
                  <a:moveTo>
                    <a:pt x="34" y="0"/>
                  </a:moveTo>
                  <a:cubicBezTo>
                    <a:pt x="0" y="50"/>
                    <a:pt x="15" y="96"/>
                    <a:pt x="63" y="127"/>
                  </a:cubicBezTo>
                  <a:cubicBezTo>
                    <a:pt x="56" y="217"/>
                    <a:pt x="66" y="249"/>
                    <a:pt x="24" y="313"/>
                  </a:cubicBezTo>
                  <a:cubicBezTo>
                    <a:pt x="27" y="329"/>
                    <a:pt x="23" y="349"/>
                    <a:pt x="34" y="362"/>
                  </a:cubicBezTo>
                  <a:cubicBezTo>
                    <a:pt x="83" y="420"/>
                    <a:pt x="73" y="323"/>
                    <a:pt x="73" y="401"/>
                  </a:cubicBezTo>
                </a:path>
              </a:pathLst>
            </a:custGeom>
            <a:noFill/>
            <a:ln w="317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399" name="Freeform 112"/>
            <p:cNvSpPr/>
            <p:nvPr/>
          </p:nvSpPr>
          <p:spPr>
            <a:xfrm>
              <a:off x="5261" y="2297"/>
              <a:ext cx="92" cy="301"/>
            </a:xfrm>
            <a:custGeom>
              <a:avLst/>
              <a:gdLst>
                <a:gd name="txL" fmla="*/ 0 w 113"/>
                <a:gd name="txT" fmla="*/ 0 h 429"/>
                <a:gd name="txR" fmla="*/ 113 w 113"/>
                <a:gd name="txB" fmla="*/ 429 h 429"/>
              </a:gdLst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2" y="1"/>
                </a:cxn>
              </a:cxnLst>
              <a:rect l="txL" t="txT" r="txR" b="txB"/>
              <a:pathLst>
                <a:path w="113" h="429">
                  <a:moveTo>
                    <a:pt x="0" y="9"/>
                  </a:moveTo>
                  <a:cubicBezTo>
                    <a:pt x="68" y="32"/>
                    <a:pt x="0" y="0"/>
                    <a:pt x="39" y="48"/>
                  </a:cubicBezTo>
                  <a:cubicBezTo>
                    <a:pt x="46" y="57"/>
                    <a:pt x="59" y="61"/>
                    <a:pt x="69" y="67"/>
                  </a:cubicBezTo>
                  <a:cubicBezTo>
                    <a:pt x="81" y="118"/>
                    <a:pt x="113" y="153"/>
                    <a:pt x="49" y="175"/>
                  </a:cubicBezTo>
                  <a:cubicBezTo>
                    <a:pt x="46" y="185"/>
                    <a:pt x="38" y="194"/>
                    <a:pt x="39" y="204"/>
                  </a:cubicBezTo>
                  <a:cubicBezTo>
                    <a:pt x="44" y="245"/>
                    <a:pt x="85" y="317"/>
                    <a:pt x="108" y="351"/>
                  </a:cubicBezTo>
                  <a:cubicBezTo>
                    <a:pt x="105" y="361"/>
                    <a:pt x="105" y="373"/>
                    <a:pt x="98" y="380"/>
                  </a:cubicBezTo>
                  <a:cubicBezTo>
                    <a:pt x="77" y="401"/>
                    <a:pt x="49" y="376"/>
                    <a:pt x="49" y="429"/>
                  </a:cubicBezTo>
                </a:path>
              </a:pathLst>
            </a:custGeom>
            <a:noFill/>
            <a:ln w="317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2400" name="Freeform 113"/>
            <p:cNvSpPr/>
            <p:nvPr/>
          </p:nvSpPr>
          <p:spPr>
            <a:xfrm>
              <a:off x="5178" y="2183"/>
              <a:ext cx="321" cy="282"/>
            </a:xfrm>
            <a:custGeom>
              <a:avLst/>
              <a:gdLst>
                <a:gd name="txL" fmla="*/ 0 w 394"/>
                <a:gd name="txT" fmla="*/ 0 h 401"/>
                <a:gd name="txR" fmla="*/ 394 w 394"/>
                <a:gd name="txB" fmla="*/ 401 h 401"/>
              </a:gdLst>
              <a:ahLst/>
              <a:cxnLst>
                <a:cxn ang="0">
                  <a:pos x="0" y="1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9" y="1"/>
                </a:cxn>
                <a:cxn ang="0">
                  <a:pos x="7" y="1"/>
                </a:cxn>
                <a:cxn ang="0">
                  <a:pos x="7" y="1"/>
                </a:cxn>
                <a:cxn ang="0">
                  <a:pos x="10" y="1"/>
                </a:cxn>
                <a:cxn ang="0">
                  <a:pos x="12" y="1"/>
                </a:cxn>
                <a:cxn ang="0">
                  <a:pos x="15" y="1"/>
                </a:cxn>
                <a:cxn ang="0">
                  <a:pos x="15" y="1"/>
                </a:cxn>
                <a:cxn ang="0">
                  <a:pos x="13" y="1"/>
                </a:cxn>
                <a:cxn ang="0">
                  <a:pos x="13" y="1"/>
                </a:cxn>
              </a:cxnLst>
              <a:rect l="txL" t="txT" r="txR" b="txB"/>
              <a:pathLst>
                <a:path w="394" h="401">
                  <a:moveTo>
                    <a:pt x="0" y="10"/>
                  </a:moveTo>
                  <a:cubicBezTo>
                    <a:pt x="52" y="7"/>
                    <a:pt x="105" y="0"/>
                    <a:pt x="157" y="0"/>
                  </a:cubicBezTo>
                  <a:cubicBezTo>
                    <a:pt x="170" y="0"/>
                    <a:pt x="186" y="1"/>
                    <a:pt x="196" y="10"/>
                  </a:cubicBezTo>
                  <a:cubicBezTo>
                    <a:pt x="198" y="12"/>
                    <a:pt x="232" y="90"/>
                    <a:pt x="235" y="98"/>
                  </a:cubicBezTo>
                  <a:cubicBezTo>
                    <a:pt x="213" y="161"/>
                    <a:pt x="243" y="100"/>
                    <a:pt x="196" y="137"/>
                  </a:cubicBezTo>
                  <a:cubicBezTo>
                    <a:pt x="187" y="144"/>
                    <a:pt x="183" y="156"/>
                    <a:pt x="176" y="166"/>
                  </a:cubicBezTo>
                  <a:cubicBezTo>
                    <a:pt x="205" y="209"/>
                    <a:pt x="187" y="203"/>
                    <a:pt x="254" y="186"/>
                  </a:cubicBezTo>
                  <a:cubicBezTo>
                    <a:pt x="274" y="181"/>
                    <a:pt x="313" y="166"/>
                    <a:pt x="313" y="166"/>
                  </a:cubicBezTo>
                  <a:cubicBezTo>
                    <a:pt x="336" y="169"/>
                    <a:pt x="363" y="162"/>
                    <a:pt x="381" y="176"/>
                  </a:cubicBezTo>
                  <a:cubicBezTo>
                    <a:pt x="394" y="186"/>
                    <a:pt x="391" y="208"/>
                    <a:pt x="391" y="225"/>
                  </a:cubicBezTo>
                  <a:cubicBezTo>
                    <a:pt x="391" y="262"/>
                    <a:pt x="380" y="325"/>
                    <a:pt x="362" y="362"/>
                  </a:cubicBezTo>
                  <a:cubicBezTo>
                    <a:pt x="344" y="399"/>
                    <a:pt x="332" y="381"/>
                    <a:pt x="352" y="401"/>
                  </a:cubicBezTo>
                </a:path>
              </a:pathLst>
            </a:custGeom>
            <a:noFill/>
            <a:ln w="3175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aphicFrame>
        <p:nvGraphicFramePr>
          <p:cNvPr id="120" name="Group 27"/>
          <p:cNvGraphicFramePr/>
          <p:nvPr/>
        </p:nvGraphicFramePr>
        <p:xfrm>
          <a:off x="228600" y="4800600"/>
          <a:ext cx="8915400" cy="1905000"/>
        </p:xfrm>
        <a:graphic>
          <a:graphicData uri="http://schemas.openxmlformats.org/drawingml/2006/table">
            <a:tbl>
              <a:tblPr/>
              <a:tblGrid>
                <a:gridCol w="1782763"/>
                <a:gridCol w="7132637"/>
              </a:tblGrid>
              <a:tr h="5459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Các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kì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Những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diễn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biến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cơ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bản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của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NST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90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Kì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sau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2" name="Picture 121" descr="ag00218_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1518479">
            <a:off x="1171575" y="5694363"/>
            <a:ext cx="731838" cy="657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7" name="Text Box 25"/>
          <p:cNvSpPr txBox="1"/>
          <p:nvPr/>
        </p:nvSpPr>
        <p:spPr>
          <a:xfrm>
            <a:off x="1981200" y="5638800"/>
            <a:ext cx="71628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- 2 cromatit trong từng NTS kép tách nhau ở tâm động thành 2 NST đơn và phân li về 2 cực của tế bào.</a:t>
            </a:r>
            <a:endParaRPr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47" name="Text Box 75"/>
          <p:cNvSpPr txBox="1"/>
          <p:nvPr/>
        </p:nvSpPr>
        <p:spPr>
          <a:xfrm>
            <a:off x="7242175" y="4159250"/>
            <a:ext cx="1417638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Kì sau</a:t>
            </a:r>
            <a:endParaRPr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48" name="Freeform 54" descr="Stationery"/>
          <p:cNvSpPr/>
          <p:nvPr/>
        </p:nvSpPr>
        <p:spPr>
          <a:xfrm rot="678700">
            <a:off x="5105400" y="2587625"/>
            <a:ext cx="2495550" cy="1998663"/>
          </a:xfrm>
          <a:custGeom>
            <a:avLst/>
            <a:gdLst>
              <a:gd name="txL" fmla="*/ 0 w 1205"/>
              <a:gd name="txT" fmla="*/ 0 h 1107"/>
              <a:gd name="txR" fmla="*/ 1205 w 1205"/>
              <a:gd name="txB" fmla="*/ 1107 h 110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205" h="1107">
                <a:moveTo>
                  <a:pt x="664" y="16"/>
                </a:moveTo>
                <a:cubicBezTo>
                  <a:pt x="584" y="24"/>
                  <a:pt x="384" y="8"/>
                  <a:pt x="280" y="64"/>
                </a:cubicBezTo>
                <a:cubicBezTo>
                  <a:pt x="176" y="120"/>
                  <a:pt x="80" y="256"/>
                  <a:pt x="40" y="352"/>
                </a:cubicBezTo>
                <a:cubicBezTo>
                  <a:pt x="0" y="448"/>
                  <a:pt x="32" y="552"/>
                  <a:pt x="40" y="640"/>
                </a:cubicBezTo>
                <a:cubicBezTo>
                  <a:pt x="48" y="728"/>
                  <a:pt x="36" y="813"/>
                  <a:pt x="88" y="880"/>
                </a:cubicBezTo>
                <a:cubicBezTo>
                  <a:pt x="140" y="947"/>
                  <a:pt x="246" y="1008"/>
                  <a:pt x="349" y="1043"/>
                </a:cubicBezTo>
                <a:cubicBezTo>
                  <a:pt x="452" y="1078"/>
                  <a:pt x="589" y="1107"/>
                  <a:pt x="705" y="1088"/>
                </a:cubicBezTo>
                <a:cubicBezTo>
                  <a:pt x="821" y="1069"/>
                  <a:pt x="967" y="1011"/>
                  <a:pt x="1048" y="928"/>
                </a:cubicBezTo>
                <a:cubicBezTo>
                  <a:pt x="1129" y="845"/>
                  <a:pt x="1179" y="700"/>
                  <a:pt x="1192" y="592"/>
                </a:cubicBezTo>
                <a:cubicBezTo>
                  <a:pt x="1205" y="484"/>
                  <a:pt x="1159" y="357"/>
                  <a:pt x="1127" y="277"/>
                </a:cubicBezTo>
                <a:cubicBezTo>
                  <a:pt x="1095" y="197"/>
                  <a:pt x="1061" y="155"/>
                  <a:pt x="1000" y="112"/>
                </a:cubicBezTo>
                <a:cubicBezTo>
                  <a:pt x="939" y="69"/>
                  <a:pt x="816" y="32"/>
                  <a:pt x="760" y="16"/>
                </a:cubicBezTo>
                <a:cubicBezTo>
                  <a:pt x="704" y="0"/>
                  <a:pt x="744" y="8"/>
                  <a:pt x="664" y="16"/>
                </a:cubicBezTo>
                <a:close/>
              </a:path>
            </a:pathLst>
          </a:custGeom>
          <a:blipFill rotWithShape="0">
            <a:blip r:embed="rId1"/>
          </a:blipFill>
          <a:ln w="9525" cap="flat" cmpd="sng">
            <a:prstDash val="solid"/>
            <a:headEnd type="none" w="med" len="med"/>
            <a:tailEnd type="none" w="med" len="med"/>
          </a:ln>
          <a:scene3d>
            <a:camera prst="legacyPerspectiveFront">
              <a:rot lat="21000000" lon="213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/>
          <a:p>
            <a:endParaRPr lang="en-US"/>
          </a:p>
        </p:txBody>
      </p:sp>
      <p:grpSp>
        <p:nvGrpSpPr>
          <p:cNvPr id="12349" name="Group 55"/>
          <p:cNvGrpSpPr/>
          <p:nvPr/>
        </p:nvGrpSpPr>
        <p:grpSpPr>
          <a:xfrm>
            <a:off x="5226050" y="2881313"/>
            <a:ext cx="2187575" cy="1381125"/>
            <a:chOff x="1913" y="2681"/>
            <a:chExt cx="1293" cy="870"/>
          </a:xfrm>
        </p:grpSpPr>
        <p:sp>
          <p:nvSpPr>
            <p:cNvPr id="12382" name="AutoShape 56"/>
            <p:cNvSpPr/>
            <p:nvPr/>
          </p:nvSpPr>
          <p:spPr>
            <a:xfrm>
              <a:off x="3044" y="3024"/>
              <a:ext cx="162" cy="176"/>
            </a:xfrm>
            <a:prstGeom prst="sun">
              <a:avLst>
                <a:gd name="adj" fmla="val 25000"/>
              </a:avLst>
            </a:prstGeom>
            <a:solidFill>
              <a:srgbClr val="000000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383" name="AutoShape 57"/>
            <p:cNvSpPr/>
            <p:nvPr/>
          </p:nvSpPr>
          <p:spPr>
            <a:xfrm>
              <a:off x="1913" y="3031"/>
              <a:ext cx="162" cy="176"/>
            </a:xfrm>
            <a:prstGeom prst="sun">
              <a:avLst>
                <a:gd name="adj" fmla="val 25000"/>
              </a:avLst>
            </a:prstGeom>
            <a:solidFill>
              <a:srgbClr val="000000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12384" name="Group 58"/>
            <p:cNvGrpSpPr/>
            <p:nvPr/>
          </p:nvGrpSpPr>
          <p:grpSpPr>
            <a:xfrm>
              <a:off x="2009" y="2681"/>
              <a:ext cx="1113" cy="870"/>
              <a:chOff x="3824" y="2716"/>
              <a:chExt cx="1137" cy="968"/>
            </a:xfrm>
          </p:grpSpPr>
          <p:sp>
            <p:nvSpPr>
              <p:cNvPr id="12385" name="Oval 59"/>
              <p:cNvSpPr/>
              <p:nvPr/>
            </p:nvSpPr>
            <p:spPr>
              <a:xfrm>
                <a:off x="3824" y="2862"/>
                <a:ext cx="1137" cy="677"/>
              </a:xfrm>
              <a:prstGeom prst="ellipse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86" name="Oval 60"/>
              <p:cNvSpPr/>
              <p:nvPr/>
            </p:nvSpPr>
            <p:spPr>
              <a:xfrm>
                <a:off x="3824" y="3128"/>
                <a:ext cx="1137" cy="144"/>
              </a:xfrm>
              <a:prstGeom prst="ellipse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87" name="Oval 61"/>
              <p:cNvSpPr/>
              <p:nvPr/>
            </p:nvSpPr>
            <p:spPr>
              <a:xfrm>
                <a:off x="3824" y="2983"/>
                <a:ext cx="1137" cy="434"/>
              </a:xfrm>
              <a:prstGeom prst="ellipse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88" name="Oval 62"/>
              <p:cNvSpPr/>
              <p:nvPr/>
            </p:nvSpPr>
            <p:spPr>
              <a:xfrm>
                <a:off x="3824" y="2716"/>
                <a:ext cx="1137" cy="968"/>
              </a:xfrm>
              <a:prstGeom prst="ellipse">
                <a:avLst/>
              </a:prstGeom>
              <a:noFill/>
              <a:ln w="127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31" name="Group 63"/>
          <p:cNvGrpSpPr/>
          <p:nvPr/>
        </p:nvGrpSpPr>
        <p:grpSpPr>
          <a:xfrm>
            <a:off x="6261100" y="3533775"/>
            <a:ext cx="80963" cy="306388"/>
            <a:chOff x="2167" y="3082"/>
            <a:chExt cx="60" cy="336"/>
          </a:xfrm>
        </p:grpSpPr>
        <p:sp>
          <p:nvSpPr>
            <p:cNvPr id="12379" name="Oval 64"/>
            <p:cNvSpPr/>
            <p:nvPr/>
          </p:nvSpPr>
          <p:spPr>
            <a:xfrm>
              <a:off x="2179" y="3215"/>
              <a:ext cx="48" cy="48"/>
            </a:xfrm>
            <a:prstGeom prst="ellipse">
              <a:avLst/>
            </a:prstGeom>
            <a:solidFill>
              <a:srgbClr val="0000FF"/>
            </a:solidFill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380" name="Oval 65"/>
            <p:cNvSpPr/>
            <p:nvPr/>
          </p:nvSpPr>
          <p:spPr>
            <a:xfrm rot="-770803">
              <a:off x="2170" y="3082"/>
              <a:ext cx="24" cy="169"/>
            </a:xfrm>
            <a:prstGeom prst="ellipse">
              <a:avLst/>
            </a:prstGeom>
            <a:solidFill>
              <a:srgbClr val="0000FF"/>
            </a:solidFill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381" name="Oval 66"/>
            <p:cNvSpPr/>
            <p:nvPr/>
          </p:nvSpPr>
          <p:spPr>
            <a:xfrm rot="770803" flipV="1">
              <a:off x="2167" y="3249"/>
              <a:ext cx="24" cy="169"/>
            </a:xfrm>
            <a:prstGeom prst="ellipse">
              <a:avLst/>
            </a:prstGeom>
            <a:solidFill>
              <a:srgbClr val="0000FF"/>
            </a:solidFill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35" name="Group 67"/>
          <p:cNvGrpSpPr/>
          <p:nvPr/>
        </p:nvGrpSpPr>
        <p:grpSpPr>
          <a:xfrm>
            <a:off x="6308725" y="3533775"/>
            <a:ext cx="84138" cy="306388"/>
            <a:chOff x="2730" y="3034"/>
            <a:chExt cx="53" cy="193"/>
          </a:xfrm>
        </p:grpSpPr>
        <p:sp>
          <p:nvSpPr>
            <p:cNvPr id="12376" name="Oval 68"/>
            <p:cNvSpPr/>
            <p:nvPr/>
          </p:nvSpPr>
          <p:spPr>
            <a:xfrm flipH="1">
              <a:off x="2730" y="3110"/>
              <a:ext cx="41" cy="28"/>
            </a:xfrm>
            <a:prstGeom prst="ellipse">
              <a:avLst/>
            </a:prstGeom>
            <a:solidFill>
              <a:srgbClr val="0000FF"/>
            </a:solidFill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377" name="Oval 69"/>
            <p:cNvSpPr/>
            <p:nvPr/>
          </p:nvSpPr>
          <p:spPr>
            <a:xfrm rot="770803" flipH="1">
              <a:off x="2760" y="3034"/>
              <a:ext cx="20" cy="97"/>
            </a:xfrm>
            <a:prstGeom prst="ellipse">
              <a:avLst/>
            </a:prstGeom>
            <a:solidFill>
              <a:srgbClr val="0000FF"/>
            </a:solidFill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378" name="Oval 70"/>
            <p:cNvSpPr/>
            <p:nvPr/>
          </p:nvSpPr>
          <p:spPr>
            <a:xfrm rot="-770803" flipH="1" flipV="1">
              <a:off x="2763" y="3130"/>
              <a:ext cx="20" cy="97"/>
            </a:xfrm>
            <a:prstGeom prst="ellipse">
              <a:avLst/>
            </a:prstGeom>
            <a:solidFill>
              <a:srgbClr val="0000FF"/>
            </a:solidFill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39" name="Group 71"/>
          <p:cNvGrpSpPr/>
          <p:nvPr/>
        </p:nvGrpSpPr>
        <p:grpSpPr>
          <a:xfrm>
            <a:off x="6345238" y="3130550"/>
            <a:ext cx="66675" cy="282575"/>
            <a:chOff x="2693" y="2780"/>
            <a:chExt cx="42" cy="178"/>
          </a:xfrm>
        </p:grpSpPr>
        <p:sp>
          <p:nvSpPr>
            <p:cNvPr id="12373" name="Oval 72"/>
            <p:cNvSpPr/>
            <p:nvPr/>
          </p:nvSpPr>
          <p:spPr>
            <a:xfrm flipH="1">
              <a:off x="2693" y="2850"/>
              <a:ext cx="42" cy="26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374" name="Oval 73"/>
            <p:cNvSpPr/>
            <p:nvPr/>
          </p:nvSpPr>
          <p:spPr>
            <a:xfrm rot="770803" flipH="1">
              <a:off x="2711" y="2780"/>
              <a:ext cx="21" cy="90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375" name="Oval 74"/>
            <p:cNvSpPr/>
            <p:nvPr/>
          </p:nvSpPr>
          <p:spPr>
            <a:xfrm rot="-770803" flipH="1" flipV="1">
              <a:off x="2714" y="2868"/>
              <a:ext cx="21" cy="90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3" name="Group 75"/>
          <p:cNvGrpSpPr/>
          <p:nvPr/>
        </p:nvGrpSpPr>
        <p:grpSpPr>
          <a:xfrm>
            <a:off x="6257925" y="3919538"/>
            <a:ext cx="93663" cy="285750"/>
            <a:chOff x="2479" y="3277"/>
            <a:chExt cx="59" cy="180"/>
          </a:xfrm>
        </p:grpSpPr>
        <p:sp>
          <p:nvSpPr>
            <p:cNvPr id="12370" name="Oval 76"/>
            <p:cNvSpPr/>
            <p:nvPr/>
          </p:nvSpPr>
          <p:spPr>
            <a:xfrm>
              <a:off x="2491" y="3348"/>
              <a:ext cx="47" cy="26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371" name="Oval 77"/>
            <p:cNvSpPr/>
            <p:nvPr/>
          </p:nvSpPr>
          <p:spPr>
            <a:xfrm rot="-770803">
              <a:off x="2482" y="3277"/>
              <a:ext cx="24" cy="91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372" name="Oval 78"/>
            <p:cNvSpPr/>
            <p:nvPr/>
          </p:nvSpPr>
          <p:spPr>
            <a:xfrm rot="770803" flipV="1">
              <a:off x="2479" y="3366"/>
              <a:ext cx="24" cy="91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7" name="Group 79"/>
          <p:cNvGrpSpPr/>
          <p:nvPr/>
        </p:nvGrpSpPr>
        <p:grpSpPr>
          <a:xfrm flipH="1">
            <a:off x="6297613" y="3919538"/>
            <a:ext cx="93662" cy="285750"/>
            <a:chOff x="2167" y="3082"/>
            <a:chExt cx="60" cy="336"/>
          </a:xfrm>
        </p:grpSpPr>
        <p:sp>
          <p:nvSpPr>
            <p:cNvPr id="12367" name="Oval 80"/>
            <p:cNvSpPr/>
            <p:nvPr/>
          </p:nvSpPr>
          <p:spPr>
            <a:xfrm>
              <a:off x="2179" y="3215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368" name="Oval 81"/>
            <p:cNvSpPr/>
            <p:nvPr/>
          </p:nvSpPr>
          <p:spPr>
            <a:xfrm rot="-770803">
              <a:off x="2170" y="3082"/>
              <a:ext cx="24" cy="169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369" name="Oval 82"/>
            <p:cNvSpPr/>
            <p:nvPr/>
          </p:nvSpPr>
          <p:spPr>
            <a:xfrm rot="770803" flipV="1">
              <a:off x="2167" y="3249"/>
              <a:ext cx="24" cy="169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51" name="Group 83"/>
          <p:cNvGrpSpPr/>
          <p:nvPr/>
        </p:nvGrpSpPr>
        <p:grpSpPr>
          <a:xfrm>
            <a:off x="6249988" y="2765425"/>
            <a:ext cx="84137" cy="250825"/>
            <a:chOff x="2167" y="3082"/>
            <a:chExt cx="60" cy="336"/>
          </a:xfrm>
        </p:grpSpPr>
        <p:sp>
          <p:nvSpPr>
            <p:cNvPr id="12364" name="Oval 84"/>
            <p:cNvSpPr/>
            <p:nvPr/>
          </p:nvSpPr>
          <p:spPr>
            <a:xfrm>
              <a:off x="2179" y="3215"/>
              <a:ext cx="48" cy="48"/>
            </a:xfrm>
            <a:prstGeom prst="ellipse">
              <a:avLst/>
            </a:prstGeom>
            <a:solidFill>
              <a:srgbClr val="0000FF"/>
            </a:solidFill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365" name="Oval 85"/>
            <p:cNvSpPr/>
            <p:nvPr/>
          </p:nvSpPr>
          <p:spPr>
            <a:xfrm rot="-770803">
              <a:off x="2170" y="3082"/>
              <a:ext cx="24" cy="169"/>
            </a:xfrm>
            <a:prstGeom prst="ellipse">
              <a:avLst/>
            </a:prstGeom>
            <a:solidFill>
              <a:srgbClr val="0000FF"/>
            </a:solidFill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366" name="Oval 86"/>
            <p:cNvSpPr/>
            <p:nvPr/>
          </p:nvSpPr>
          <p:spPr>
            <a:xfrm rot="770803" flipV="1">
              <a:off x="2167" y="3249"/>
              <a:ext cx="24" cy="169"/>
            </a:xfrm>
            <a:prstGeom prst="ellipse">
              <a:avLst/>
            </a:prstGeom>
            <a:solidFill>
              <a:srgbClr val="0000FF"/>
            </a:solidFill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55" name="Group 87"/>
          <p:cNvGrpSpPr/>
          <p:nvPr/>
        </p:nvGrpSpPr>
        <p:grpSpPr>
          <a:xfrm flipH="1">
            <a:off x="6276975" y="2765425"/>
            <a:ext cx="84138" cy="250825"/>
            <a:chOff x="2167" y="3082"/>
            <a:chExt cx="60" cy="336"/>
          </a:xfrm>
        </p:grpSpPr>
        <p:sp>
          <p:nvSpPr>
            <p:cNvPr id="12361" name="Oval 88"/>
            <p:cNvSpPr/>
            <p:nvPr/>
          </p:nvSpPr>
          <p:spPr>
            <a:xfrm>
              <a:off x="2179" y="3215"/>
              <a:ext cx="48" cy="48"/>
            </a:xfrm>
            <a:prstGeom prst="ellipse">
              <a:avLst/>
            </a:prstGeom>
            <a:solidFill>
              <a:srgbClr val="0000FF"/>
            </a:solidFill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362" name="Oval 89"/>
            <p:cNvSpPr/>
            <p:nvPr/>
          </p:nvSpPr>
          <p:spPr>
            <a:xfrm rot="-770803">
              <a:off x="2170" y="3082"/>
              <a:ext cx="24" cy="169"/>
            </a:xfrm>
            <a:prstGeom prst="ellipse">
              <a:avLst/>
            </a:prstGeom>
            <a:solidFill>
              <a:srgbClr val="0000FF"/>
            </a:solidFill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363" name="Oval 90"/>
            <p:cNvSpPr/>
            <p:nvPr/>
          </p:nvSpPr>
          <p:spPr>
            <a:xfrm rot="770803" flipV="1">
              <a:off x="2167" y="3249"/>
              <a:ext cx="24" cy="169"/>
            </a:xfrm>
            <a:prstGeom prst="ellipse">
              <a:avLst/>
            </a:prstGeom>
            <a:solidFill>
              <a:srgbClr val="0000FF"/>
            </a:solidFill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59" name="Group 91"/>
          <p:cNvGrpSpPr/>
          <p:nvPr/>
        </p:nvGrpSpPr>
        <p:grpSpPr>
          <a:xfrm flipH="1">
            <a:off x="6296025" y="3125788"/>
            <a:ext cx="66675" cy="282575"/>
            <a:chOff x="2693" y="2780"/>
            <a:chExt cx="42" cy="178"/>
          </a:xfrm>
        </p:grpSpPr>
        <p:sp>
          <p:nvSpPr>
            <p:cNvPr id="12358" name="Oval 92"/>
            <p:cNvSpPr/>
            <p:nvPr/>
          </p:nvSpPr>
          <p:spPr>
            <a:xfrm flipH="1">
              <a:off x="2693" y="2850"/>
              <a:ext cx="42" cy="26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359" name="Oval 93"/>
            <p:cNvSpPr/>
            <p:nvPr/>
          </p:nvSpPr>
          <p:spPr>
            <a:xfrm rot="770803" flipH="1">
              <a:off x="2711" y="2780"/>
              <a:ext cx="21" cy="90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2360" name="Oval 94"/>
            <p:cNvSpPr/>
            <p:nvPr/>
          </p:nvSpPr>
          <p:spPr>
            <a:xfrm rot="-770803" flipH="1" flipV="1">
              <a:off x="2714" y="2868"/>
              <a:ext cx="21" cy="90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0277 C -0.00174 0.02196 -0.00087 0.04693 0.00573 0.06311 C 0.01232 0.07906 0.02517 0.086 0.03819 0.09339 " pathEditMode="relative" rAng="0" ptsTypes="aaA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" y="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9.89367E-7 L 0.00209 -0.05432 L 0.00417 -0.08692 L 0.01233 -0.10056 L 0.02049 -0.11419 " pathEditMode="relative" ptsTypes="AAA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0.00555 L -0.02865 0.00832 L -0.05938 0.02196 L -0.08385 0.04369 " pathEditMode="relative" rAng="0" ptsTypes="AAAA">
                                      <p:cBhvr>
                                        <p:cTn id="44" dur="5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0" y="19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29 -0.00277 L -0.05018 -0.00023 L -0.06841 0.00532 L -0.08073 0.01618 " pathEditMode="relative" rAng="0" ptsTypes="AAAA">
                                      <p:cBhvr>
                                        <p:cTn id="46" dur="5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0" y="9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9552E-7 L -0.04028 -0.00301 L -0.07517 -0.00601 " pathEditMode="relative" rAng="0" ptsTypes="AAA">
                                      <p:cBhvr>
                                        <p:cTn id="48" dur="5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0" y="-30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7 -0.00116 L -0.03611 -0.00671 L -0.06268 -0.0148 L -0.079 -0.02844 " pathEditMode="relative" ptsTypes="AAAA">
                                      <p:cBhvr>
                                        <p:cTn id="50" dur="5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0277 L 0.03073 0.00277 L 0.05712 0.01641 L 0.07552 0.03283 L 0.08785 0.04623 " pathEditMode="relative" rAng="0" ptsTypes="AAAAA">
                                      <p:cBhvr>
                                        <p:cTn id="52" dur="5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0" y="220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0.00277 L 0.02361 0.00277 L 0.05695 0.00786 L 0.07622 0.01294 " pathEditMode="relative" rAng="0" ptsTypes="AAAA">
                                      <p:cBhvr>
                                        <p:cTn id="54" dur="5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0" y="50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0046 L 0.03333 -0.00046 L 0.05955 -0.00323 L 0.08559 -0.00809 " pathEditMode="relative" rAng="0" ptsTypes="AAAA">
                                      <p:cBhvr>
                                        <p:cTn id="56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0" y="-40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19787E-6 L 0.02656 -4.19787E-6 L 0.0552 -0.00809 L 0.08177 -0.0245 " pathEditMode="relative" ptsTypes="AAAA">
                                      <p:cBhvr>
                                        <p:cTn id="58" dur="5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9" name="AutoShape 96"/>
          <p:cNvSpPr/>
          <p:nvPr/>
        </p:nvSpPr>
        <p:spPr>
          <a:xfrm>
            <a:off x="3128963" y="2373313"/>
            <a:ext cx="346075" cy="280987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4340" name="AutoShape 97"/>
          <p:cNvSpPr/>
          <p:nvPr/>
        </p:nvSpPr>
        <p:spPr>
          <a:xfrm>
            <a:off x="152400" y="2384425"/>
            <a:ext cx="365125" cy="269875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grpSp>
        <p:nvGrpSpPr>
          <p:cNvPr id="8" name="Group 98"/>
          <p:cNvGrpSpPr/>
          <p:nvPr/>
        </p:nvGrpSpPr>
        <p:grpSpPr>
          <a:xfrm>
            <a:off x="398463" y="1828800"/>
            <a:ext cx="2860675" cy="1381125"/>
            <a:chOff x="3824" y="2716"/>
            <a:chExt cx="1137" cy="968"/>
          </a:xfrm>
        </p:grpSpPr>
        <p:sp>
          <p:nvSpPr>
            <p:cNvPr id="13528" name="Oval 99"/>
            <p:cNvSpPr/>
            <p:nvPr/>
          </p:nvSpPr>
          <p:spPr>
            <a:xfrm>
              <a:off x="3824" y="2862"/>
              <a:ext cx="1137" cy="677"/>
            </a:xfrm>
            <a:prstGeom prst="ellipse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529" name="Oval 100"/>
            <p:cNvSpPr/>
            <p:nvPr/>
          </p:nvSpPr>
          <p:spPr>
            <a:xfrm>
              <a:off x="3824" y="3128"/>
              <a:ext cx="1137" cy="144"/>
            </a:xfrm>
            <a:prstGeom prst="ellipse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530" name="Oval 101"/>
            <p:cNvSpPr/>
            <p:nvPr/>
          </p:nvSpPr>
          <p:spPr>
            <a:xfrm>
              <a:off x="3824" y="2983"/>
              <a:ext cx="1137" cy="434"/>
            </a:xfrm>
            <a:prstGeom prst="ellipse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531" name="Oval 102"/>
            <p:cNvSpPr/>
            <p:nvPr/>
          </p:nvSpPr>
          <p:spPr>
            <a:xfrm>
              <a:off x="3824" y="2716"/>
              <a:ext cx="1137" cy="968"/>
            </a:xfrm>
            <a:prstGeom prst="ellipse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3" name="Group 103"/>
          <p:cNvGrpSpPr/>
          <p:nvPr/>
        </p:nvGrpSpPr>
        <p:grpSpPr>
          <a:xfrm>
            <a:off x="711200" y="2116138"/>
            <a:ext cx="373063" cy="749300"/>
            <a:chOff x="3802" y="2861"/>
            <a:chExt cx="193" cy="388"/>
          </a:xfrm>
        </p:grpSpPr>
        <p:grpSp>
          <p:nvGrpSpPr>
            <p:cNvPr id="13512" name="Group 104"/>
            <p:cNvGrpSpPr/>
            <p:nvPr/>
          </p:nvGrpSpPr>
          <p:grpSpPr>
            <a:xfrm>
              <a:off x="3920" y="3031"/>
              <a:ext cx="51" cy="193"/>
              <a:chOff x="2167" y="3082"/>
              <a:chExt cx="60" cy="336"/>
            </a:xfrm>
          </p:grpSpPr>
          <p:sp>
            <p:nvSpPr>
              <p:cNvPr id="13525" name="Oval 105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526" name="Oval 106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527" name="Oval 107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3513" name="Group 108"/>
            <p:cNvGrpSpPr/>
            <p:nvPr/>
          </p:nvGrpSpPr>
          <p:grpSpPr>
            <a:xfrm>
              <a:off x="3802" y="2921"/>
              <a:ext cx="59" cy="180"/>
              <a:chOff x="2479" y="3277"/>
              <a:chExt cx="59" cy="180"/>
            </a:xfrm>
          </p:grpSpPr>
          <p:sp>
            <p:nvSpPr>
              <p:cNvPr id="13522" name="Oval 109"/>
              <p:cNvSpPr/>
              <p:nvPr/>
            </p:nvSpPr>
            <p:spPr>
              <a:xfrm>
                <a:off x="2491" y="3348"/>
                <a:ext cx="47" cy="26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523" name="Oval 110"/>
              <p:cNvSpPr/>
              <p:nvPr/>
            </p:nvSpPr>
            <p:spPr>
              <a:xfrm rot="-770803">
                <a:off x="2482" y="3277"/>
                <a:ext cx="24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524" name="Oval 111"/>
              <p:cNvSpPr/>
              <p:nvPr/>
            </p:nvSpPr>
            <p:spPr>
              <a:xfrm rot="770803" flipV="1">
                <a:off x="2479" y="3366"/>
                <a:ext cx="24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3514" name="Group 112"/>
            <p:cNvGrpSpPr/>
            <p:nvPr/>
          </p:nvGrpSpPr>
          <p:grpSpPr>
            <a:xfrm>
              <a:off x="3826" y="3091"/>
              <a:ext cx="53" cy="158"/>
              <a:chOff x="2167" y="3082"/>
              <a:chExt cx="60" cy="336"/>
            </a:xfrm>
          </p:grpSpPr>
          <p:sp>
            <p:nvSpPr>
              <p:cNvPr id="13519" name="Oval 113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520" name="Oval 114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521" name="Oval 115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3515" name="Group 116"/>
            <p:cNvGrpSpPr/>
            <p:nvPr/>
          </p:nvGrpSpPr>
          <p:grpSpPr>
            <a:xfrm>
              <a:off x="3953" y="2861"/>
              <a:ext cx="42" cy="178"/>
              <a:chOff x="2693" y="2780"/>
              <a:chExt cx="42" cy="178"/>
            </a:xfrm>
          </p:grpSpPr>
          <p:sp>
            <p:nvSpPr>
              <p:cNvPr id="13516" name="Oval 117"/>
              <p:cNvSpPr/>
              <p:nvPr/>
            </p:nvSpPr>
            <p:spPr>
              <a:xfrm flipH="1">
                <a:off x="2693" y="2850"/>
                <a:ext cx="42" cy="26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517" name="Oval 118"/>
              <p:cNvSpPr/>
              <p:nvPr/>
            </p:nvSpPr>
            <p:spPr>
              <a:xfrm rot="770803" flipH="1">
                <a:off x="2711" y="2780"/>
                <a:ext cx="21" cy="90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518" name="Oval 119"/>
              <p:cNvSpPr/>
              <p:nvPr/>
            </p:nvSpPr>
            <p:spPr>
              <a:xfrm rot="-770803" flipH="1" flipV="1">
                <a:off x="2714" y="2868"/>
                <a:ext cx="21" cy="90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0" name="Group 120"/>
          <p:cNvGrpSpPr/>
          <p:nvPr/>
        </p:nvGrpSpPr>
        <p:grpSpPr>
          <a:xfrm>
            <a:off x="458788" y="2001838"/>
            <a:ext cx="1133475" cy="1052512"/>
            <a:chOff x="2840" y="1720"/>
            <a:chExt cx="784" cy="728"/>
          </a:xfrm>
        </p:grpSpPr>
        <p:sp>
          <p:nvSpPr>
            <p:cNvPr id="13502" name="Freeform 121"/>
            <p:cNvSpPr/>
            <p:nvPr/>
          </p:nvSpPr>
          <p:spPr>
            <a:xfrm>
              <a:off x="2840" y="1720"/>
              <a:ext cx="784" cy="728"/>
            </a:xfrm>
            <a:custGeom>
              <a:avLst/>
              <a:gdLst>
                <a:gd name="txL" fmla="*/ 0 w 1205"/>
                <a:gd name="txT" fmla="*/ 0 h 1107"/>
                <a:gd name="txR" fmla="*/ 1205 w 1205"/>
                <a:gd name="txB" fmla="*/ 1107 h 110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205" h="1107">
                  <a:moveTo>
                    <a:pt x="664" y="16"/>
                  </a:moveTo>
                  <a:cubicBezTo>
                    <a:pt x="584" y="24"/>
                    <a:pt x="384" y="8"/>
                    <a:pt x="280" y="64"/>
                  </a:cubicBezTo>
                  <a:cubicBezTo>
                    <a:pt x="176" y="120"/>
                    <a:pt x="80" y="256"/>
                    <a:pt x="40" y="352"/>
                  </a:cubicBezTo>
                  <a:cubicBezTo>
                    <a:pt x="0" y="448"/>
                    <a:pt x="32" y="552"/>
                    <a:pt x="40" y="640"/>
                  </a:cubicBezTo>
                  <a:cubicBezTo>
                    <a:pt x="48" y="728"/>
                    <a:pt x="36" y="813"/>
                    <a:pt x="88" y="880"/>
                  </a:cubicBezTo>
                  <a:cubicBezTo>
                    <a:pt x="140" y="947"/>
                    <a:pt x="246" y="1008"/>
                    <a:pt x="349" y="1043"/>
                  </a:cubicBezTo>
                  <a:cubicBezTo>
                    <a:pt x="452" y="1078"/>
                    <a:pt x="589" y="1107"/>
                    <a:pt x="705" y="1088"/>
                  </a:cubicBezTo>
                  <a:cubicBezTo>
                    <a:pt x="821" y="1069"/>
                    <a:pt x="967" y="1011"/>
                    <a:pt x="1048" y="928"/>
                  </a:cubicBezTo>
                  <a:cubicBezTo>
                    <a:pt x="1129" y="845"/>
                    <a:pt x="1179" y="700"/>
                    <a:pt x="1192" y="592"/>
                  </a:cubicBezTo>
                  <a:cubicBezTo>
                    <a:pt x="1205" y="484"/>
                    <a:pt x="1159" y="357"/>
                    <a:pt x="1127" y="277"/>
                  </a:cubicBezTo>
                  <a:cubicBezTo>
                    <a:pt x="1095" y="197"/>
                    <a:pt x="1061" y="155"/>
                    <a:pt x="1000" y="112"/>
                  </a:cubicBezTo>
                  <a:cubicBezTo>
                    <a:pt x="939" y="69"/>
                    <a:pt x="816" y="32"/>
                    <a:pt x="760" y="16"/>
                  </a:cubicBezTo>
                  <a:cubicBezTo>
                    <a:pt x="704" y="0"/>
                    <a:pt x="744" y="8"/>
                    <a:pt x="664" y="16"/>
                  </a:cubicBezTo>
                  <a:close/>
                </a:path>
              </a:pathLst>
            </a:custGeom>
            <a:solidFill>
              <a:srgbClr val="FF99CC">
                <a:alpha val="100000"/>
              </a:srgbClr>
            </a:solidFill>
            <a:ln w="1587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3503" name="Freeform 122"/>
            <p:cNvSpPr/>
            <p:nvPr/>
          </p:nvSpPr>
          <p:spPr>
            <a:xfrm>
              <a:off x="2912" y="1791"/>
              <a:ext cx="236" cy="468"/>
            </a:xfrm>
            <a:custGeom>
              <a:avLst/>
              <a:gdLst>
                <a:gd name="txL" fmla="*/ 0 w 208"/>
                <a:gd name="txT" fmla="*/ 0 h 412"/>
                <a:gd name="txR" fmla="*/ 208 w 208"/>
                <a:gd name="txB" fmla="*/ 412 h 412"/>
              </a:gdLst>
              <a:ahLst/>
              <a:cxnLst>
                <a:cxn ang="0">
                  <a:pos x="987" y="0"/>
                </a:cxn>
                <a:cxn ang="0">
                  <a:pos x="160" y="385"/>
                </a:cxn>
                <a:cxn ang="0">
                  <a:pos x="160" y="826"/>
                </a:cxn>
                <a:cxn ang="0">
                  <a:pos x="605" y="977"/>
                </a:cxn>
                <a:cxn ang="0">
                  <a:pos x="750" y="1129"/>
                </a:cxn>
                <a:cxn ang="0">
                  <a:pos x="987" y="1197"/>
                </a:cxn>
                <a:cxn ang="0">
                  <a:pos x="1189" y="1650"/>
                </a:cxn>
                <a:cxn ang="0">
                  <a:pos x="834" y="2033"/>
                </a:cxn>
                <a:cxn ang="0">
                  <a:pos x="390" y="2176"/>
                </a:cxn>
                <a:cxn ang="0">
                  <a:pos x="534" y="2849"/>
                </a:cxn>
                <a:cxn ang="0">
                  <a:pos x="681" y="3084"/>
                </a:cxn>
                <a:cxn ang="0">
                  <a:pos x="1074" y="3001"/>
                </a:cxn>
                <a:cxn ang="0">
                  <a:pos x="1569" y="2993"/>
                </a:cxn>
              </a:cxnLst>
              <a:rect l="txL" t="txT" r="txR" b="txB"/>
              <a:pathLst>
                <a:path w="208" h="412">
                  <a:moveTo>
                    <a:pt x="130" y="0"/>
                  </a:moveTo>
                  <a:cubicBezTo>
                    <a:pt x="74" y="9"/>
                    <a:pt x="58" y="12"/>
                    <a:pt x="21" y="49"/>
                  </a:cubicBezTo>
                  <a:cubicBezTo>
                    <a:pt x="16" y="64"/>
                    <a:pt x="0" y="92"/>
                    <a:pt x="21" y="107"/>
                  </a:cubicBezTo>
                  <a:cubicBezTo>
                    <a:pt x="38" y="119"/>
                    <a:pt x="80" y="127"/>
                    <a:pt x="80" y="127"/>
                  </a:cubicBezTo>
                  <a:cubicBezTo>
                    <a:pt x="86" y="134"/>
                    <a:pt x="92" y="141"/>
                    <a:pt x="100" y="147"/>
                  </a:cubicBezTo>
                  <a:cubicBezTo>
                    <a:pt x="108" y="152"/>
                    <a:pt x="122" y="150"/>
                    <a:pt x="130" y="156"/>
                  </a:cubicBezTo>
                  <a:cubicBezTo>
                    <a:pt x="146" y="170"/>
                    <a:pt x="152" y="196"/>
                    <a:pt x="159" y="214"/>
                  </a:cubicBezTo>
                  <a:cubicBezTo>
                    <a:pt x="140" y="243"/>
                    <a:pt x="142" y="250"/>
                    <a:pt x="109" y="264"/>
                  </a:cubicBezTo>
                  <a:cubicBezTo>
                    <a:pt x="91" y="272"/>
                    <a:pt x="51" y="283"/>
                    <a:pt x="51" y="283"/>
                  </a:cubicBezTo>
                  <a:cubicBezTo>
                    <a:pt x="17" y="336"/>
                    <a:pt x="35" y="328"/>
                    <a:pt x="71" y="371"/>
                  </a:cubicBezTo>
                  <a:cubicBezTo>
                    <a:pt x="78" y="380"/>
                    <a:pt x="80" y="395"/>
                    <a:pt x="90" y="401"/>
                  </a:cubicBezTo>
                  <a:cubicBezTo>
                    <a:pt x="108" y="412"/>
                    <a:pt x="142" y="391"/>
                    <a:pt x="142" y="391"/>
                  </a:cubicBezTo>
                  <a:cubicBezTo>
                    <a:pt x="168" y="350"/>
                    <a:pt x="157" y="390"/>
                    <a:pt x="208" y="390"/>
                  </a:cubicBezTo>
                </a:path>
              </a:pathLst>
            </a:custGeom>
            <a:noFill/>
            <a:ln w="1587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504" name="Freeform 123"/>
            <p:cNvSpPr/>
            <p:nvPr/>
          </p:nvSpPr>
          <p:spPr>
            <a:xfrm>
              <a:off x="3065" y="1781"/>
              <a:ext cx="449" cy="438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346" y="393"/>
                </a:cxn>
                <a:cxn ang="0">
                  <a:pos x="419" y="208"/>
                </a:cxn>
                <a:cxn ang="0">
                  <a:pos x="381" y="167"/>
                </a:cxn>
                <a:cxn ang="0">
                  <a:pos x="325" y="197"/>
                </a:cxn>
                <a:cxn ang="0">
                  <a:pos x="299" y="197"/>
                </a:cxn>
                <a:cxn ang="0">
                  <a:pos x="265" y="208"/>
                </a:cxn>
                <a:cxn ang="0">
                  <a:pos x="200" y="189"/>
                </a:cxn>
                <a:cxn ang="0">
                  <a:pos x="213" y="112"/>
                </a:cxn>
                <a:cxn ang="0">
                  <a:pos x="254" y="68"/>
                </a:cxn>
                <a:cxn ang="0">
                  <a:pos x="178" y="13"/>
                </a:cxn>
                <a:cxn ang="0">
                  <a:pos x="142" y="5"/>
                </a:cxn>
                <a:cxn ang="0">
                  <a:pos x="89" y="36"/>
                </a:cxn>
                <a:cxn ang="0">
                  <a:pos x="0" y="73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1587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505" name="Freeform 124"/>
            <p:cNvSpPr/>
            <p:nvPr/>
          </p:nvSpPr>
          <p:spPr>
            <a:xfrm>
              <a:off x="3120" y="1888"/>
              <a:ext cx="97" cy="496"/>
            </a:xfrm>
            <a:custGeom>
              <a:avLst/>
              <a:gdLst>
                <a:gd name="txL" fmla="*/ 0 w 236"/>
                <a:gd name="txT" fmla="*/ 0 h 478"/>
                <a:gd name="txR" fmla="*/ 236 w 236"/>
                <a:gd name="txB" fmla="*/ 478 h 478"/>
              </a:gdLst>
              <a:ahLst/>
              <a:cxnLst>
                <a:cxn ang="0">
                  <a:pos x="0" y="0"/>
                </a:cxn>
                <a:cxn ang="0">
                  <a:pos x="0" y="99"/>
                </a:cxn>
                <a:cxn ang="0">
                  <a:pos x="0" y="221"/>
                </a:cxn>
                <a:cxn ang="0">
                  <a:pos x="0" y="260"/>
                </a:cxn>
                <a:cxn ang="0">
                  <a:pos x="0" y="302"/>
                </a:cxn>
                <a:cxn ang="0">
                  <a:pos x="0" y="321"/>
                </a:cxn>
                <a:cxn ang="0">
                  <a:pos x="0" y="440"/>
                </a:cxn>
                <a:cxn ang="0">
                  <a:pos x="0" y="543"/>
                </a:cxn>
                <a:cxn ang="0">
                  <a:pos x="0" y="583"/>
                </a:cxn>
                <a:cxn ang="0">
                  <a:pos x="0" y="763"/>
                </a:cxn>
                <a:cxn ang="0">
                  <a:pos x="0" y="824"/>
                </a:cxn>
                <a:cxn ang="0">
                  <a:pos x="0" y="862"/>
                </a:cxn>
                <a:cxn ang="0">
                  <a:pos x="0" y="801"/>
                </a:cxn>
              </a:cxnLst>
              <a:rect l="txL" t="txT" r="txR" b="txB"/>
              <a:pathLst>
                <a:path w="236" h="478">
                  <a:moveTo>
                    <a:pt x="147" y="0"/>
                  </a:moveTo>
                  <a:cubicBezTo>
                    <a:pt x="84" y="10"/>
                    <a:pt x="66" y="14"/>
                    <a:pt x="24" y="56"/>
                  </a:cubicBezTo>
                  <a:cubicBezTo>
                    <a:pt x="18" y="73"/>
                    <a:pt x="0" y="105"/>
                    <a:pt x="24" y="122"/>
                  </a:cubicBezTo>
                  <a:cubicBezTo>
                    <a:pt x="43" y="136"/>
                    <a:pt x="91" y="144"/>
                    <a:pt x="91" y="144"/>
                  </a:cubicBezTo>
                  <a:cubicBezTo>
                    <a:pt x="98" y="152"/>
                    <a:pt x="104" y="161"/>
                    <a:pt x="113" y="167"/>
                  </a:cubicBezTo>
                  <a:cubicBezTo>
                    <a:pt x="123" y="173"/>
                    <a:pt x="138" y="171"/>
                    <a:pt x="147" y="178"/>
                  </a:cubicBezTo>
                  <a:cubicBezTo>
                    <a:pt x="166" y="193"/>
                    <a:pt x="173" y="223"/>
                    <a:pt x="180" y="244"/>
                  </a:cubicBezTo>
                  <a:cubicBezTo>
                    <a:pt x="159" y="276"/>
                    <a:pt x="161" y="284"/>
                    <a:pt x="124" y="300"/>
                  </a:cubicBezTo>
                  <a:cubicBezTo>
                    <a:pt x="103" y="309"/>
                    <a:pt x="58" y="322"/>
                    <a:pt x="58" y="322"/>
                  </a:cubicBezTo>
                  <a:cubicBezTo>
                    <a:pt x="19" y="382"/>
                    <a:pt x="40" y="373"/>
                    <a:pt x="80" y="422"/>
                  </a:cubicBezTo>
                  <a:cubicBezTo>
                    <a:pt x="89" y="432"/>
                    <a:pt x="91" y="449"/>
                    <a:pt x="102" y="456"/>
                  </a:cubicBezTo>
                  <a:cubicBezTo>
                    <a:pt x="122" y="469"/>
                    <a:pt x="169" y="478"/>
                    <a:pt x="169" y="478"/>
                  </a:cubicBezTo>
                  <a:cubicBezTo>
                    <a:pt x="199" y="431"/>
                    <a:pt x="178" y="444"/>
                    <a:pt x="236" y="444"/>
                  </a:cubicBezTo>
                </a:path>
              </a:pathLst>
            </a:custGeom>
            <a:noFill/>
            <a:ln w="1587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506" name="Freeform 125"/>
            <p:cNvSpPr/>
            <p:nvPr/>
          </p:nvSpPr>
          <p:spPr>
            <a:xfrm rot="3920436">
              <a:off x="3079" y="1961"/>
              <a:ext cx="481" cy="201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1062" y="0"/>
                </a:cxn>
                <a:cxn ang="0">
                  <a:pos x="1262" y="0"/>
                </a:cxn>
                <a:cxn ang="0">
                  <a:pos x="1153" y="0"/>
                </a:cxn>
                <a:cxn ang="0">
                  <a:pos x="968" y="0"/>
                </a:cxn>
                <a:cxn ang="0">
                  <a:pos x="882" y="0"/>
                </a:cxn>
                <a:cxn ang="0">
                  <a:pos x="788" y="0"/>
                </a:cxn>
                <a:cxn ang="0">
                  <a:pos x="600" y="0"/>
                </a:cxn>
                <a:cxn ang="0">
                  <a:pos x="639" y="0"/>
                </a:cxn>
                <a:cxn ang="0">
                  <a:pos x="754" y="0"/>
                </a:cxn>
                <a:cxn ang="0">
                  <a:pos x="546" y="0"/>
                </a:cxn>
                <a:cxn ang="0">
                  <a:pos x="448" y="0"/>
                </a:cxn>
                <a:cxn ang="0">
                  <a:pos x="251" y="0"/>
                </a:cxn>
                <a:cxn ang="0">
                  <a:pos x="0" y="0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1587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507" name="Oval 126"/>
            <p:cNvSpPr/>
            <p:nvPr/>
          </p:nvSpPr>
          <p:spPr>
            <a:xfrm>
              <a:off x="3046" y="1986"/>
              <a:ext cx="54" cy="54"/>
            </a:xfrm>
            <a:prstGeom prst="ellipse">
              <a:avLst/>
            </a:prstGeom>
            <a:solidFill>
              <a:srgbClr val="FF0000"/>
            </a:solidFill>
            <a:ln w="1587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508" name="Oval 127"/>
            <p:cNvSpPr/>
            <p:nvPr/>
          </p:nvSpPr>
          <p:spPr>
            <a:xfrm>
              <a:off x="3235" y="1930"/>
              <a:ext cx="54" cy="54"/>
            </a:xfrm>
            <a:prstGeom prst="ellipse">
              <a:avLst/>
            </a:prstGeom>
            <a:solidFill>
              <a:srgbClr val="FF0000"/>
            </a:solidFill>
            <a:ln w="1587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509" name="Oval 128"/>
            <p:cNvSpPr/>
            <p:nvPr/>
          </p:nvSpPr>
          <p:spPr>
            <a:xfrm>
              <a:off x="3281" y="2033"/>
              <a:ext cx="54" cy="54"/>
            </a:xfrm>
            <a:prstGeom prst="ellipse">
              <a:avLst/>
            </a:prstGeom>
            <a:solidFill>
              <a:srgbClr val="0000FF"/>
            </a:solidFill>
            <a:ln w="1587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510" name="Oval 129"/>
            <p:cNvSpPr/>
            <p:nvPr/>
          </p:nvSpPr>
          <p:spPr>
            <a:xfrm>
              <a:off x="3170" y="2092"/>
              <a:ext cx="54" cy="54"/>
            </a:xfrm>
            <a:prstGeom prst="ellipse">
              <a:avLst/>
            </a:prstGeom>
            <a:solidFill>
              <a:srgbClr val="0000FF"/>
            </a:solidFill>
            <a:ln w="1587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511" name="Oval 130"/>
            <p:cNvSpPr/>
            <p:nvPr/>
          </p:nvSpPr>
          <p:spPr>
            <a:xfrm>
              <a:off x="3008" y="2211"/>
              <a:ext cx="109" cy="109"/>
            </a:xfrm>
            <a:prstGeom prst="ellipse">
              <a:avLst/>
            </a:prstGeom>
            <a:solidFill>
              <a:srgbClr val="993366"/>
            </a:solidFill>
            <a:ln w="1587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3" name="Group 131"/>
          <p:cNvGrpSpPr/>
          <p:nvPr/>
        </p:nvGrpSpPr>
        <p:grpSpPr>
          <a:xfrm>
            <a:off x="2514600" y="2098675"/>
            <a:ext cx="401638" cy="806450"/>
            <a:chOff x="3802" y="2861"/>
            <a:chExt cx="193" cy="388"/>
          </a:xfrm>
        </p:grpSpPr>
        <p:grpSp>
          <p:nvGrpSpPr>
            <p:cNvPr id="13486" name="Group 132"/>
            <p:cNvGrpSpPr/>
            <p:nvPr/>
          </p:nvGrpSpPr>
          <p:grpSpPr>
            <a:xfrm>
              <a:off x="3920" y="3031"/>
              <a:ext cx="51" cy="193"/>
              <a:chOff x="2167" y="3082"/>
              <a:chExt cx="60" cy="336"/>
            </a:xfrm>
          </p:grpSpPr>
          <p:sp>
            <p:nvSpPr>
              <p:cNvPr id="13499" name="Oval 133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500" name="Oval 134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501" name="Oval 135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3487" name="Group 136"/>
            <p:cNvGrpSpPr/>
            <p:nvPr/>
          </p:nvGrpSpPr>
          <p:grpSpPr>
            <a:xfrm>
              <a:off x="3802" y="2921"/>
              <a:ext cx="59" cy="180"/>
              <a:chOff x="2479" y="3277"/>
              <a:chExt cx="59" cy="180"/>
            </a:xfrm>
          </p:grpSpPr>
          <p:sp>
            <p:nvSpPr>
              <p:cNvPr id="13496" name="Oval 137"/>
              <p:cNvSpPr/>
              <p:nvPr/>
            </p:nvSpPr>
            <p:spPr>
              <a:xfrm>
                <a:off x="2491" y="3348"/>
                <a:ext cx="47" cy="26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97" name="Oval 138"/>
              <p:cNvSpPr/>
              <p:nvPr/>
            </p:nvSpPr>
            <p:spPr>
              <a:xfrm rot="-770803">
                <a:off x="2482" y="3277"/>
                <a:ext cx="24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98" name="Oval 139"/>
              <p:cNvSpPr/>
              <p:nvPr/>
            </p:nvSpPr>
            <p:spPr>
              <a:xfrm rot="770803" flipV="1">
                <a:off x="2479" y="3366"/>
                <a:ext cx="24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3488" name="Group 140"/>
            <p:cNvGrpSpPr/>
            <p:nvPr/>
          </p:nvGrpSpPr>
          <p:grpSpPr>
            <a:xfrm>
              <a:off x="3826" y="3091"/>
              <a:ext cx="53" cy="158"/>
              <a:chOff x="2167" y="3082"/>
              <a:chExt cx="60" cy="336"/>
            </a:xfrm>
          </p:grpSpPr>
          <p:sp>
            <p:nvSpPr>
              <p:cNvPr id="13493" name="Oval 141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94" name="Oval 142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95" name="Oval 143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3489" name="Group 144"/>
            <p:cNvGrpSpPr/>
            <p:nvPr/>
          </p:nvGrpSpPr>
          <p:grpSpPr>
            <a:xfrm>
              <a:off x="3953" y="2861"/>
              <a:ext cx="42" cy="178"/>
              <a:chOff x="2693" y="2780"/>
              <a:chExt cx="42" cy="178"/>
            </a:xfrm>
          </p:grpSpPr>
          <p:sp>
            <p:nvSpPr>
              <p:cNvPr id="13490" name="Oval 145"/>
              <p:cNvSpPr/>
              <p:nvPr/>
            </p:nvSpPr>
            <p:spPr>
              <a:xfrm flipH="1">
                <a:off x="2693" y="2850"/>
                <a:ext cx="42" cy="26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91" name="Oval 146"/>
              <p:cNvSpPr/>
              <p:nvPr/>
            </p:nvSpPr>
            <p:spPr>
              <a:xfrm rot="770803" flipH="1">
                <a:off x="2711" y="2780"/>
                <a:ext cx="21" cy="90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92" name="Oval 147"/>
              <p:cNvSpPr/>
              <p:nvPr/>
            </p:nvSpPr>
            <p:spPr>
              <a:xfrm rot="-770803" flipH="1" flipV="1">
                <a:off x="2714" y="2868"/>
                <a:ext cx="21" cy="90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60" name="Group 148"/>
          <p:cNvGrpSpPr/>
          <p:nvPr/>
        </p:nvGrpSpPr>
        <p:grpSpPr>
          <a:xfrm>
            <a:off x="2054225" y="2020888"/>
            <a:ext cx="1133475" cy="1052512"/>
            <a:chOff x="2840" y="1720"/>
            <a:chExt cx="784" cy="728"/>
          </a:xfrm>
        </p:grpSpPr>
        <p:sp>
          <p:nvSpPr>
            <p:cNvPr id="13476" name="Freeform 149"/>
            <p:cNvSpPr/>
            <p:nvPr/>
          </p:nvSpPr>
          <p:spPr>
            <a:xfrm>
              <a:off x="2840" y="1720"/>
              <a:ext cx="784" cy="728"/>
            </a:xfrm>
            <a:custGeom>
              <a:avLst/>
              <a:gdLst>
                <a:gd name="txL" fmla="*/ 0 w 1205"/>
                <a:gd name="txT" fmla="*/ 0 h 1107"/>
                <a:gd name="txR" fmla="*/ 1205 w 1205"/>
                <a:gd name="txB" fmla="*/ 1107 h 110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205" h="1107">
                  <a:moveTo>
                    <a:pt x="664" y="16"/>
                  </a:moveTo>
                  <a:cubicBezTo>
                    <a:pt x="584" y="24"/>
                    <a:pt x="384" y="8"/>
                    <a:pt x="280" y="64"/>
                  </a:cubicBezTo>
                  <a:cubicBezTo>
                    <a:pt x="176" y="120"/>
                    <a:pt x="80" y="256"/>
                    <a:pt x="40" y="352"/>
                  </a:cubicBezTo>
                  <a:cubicBezTo>
                    <a:pt x="0" y="448"/>
                    <a:pt x="32" y="552"/>
                    <a:pt x="40" y="640"/>
                  </a:cubicBezTo>
                  <a:cubicBezTo>
                    <a:pt x="48" y="728"/>
                    <a:pt x="36" y="813"/>
                    <a:pt x="88" y="880"/>
                  </a:cubicBezTo>
                  <a:cubicBezTo>
                    <a:pt x="140" y="947"/>
                    <a:pt x="246" y="1008"/>
                    <a:pt x="349" y="1043"/>
                  </a:cubicBezTo>
                  <a:cubicBezTo>
                    <a:pt x="452" y="1078"/>
                    <a:pt x="589" y="1107"/>
                    <a:pt x="705" y="1088"/>
                  </a:cubicBezTo>
                  <a:cubicBezTo>
                    <a:pt x="821" y="1069"/>
                    <a:pt x="967" y="1011"/>
                    <a:pt x="1048" y="928"/>
                  </a:cubicBezTo>
                  <a:cubicBezTo>
                    <a:pt x="1129" y="845"/>
                    <a:pt x="1179" y="700"/>
                    <a:pt x="1192" y="592"/>
                  </a:cubicBezTo>
                  <a:cubicBezTo>
                    <a:pt x="1205" y="484"/>
                    <a:pt x="1159" y="357"/>
                    <a:pt x="1127" y="277"/>
                  </a:cubicBezTo>
                  <a:cubicBezTo>
                    <a:pt x="1095" y="197"/>
                    <a:pt x="1061" y="155"/>
                    <a:pt x="1000" y="112"/>
                  </a:cubicBezTo>
                  <a:cubicBezTo>
                    <a:pt x="939" y="69"/>
                    <a:pt x="816" y="32"/>
                    <a:pt x="760" y="16"/>
                  </a:cubicBezTo>
                  <a:cubicBezTo>
                    <a:pt x="704" y="0"/>
                    <a:pt x="744" y="8"/>
                    <a:pt x="664" y="16"/>
                  </a:cubicBezTo>
                  <a:close/>
                </a:path>
              </a:pathLst>
            </a:custGeom>
            <a:solidFill>
              <a:srgbClr val="FF99CC">
                <a:alpha val="100000"/>
              </a:srgbClr>
            </a:solidFill>
            <a:ln w="1587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3477" name="Freeform 150"/>
            <p:cNvSpPr/>
            <p:nvPr/>
          </p:nvSpPr>
          <p:spPr>
            <a:xfrm>
              <a:off x="2912" y="1791"/>
              <a:ext cx="236" cy="468"/>
            </a:xfrm>
            <a:custGeom>
              <a:avLst/>
              <a:gdLst>
                <a:gd name="txL" fmla="*/ 0 w 208"/>
                <a:gd name="txT" fmla="*/ 0 h 412"/>
                <a:gd name="txR" fmla="*/ 208 w 208"/>
                <a:gd name="txB" fmla="*/ 412 h 412"/>
              </a:gdLst>
              <a:ahLst/>
              <a:cxnLst>
                <a:cxn ang="0">
                  <a:pos x="987" y="0"/>
                </a:cxn>
                <a:cxn ang="0">
                  <a:pos x="160" y="385"/>
                </a:cxn>
                <a:cxn ang="0">
                  <a:pos x="160" y="826"/>
                </a:cxn>
                <a:cxn ang="0">
                  <a:pos x="605" y="977"/>
                </a:cxn>
                <a:cxn ang="0">
                  <a:pos x="750" y="1129"/>
                </a:cxn>
                <a:cxn ang="0">
                  <a:pos x="987" y="1197"/>
                </a:cxn>
                <a:cxn ang="0">
                  <a:pos x="1189" y="1650"/>
                </a:cxn>
                <a:cxn ang="0">
                  <a:pos x="834" y="2033"/>
                </a:cxn>
                <a:cxn ang="0">
                  <a:pos x="390" y="2176"/>
                </a:cxn>
                <a:cxn ang="0">
                  <a:pos x="534" y="2849"/>
                </a:cxn>
                <a:cxn ang="0">
                  <a:pos x="681" y="3084"/>
                </a:cxn>
                <a:cxn ang="0">
                  <a:pos x="1074" y="3001"/>
                </a:cxn>
                <a:cxn ang="0">
                  <a:pos x="1569" y="2993"/>
                </a:cxn>
              </a:cxnLst>
              <a:rect l="txL" t="txT" r="txR" b="txB"/>
              <a:pathLst>
                <a:path w="208" h="412">
                  <a:moveTo>
                    <a:pt x="130" y="0"/>
                  </a:moveTo>
                  <a:cubicBezTo>
                    <a:pt x="74" y="9"/>
                    <a:pt x="58" y="12"/>
                    <a:pt x="21" y="49"/>
                  </a:cubicBezTo>
                  <a:cubicBezTo>
                    <a:pt x="16" y="64"/>
                    <a:pt x="0" y="92"/>
                    <a:pt x="21" y="107"/>
                  </a:cubicBezTo>
                  <a:cubicBezTo>
                    <a:pt x="38" y="119"/>
                    <a:pt x="80" y="127"/>
                    <a:pt x="80" y="127"/>
                  </a:cubicBezTo>
                  <a:cubicBezTo>
                    <a:pt x="86" y="134"/>
                    <a:pt x="92" y="141"/>
                    <a:pt x="100" y="147"/>
                  </a:cubicBezTo>
                  <a:cubicBezTo>
                    <a:pt x="108" y="152"/>
                    <a:pt x="122" y="150"/>
                    <a:pt x="130" y="156"/>
                  </a:cubicBezTo>
                  <a:cubicBezTo>
                    <a:pt x="146" y="170"/>
                    <a:pt x="152" y="196"/>
                    <a:pt x="159" y="214"/>
                  </a:cubicBezTo>
                  <a:cubicBezTo>
                    <a:pt x="140" y="243"/>
                    <a:pt x="142" y="250"/>
                    <a:pt x="109" y="264"/>
                  </a:cubicBezTo>
                  <a:cubicBezTo>
                    <a:pt x="91" y="272"/>
                    <a:pt x="51" y="283"/>
                    <a:pt x="51" y="283"/>
                  </a:cubicBezTo>
                  <a:cubicBezTo>
                    <a:pt x="17" y="336"/>
                    <a:pt x="35" y="328"/>
                    <a:pt x="71" y="371"/>
                  </a:cubicBezTo>
                  <a:cubicBezTo>
                    <a:pt x="78" y="380"/>
                    <a:pt x="80" y="395"/>
                    <a:pt x="90" y="401"/>
                  </a:cubicBezTo>
                  <a:cubicBezTo>
                    <a:pt x="108" y="412"/>
                    <a:pt x="142" y="391"/>
                    <a:pt x="142" y="391"/>
                  </a:cubicBezTo>
                  <a:cubicBezTo>
                    <a:pt x="168" y="350"/>
                    <a:pt x="157" y="390"/>
                    <a:pt x="208" y="390"/>
                  </a:cubicBezTo>
                </a:path>
              </a:pathLst>
            </a:custGeom>
            <a:noFill/>
            <a:ln w="1587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478" name="Freeform 151"/>
            <p:cNvSpPr/>
            <p:nvPr/>
          </p:nvSpPr>
          <p:spPr>
            <a:xfrm>
              <a:off x="3065" y="1781"/>
              <a:ext cx="449" cy="438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346" y="393"/>
                </a:cxn>
                <a:cxn ang="0">
                  <a:pos x="419" y="208"/>
                </a:cxn>
                <a:cxn ang="0">
                  <a:pos x="381" y="167"/>
                </a:cxn>
                <a:cxn ang="0">
                  <a:pos x="325" y="197"/>
                </a:cxn>
                <a:cxn ang="0">
                  <a:pos x="299" y="197"/>
                </a:cxn>
                <a:cxn ang="0">
                  <a:pos x="265" y="208"/>
                </a:cxn>
                <a:cxn ang="0">
                  <a:pos x="200" y="189"/>
                </a:cxn>
                <a:cxn ang="0">
                  <a:pos x="213" y="112"/>
                </a:cxn>
                <a:cxn ang="0">
                  <a:pos x="254" y="68"/>
                </a:cxn>
                <a:cxn ang="0">
                  <a:pos x="178" y="13"/>
                </a:cxn>
                <a:cxn ang="0">
                  <a:pos x="142" y="5"/>
                </a:cxn>
                <a:cxn ang="0">
                  <a:pos x="89" y="36"/>
                </a:cxn>
                <a:cxn ang="0">
                  <a:pos x="0" y="73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1587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479" name="Freeform 152"/>
            <p:cNvSpPr/>
            <p:nvPr/>
          </p:nvSpPr>
          <p:spPr>
            <a:xfrm>
              <a:off x="3120" y="1888"/>
              <a:ext cx="97" cy="496"/>
            </a:xfrm>
            <a:custGeom>
              <a:avLst/>
              <a:gdLst>
                <a:gd name="txL" fmla="*/ 0 w 236"/>
                <a:gd name="txT" fmla="*/ 0 h 478"/>
                <a:gd name="txR" fmla="*/ 236 w 236"/>
                <a:gd name="txB" fmla="*/ 478 h 478"/>
              </a:gdLst>
              <a:ahLst/>
              <a:cxnLst>
                <a:cxn ang="0">
                  <a:pos x="0" y="0"/>
                </a:cxn>
                <a:cxn ang="0">
                  <a:pos x="0" y="99"/>
                </a:cxn>
                <a:cxn ang="0">
                  <a:pos x="0" y="221"/>
                </a:cxn>
                <a:cxn ang="0">
                  <a:pos x="0" y="260"/>
                </a:cxn>
                <a:cxn ang="0">
                  <a:pos x="0" y="302"/>
                </a:cxn>
                <a:cxn ang="0">
                  <a:pos x="0" y="321"/>
                </a:cxn>
                <a:cxn ang="0">
                  <a:pos x="0" y="440"/>
                </a:cxn>
                <a:cxn ang="0">
                  <a:pos x="0" y="543"/>
                </a:cxn>
                <a:cxn ang="0">
                  <a:pos x="0" y="583"/>
                </a:cxn>
                <a:cxn ang="0">
                  <a:pos x="0" y="763"/>
                </a:cxn>
                <a:cxn ang="0">
                  <a:pos x="0" y="824"/>
                </a:cxn>
                <a:cxn ang="0">
                  <a:pos x="0" y="862"/>
                </a:cxn>
                <a:cxn ang="0">
                  <a:pos x="0" y="801"/>
                </a:cxn>
              </a:cxnLst>
              <a:rect l="txL" t="txT" r="txR" b="txB"/>
              <a:pathLst>
                <a:path w="236" h="478">
                  <a:moveTo>
                    <a:pt x="147" y="0"/>
                  </a:moveTo>
                  <a:cubicBezTo>
                    <a:pt x="84" y="10"/>
                    <a:pt x="66" y="14"/>
                    <a:pt x="24" y="56"/>
                  </a:cubicBezTo>
                  <a:cubicBezTo>
                    <a:pt x="18" y="73"/>
                    <a:pt x="0" y="105"/>
                    <a:pt x="24" y="122"/>
                  </a:cubicBezTo>
                  <a:cubicBezTo>
                    <a:pt x="43" y="136"/>
                    <a:pt x="91" y="144"/>
                    <a:pt x="91" y="144"/>
                  </a:cubicBezTo>
                  <a:cubicBezTo>
                    <a:pt x="98" y="152"/>
                    <a:pt x="104" y="161"/>
                    <a:pt x="113" y="167"/>
                  </a:cubicBezTo>
                  <a:cubicBezTo>
                    <a:pt x="123" y="173"/>
                    <a:pt x="138" y="171"/>
                    <a:pt x="147" y="178"/>
                  </a:cubicBezTo>
                  <a:cubicBezTo>
                    <a:pt x="166" y="193"/>
                    <a:pt x="173" y="223"/>
                    <a:pt x="180" y="244"/>
                  </a:cubicBezTo>
                  <a:cubicBezTo>
                    <a:pt x="159" y="276"/>
                    <a:pt x="161" y="284"/>
                    <a:pt x="124" y="300"/>
                  </a:cubicBezTo>
                  <a:cubicBezTo>
                    <a:pt x="103" y="309"/>
                    <a:pt x="58" y="322"/>
                    <a:pt x="58" y="322"/>
                  </a:cubicBezTo>
                  <a:cubicBezTo>
                    <a:pt x="19" y="382"/>
                    <a:pt x="40" y="373"/>
                    <a:pt x="80" y="422"/>
                  </a:cubicBezTo>
                  <a:cubicBezTo>
                    <a:pt x="89" y="432"/>
                    <a:pt x="91" y="449"/>
                    <a:pt x="102" y="456"/>
                  </a:cubicBezTo>
                  <a:cubicBezTo>
                    <a:pt x="122" y="469"/>
                    <a:pt x="169" y="478"/>
                    <a:pt x="169" y="478"/>
                  </a:cubicBezTo>
                  <a:cubicBezTo>
                    <a:pt x="199" y="431"/>
                    <a:pt x="178" y="444"/>
                    <a:pt x="236" y="444"/>
                  </a:cubicBezTo>
                </a:path>
              </a:pathLst>
            </a:custGeom>
            <a:noFill/>
            <a:ln w="1587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480" name="Freeform 153"/>
            <p:cNvSpPr/>
            <p:nvPr/>
          </p:nvSpPr>
          <p:spPr>
            <a:xfrm rot="3920436">
              <a:off x="3079" y="1961"/>
              <a:ext cx="481" cy="201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1062" y="0"/>
                </a:cxn>
                <a:cxn ang="0">
                  <a:pos x="1262" y="0"/>
                </a:cxn>
                <a:cxn ang="0">
                  <a:pos x="1153" y="0"/>
                </a:cxn>
                <a:cxn ang="0">
                  <a:pos x="968" y="0"/>
                </a:cxn>
                <a:cxn ang="0">
                  <a:pos x="882" y="0"/>
                </a:cxn>
                <a:cxn ang="0">
                  <a:pos x="788" y="0"/>
                </a:cxn>
                <a:cxn ang="0">
                  <a:pos x="600" y="0"/>
                </a:cxn>
                <a:cxn ang="0">
                  <a:pos x="639" y="0"/>
                </a:cxn>
                <a:cxn ang="0">
                  <a:pos x="754" y="0"/>
                </a:cxn>
                <a:cxn ang="0">
                  <a:pos x="546" y="0"/>
                </a:cxn>
                <a:cxn ang="0">
                  <a:pos x="448" y="0"/>
                </a:cxn>
                <a:cxn ang="0">
                  <a:pos x="251" y="0"/>
                </a:cxn>
                <a:cxn ang="0">
                  <a:pos x="0" y="0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1587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481" name="Oval 154"/>
            <p:cNvSpPr/>
            <p:nvPr/>
          </p:nvSpPr>
          <p:spPr>
            <a:xfrm>
              <a:off x="3046" y="1986"/>
              <a:ext cx="54" cy="54"/>
            </a:xfrm>
            <a:prstGeom prst="ellipse">
              <a:avLst/>
            </a:prstGeom>
            <a:solidFill>
              <a:srgbClr val="FF0000"/>
            </a:solidFill>
            <a:ln w="1587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482" name="Oval 155"/>
            <p:cNvSpPr/>
            <p:nvPr/>
          </p:nvSpPr>
          <p:spPr>
            <a:xfrm>
              <a:off x="3235" y="1930"/>
              <a:ext cx="54" cy="54"/>
            </a:xfrm>
            <a:prstGeom prst="ellipse">
              <a:avLst/>
            </a:prstGeom>
            <a:solidFill>
              <a:srgbClr val="FF0000"/>
            </a:solidFill>
            <a:ln w="1587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483" name="Oval 156"/>
            <p:cNvSpPr/>
            <p:nvPr/>
          </p:nvSpPr>
          <p:spPr>
            <a:xfrm>
              <a:off x="3281" y="2033"/>
              <a:ext cx="54" cy="54"/>
            </a:xfrm>
            <a:prstGeom prst="ellipse">
              <a:avLst/>
            </a:prstGeom>
            <a:solidFill>
              <a:srgbClr val="0000FF"/>
            </a:solidFill>
            <a:ln w="1587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484" name="Oval 157"/>
            <p:cNvSpPr/>
            <p:nvPr/>
          </p:nvSpPr>
          <p:spPr>
            <a:xfrm>
              <a:off x="3170" y="2092"/>
              <a:ext cx="54" cy="54"/>
            </a:xfrm>
            <a:prstGeom prst="ellipse">
              <a:avLst/>
            </a:prstGeom>
            <a:solidFill>
              <a:srgbClr val="0000FF"/>
            </a:solidFill>
            <a:ln w="1587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485" name="Oval 158"/>
            <p:cNvSpPr/>
            <p:nvPr/>
          </p:nvSpPr>
          <p:spPr>
            <a:xfrm>
              <a:off x="3008" y="2211"/>
              <a:ext cx="109" cy="109"/>
            </a:xfrm>
            <a:prstGeom prst="ellipse">
              <a:avLst/>
            </a:prstGeom>
            <a:solidFill>
              <a:srgbClr val="993366"/>
            </a:solidFill>
            <a:ln w="1587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4346" name="Text Box 164"/>
          <p:cNvSpPr txBox="1"/>
          <p:nvPr/>
        </p:nvSpPr>
        <p:spPr>
          <a:xfrm>
            <a:off x="593725" y="3363913"/>
            <a:ext cx="2109788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Kì cuối</a:t>
            </a:r>
            <a:endParaRPr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7" name="Freeform 2" descr="Stationery"/>
          <p:cNvSpPr/>
          <p:nvPr/>
        </p:nvSpPr>
        <p:spPr>
          <a:xfrm>
            <a:off x="4724400" y="1600200"/>
            <a:ext cx="3611563" cy="1939925"/>
          </a:xfrm>
          <a:custGeom>
            <a:avLst/>
            <a:gdLst>
              <a:gd name="txL" fmla="*/ 0 w 2275"/>
              <a:gd name="txT" fmla="*/ 0 h 1222"/>
              <a:gd name="txR" fmla="*/ 2275 w 2275"/>
              <a:gd name="txB" fmla="*/ 1222 h 1222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275" h="1222">
                <a:moveTo>
                  <a:pt x="1267" y="72"/>
                </a:moveTo>
                <a:cubicBezTo>
                  <a:pt x="1218" y="97"/>
                  <a:pt x="1185" y="199"/>
                  <a:pt x="1126" y="201"/>
                </a:cubicBezTo>
                <a:cubicBezTo>
                  <a:pt x="1067" y="203"/>
                  <a:pt x="1013" y="109"/>
                  <a:pt x="914" y="84"/>
                </a:cubicBezTo>
                <a:cubicBezTo>
                  <a:pt x="815" y="59"/>
                  <a:pt x="669" y="0"/>
                  <a:pt x="529" y="50"/>
                </a:cubicBezTo>
                <a:cubicBezTo>
                  <a:pt x="389" y="100"/>
                  <a:pt x="151" y="273"/>
                  <a:pt x="76" y="385"/>
                </a:cubicBezTo>
                <a:cubicBezTo>
                  <a:pt x="0" y="496"/>
                  <a:pt x="60" y="617"/>
                  <a:pt x="76" y="719"/>
                </a:cubicBezTo>
                <a:cubicBezTo>
                  <a:pt x="91" y="822"/>
                  <a:pt x="68" y="920"/>
                  <a:pt x="166" y="998"/>
                </a:cubicBezTo>
                <a:cubicBezTo>
                  <a:pt x="264" y="1076"/>
                  <a:pt x="548" y="1154"/>
                  <a:pt x="659" y="1188"/>
                </a:cubicBezTo>
                <a:cubicBezTo>
                  <a:pt x="770" y="1222"/>
                  <a:pt x="776" y="1204"/>
                  <a:pt x="832" y="1200"/>
                </a:cubicBezTo>
                <a:cubicBezTo>
                  <a:pt x="888" y="1196"/>
                  <a:pt x="940" y="1190"/>
                  <a:pt x="997" y="1165"/>
                </a:cubicBezTo>
                <a:cubicBezTo>
                  <a:pt x="1054" y="1140"/>
                  <a:pt x="1120" y="1052"/>
                  <a:pt x="1173" y="1048"/>
                </a:cubicBezTo>
                <a:cubicBezTo>
                  <a:pt x="1226" y="1044"/>
                  <a:pt x="1254" y="1119"/>
                  <a:pt x="1314" y="1142"/>
                </a:cubicBezTo>
                <a:cubicBezTo>
                  <a:pt x="1374" y="1165"/>
                  <a:pt x="1426" y="1204"/>
                  <a:pt x="1537" y="1189"/>
                </a:cubicBezTo>
                <a:cubicBezTo>
                  <a:pt x="1648" y="1174"/>
                  <a:pt x="1860" y="1141"/>
                  <a:pt x="1979" y="1054"/>
                </a:cubicBezTo>
                <a:cubicBezTo>
                  <a:pt x="2098" y="967"/>
                  <a:pt x="2226" y="789"/>
                  <a:pt x="2250" y="664"/>
                </a:cubicBezTo>
                <a:cubicBezTo>
                  <a:pt x="2275" y="538"/>
                  <a:pt x="2188" y="391"/>
                  <a:pt x="2128" y="298"/>
                </a:cubicBezTo>
                <a:cubicBezTo>
                  <a:pt x="2067" y="205"/>
                  <a:pt x="1975" y="151"/>
                  <a:pt x="1888" y="106"/>
                </a:cubicBezTo>
                <a:cubicBezTo>
                  <a:pt x="1801" y="61"/>
                  <a:pt x="1711" y="31"/>
                  <a:pt x="1608" y="25"/>
                </a:cubicBezTo>
                <a:cubicBezTo>
                  <a:pt x="1505" y="19"/>
                  <a:pt x="1338" y="62"/>
                  <a:pt x="1267" y="72"/>
                </a:cubicBezTo>
                <a:close/>
              </a:path>
            </a:pathLst>
          </a:custGeom>
          <a:blipFill rotWithShape="0">
            <a:blip r:embed="rId1"/>
          </a:blipFill>
          <a:ln w="9525" cap="flat" cmpd="sng">
            <a:prstDash val="solid"/>
            <a:headEnd type="none" w="med" len="med"/>
            <a:tailEnd type="none" w="med" len="med"/>
          </a:ln>
          <a:scene3d>
            <a:camera prst="legacyPerspectiveFront">
              <a:rot lat="21000000" lon="213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/>
          <a:p>
            <a:endParaRPr lang="en-US"/>
          </a:p>
        </p:txBody>
      </p:sp>
      <p:sp>
        <p:nvSpPr>
          <p:cNvPr id="14348" name="AutoShape 3"/>
          <p:cNvSpPr/>
          <p:nvPr/>
        </p:nvSpPr>
        <p:spPr>
          <a:xfrm>
            <a:off x="7837488" y="2425700"/>
            <a:ext cx="346075" cy="280988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4349" name="AutoShape 4"/>
          <p:cNvSpPr/>
          <p:nvPr/>
        </p:nvSpPr>
        <p:spPr>
          <a:xfrm>
            <a:off x="4860925" y="2436813"/>
            <a:ext cx="365125" cy="269875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grpSp>
        <p:nvGrpSpPr>
          <p:cNvPr id="14350" name="Group 5"/>
          <p:cNvGrpSpPr/>
          <p:nvPr/>
        </p:nvGrpSpPr>
        <p:grpSpPr>
          <a:xfrm>
            <a:off x="5419725" y="2168525"/>
            <a:ext cx="373063" cy="749300"/>
            <a:chOff x="3802" y="2861"/>
            <a:chExt cx="193" cy="388"/>
          </a:xfrm>
        </p:grpSpPr>
        <p:grpSp>
          <p:nvGrpSpPr>
            <p:cNvPr id="13460" name="Group 6"/>
            <p:cNvGrpSpPr/>
            <p:nvPr/>
          </p:nvGrpSpPr>
          <p:grpSpPr>
            <a:xfrm>
              <a:off x="3920" y="3031"/>
              <a:ext cx="51" cy="193"/>
              <a:chOff x="2167" y="3082"/>
              <a:chExt cx="60" cy="336"/>
            </a:xfrm>
          </p:grpSpPr>
          <p:sp>
            <p:nvSpPr>
              <p:cNvPr id="13473" name="Oval 7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74" name="Oval 8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75" name="Oval 9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3461" name="Group 10"/>
            <p:cNvGrpSpPr/>
            <p:nvPr/>
          </p:nvGrpSpPr>
          <p:grpSpPr>
            <a:xfrm>
              <a:off x="3802" y="2921"/>
              <a:ext cx="59" cy="180"/>
              <a:chOff x="2479" y="3277"/>
              <a:chExt cx="59" cy="180"/>
            </a:xfrm>
          </p:grpSpPr>
          <p:sp>
            <p:nvSpPr>
              <p:cNvPr id="13470" name="Oval 11"/>
              <p:cNvSpPr/>
              <p:nvPr/>
            </p:nvSpPr>
            <p:spPr>
              <a:xfrm>
                <a:off x="2491" y="3348"/>
                <a:ext cx="47" cy="26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71" name="Oval 12"/>
              <p:cNvSpPr/>
              <p:nvPr/>
            </p:nvSpPr>
            <p:spPr>
              <a:xfrm rot="-770803">
                <a:off x="2482" y="3277"/>
                <a:ext cx="24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72" name="Oval 13"/>
              <p:cNvSpPr/>
              <p:nvPr/>
            </p:nvSpPr>
            <p:spPr>
              <a:xfrm rot="770803" flipV="1">
                <a:off x="2479" y="3366"/>
                <a:ext cx="24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3462" name="Group 14"/>
            <p:cNvGrpSpPr/>
            <p:nvPr/>
          </p:nvGrpSpPr>
          <p:grpSpPr>
            <a:xfrm>
              <a:off x="3826" y="3091"/>
              <a:ext cx="53" cy="158"/>
              <a:chOff x="2167" y="3082"/>
              <a:chExt cx="60" cy="336"/>
            </a:xfrm>
          </p:grpSpPr>
          <p:sp>
            <p:nvSpPr>
              <p:cNvPr id="13467" name="Oval 15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68" name="Oval 16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69" name="Oval 17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3463" name="Group 18"/>
            <p:cNvGrpSpPr/>
            <p:nvPr/>
          </p:nvGrpSpPr>
          <p:grpSpPr>
            <a:xfrm>
              <a:off x="3953" y="2861"/>
              <a:ext cx="42" cy="178"/>
              <a:chOff x="2693" y="2780"/>
              <a:chExt cx="42" cy="178"/>
            </a:xfrm>
          </p:grpSpPr>
          <p:sp>
            <p:nvSpPr>
              <p:cNvPr id="13464" name="Oval 19"/>
              <p:cNvSpPr/>
              <p:nvPr/>
            </p:nvSpPr>
            <p:spPr>
              <a:xfrm flipH="1">
                <a:off x="2693" y="2850"/>
                <a:ext cx="42" cy="26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65" name="Oval 20"/>
              <p:cNvSpPr/>
              <p:nvPr/>
            </p:nvSpPr>
            <p:spPr>
              <a:xfrm rot="770803" flipH="1">
                <a:off x="2711" y="2780"/>
                <a:ext cx="21" cy="90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66" name="Oval 21"/>
              <p:cNvSpPr/>
              <p:nvPr/>
            </p:nvSpPr>
            <p:spPr>
              <a:xfrm rot="-770803" flipH="1" flipV="1">
                <a:off x="2714" y="2868"/>
                <a:ext cx="21" cy="90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4351" name="Group 22"/>
          <p:cNvGrpSpPr/>
          <p:nvPr/>
        </p:nvGrpSpPr>
        <p:grpSpPr>
          <a:xfrm>
            <a:off x="5167313" y="2054225"/>
            <a:ext cx="1133475" cy="1052513"/>
            <a:chOff x="2840" y="1720"/>
            <a:chExt cx="784" cy="728"/>
          </a:xfrm>
        </p:grpSpPr>
        <p:sp>
          <p:nvSpPr>
            <p:cNvPr id="13450" name="Freeform 23"/>
            <p:cNvSpPr/>
            <p:nvPr/>
          </p:nvSpPr>
          <p:spPr>
            <a:xfrm>
              <a:off x="2840" y="1720"/>
              <a:ext cx="784" cy="728"/>
            </a:xfrm>
            <a:custGeom>
              <a:avLst/>
              <a:gdLst>
                <a:gd name="txL" fmla="*/ 0 w 1205"/>
                <a:gd name="txT" fmla="*/ 0 h 1107"/>
                <a:gd name="txR" fmla="*/ 1205 w 1205"/>
                <a:gd name="txB" fmla="*/ 1107 h 110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205" h="1107">
                  <a:moveTo>
                    <a:pt x="664" y="16"/>
                  </a:moveTo>
                  <a:cubicBezTo>
                    <a:pt x="584" y="24"/>
                    <a:pt x="384" y="8"/>
                    <a:pt x="280" y="64"/>
                  </a:cubicBezTo>
                  <a:cubicBezTo>
                    <a:pt x="176" y="120"/>
                    <a:pt x="80" y="256"/>
                    <a:pt x="40" y="352"/>
                  </a:cubicBezTo>
                  <a:cubicBezTo>
                    <a:pt x="0" y="448"/>
                    <a:pt x="32" y="552"/>
                    <a:pt x="40" y="640"/>
                  </a:cubicBezTo>
                  <a:cubicBezTo>
                    <a:pt x="48" y="728"/>
                    <a:pt x="36" y="813"/>
                    <a:pt x="88" y="880"/>
                  </a:cubicBezTo>
                  <a:cubicBezTo>
                    <a:pt x="140" y="947"/>
                    <a:pt x="246" y="1008"/>
                    <a:pt x="349" y="1043"/>
                  </a:cubicBezTo>
                  <a:cubicBezTo>
                    <a:pt x="452" y="1078"/>
                    <a:pt x="589" y="1107"/>
                    <a:pt x="705" y="1088"/>
                  </a:cubicBezTo>
                  <a:cubicBezTo>
                    <a:pt x="821" y="1069"/>
                    <a:pt x="967" y="1011"/>
                    <a:pt x="1048" y="928"/>
                  </a:cubicBezTo>
                  <a:cubicBezTo>
                    <a:pt x="1129" y="845"/>
                    <a:pt x="1179" y="700"/>
                    <a:pt x="1192" y="592"/>
                  </a:cubicBezTo>
                  <a:cubicBezTo>
                    <a:pt x="1205" y="484"/>
                    <a:pt x="1159" y="357"/>
                    <a:pt x="1127" y="277"/>
                  </a:cubicBezTo>
                  <a:cubicBezTo>
                    <a:pt x="1095" y="197"/>
                    <a:pt x="1061" y="155"/>
                    <a:pt x="1000" y="112"/>
                  </a:cubicBezTo>
                  <a:cubicBezTo>
                    <a:pt x="939" y="69"/>
                    <a:pt x="816" y="32"/>
                    <a:pt x="760" y="16"/>
                  </a:cubicBezTo>
                  <a:cubicBezTo>
                    <a:pt x="704" y="0"/>
                    <a:pt x="744" y="8"/>
                    <a:pt x="664" y="16"/>
                  </a:cubicBezTo>
                  <a:close/>
                </a:path>
              </a:pathLst>
            </a:custGeom>
            <a:solidFill>
              <a:srgbClr val="FF99C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3451" name="Freeform 24"/>
            <p:cNvSpPr/>
            <p:nvPr/>
          </p:nvSpPr>
          <p:spPr>
            <a:xfrm>
              <a:off x="2912" y="1791"/>
              <a:ext cx="236" cy="468"/>
            </a:xfrm>
            <a:custGeom>
              <a:avLst/>
              <a:gdLst>
                <a:gd name="txL" fmla="*/ 0 w 208"/>
                <a:gd name="txT" fmla="*/ 0 h 412"/>
                <a:gd name="txR" fmla="*/ 208 w 208"/>
                <a:gd name="txB" fmla="*/ 412 h 412"/>
              </a:gdLst>
              <a:ahLst/>
              <a:cxnLst>
                <a:cxn ang="0">
                  <a:pos x="987" y="0"/>
                </a:cxn>
                <a:cxn ang="0">
                  <a:pos x="160" y="385"/>
                </a:cxn>
                <a:cxn ang="0">
                  <a:pos x="160" y="826"/>
                </a:cxn>
                <a:cxn ang="0">
                  <a:pos x="605" y="977"/>
                </a:cxn>
                <a:cxn ang="0">
                  <a:pos x="750" y="1129"/>
                </a:cxn>
                <a:cxn ang="0">
                  <a:pos x="987" y="1197"/>
                </a:cxn>
                <a:cxn ang="0">
                  <a:pos x="1189" y="1650"/>
                </a:cxn>
                <a:cxn ang="0">
                  <a:pos x="834" y="2033"/>
                </a:cxn>
                <a:cxn ang="0">
                  <a:pos x="390" y="2176"/>
                </a:cxn>
                <a:cxn ang="0">
                  <a:pos x="534" y="2849"/>
                </a:cxn>
                <a:cxn ang="0">
                  <a:pos x="681" y="3084"/>
                </a:cxn>
                <a:cxn ang="0">
                  <a:pos x="1074" y="3001"/>
                </a:cxn>
                <a:cxn ang="0">
                  <a:pos x="1569" y="2993"/>
                </a:cxn>
              </a:cxnLst>
              <a:rect l="txL" t="txT" r="txR" b="txB"/>
              <a:pathLst>
                <a:path w="208" h="412">
                  <a:moveTo>
                    <a:pt x="130" y="0"/>
                  </a:moveTo>
                  <a:cubicBezTo>
                    <a:pt x="74" y="9"/>
                    <a:pt x="58" y="12"/>
                    <a:pt x="21" y="49"/>
                  </a:cubicBezTo>
                  <a:cubicBezTo>
                    <a:pt x="16" y="64"/>
                    <a:pt x="0" y="92"/>
                    <a:pt x="21" y="107"/>
                  </a:cubicBezTo>
                  <a:cubicBezTo>
                    <a:pt x="38" y="119"/>
                    <a:pt x="80" y="127"/>
                    <a:pt x="80" y="127"/>
                  </a:cubicBezTo>
                  <a:cubicBezTo>
                    <a:pt x="86" y="134"/>
                    <a:pt x="92" y="141"/>
                    <a:pt x="100" y="147"/>
                  </a:cubicBezTo>
                  <a:cubicBezTo>
                    <a:pt x="108" y="152"/>
                    <a:pt x="122" y="150"/>
                    <a:pt x="130" y="156"/>
                  </a:cubicBezTo>
                  <a:cubicBezTo>
                    <a:pt x="146" y="170"/>
                    <a:pt x="152" y="196"/>
                    <a:pt x="159" y="214"/>
                  </a:cubicBezTo>
                  <a:cubicBezTo>
                    <a:pt x="140" y="243"/>
                    <a:pt x="142" y="250"/>
                    <a:pt x="109" y="264"/>
                  </a:cubicBezTo>
                  <a:cubicBezTo>
                    <a:pt x="91" y="272"/>
                    <a:pt x="51" y="283"/>
                    <a:pt x="51" y="283"/>
                  </a:cubicBezTo>
                  <a:cubicBezTo>
                    <a:pt x="17" y="336"/>
                    <a:pt x="35" y="328"/>
                    <a:pt x="71" y="371"/>
                  </a:cubicBezTo>
                  <a:cubicBezTo>
                    <a:pt x="78" y="380"/>
                    <a:pt x="80" y="395"/>
                    <a:pt x="90" y="401"/>
                  </a:cubicBezTo>
                  <a:cubicBezTo>
                    <a:pt x="108" y="412"/>
                    <a:pt x="142" y="391"/>
                    <a:pt x="142" y="391"/>
                  </a:cubicBezTo>
                  <a:cubicBezTo>
                    <a:pt x="168" y="350"/>
                    <a:pt x="157" y="390"/>
                    <a:pt x="208" y="390"/>
                  </a:cubicBezTo>
                </a:path>
              </a:pathLst>
            </a:custGeom>
            <a:noFill/>
            <a:ln w="2222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452" name="Freeform 25"/>
            <p:cNvSpPr/>
            <p:nvPr/>
          </p:nvSpPr>
          <p:spPr>
            <a:xfrm>
              <a:off x="3065" y="1781"/>
              <a:ext cx="449" cy="438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346" y="393"/>
                </a:cxn>
                <a:cxn ang="0">
                  <a:pos x="419" y="208"/>
                </a:cxn>
                <a:cxn ang="0">
                  <a:pos x="381" y="167"/>
                </a:cxn>
                <a:cxn ang="0">
                  <a:pos x="325" y="197"/>
                </a:cxn>
                <a:cxn ang="0">
                  <a:pos x="299" y="197"/>
                </a:cxn>
                <a:cxn ang="0">
                  <a:pos x="265" y="208"/>
                </a:cxn>
                <a:cxn ang="0">
                  <a:pos x="200" y="189"/>
                </a:cxn>
                <a:cxn ang="0">
                  <a:pos x="213" y="112"/>
                </a:cxn>
                <a:cxn ang="0">
                  <a:pos x="254" y="68"/>
                </a:cxn>
                <a:cxn ang="0">
                  <a:pos x="178" y="13"/>
                </a:cxn>
                <a:cxn ang="0">
                  <a:pos x="142" y="5"/>
                </a:cxn>
                <a:cxn ang="0">
                  <a:pos x="89" y="36"/>
                </a:cxn>
                <a:cxn ang="0">
                  <a:pos x="0" y="73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2222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453" name="Freeform 26"/>
            <p:cNvSpPr/>
            <p:nvPr/>
          </p:nvSpPr>
          <p:spPr>
            <a:xfrm>
              <a:off x="3120" y="1888"/>
              <a:ext cx="97" cy="496"/>
            </a:xfrm>
            <a:custGeom>
              <a:avLst/>
              <a:gdLst>
                <a:gd name="txL" fmla="*/ 0 w 236"/>
                <a:gd name="txT" fmla="*/ 0 h 478"/>
                <a:gd name="txR" fmla="*/ 236 w 236"/>
                <a:gd name="txB" fmla="*/ 478 h 478"/>
              </a:gdLst>
              <a:ahLst/>
              <a:cxnLst>
                <a:cxn ang="0">
                  <a:pos x="0" y="0"/>
                </a:cxn>
                <a:cxn ang="0">
                  <a:pos x="0" y="99"/>
                </a:cxn>
                <a:cxn ang="0">
                  <a:pos x="0" y="221"/>
                </a:cxn>
                <a:cxn ang="0">
                  <a:pos x="0" y="260"/>
                </a:cxn>
                <a:cxn ang="0">
                  <a:pos x="0" y="302"/>
                </a:cxn>
                <a:cxn ang="0">
                  <a:pos x="0" y="321"/>
                </a:cxn>
                <a:cxn ang="0">
                  <a:pos x="0" y="440"/>
                </a:cxn>
                <a:cxn ang="0">
                  <a:pos x="0" y="543"/>
                </a:cxn>
                <a:cxn ang="0">
                  <a:pos x="0" y="583"/>
                </a:cxn>
                <a:cxn ang="0">
                  <a:pos x="0" y="763"/>
                </a:cxn>
                <a:cxn ang="0">
                  <a:pos x="0" y="824"/>
                </a:cxn>
                <a:cxn ang="0">
                  <a:pos x="0" y="862"/>
                </a:cxn>
                <a:cxn ang="0">
                  <a:pos x="0" y="801"/>
                </a:cxn>
              </a:cxnLst>
              <a:rect l="txL" t="txT" r="txR" b="txB"/>
              <a:pathLst>
                <a:path w="236" h="478">
                  <a:moveTo>
                    <a:pt x="147" y="0"/>
                  </a:moveTo>
                  <a:cubicBezTo>
                    <a:pt x="84" y="10"/>
                    <a:pt x="66" y="14"/>
                    <a:pt x="24" y="56"/>
                  </a:cubicBezTo>
                  <a:cubicBezTo>
                    <a:pt x="18" y="73"/>
                    <a:pt x="0" y="105"/>
                    <a:pt x="24" y="122"/>
                  </a:cubicBezTo>
                  <a:cubicBezTo>
                    <a:pt x="43" y="136"/>
                    <a:pt x="91" y="144"/>
                    <a:pt x="91" y="144"/>
                  </a:cubicBezTo>
                  <a:cubicBezTo>
                    <a:pt x="98" y="152"/>
                    <a:pt x="104" y="161"/>
                    <a:pt x="113" y="167"/>
                  </a:cubicBezTo>
                  <a:cubicBezTo>
                    <a:pt x="123" y="173"/>
                    <a:pt x="138" y="171"/>
                    <a:pt x="147" y="178"/>
                  </a:cubicBezTo>
                  <a:cubicBezTo>
                    <a:pt x="166" y="193"/>
                    <a:pt x="173" y="223"/>
                    <a:pt x="180" y="244"/>
                  </a:cubicBezTo>
                  <a:cubicBezTo>
                    <a:pt x="159" y="276"/>
                    <a:pt x="161" y="284"/>
                    <a:pt x="124" y="300"/>
                  </a:cubicBezTo>
                  <a:cubicBezTo>
                    <a:pt x="103" y="309"/>
                    <a:pt x="58" y="322"/>
                    <a:pt x="58" y="322"/>
                  </a:cubicBezTo>
                  <a:cubicBezTo>
                    <a:pt x="19" y="382"/>
                    <a:pt x="40" y="373"/>
                    <a:pt x="80" y="422"/>
                  </a:cubicBezTo>
                  <a:cubicBezTo>
                    <a:pt x="89" y="432"/>
                    <a:pt x="91" y="449"/>
                    <a:pt x="102" y="456"/>
                  </a:cubicBezTo>
                  <a:cubicBezTo>
                    <a:pt x="122" y="469"/>
                    <a:pt x="169" y="478"/>
                    <a:pt x="169" y="478"/>
                  </a:cubicBezTo>
                  <a:cubicBezTo>
                    <a:pt x="199" y="431"/>
                    <a:pt x="178" y="444"/>
                    <a:pt x="236" y="444"/>
                  </a:cubicBezTo>
                </a:path>
              </a:pathLst>
            </a:custGeom>
            <a:noFill/>
            <a:ln w="2222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454" name="Freeform 27"/>
            <p:cNvSpPr/>
            <p:nvPr/>
          </p:nvSpPr>
          <p:spPr>
            <a:xfrm rot="3920436">
              <a:off x="3079" y="1961"/>
              <a:ext cx="481" cy="201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1062" y="0"/>
                </a:cxn>
                <a:cxn ang="0">
                  <a:pos x="1262" y="0"/>
                </a:cxn>
                <a:cxn ang="0">
                  <a:pos x="1153" y="0"/>
                </a:cxn>
                <a:cxn ang="0">
                  <a:pos x="968" y="0"/>
                </a:cxn>
                <a:cxn ang="0">
                  <a:pos x="882" y="0"/>
                </a:cxn>
                <a:cxn ang="0">
                  <a:pos x="788" y="0"/>
                </a:cxn>
                <a:cxn ang="0">
                  <a:pos x="600" y="0"/>
                </a:cxn>
                <a:cxn ang="0">
                  <a:pos x="639" y="0"/>
                </a:cxn>
                <a:cxn ang="0">
                  <a:pos x="754" y="0"/>
                </a:cxn>
                <a:cxn ang="0">
                  <a:pos x="546" y="0"/>
                </a:cxn>
                <a:cxn ang="0">
                  <a:pos x="448" y="0"/>
                </a:cxn>
                <a:cxn ang="0">
                  <a:pos x="251" y="0"/>
                </a:cxn>
                <a:cxn ang="0">
                  <a:pos x="0" y="0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2222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455" name="Oval 28"/>
            <p:cNvSpPr/>
            <p:nvPr/>
          </p:nvSpPr>
          <p:spPr>
            <a:xfrm>
              <a:off x="3046" y="1986"/>
              <a:ext cx="54" cy="54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456" name="Oval 29"/>
            <p:cNvSpPr/>
            <p:nvPr/>
          </p:nvSpPr>
          <p:spPr>
            <a:xfrm>
              <a:off x="3235" y="1930"/>
              <a:ext cx="54" cy="54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457" name="Oval 30"/>
            <p:cNvSpPr/>
            <p:nvPr/>
          </p:nvSpPr>
          <p:spPr>
            <a:xfrm>
              <a:off x="3281" y="2033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458" name="Oval 31"/>
            <p:cNvSpPr/>
            <p:nvPr/>
          </p:nvSpPr>
          <p:spPr>
            <a:xfrm>
              <a:off x="3170" y="2092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459" name="Oval 32"/>
            <p:cNvSpPr/>
            <p:nvPr/>
          </p:nvSpPr>
          <p:spPr>
            <a:xfrm>
              <a:off x="3008" y="2211"/>
              <a:ext cx="109" cy="109"/>
            </a:xfrm>
            <a:prstGeom prst="ellipse">
              <a:avLst/>
            </a:prstGeom>
            <a:solidFill>
              <a:srgbClr val="993366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352" name="Group 33"/>
          <p:cNvGrpSpPr/>
          <p:nvPr/>
        </p:nvGrpSpPr>
        <p:grpSpPr>
          <a:xfrm>
            <a:off x="7223125" y="2151063"/>
            <a:ext cx="401638" cy="806450"/>
            <a:chOff x="3802" y="2861"/>
            <a:chExt cx="193" cy="388"/>
          </a:xfrm>
        </p:grpSpPr>
        <p:grpSp>
          <p:nvGrpSpPr>
            <p:cNvPr id="13434" name="Group 34"/>
            <p:cNvGrpSpPr/>
            <p:nvPr/>
          </p:nvGrpSpPr>
          <p:grpSpPr>
            <a:xfrm>
              <a:off x="3920" y="3031"/>
              <a:ext cx="51" cy="193"/>
              <a:chOff x="2167" y="3082"/>
              <a:chExt cx="60" cy="336"/>
            </a:xfrm>
          </p:grpSpPr>
          <p:sp>
            <p:nvSpPr>
              <p:cNvPr id="13447" name="Oval 35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48" name="Oval 36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49" name="Oval 37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3435" name="Group 38"/>
            <p:cNvGrpSpPr/>
            <p:nvPr/>
          </p:nvGrpSpPr>
          <p:grpSpPr>
            <a:xfrm>
              <a:off x="3802" y="2921"/>
              <a:ext cx="59" cy="180"/>
              <a:chOff x="2479" y="3277"/>
              <a:chExt cx="59" cy="180"/>
            </a:xfrm>
          </p:grpSpPr>
          <p:sp>
            <p:nvSpPr>
              <p:cNvPr id="13444" name="Oval 39"/>
              <p:cNvSpPr/>
              <p:nvPr/>
            </p:nvSpPr>
            <p:spPr>
              <a:xfrm>
                <a:off x="2491" y="3348"/>
                <a:ext cx="47" cy="26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45" name="Oval 40"/>
              <p:cNvSpPr/>
              <p:nvPr/>
            </p:nvSpPr>
            <p:spPr>
              <a:xfrm rot="-770803">
                <a:off x="2482" y="3277"/>
                <a:ext cx="24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46" name="Oval 41"/>
              <p:cNvSpPr/>
              <p:nvPr/>
            </p:nvSpPr>
            <p:spPr>
              <a:xfrm rot="770803" flipV="1">
                <a:off x="2479" y="3366"/>
                <a:ext cx="24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3436" name="Group 42"/>
            <p:cNvGrpSpPr/>
            <p:nvPr/>
          </p:nvGrpSpPr>
          <p:grpSpPr>
            <a:xfrm>
              <a:off x="3826" y="3091"/>
              <a:ext cx="53" cy="158"/>
              <a:chOff x="2167" y="3082"/>
              <a:chExt cx="60" cy="336"/>
            </a:xfrm>
          </p:grpSpPr>
          <p:sp>
            <p:nvSpPr>
              <p:cNvPr id="13441" name="Oval 43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42" name="Oval 44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43" name="Oval 45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3437" name="Group 46"/>
            <p:cNvGrpSpPr/>
            <p:nvPr/>
          </p:nvGrpSpPr>
          <p:grpSpPr>
            <a:xfrm>
              <a:off x="3953" y="2861"/>
              <a:ext cx="42" cy="178"/>
              <a:chOff x="2693" y="2780"/>
              <a:chExt cx="42" cy="178"/>
            </a:xfrm>
          </p:grpSpPr>
          <p:sp>
            <p:nvSpPr>
              <p:cNvPr id="13438" name="Oval 47"/>
              <p:cNvSpPr/>
              <p:nvPr/>
            </p:nvSpPr>
            <p:spPr>
              <a:xfrm flipH="1">
                <a:off x="2693" y="2850"/>
                <a:ext cx="42" cy="26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39" name="Oval 48"/>
              <p:cNvSpPr/>
              <p:nvPr/>
            </p:nvSpPr>
            <p:spPr>
              <a:xfrm rot="770803" flipH="1">
                <a:off x="2711" y="2780"/>
                <a:ext cx="21" cy="90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40" name="Oval 49"/>
              <p:cNvSpPr/>
              <p:nvPr/>
            </p:nvSpPr>
            <p:spPr>
              <a:xfrm rot="-770803" flipH="1" flipV="1">
                <a:off x="2714" y="2868"/>
                <a:ext cx="21" cy="90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4353" name="Group 50"/>
          <p:cNvGrpSpPr/>
          <p:nvPr/>
        </p:nvGrpSpPr>
        <p:grpSpPr>
          <a:xfrm>
            <a:off x="6762750" y="2073275"/>
            <a:ext cx="1133475" cy="1052513"/>
            <a:chOff x="2840" y="1720"/>
            <a:chExt cx="784" cy="728"/>
          </a:xfrm>
        </p:grpSpPr>
        <p:sp>
          <p:nvSpPr>
            <p:cNvPr id="13424" name="Freeform 51"/>
            <p:cNvSpPr/>
            <p:nvPr/>
          </p:nvSpPr>
          <p:spPr>
            <a:xfrm>
              <a:off x="2840" y="1720"/>
              <a:ext cx="784" cy="728"/>
            </a:xfrm>
            <a:custGeom>
              <a:avLst/>
              <a:gdLst>
                <a:gd name="txL" fmla="*/ 0 w 1205"/>
                <a:gd name="txT" fmla="*/ 0 h 1107"/>
                <a:gd name="txR" fmla="*/ 1205 w 1205"/>
                <a:gd name="txB" fmla="*/ 1107 h 110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205" h="1107">
                  <a:moveTo>
                    <a:pt x="664" y="16"/>
                  </a:moveTo>
                  <a:cubicBezTo>
                    <a:pt x="584" y="24"/>
                    <a:pt x="384" y="8"/>
                    <a:pt x="280" y="64"/>
                  </a:cubicBezTo>
                  <a:cubicBezTo>
                    <a:pt x="176" y="120"/>
                    <a:pt x="80" y="256"/>
                    <a:pt x="40" y="352"/>
                  </a:cubicBezTo>
                  <a:cubicBezTo>
                    <a:pt x="0" y="448"/>
                    <a:pt x="32" y="552"/>
                    <a:pt x="40" y="640"/>
                  </a:cubicBezTo>
                  <a:cubicBezTo>
                    <a:pt x="48" y="728"/>
                    <a:pt x="36" y="813"/>
                    <a:pt x="88" y="880"/>
                  </a:cubicBezTo>
                  <a:cubicBezTo>
                    <a:pt x="140" y="947"/>
                    <a:pt x="246" y="1008"/>
                    <a:pt x="349" y="1043"/>
                  </a:cubicBezTo>
                  <a:cubicBezTo>
                    <a:pt x="452" y="1078"/>
                    <a:pt x="589" y="1107"/>
                    <a:pt x="705" y="1088"/>
                  </a:cubicBezTo>
                  <a:cubicBezTo>
                    <a:pt x="821" y="1069"/>
                    <a:pt x="967" y="1011"/>
                    <a:pt x="1048" y="928"/>
                  </a:cubicBezTo>
                  <a:cubicBezTo>
                    <a:pt x="1129" y="845"/>
                    <a:pt x="1179" y="700"/>
                    <a:pt x="1192" y="592"/>
                  </a:cubicBezTo>
                  <a:cubicBezTo>
                    <a:pt x="1205" y="484"/>
                    <a:pt x="1159" y="357"/>
                    <a:pt x="1127" y="277"/>
                  </a:cubicBezTo>
                  <a:cubicBezTo>
                    <a:pt x="1095" y="197"/>
                    <a:pt x="1061" y="155"/>
                    <a:pt x="1000" y="112"/>
                  </a:cubicBezTo>
                  <a:cubicBezTo>
                    <a:pt x="939" y="69"/>
                    <a:pt x="816" y="32"/>
                    <a:pt x="760" y="16"/>
                  </a:cubicBezTo>
                  <a:cubicBezTo>
                    <a:pt x="704" y="0"/>
                    <a:pt x="744" y="8"/>
                    <a:pt x="664" y="16"/>
                  </a:cubicBezTo>
                  <a:close/>
                </a:path>
              </a:pathLst>
            </a:custGeom>
            <a:solidFill>
              <a:srgbClr val="FF99C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3425" name="Freeform 52"/>
            <p:cNvSpPr/>
            <p:nvPr/>
          </p:nvSpPr>
          <p:spPr>
            <a:xfrm>
              <a:off x="2912" y="1791"/>
              <a:ext cx="236" cy="468"/>
            </a:xfrm>
            <a:custGeom>
              <a:avLst/>
              <a:gdLst>
                <a:gd name="txL" fmla="*/ 0 w 208"/>
                <a:gd name="txT" fmla="*/ 0 h 412"/>
                <a:gd name="txR" fmla="*/ 208 w 208"/>
                <a:gd name="txB" fmla="*/ 412 h 412"/>
              </a:gdLst>
              <a:ahLst/>
              <a:cxnLst>
                <a:cxn ang="0">
                  <a:pos x="987" y="0"/>
                </a:cxn>
                <a:cxn ang="0">
                  <a:pos x="160" y="385"/>
                </a:cxn>
                <a:cxn ang="0">
                  <a:pos x="160" y="826"/>
                </a:cxn>
                <a:cxn ang="0">
                  <a:pos x="605" y="977"/>
                </a:cxn>
                <a:cxn ang="0">
                  <a:pos x="750" y="1129"/>
                </a:cxn>
                <a:cxn ang="0">
                  <a:pos x="987" y="1197"/>
                </a:cxn>
                <a:cxn ang="0">
                  <a:pos x="1189" y="1650"/>
                </a:cxn>
                <a:cxn ang="0">
                  <a:pos x="834" y="2033"/>
                </a:cxn>
                <a:cxn ang="0">
                  <a:pos x="390" y="2176"/>
                </a:cxn>
                <a:cxn ang="0">
                  <a:pos x="534" y="2849"/>
                </a:cxn>
                <a:cxn ang="0">
                  <a:pos x="681" y="3084"/>
                </a:cxn>
                <a:cxn ang="0">
                  <a:pos x="1074" y="3001"/>
                </a:cxn>
                <a:cxn ang="0">
                  <a:pos x="1569" y="2993"/>
                </a:cxn>
              </a:cxnLst>
              <a:rect l="txL" t="txT" r="txR" b="txB"/>
              <a:pathLst>
                <a:path w="208" h="412">
                  <a:moveTo>
                    <a:pt x="130" y="0"/>
                  </a:moveTo>
                  <a:cubicBezTo>
                    <a:pt x="74" y="9"/>
                    <a:pt x="58" y="12"/>
                    <a:pt x="21" y="49"/>
                  </a:cubicBezTo>
                  <a:cubicBezTo>
                    <a:pt x="16" y="64"/>
                    <a:pt x="0" y="92"/>
                    <a:pt x="21" y="107"/>
                  </a:cubicBezTo>
                  <a:cubicBezTo>
                    <a:pt x="38" y="119"/>
                    <a:pt x="80" y="127"/>
                    <a:pt x="80" y="127"/>
                  </a:cubicBezTo>
                  <a:cubicBezTo>
                    <a:pt x="86" y="134"/>
                    <a:pt x="92" y="141"/>
                    <a:pt x="100" y="147"/>
                  </a:cubicBezTo>
                  <a:cubicBezTo>
                    <a:pt x="108" y="152"/>
                    <a:pt x="122" y="150"/>
                    <a:pt x="130" y="156"/>
                  </a:cubicBezTo>
                  <a:cubicBezTo>
                    <a:pt x="146" y="170"/>
                    <a:pt x="152" y="196"/>
                    <a:pt x="159" y="214"/>
                  </a:cubicBezTo>
                  <a:cubicBezTo>
                    <a:pt x="140" y="243"/>
                    <a:pt x="142" y="250"/>
                    <a:pt x="109" y="264"/>
                  </a:cubicBezTo>
                  <a:cubicBezTo>
                    <a:pt x="91" y="272"/>
                    <a:pt x="51" y="283"/>
                    <a:pt x="51" y="283"/>
                  </a:cubicBezTo>
                  <a:cubicBezTo>
                    <a:pt x="17" y="336"/>
                    <a:pt x="35" y="328"/>
                    <a:pt x="71" y="371"/>
                  </a:cubicBezTo>
                  <a:cubicBezTo>
                    <a:pt x="78" y="380"/>
                    <a:pt x="80" y="395"/>
                    <a:pt x="90" y="401"/>
                  </a:cubicBezTo>
                  <a:cubicBezTo>
                    <a:pt x="108" y="412"/>
                    <a:pt x="142" y="391"/>
                    <a:pt x="142" y="391"/>
                  </a:cubicBezTo>
                  <a:cubicBezTo>
                    <a:pt x="168" y="350"/>
                    <a:pt x="157" y="390"/>
                    <a:pt x="208" y="390"/>
                  </a:cubicBezTo>
                </a:path>
              </a:pathLst>
            </a:custGeom>
            <a:noFill/>
            <a:ln w="2222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426" name="Freeform 53"/>
            <p:cNvSpPr/>
            <p:nvPr/>
          </p:nvSpPr>
          <p:spPr>
            <a:xfrm>
              <a:off x="3065" y="1781"/>
              <a:ext cx="449" cy="438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346" y="393"/>
                </a:cxn>
                <a:cxn ang="0">
                  <a:pos x="419" y="208"/>
                </a:cxn>
                <a:cxn ang="0">
                  <a:pos x="381" y="167"/>
                </a:cxn>
                <a:cxn ang="0">
                  <a:pos x="325" y="197"/>
                </a:cxn>
                <a:cxn ang="0">
                  <a:pos x="299" y="197"/>
                </a:cxn>
                <a:cxn ang="0">
                  <a:pos x="265" y="208"/>
                </a:cxn>
                <a:cxn ang="0">
                  <a:pos x="200" y="189"/>
                </a:cxn>
                <a:cxn ang="0">
                  <a:pos x="213" y="112"/>
                </a:cxn>
                <a:cxn ang="0">
                  <a:pos x="254" y="68"/>
                </a:cxn>
                <a:cxn ang="0">
                  <a:pos x="178" y="13"/>
                </a:cxn>
                <a:cxn ang="0">
                  <a:pos x="142" y="5"/>
                </a:cxn>
                <a:cxn ang="0">
                  <a:pos x="89" y="36"/>
                </a:cxn>
                <a:cxn ang="0">
                  <a:pos x="0" y="73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2222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427" name="Freeform 54"/>
            <p:cNvSpPr/>
            <p:nvPr/>
          </p:nvSpPr>
          <p:spPr>
            <a:xfrm>
              <a:off x="3120" y="1888"/>
              <a:ext cx="97" cy="496"/>
            </a:xfrm>
            <a:custGeom>
              <a:avLst/>
              <a:gdLst>
                <a:gd name="txL" fmla="*/ 0 w 236"/>
                <a:gd name="txT" fmla="*/ 0 h 478"/>
                <a:gd name="txR" fmla="*/ 236 w 236"/>
                <a:gd name="txB" fmla="*/ 478 h 478"/>
              </a:gdLst>
              <a:ahLst/>
              <a:cxnLst>
                <a:cxn ang="0">
                  <a:pos x="0" y="0"/>
                </a:cxn>
                <a:cxn ang="0">
                  <a:pos x="0" y="99"/>
                </a:cxn>
                <a:cxn ang="0">
                  <a:pos x="0" y="221"/>
                </a:cxn>
                <a:cxn ang="0">
                  <a:pos x="0" y="260"/>
                </a:cxn>
                <a:cxn ang="0">
                  <a:pos x="0" y="302"/>
                </a:cxn>
                <a:cxn ang="0">
                  <a:pos x="0" y="321"/>
                </a:cxn>
                <a:cxn ang="0">
                  <a:pos x="0" y="440"/>
                </a:cxn>
                <a:cxn ang="0">
                  <a:pos x="0" y="543"/>
                </a:cxn>
                <a:cxn ang="0">
                  <a:pos x="0" y="583"/>
                </a:cxn>
                <a:cxn ang="0">
                  <a:pos x="0" y="763"/>
                </a:cxn>
                <a:cxn ang="0">
                  <a:pos x="0" y="824"/>
                </a:cxn>
                <a:cxn ang="0">
                  <a:pos x="0" y="862"/>
                </a:cxn>
                <a:cxn ang="0">
                  <a:pos x="0" y="801"/>
                </a:cxn>
              </a:cxnLst>
              <a:rect l="txL" t="txT" r="txR" b="txB"/>
              <a:pathLst>
                <a:path w="236" h="478">
                  <a:moveTo>
                    <a:pt x="147" y="0"/>
                  </a:moveTo>
                  <a:cubicBezTo>
                    <a:pt x="84" y="10"/>
                    <a:pt x="66" y="14"/>
                    <a:pt x="24" y="56"/>
                  </a:cubicBezTo>
                  <a:cubicBezTo>
                    <a:pt x="18" y="73"/>
                    <a:pt x="0" y="105"/>
                    <a:pt x="24" y="122"/>
                  </a:cubicBezTo>
                  <a:cubicBezTo>
                    <a:pt x="43" y="136"/>
                    <a:pt x="91" y="144"/>
                    <a:pt x="91" y="144"/>
                  </a:cubicBezTo>
                  <a:cubicBezTo>
                    <a:pt x="98" y="152"/>
                    <a:pt x="104" y="161"/>
                    <a:pt x="113" y="167"/>
                  </a:cubicBezTo>
                  <a:cubicBezTo>
                    <a:pt x="123" y="173"/>
                    <a:pt x="138" y="171"/>
                    <a:pt x="147" y="178"/>
                  </a:cubicBezTo>
                  <a:cubicBezTo>
                    <a:pt x="166" y="193"/>
                    <a:pt x="173" y="223"/>
                    <a:pt x="180" y="244"/>
                  </a:cubicBezTo>
                  <a:cubicBezTo>
                    <a:pt x="159" y="276"/>
                    <a:pt x="161" y="284"/>
                    <a:pt x="124" y="300"/>
                  </a:cubicBezTo>
                  <a:cubicBezTo>
                    <a:pt x="103" y="309"/>
                    <a:pt x="58" y="322"/>
                    <a:pt x="58" y="322"/>
                  </a:cubicBezTo>
                  <a:cubicBezTo>
                    <a:pt x="19" y="382"/>
                    <a:pt x="40" y="373"/>
                    <a:pt x="80" y="422"/>
                  </a:cubicBezTo>
                  <a:cubicBezTo>
                    <a:pt x="89" y="432"/>
                    <a:pt x="91" y="449"/>
                    <a:pt x="102" y="456"/>
                  </a:cubicBezTo>
                  <a:cubicBezTo>
                    <a:pt x="122" y="469"/>
                    <a:pt x="169" y="478"/>
                    <a:pt x="169" y="478"/>
                  </a:cubicBezTo>
                  <a:cubicBezTo>
                    <a:pt x="199" y="431"/>
                    <a:pt x="178" y="444"/>
                    <a:pt x="236" y="444"/>
                  </a:cubicBezTo>
                </a:path>
              </a:pathLst>
            </a:custGeom>
            <a:noFill/>
            <a:ln w="2222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428" name="Freeform 55"/>
            <p:cNvSpPr/>
            <p:nvPr/>
          </p:nvSpPr>
          <p:spPr>
            <a:xfrm rot="3920436">
              <a:off x="3079" y="1961"/>
              <a:ext cx="481" cy="201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1062" y="0"/>
                </a:cxn>
                <a:cxn ang="0">
                  <a:pos x="1262" y="0"/>
                </a:cxn>
                <a:cxn ang="0">
                  <a:pos x="1153" y="0"/>
                </a:cxn>
                <a:cxn ang="0">
                  <a:pos x="968" y="0"/>
                </a:cxn>
                <a:cxn ang="0">
                  <a:pos x="882" y="0"/>
                </a:cxn>
                <a:cxn ang="0">
                  <a:pos x="788" y="0"/>
                </a:cxn>
                <a:cxn ang="0">
                  <a:pos x="600" y="0"/>
                </a:cxn>
                <a:cxn ang="0">
                  <a:pos x="639" y="0"/>
                </a:cxn>
                <a:cxn ang="0">
                  <a:pos x="754" y="0"/>
                </a:cxn>
                <a:cxn ang="0">
                  <a:pos x="546" y="0"/>
                </a:cxn>
                <a:cxn ang="0">
                  <a:pos x="448" y="0"/>
                </a:cxn>
                <a:cxn ang="0">
                  <a:pos x="251" y="0"/>
                </a:cxn>
                <a:cxn ang="0">
                  <a:pos x="0" y="0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2222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429" name="Oval 56"/>
            <p:cNvSpPr/>
            <p:nvPr/>
          </p:nvSpPr>
          <p:spPr>
            <a:xfrm>
              <a:off x="3046" y="1986"/>
              <a:ext cx="54" cy="54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430" name="Oval 57"/>
            <p:cNvSpPr/>
            <p:nvPr/>
          </p:nvSpPr>
          <p:spPr>
            <a:xfrm>
              <a:off x="3235" y="1930"/>
              <a:ext cx="54" cy="54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431" name="Oval 58"/>
            <p:cNvSpPr/>
            <p:nvPr/>
          </p:nvSpPr>
          <p:spPr>
            <a:xfrm>
              <a:off x="3281" y="2033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432" name="Oval 59"/>
            <p:cNvSpPr/>
            <p:nvPr/>
          </p:nvSpPr>
          <p:spPr>
            <a:xfrm>
              <a:off x="3170" y="2092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433" name="Oval 60"/>
            <p:cNvSpPr/>
            <p:nvPr/>
          </p:nvSpPr>
          <p:spPr>
            <a:xfrm>
              <a:off x="3008" y="2211"/>
              <a:ext cx="109" cy="109"/>
            </a:xfrm>
            <a:prstGeom prst="ellipse">
              <a:avLst/>
            </a:prstGeom>
            <a:solidFill>
              <a:srgbClr val="993366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4354" name="Text Box 66"/>
          <p:cNvSpPr txBox="1"/>
          <p:nvPr/>
        </p:nvSpPr>
        <p:spPr>
          <a:xfrm>
            <a:off x="7324725" y="3562350"/>
            <a:ext cx="171767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Kì cuối</a:t>
            </a:r>
            <a:endParaRPr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55" name="Freeform 2" descr="Stationery"/>
          <p:cNvSpPr/>
          <p:nvPr/>
        </p:nvSpPr>
        <p:spPr>
          <a:xfrm>
            <a:off x="4724400" y="4318000"/>
            <a:ext cx="3611563" cy="1939925"/>
          </a:xfrm>
          <a:custGeom>
            <a:avLst/>
            <a:gdLst>
              <a:gd name="txL" fmla="*/ 0 w 2275"/>
              <a:gd name="txT" fmla="*/ 0 h 1222"/>
              <a:gd name="txR" fmla="*/ 2275 w 2275"/>
              <a:gd name="txB" fmla="*/ 1222 h 1222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275" h="1222">
                <a:moveTo>
                  <a:pt x="1267" y="72"/>
                </a:moveTo>
                <a:cubicBezTo>
                  <a:pt x="1218" y="97"/>
                  <a:pt x="1185" y="199"/>
                  <a:pt x="1126" y="201"/>
                </a:cubicBezTo>
                <a:cubicBezTo>
                  <a:pt x="1067" y="203"/>
                  <a:pt x="1013" y="109"/>
                  <a:pt x="914" y="84"/>
                </a:cubicBezTo>
                <a:cubicBezTo>
                  <a:pt x="815" y="59"/>
                  <a:pt x="669" y="0"/>
                  <a:pt x="529" y="50"/>
                </a:cubicBezTo>
                <a:cubicBezTo>
                  <a:pt x="389" y="100"/>
                  <a:pt x="151" y="273"/>
                  <a:pt x="76" y="385"/>
                </a:cubicBezTo>
                <a:cubicBezTo>
                  <a:pt x="0" y="496"/>
                  <a:pt x="60" y="617"/>
                  <a:pt x="76" y="719"/>
                </a:cubicBezTo>
                <a:cubicBezTo>
                  <a:pt x="91" y="822"/>
                  <a:pt x="68" y="920"/>
                  <a:pt x="166" y="998"/>
                </a:cubicBezTo>
                <a:cubicBezTo>
                  <a:pt x="264" y="1076"/>
                  <a:pt x="548" y="1154"/>
                  <a:pt x="659" y="1188"/>
                </a:cubicBezTo>
                <a:cubicBezTo>
                  <a:pt x="770" y="1222"/>
                  <a:pt x="776" y="1204"/>
                  <a:pt x="832" y="1200"/>
                </a:cubicBezTo>
                <a:cubicBezTo>
                  <a:pt x="888" y="1196"/>
                  <a:pt x="940" y="1190"/>
                  <a:pt x="997" y="1165"/>
                </a:cubicBezTo>
                <a:cubicBezTo>
                  <a:pt x="1054" y="1140"/>
                  <a:pt x="1120" y="1052"/>
                  <a:pt x="1173" y="1048"/>
                </a:cubicBezTo>
                <a:cubicBezTo>
                  <a:pt x="1226" y="1044"/>
                  <a:pt x="1254" y="1119"/>
                  <a:pt x="1314" y="1142"/>
                </a:cubicBezTo>
                <a:cubicBezTo>
                  <a:pt x="1374" y="1165"/>
                  <a:pt x="1426" y="1204"/>
                  <a:pt x="1537" y="1189"/>
                </a:cubicBezTo>
                <a:cubicBezTo>
                  <a:pt x="1648" y="1174"/>
                  <a:pt x="1860" y="1141"/>
                  <a:pt x="1979" y="1054"/>
                </a:cubicBezTo>
                <a:cubicBezTo>
                  <a:pt x="2098" y="967"/>
                  <a:pt x="2226" y="789"/>
                  <a:pt x="2250" y="664"/>
                </a:cubicBezTo>
                <a:cubicBezTo>
                  <a:pt x="2275" y="538"/>
                  <a:pt x="2188" y="391"/>
                  <a:pt x="2128" y="298"/>
                </a:cubicBezTo>
                <a:cubicBezTo>
                  <a:pt x="2067" y="205"/>
                  <a:pt x="1975" y="151"/>
                  <a:pt x="1888" y="106"/>
                </a:cubicBezTo>
                <a:cubicBezTo>
                  <a:pt x="1801" y="61"/>
                  <a:pt x="1711" y="31"/>
                  <a:pt x="1608" y="25"/>
                </a:cubicBezTo>
                <a:cubicBezTo>
                  <a:pt x="1505" y="19"/>
                  <a:pt x="1338" y="62"/>
                  <a:pt x="1267" y="72"/>
                </a:cubicBezTo>
                <a:close/>
              </a:path>
            </a:pathLst>
          </a:custGeom>
          <a:blipFill rotWithShape="0">
            <a:blip r:embed="rId1"/>
          </a:blipFill>
          <a:ln w="9525" cap="flat" cmpd="sng">
            <a:prstDash val="solid"/>
            <a:headEnd type="none" w="med" len="med"/>
            <a:tailEnd type="none" w="med" len="med"/>
          </a:ln>
          <a:scene3d>
            <a:camera prst="legacyPerspectiveFront">
              <a:rot lat="21000000" lon="213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/>
          <a:p>
            <a:endParaRPr lang="en-US"/>
          </a:p>
        </p:txBody>
      </p:sp>
      <p:sp>
        <p:nvSpPr>
          <p:cNvPr id="14356" name="AutoShape 3"/>
          <p:cNvSpPr/>
          <p:nvPr/>
        </p:nvSpPr>
        <p:spPr>
          <a:xfrm>
            <a:off x="7837488" y="5143500"/>
            <a:ext cx="346075" cy="280988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4357" name="AutoShape 4"/>
          <p:cNvSpPr/>
          <p:nvPr/>
        </p:nvSpPr>
        <p:spPr>
          <a:xfrm>
            <a:off x="4860925" y="5154613"/>
            <a:ext cx="365125" cy="269875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grpSp>
        <p:nvGrpSpPr>
          <p:cNvPr id="14358" name="Group 5"/>
          <p:cNvGrpSpPr/>
          <p:nvPr/>
        </p:nvGrpSpPr>
        <p:grpSpPr>
          <a:xfrm>
            <a:off x="5419725" y="4886325"/>
            <a:ext cx="373063" cy="749300"/>
            <a:chOff x="3802" y="2861"/>
            <a:chExt cx="193" cy="388"/>
          </a:xfrm>
        </p:grpSpPr>
        <p:grpSp>
          <p:nvGrpSpPr>
            <p:cNvPr id="13408" name="Group 6"/>
            <p:cNvGrpSpPr/>
            <p:nvPr/>
          </p:nvGrpSpPr>
          <p:grpSpPr>
            <a:xfrm>
              <a:off x="3920" y="3031"/>
              <a:ext cx="51" cy="193"/>
              <a:chOff x="2167" y="3082"/>
              <a:chExt cx="60" cy="336"/>
            </a:xfrm>
          </p:grpSpPr>
          <p:sp>
            <p:nvSpPr>
              <p:cNvPr id="13421" name="Oval 7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22" name="Oval 8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23" name="Oval 9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3409" name="Group 10"/>
            <p:cNvGrpSpPr/>
            <p:nvPr/>
          </p:nvGrpSpPr>
          <p:grpSpPr>
            <a:xfrm>
              <a:off x="3802" y="2921"/>
              <a:ext cx="59" cy="180"/>
              <a:chOff x="2479" y="3277"/>
              <a:chExt cx="59" cy="180"/>
            </a:xfrm>
          </p:grpSpPr>
          <p:sp>
            <p:nvSpPr>
              <p:cNvPr id="13418" name="Oval 11"/>
              <p:cNvSpPr/>
              <p:nvPr/>
            </p:nvSpPr>
            <p:spPr>
              <a:xfrm>
                <a:off x="2491" y="3348"/>
                <a:ext cx="47" cy="26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19" name="Oval 12"/>
              <p:cNvSpPr/>
              <p:nvPr/>
            </p:nvSpPr>
            <p:spPr>
              <a:xfrm rot="-770803">
                <a:off x="2482" y="3277"/>
                <a:ext cx="24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20" name="Oval 13"/>
              <p:cNvSpPr/>
              <p:nvPr/>
            </p:nvSpPr>
            <p:spPr>
              <a:xfrm rot="770803" flipV="1">
                <a:off x="2479" y="3366"/>
                <a:ext cx="24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3410" name="Group 14"/>
            <p:cNvGrpSpPr/>
            <p:nvPr/>
          </p:nvGrpSpPr>
          <p:grpSpPr>
            <a:xfrm>
              <a:off x="3826" y="3091"/>
              <a:ext cx="53" cy="158"/>
              <a:chOff x="2167" y="3082"/>
              <a:chExt cx="60" cy="336"/>
            </a:xfrm>
          </p:grpSpPr>
          <p:sp>
            <p:nvSpPr>
              <p:cNvPr id="13415" name="Oval 15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16" name="Oval 16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17" name="Oval 17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3411" name="Group 18"/>
            <p:cNvGrpSpPr/>
            <p:nvPr/>
          </p:nvGrpSpPr>
          <p:grpSpPr>
            <a:xfrm>
              <a:off x="3953" y="2861"/>
              <a:ext cx="42" cy="178"/>
              <a:chOff x="2693" y="2780"/>
              <a:chExt cx="42" cy="178"/>
            </a:xfrm>
          </p:grpSpPr>
          <p:sp>
            <p:nvSpPr>
              <p:cNvPr id="13412" name="Oval 19"/>
              <p:cNvSpPr/>
              <p:nvPr/>
            </p:nvSpPr>
            <p:spPr>
              <a:xfrm flipH="1">
                <a:off x="2693" y="2850"/>
                <a:ext cx="42" cy="26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13" name="Oval 20"/>
              <p:cNvSpPr/>
              <p:nvPr/>
            </p:nvSpPr>
            <p:spPr>
              <a:xfrm rot="770803" flipH="1">
                <a:off x="2711" y="2780"/>
                <a:ext cx="21" cy="90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414" name="Oval 21"/>
              <p:cNvSpPr/>
              <p:nvPr/>
            </p:nvSpPr>
            <p:spPr>
              <a:xfrm rot="-770803" flipH="1" flipV="1">
                <a:off x="2714" y="2868"/>
                <a:ext cx="21" cy="90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4359" name="Group 22"/>
          <p:cNvGrpSpPr/>
          <p:nvPr/>
        </p:nvGrpSpPr>
        <p:grpSpPr>
          <a:xfrm>
            <a:off x="5167313" y="4772025"/>
            <a:ext cx="1133475" cy="1052513"/>
            <a:chOff x="2840" y="1720"/>
            <a:chExt cx="784" cy="728"/>
          </a:xfrm>
        </p:grpSpPr>
        <p:sp>
          <p:nvSpPr>
            <p:cNvPr id="13398" name="Freeform 23"/>
            <p:cNvSpPr/>
            <p:nvPr/>
          </p:nvSpPr>
          <p:spPr>
            <a:xfrm>
              <a:off x="2840" y="1720"/>
              <a:ext cx="784" cy="728"/>
            </a:xfrm>
            <a:custGeom>
              <a:avLst/>
              <a:gdLst>
                <a:gd name="txL" fmla="*/ 0 w 1205"/>
                <a:gd name="txT" fmla="*/ 0 h 1107"/>
                <a:gd name="txR" fmla="*/ 1205 w 1205"/>
                <a:gd name="txB" fmla="*/ 1107 h 110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205" h="1107">
                  <a:moveTo>
                    <a:pt x="664" y="16"/>
                  </a:moveTo>
                  <a:cubicBezTo>
                    <a:pt x="584" y="24"/>
                    <a:pt x="384" y="8"/>
                    <a:pt x="280" y="64"/>
                  </a:cubicBezTo>
                  <a:cubicBezTo>
                    <a:pt x="176" y="120"/>
                    <a:pt x="80" y="256"/>
                    <a:pt x="40" y="352"/>
                  </a:cubicBezTo>
                  <a:cubicBezTo>
                    <a:pt x="0" y="448"/>
                    <a:pt x="32" y="552"/>
                    <a:pt x="40" y="640"/>
                  </a:cubicBezTo>
                  <a:cubicBezTo>
                    <a:pt x="48" y="728"/>
                    <a:pt x="36" y="813"/>
                    <a:pt x="88" y="880"/>
                  </a:cubicBezTo>
                  <a:cubicBezTo>
                    <a:pt x="140" y="947"/>
                    <a:pt x="246" y="1008"/>
                    <a:pt x="349" y="1043"/>
                  </a:cubicBezTo>
                  <a:cubicBezTo>
                    <a:pt x="452" y="1078"/>
                    <a:pt x="589" y="1107"/>
                    <a:pt x="705" y="1088"/>
                  </a:cubicBezTo>
                  <a:cubicBezTo>
                    <a:pt x="821" y="1069"/>
                    <a:pt x="967" y="1011"/>
                    <a:pt x="1048" y="928"/>
                  </a:cubicBezTo>
                  <a:cubicBezTo>
                    <a:pt x="1129" y="845"/>
                    <a:pt x="1179" y="700"/>
                    <a:pt x="1192" y="592"/>
                  </a:cubicBezTo>
                  <a:cubicBezTo>
                    <a:pt x="1205" y="484"/>
                    <a:pt x="1159" y="357"/>
                    <a:pt x="1127" y="277"/>
                  </a:cubicBezTo>
                  <a:cubicBezTo>
                    <a:pt x="1095" y="197"/>
                    <a:pt x="1061" y="155"/>
                    <a:pt x="1000" y="112"/>
                  </a:cubicBezTo>
                  <a:cubicBezTo>
                    <a:pt x="939" y="69"/>
                    <a:pt x="816" y="32"/>
                    <a:pt x="760" y="16"/>
                  </a:cubicBezTo>
                  <a:cubicBezTo>
                    <a:pt x="704" y="0"/>
                    <a:pt x="744" y="8"/>
                    <a:pt x="664" y="16"/>
                  </a:cubicBezTo>
                  <a:close/>
                </a:path>
              </a:pathLst>
            </a:custGeom>
            <a:solidFill>
              <a:srgbClr val="FF99C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3399" name="Freeform 24"/>
            <p:cNvSpPr/>
            <p:nvPr/>
          </p:nvSpPr>
          <p:spPr>
            <a:xfrm>
              <a:off x="2912" y="1791"/>
              <a:ext cx="236" cy="468"/>
            </a:xfrm>
            <a:custGeom>
              <a:avLst/>
              <a:gdLst>
                <a:gd name="txL" fmla="*/ 0 w 208"/>
                <a:gd name="txT" fmla="*/ 0 h 412"/>
                <a:gd name="txR" fmla="*/ 208 w 208"/>
                <a:gd name="txB" fmla="*/ 412 h 412"/>
              </a:gdLst>
              <a:ahLst/>
              <a:cxnLst>
                <a:cxn ang="0">
                  <a:pos x="987" y="0"/>
                </a:cxn>
                <a:cxn ang="0">
                  <a:pos x="160" y="385"/>
                </a:cxn>
                <a:cxn ang="0">
                  <a:pos x="160" y="826"/>
                </a:cxn>
                <a:cxn ang="0">
                  <a:pos x="605" y="977"/>
                </a:cxn>
                <a:cxn ang="0">
                  <a:pos x="750" y="1129"/>
                </a:cxn>
                <a:cxn ang="0">
                  <a:pos x="987" y="1197"/>
                </a:cxn>
                <a:cxn ang="0">
                  <a:pos x="1189" y="1650"/>
                </a:cxn>
                <a:cxn ang="0">
                  <a:pos x="834" y="2033"/>
                </a:cxn>
                <a:cxn ang="0">
                  <a:pos x="390" y="2176"/>
                </a:cxn>
                <a:cxn ang="0">
                  <a:pos x="534" y="2849"/>
                </a:cxn>
                <a:cxn ang="0">
                  <a:pos x="681" y="3084"/>
                </a:cxn>
                <a:cxn ang="0">
                  <a:pos x="1074" y="3001"/>
                </a:cxn>
                <a:cxn ang="0">
                  <a:pos x="1569" y="2993"/>
                </a:cxn>
              </a:cxnLst>
              <a:rect l="txL" t="txT" r="txR" b="txB"/>
              <a:pathLst>
                <a:path w="208" h="412">
                  <a:moveTo>
                    <a:pt x="130" y="0"/>
                  </a:moveTo>
                  <a:cubicBezTo>
                    <a:pt x="74" y="9"/>
                    <a:pt x="58" y="12"/>
                    <a:pt x="21" y="49"/>
                  </a:cubicBezTo>
                  <a:cubicBezTo>
                    <a:pt x="16" y="64"/>
                    <a:pt x="0" y="92"/>
                    <a:pt x="21" y="107"/>
                  </a:cubicBezTo>
                  <a:cubicBezTo>
                    <a:pt x="38" y="119"/>
                    <a:pt x="80" y="127"/>
                    <a:pt x="80" y="127"/>
                  </a:cubicBezTo>
                  <a:cubicBezTo>
                    <a:pt x="86" y="134"/>
                    <a:pt x="92" y="141"/>
                    <a:pt x="100" y="147"/>
                  </a:cubicBezTo>
                  <a:cubicBezTo>
                    <a:pt x="108" y="152"/>
                    <a:pt x="122" y="150"/>
                    <a:pt x="130" y="156"/>
                  </a:cubicBezTo>
                  <a:cubicBezTo>
                    <a:pt x="146" y="170"/>
                    <a:pt x="152" y="196"/>
                    <a:pt x="159" y="214"/>
                  </a:cubicBezTo>
                  <a:cubicBezTo>
                    <a:pt x="140" y="243"/>
                    <a:pt x="142" y="250"/>
                    <a:pt x="109" y="264"/>
                  </a:cubicBezTo>
                  <a:cubicBezTo>
                    <a:pt x="91" y="272"/>
                    <a:pt x="51" y="283"/>
                    <a:pt x="51" y="283"/>
                  </a:cubicBezTo>
                  <a:cubicBezTo>
                    <a:pt x="17" y="336"/>
                    <a:pt x="35" y="328"/>
                    <a:pt x="71" y="371"/>
                  </a:cubicBezTo>
                  <a:cubicBezTo>
                    <a:pt x="78" y="380"/>
                    <a:pt x="80" y="395"/>
                    <a:pt x="90" y="401"/>
                  </a:cubicBezTo>
                  <a:cubicBezTo>
                    <a:pt x="108" y="412"/>
                    <a:pt x="142" y="391"/>
                    <a:pt x="142" y="391"/>
                  </a:cubicBezTo>
                  <a:cubicBezTo>
                    <a:pt x="168" y="350"/>
                    <a:pt x="157" y="390"/>
                    <a:pt x="208" y="390"/>
                  </a:cubicBezTo>
                </a:path>
              </a:pathLst>
            </a:custGeom>
            <a:noFill/>
            <a:ln w="2222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400" name="Freeform 25"/>
            <p:cNvSpPr/>
            <p:nvPr/>
          </p:nvSpPr>
          <p:spPr>
            <a:xfrm>
              <a:off x="3065" y="1781"/>
              <a:ext cx="449" cy="438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346" y="393"/>
                </a:cxn>
                <a:cxn ang="0">
                  <a:pos x="419" y="208"/>
                </a:cxn>
                <a:cxn ang="0">
                  <a:pos x="381" y="167"/>
                </a:cxn>
                <a:cxn ang="0">
                  <a:pos x="325" y="197"/>
                </a:cxn>
                <a:cxn ang="0">
                  <a:pos x="299" y="197"/>
                </a:cxn>
                <a:cxn ang="0">
                  <a:pos x="265" y="208"/>
                </a:cxn>
                <a:cxn ang="0">
                  <a:pos x="200" y="189"/>
                </a:cxn>
                <a:cxn ang="0">
                  <a:pos x="213" y="112"/>
                </a:cxn>
                <a:cxn ang="0">
                  <a:pos x="254" y="68"/>
                </a:cxn>
                <a:cxn ang="0">
                  <a:pos x="178" y="13"/>
                </a:cxn>
                <a:cxn ang="0">
                  <a:pos x="142" y="5"/>
                </a:cxn>
                <a:cxn ang="0">
                  <a:pos x="89" y="36"/>
                </a:cxn>
                <a:cxn ang="0">
                  <a:pos x="0" y="73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2222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401" name="Freeform 26"/>
            <p:cNvSpPr/>
            <p:nvPr/>
          </p:nvSpPr>
          <p:spPr>
            <a:xfrm>
              <a:off x="3120" y="1888"/>
              <a:ext cx="97" cy="496"/>
            </a:xfrm>
            <a:custGeom>
              <a:avLst/>
              <a:gdLst>
                <a:gd name="txL" fmla="*/ 0 w 236"/>
                <a:gd name="txT" fmla="*/ 0 h 478"/>
                <a:gd name="txR" fmla="*/ 236 w 236"/>
                <a:gd name="txB" fmla="*/ 478 h 478"/>
              </a:gdLst>
              <a:ahLst/>
              <a:cxnLst>
                <a:cxn ang="0">
                  <a:pos x="0" y="0"/>
                </a:cxn>
                <a:cxn ang="0">
                  <a:pos x="0" y="99"/>
                </a:cxn>
                <a:cxn ang="0">
                  <a:pos x="0" y="221"/>
                </a:cxn>
                <a:cxn ang="0">
                  <a:pos x="0" y="260"/>
                </a:cxn>
                <a:cxn ang="0">
                  <a:pos x="0" y="302"/>
                </a:cxn>
                <a:cxn ang="0">
                  <a:pos x="0" y="321"/>
                </a:cxn>
                <a:cxn ang="0">
                  <a:pos x="0" y="440"/>
                </a:cxn>
                <a:cxn ang="0">
                  <a:pos x="0" y="543"/>
                </a:cxn>
                <a:cxn ang="0">
                  <a:pos x="0" y="583"/>
                </a:cxn>
                <a:cxn ang="0">
                  <a:pos x="0" y="763"/>
                </a:cxn>
                <a:cxn ang="0">
                  <a:pos x="0" y="824"/>
                </a:cxn>
                <a:cxn ang="0">
                  <a:pos x="0" y="862"/>
                </a:cxn>
                <a:cxn ang="0">
                  <a:pos x="0" y="801"/>
                </a:cxn>
              </a:cxnLst>
              <a:rect l="txL" t="txT" r="txR" b="txB"/>
              <a:pathLst>
                <a:path w="236" h="478">
                  <a:moveTo>
                    <a:pt x="147" y="0"/>
                  </a:moveTo>
                  <a:cubicBezTo>
                    <a:pt x="84" y="10"/>
                    <a:pt x="66" y="14"/>
                    <a:pt x="24" y="56"/>
                  </a:cubicBezTo>
                  <a:cubicBezTo>
                    <a:pt x="18" y="73"/>
                    <a:pt x="0" y="105"/>
                    <a:pt x="24" y="122"/>
                  </a:cubicBezTo>
                  <a:cubicBezTo>
                    <a:pt x="43" y="136"/>
                    <a:pt x="91" y="144"/>
                    <a:pt x="91" y="144"/>
                  </a:cubicBezTo>
                  <a:cubicBezTo>
                    <a:pt x="98" y="152"/>
                    <a:pt x="104" y="161"/>
                    <a:pt x="113" y="167"/>
                  </a:cubicBezTo>
                  <a:cubicBezTo>
                    <a:pt x="123" y="173"/>
                    <a:pt x="138" y="171"/>
                    <a:pt x="147" y="178"/>
                  </a:cubicBezTo>
                  <a:cubicBezTo>
                    <a:pt x="166" y="193"/>
                    <a:pt x="173" y="223"/>
                    <a:pt x="180" y="244"/>
                  </a:cubicBezTo>
                  <a:cubicBezTo>
                    <a:pt x="159" y="276"/>
                    <a:pt x="161" y="284"/>
                    <a:pt x="124" y="300"/>
                  </a:cubicBezTo>
                  <a:cubicBezTo>
                    <a:pt x="103" y="309"/>
                    <a:pt x="58" y="322"/>
                    <a:pt x="58" y="322"/>
                  </a:cubicBezTo>
                  <a:cubicBezTo>
                    <a:pt x="19" y="382"/>
                    <a:pt x="40" y="373"/>
                    <a:pt x="80" y="422"/>
                  </a:cubicBezTo>
                  <a:cubicBezTo>
                    <a:pt x="89" y="432"/>
                    <a:pt x="91" y="449"/>
                    <a:pt x="102" y="456"/>
                  </a:cubicBezTo>
                  <a:cubicBezTo>
                    <a:pt x="122" y="469"/>
                    <a:pt x="169" y="478"/>
                    <a:pt x="169" y="478"/>
                  </a:cubicBezTo>
                  <a:cubicBezTo>
                    <a:pt x="199" y="431"/>
                    <a:pt x="178" y="444"/>
                    <a:pt x="236" y="444"/>
                  </a:cubicBezTo>
                </a:path>
              </a:pathLst>
            </a:custGeom>
            <a:noFill/>
            <a:ln w="2222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402" name="Freeform 27"/>
            <p:cNvSpPr/>
            <p:nvPr/>
          </p:nvSpPr>
          <p:spPr>
            <a:xfrm rot="3920436">
              <a:off x="3079" y="1961"/>
              <a:ext cx="481" cy="201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1062" y="0"/>
                </a:cxn>
                <a:cxn ang="0">
                  <a:pos x="1262" y="0"/>
                </a:cxn>
                <a:cxn ang="0">
                  <a:pos x="1153" y="0"/>
                </a:cxn>
                <a:cxn ang="0">
                  <a:pos x="968" y="0"/>
                </a:cxn>
                <a:cxn ang="0">
                  <a:pos x="882" y="0"/>
                </a:cxn>
                <a:cxn ang="0">
                  <a:pos x="788" y="0"/>
                </a:cxn>
                <a:cxn ang="0">
                  <a:pos x="600" y="0"/>
                </a:cxn>
                <a:cxn ang="0">
                  <a:pos x="639" y="0"/>
                </a:cxn>
                <a:cxn ang="0">
                  <a:pos x="754" y="0"/>
                </a:cxn>
                <a:cxn ang="0">
                  <a:pos x="546" y="0"/>
                </a:cxn>
                <a:cxn ang="0">
                  <a:pos x="448" y="0"/>
                </a:cxn>
                <a:cxn ang="0">
                  <a:pos x="251" y="0"/>
                </a:cxn>
                <a:cxn ang="0">
                  <a:pos x="0" y="0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2222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403" name="Oval 28"/>
            <p:cNvSpPr/>
            <p:nvPr/>
          </p:nvSpPr>
          <p:spPr>
            <a:xfrm>
              <a:off x="3046" y="1986"/>
              <a:ext cx="54" cy="54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404" name="Oval 29"/>
            <p:cNvSpPr/>
            <p:nvPr/>
          </p:nvSpPr>
          <p:spPr>
            <a:xfrm>
              <a:off x="3235" y="1930"/>
              <a:ext cx="54" cy="54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405" name="Oval 30"/>
            <p:cNvSpPr/>
            <p:nvPr/>
          </p:nvSpPr>
          <p:spPr>
            <a:xfrm>
              <a:off x="3281" y="2033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406" name="Oval 31"/>
            <p:cNvSpPr/>
            <p:nvPr/>
          </p:nvSpPr>
          <p:spPr>
            <a:xfrm>
              <a:off x="3170" y="2092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407" name="Oval 32"/>
            <p:cNvSpPr/>
            <p:nvPr/>
          </p:nvSpPr>
          <p:spPr>
            <a:xfrm>
              <a:off x="3008" y="2211"/>
              <a:ext cx="109" cy="109"/>
            </a:xfrm>
            <a:prstGeom prst="ellipse">
              <a:avLst/>
            </a:prstGeom>
            <a:solidFill>
              <a:srgbClr val="993366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360" name="Group 33"/>
          <p:cNvGrpSpPr/>
          <p:nvPr/>
        </p:nvGrpSpPr>
        <p:grpSpPr>
          <a:xfrm>
            <a:off x="7223125" y="4868863"/>
            <a:ext cx="401638" cy="806450"/>
            <a:chOff x="3802" y="2861"/>
            <a:chExt cx="193" cy="388"/>
          </a:xfrm>
        </p:grpSpPr>
        <p:grpSp>
          <p:nvGrpSpPr>
            <p:cNvPr id="13382" name="Group 34"/>
            <p:cNvGrpSpPr/>
            <p:nvPr/>
          </p:nvGrpSpPr>
          <p:grpSpPr>
            <a:xfrm>
              <a:off x="3920" y="3031"/>
              <a:ext cx="51" cy="193"/>
              <a:chOff x="2167" y="3082"/>
              <a:chExt cx="60" cy="336"/>
            </a:xfrm>
          </p:grpSpPr>
          <p:sp>
            <p:nvSpPr>
              <p:cNvPr id="13395" name="Oval 35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96" name="Oval 36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97" name="Oval 37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3383" name="Group 38"/>
            <p:cNvGrpSpPr/>
            <p:nvPr/>
          </p:nvGrpSpPr>
          <p:grpSpPr>
            <a:xfrm>
              <a:off x="3802" y="2921"/>
              <a:ext cx="59" cy="180"/>
              <a:chOff x="2479" y="3277"/>
              <a:chExt cx="59" cy="180"/>
            </a:xfrm>
          </p:grpSpPr>
          <p:sp>
            <p:nvSpPr>
              <p:cNvPr id="13392" name="Oval 39"/>
              <p:cNvSpPr/>
              <p:nvPr/>
            </p:nvSpPr>
            <p:spPr>
              <a:xfrm>
                <a:off x="2491" y="3348"/>
                <a:ext cx="47" cy="26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93" name="Oval 40"/>
              <p:cNvSpPr/>
              <p:nvPr/>
            </p:nvSpPr>
            <p:spPr>
              <a:xfrm rot="-770803">
                <a:off x="2482" y="3277"/>
                <a:ext cx="24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94" name="Oval 41"/>
              <p:cNvSpPr/>
              <p:nvPr/>
            </p:nvSpPr>
            <p:spPr>
              <a:xfrm rot="770803" flipV="1">
                <a:off x="2479" y="3366"/>
                <a:ext cx="24" cy="91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3384" name="Group 42"/>
            <p:cNvGrpSpPr/>
            <p:nvPr/>
          </p:nvGrpSpPr>
          <p:grpSpPr>
            <a:xfrm>
              <a:off x="3826" y="3091"/>
              <a:ext cx="53" cy="158"/>
              <a:chOff x="2167" y="3082"/>
              <a:chExt cx="60" cy="336"/>
            </a:xfrm>
          </p:grpSpPr>
          <p:sp>
            <p:nvSpPr>
              <p:cNvPr id="13389" name="Oval 43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90" name="Oval 44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91" name="Oval 45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3385" name="Group 46"/>
            <p:cNvGrpSpPr/>
            <p:nvPr/>
          </p:nvGrpSpPr>
          <p:grpSpPr>
            <a:xfrm>
              <a:off x="3953" y="2861"/>
              <a:ext cx="42" cy="178"/>
              <a:chOff x="2693" y="2780"/>
              <a:chExt cx="42" cy="178"/>
            </a:xfrm>
          </p:grpSpPr>
          <p:sp>
            <p:nvSpPr>
              <p:cNvPr id="13386" name="Oval 47"/>
              <p:cNvSpPr/>
              <p:nvPr/>
            </p:nvSpPr>
            <p:spPr>
              <a:xfrm flipH="1">
                <a:off x="2693" y="2850"/>
                <a:ext cx="42" cy="26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87" name="Oval 48"/>
              <p:cNvSpPr/>
              <p:nvPr/>
            </p:nvSpPr>
            <p:spPr>
              <a:xfrm rot="770803" flipH="1">
                <a:off x="2711" y="2780"/>
                <a:ext cx="21" cy="90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88" name="Oval 49"/>
              <p:cNvSpPr/>
              <p:nvPr/>
            </p:nvSpPr>
            <p:spPr>
              <a:xfrm rot="-770803" flipH="1" flipV="1">
                <a:off x="2714" y="2868"/>
                <a:ext cx="21" cy="90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4361" name="Group 50"/>
          <p:cNvGrpSpPr/>
          <p:nvPr/>
        </p:nvGrpSpPr>
        <p:grpSpPr>
          <a:xfrm>
            <a:off x="6762750" y="4791075"/>
            <a:ext cx="1133475" cy="1052513"/>
            <a:chOff x="2840" y="1720"/>
            <a:chExt cx="784" cy="728"/>
          </a:xfrm>
        </p:grpSpPr>
        <p:sp>
          <p:nvSpPr>
            <p:cNvPr id="13372" name="Freeform 51"/>
            <p:cNvSpPr/>
            <p:nvPr/>
          </p:nvSpPr>
          <p:spPr>
            <a:xfrm>
              <a:off x="2840" y="1720"/>
              <a:ext cx="784" cy="728"/>
            </a:xfrm>
            <a:custGeom>
              <a:avLst/>
              <a:gdLst>
                <a:gd name="txL" fmla="*/ 0 w 1205"/>
                <a:gd name="txT" fmla="*/ 0 h 1107"/>
                <a:gd name="txR" fmla="*/ 1205 w 1205"/>
                <a:gd name="txB" fmla="*/ 1107 h 110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205" h="1107">
                  <a:moveTo>
                    <a:pt x="664" y="16"/>
                  </a:moveTo>
                  <a:cubicBezTo>
                    <a:pt x="584" y="24"/>
                    <a:pt x="384" y="8"/>
                    <a:pt x="280" y="64"/>
                  </a:cubicBezTo>
                  <a:cubicBezTo>
                    <a:pt x="176" y="120"/>
                    <a:pt x="80" y="256"/>
                    <a:pt x="40" y="352"/>
                  </a:cubicBezTo>
                  <a:cubicBezTo>
                    <a:pt x="0" y="448"/>
                    <a:pt x="32" y="552"/>
                    <a:pt x="40" y="640"/>
                  </a:cubicBezTo>
                  <a:cubicBezTo>
                    <a:pt x="48" y="728"/>
                    <a:pt x="36" y="813"/>
                    <a:pt x="88" y="880"/>
                  </a:cubicBezTo>
                  <a:cubicBezTo>
                    <a:pt x="140" y="947"/>
                    <a:pt x="246" y="1008"/>
                    <a:pt x="349" y="1043"/>
                  </a:cubicBezTo>
                  <a:cubicBezTo>
                    <a:pt x="452" y="1078"/>
                    <a:pt x="589" y="1107"/>
                    <a:pt x="705" y="1088"/>
                  </a:cubicBezTo>
                  <a:cubicBezTo>
                    <a:pt x="821" y="1069"/>
                    <a:pt x="967" y="1011"/>
                    <a:pt x="1048" y="928"/>
                  </a:cubicBezTo>
                  <a:cubicBezTo>
                    <a:pt x="1129" y="845"/>
                    <a:pt x="1179" y="700"/>
                    <a:pt x="1192" y="592"/>
                  </a:cubicBezTo>
                  <a:cubicBezTo>
                    <a:pt x="1205" y="484"/>
                    <a:pt x="1159" y="357"/>
                    <a:pt x="1127" y="277"/>
                  </a:cubicBezTo>
                  <a:cubicBezTo>
                    <a:pt x="1095" y="197"/>
                    <a:pt x="1061" y="155"/>
                    <a:pt x="1000" y="112"/>
                  </a:cubicBezTo>
                  <a:cubicBezTo>
                    <a:pt x="939" y="69"/>
                    <a:pt x="816" y="32"/>
                    <a:pt x="760" y="16"/>
                  </a:cubicBezTo>
                  <a:cubicBezTo>
                    <a:pt x="704" y="0"/>
                    <a:pt x="744" y="8"/>
                    <a:pt x="664" y="16"/>
                  </a:cubicBezTo>
                  <a:close/>
                </a:path>
              </a:pathLst>
            </a:custGeom>
            <a:solidFill>
              <a:srgbClr val="FF99C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3373" name="Freeform 52"/>
            <p:cNvSpPr/>
            <p:nvPr/>
          </p:nvSpPr>
          <p:spPr>
            <a:xfrm>
              <a:off x="2912" y="1791"/>
              <a:ext cx="236" cy="468"/>
            </a:xfrm>
            <a:custGeom>
              <a:avLst/>
              <a:gdLst>
                <a:gd name="txL" fmla="*/ 0 w 208"/>
                <a:gd name="txT" fmla="*/ 0 h 412"/>
                <a:gd name="txR" fmla="*/ 208 w 208"/>
                <a:gd name="txB" fmla="*/ 412 h 412"/>
              </a:gdLst>
              <a:ahLst/>
              <a:cxnLst>
                <a:cxn ang="0">
                  <a:pos x="987" y="0"/>
                </a:cxn>
                <a:cxn ang="0">
                  <a:pos x="160" y="385"/>
                </a:cxn>
                <a:cxn ang="0">
                  <a:pos x="160" y="826"/>
                </a:cxn>
                <a:cxn ang="0">
                  <a:pos x="605" y="977"/>
                </a:cxn>
                <a:cxn ang="0">
                  <a:pos x="750" y="1129"/>
                </a:cxn>
                <a:cxn ang="0">
                  <a:pos x="987" y="1197"/>
                </a:cxn>
                <a:cxn ang="0">
                  <a:pos x="1189" y="1650"/>
                </a:cxn>
                <a:cxn ang="0">
                  <a:pos x="834" y="2033"/>
                </a:cxn>
                <a:cxn ang="0">
                  <a:pos x="390" y="2176"/>
                </a:cxn>
                <a:cxn ang="0">
                  <a:pos x="534" y="2849"/>
                </a:cxn>
                <a:cxn ang="0">
                  <a:pos x="681" y="3084"/>
                </a:cxn>
                <a:cxn ang="0">
                  <a:pos x="1074" y="3001"/>
                </a:cxn>
                <a:cxn ang="0">
                  <a:pos x="1569" y="2993"/>
                </a:cxn>
              </a:cxnLst>
              <a:rect l="txL" t="txT" r="txR" b="txB"/>
              <a:pathLst>
                <a:path w="208" h="412">
                  <a:moveTo>
                    <a:pt x="130" y="0"/>
                  </a:moveTo>
                  <a:cubicBezTo>
                    <a:pt x="74" y="9"/>
                    <a:pt x="58" y="12"/>
                    <a:pt x="21" y="49"/>
                  </a:cubicBezTo>
                  <a:cubicBezTo>
                    <a:pt x="16" y="64"/>
                    <a:pt x="0" y="92"/>
                    <a:pt x="21" y="107"/>
                  </a:cubicBezTo>
                  <a:cubicBezTo>
                    <a:pt x="38" y="119"/>
                    <a:pt x="80" y="127"/>
                    <a:pt x="80" y="127"/>
                  </a:cubicBezTo>
                  <a:cubicBezTo>
                    <a:pt x="86" y="134"/>
                    <a:pt x="92" y="141"/>
                    <a:pt x="100" y="147"/>
                  </a:cubicBezTo>
                  <a:cubicBezTo>
                    <a:pt x="108" y="152"/>
                    <a:pt x="122" y="150"/>
                    <a:pt x="130" y="156"/>
                  </a:cubicBezTo>
                  <a:cubicBezTo>
                    <a:pt x="146" y="170"/>
                    <a:pt x="152" y="196"/>
                    <a:pt x="159" y="214"/>
                  </a:cubicBezTo>
                  <a:cubicBezTo>
                    <a:pt x="140" y="243"/>
                    <a:pt x="142" y="250"/>
                    <a:pt x="109" y="264"/>
                  </a:cubicBezTo>
                  <a:cubicBezTo>
                    <a:pt x="91" y="272"/>
                    <a:pt x="51" y="283"/>
                    <a:pt x="51" y="283"/>
                  </a:cubicBezTo>
                  <a:cubicBezTo>
                    <a:pt x="17" y="336"/>
                    <a:pt x="35" y="328"/>
                    <a:pt x="71" y="371"/>
                  </a:cubicBezTo>
                  <a:cubicBezTo>
                    <a:pt x="78" y="380"/>
                    <a:pt x="80" y="395"/>
                    <a:pt x="90" y="401"/>
                  </a:cubicBezTo>
                  <a:cubicBezTo>
                    <a:pt x="108" y="412"/>
                    <a:pt x="142" y="391"/>
                    <a:pt x="142" y="391"/>
                  </a:cubicBezTo>
                  <a:cubicBezTo>
                    <a:pt x="168" y="350"/>
                    <a:pt x="157" y="390"/>
                    <a:pt x="208" y="390"/>
                  </a:cubicBezTo>
                </a:path>
              </a:pathLst>
            </a:custGeom>
            <a:noFill/>
            <a:ln w="2222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74" name="Freeform 53"/>
            <p:cNvSpPr/>
            <p:nvPr/>
          </p:nvSpPr>
          <p:spPr>
            <a:xfrm>
              <a:off x="3065" y="1781"/>
              <a:ext cx="449" cy="438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346" y="393"/>
                </a:cxn>
                <a:cxn ang="0">
                  <a:pos x="419" y="208"/>
                </a:cxn>
                <a:cxn ang="0">
                  <a:pos x="381" y="167"/>
                </a:cxn>
                <a:cxn ang="0">
                  <a:pos x="325" y="197"/>
                </a:cxn>
                <a:cxn ang="0">
                  <a:pos x="299" y="197"/>
                </a:cxn>
                <a:cxn ang="0">
                  <a:pos x="265" y="208"/>
                </a:cxn>
                <a:cxn ang="0">
                  <a:pos x="200" y="189"/>
                </a:cxn>
                <a:cxn ang="0">
                  <a:pos x="213" y="112"/>
                </a:cxn>
                <a:cxn ang="0">
                  <a:pos x="254" y="68"/>
                </a:cxn>
                <a:cxn ang="0">
                  <a:pos x="178" y="13"/>
                </a:cxn>
                <a:cxn ang="0">
                  <a:pos x="142" y="5"/>
                </a:cxn>
                <a:cxn ang="0">
                  <a:pos x="89" y="36"/>
                </a:cxn>
                <a:cxn ang="0">
                  <a:pos x="0" y="73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2222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75" name="Freeform 54"/>
            <p:cNvSpPr/>
            <p:nvPr/>
          </p:nvSpPr>
          <p:spPr>
            <a:xfrm>
              <a:off x="3120" y="1888"/>
              <a:ext cx="97" cy="496"/>
            </a:xfrm>
            <a:custGeom>
              <a:avLst/>
              <a:gdLst>
                <a:gd name="txL" fmla="*/ 0 w 236"/>
                <a:gd name="txT" fmla="*/ 0 h 478"/>
                <a:gd name="txR" fmla="*/ 236 w 236"/>
                <a:gd name="txB" fmla="*/ 478 h 478"/>
              </a:gdLst>
              <a:ahLst/>
              <a:cxnLst>
                <a:cxn ang="0">
                  <a:pos x="0" y="0"/>
                </a:cxn>
                <a:cxn ang="0">
                  <a:pos x="0" y="99"/>
                </a:cxn>
                <a:cxn ang="0">
                  <a:pos x="0" y="221"/>
                </a:cxn>
                <a:cxn ang="0">
                  <a:pos x="0" y="260"/>
                </a:cxn>
                <a:cxn ang="0">
                  <a:pos x="0" y="302"/>
                </a:cxn>
                <a:cxn ang="0">
                  <a:pos x="0" y="321"/>
                </a:cxn>
                <a:cxn ang="0">
                  <a:pos x="0" y="440"/>
                </a:cxn>
                <a:cxn ang="0">
                  <a:pos x="0" y="543"/>
                </a:cxn>
                <a:cxn ang="0">
                  <a:pos x="0" y="583"/>
                </a:cxn>
                <a:cxn ang="0">
                  <a:pos x="0" y="763"/>
                </a:cxn>
                <a:cxn ang="0">
                  <a:pos x="0" y="824"/>
                </a:cxn>
                <a:cxn ang="0">
                  <a:pos x="0" y="862"/>
                </a:cxn>
                <a:cxn ang="0">
                  <a:pos x="0" y="801"/>
                </a:cxn>
              </a:cxnLst>
              <a:rect l="txL" t="txT" r="txR" b="txB"/>
              <a:pathLst>
                <a:path w="236" h="478">
                  <a:moveTo>
                    <a:pt x="147" y="0"/>
                  </a:moveTo>
                  <a:cubicBezTo>
                    <a:pt x="84" y="10"/>
                    <a:pt x="66" y="14"/>
                    <a:pt x="24" y="56"/>
                  </a:cubicBezTo>
                  <a:cubicBezTo>
                    <a:pt x="18" y="73"/>
                    <a:pt x="0" y="105"/>
                    <a:pt x="24" y="122"/>
                  </a:cubicBezTo>
                  <a:cubicBezTo>
                    <a:pt x="43" y="136"/>
                    <a:pt x="91" y="144"/>
                    <a:pt x="91" y="144"/>
                  </a:cubicBezTo>
                  <a:cubicBezTo>
                    <a:pt x="98" y="152"/>
                    <a:pt x="104" y="161"/>
                    <a:pt x="113" y="167"/>
                  </a:cubicBezTo>
                  <a:cubicBezTo>
                    <a:pt x="123" y="173"/>
                    <a:pt x="138" y="171"/>
                    <a:pt x="147" y="178"/>
                  </a:cubicBezTo>
                  <a:cubicBezTo>
                    <a:pt x="166" y="193"/>
                    <a:pt x="173" y="223"/>
                    <a:pt x="180" y="244"/>
                  </a:cubicBezTo>
                  <a:cubicBezTo>
                    <a:pt x="159" y="276"/>
                    <a:pt x="161" y="284"/>
                    <a:pt x="124" y="300"/>
                  </a:cubicBezTo>
                  <a:cubicBezTo>
                    <a:pt x="103" y="309"/>
                    <a:pt x="58" y="322"/>
                    <a:pt x="58" y="322"/>
                  </a:cubicBezTo>
                  <a:cubicBezTo>
                    <a:pt x="19" y="382"/>
                    <a:pt x="40" y="373"/>
                    <a:pt x="80" y="422"/>
                  </a:cubicBezTo>
                  <a:cubicBezTo>
                    <a:pt x="89" y="432"/>
                    <a:pt x="91" y="449"/>
                    <a:pt x="102" y="456"/>
                  </a:cubicBezTo>
                  <a:cubicBezTo>
                    <a:pt x="122" y="469"/>
                    <a:pt x="169" y="478"/>
                    <a:pt x="169" y="478"/>
                  </a:cubicBezTo>
                  <a:cubicBezTo>
                    <a:pt x="199" y="431"/>
                    <a:pt x="178" y="444"/>
                    <a:pt x="236" y="444"/>
                  </a:cubicBezTo>
                </a:path>
              </a:pathLst>
            </a:custGeom>
            <a:noFill/>
            <a:ln w="2222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76" name="Freeform 55"/>
            <p:cNvSpPr/>
            <p:nvPr/>
          </p:nvSpPr>
          <p:spPr>
            <a:xfrm rot="3920436">
              <a:off x="3079" y="1961"/>
              <a:ext cx="481" cy="201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1062" y="0"/>
                </a:cxn>
                <a:cxn ang="0">
                  <a:pos x="1262" y="0"/>
                </a:cxn>
                <a:cxn ang="0">
                  <a:pos x="1153" y="0"/>
                </a:cxn>
                <a:cxn ang="0">
                  <a:pos x="968" y="0"/>
                </a:cxn>
                <a:cxn ang="0">
                  <a:pos x="882" y="0"/>
                </a:cxn>
                <a:cxn ang="0">
                  <a:pos x="788" y="0"/>
                </a:cxn>
                <a:cxn ang="0">
                  <a:pos x="600" y="0"/>
                </a:cxn>
                <a:cxn ang="0">
                  <a:pos x="639" y="0"/>
                </a:cxn>
                <a:cxn ang="0">
                  <a:pos x="754" y="0"/>
                </a:cxn>
                <a:cxn ang="0">
                  <a:pos x="546" y="0"/>
                </a:cxn>
                <a:cxn ang="0">
                  <a:pos x="448" y="0"/>
                </a:cxn>
                <a:cxn ang="0">
                  <a:pos x="251" y="0"/>
                </a:cxn>
                <a:cxn ang="0">
                  <a:pos x="0" y="0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2222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77" name="Oval 56"/>
            <p:cNvSpPr/>
            <p:nvPr/>
          </p:nvSpPr>
          <p:spPr>
            <a:xfrm>
              <a:off x="3046" y="1986"/>
              <a:ext cx="54" cy="54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378" name="Oval 57"/>
            <p:cNvSpPr/>
            <p:nvPr/>
          </p:nvSpPr>
          <p:spPr>
            <a:xfrm>
              <a:off x="3235" y="1930"/>
              <a:ext cx="54" cy="54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379" name="Oval 58"/>
            <p:cNvSpPr/>
            <p:nvPr/>
          </p:nvSpPr>
          <p:spPr>
            <a:xfrm>
              <a:off x="3281" y="2033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380" name="Oval 59"/>
            <p:cNvSpPr/>
            <p:nvPr/>
          </p:nvSpPr>
          <p:spPr>
            <a:xfrm>
              <a:off x="3170" y="2092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381" name="Oval 60"/>
            <p:cNvSpPr/>
            <p:nvPr/>
          </p:nvSpPr>
          <p:spPr>
            <a:xfrm>
              <a:off x="3008" y="2211"/>
              <a:ext cx="109" cy="109"/>
            </a:xfrm>
            <a:prstGeom prst="ellipse">
              <a:avLst/>
            </a:prstGeom>
            <a:solidFill>
              <a:srgbClr val="993366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4362" name="Text Box 66"/>
          <p:cNvSpPr txBox="1"/>
          <p:nvPr/>
        </p:nvSpPr>
        <p:spPr>
          <a:xfrm>
            <a:off x="7153275" y="6400800"/>
            <a:ext cx="195897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Kì cuối</a:t>
            </a:r>
            <a:endParaRPr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63" name="Text Box 7">
            <a:hlinkClick r:id="" action="ppaction://noaction"/>
          </p:cNvPr>
          <p:cNvSpPr txBox="1"/>
          <p:nvPr/>
        </p:nvSpPr>
        <p:spPr>
          <a:xfrm>
            <a:off x="85725" y="6257925"/>
            <a:ext cx="2611438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500" dirty="0">
                <a:solidFill>
                  <a:srgbClr val="000099"/>
                </a:solidFill>
                <a:latin typeface=".VnArial Narrow" pitchFamily="34" charset="0"/>
              </a:rPr>
              <a:t> </a:t>
            </a:r>
            <a:r>
              <a:rPr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Hai tế bào con</a:t>
            </a:r>
            <a:endParaRPr sz="2000" dirty="0">
              <a:solidFill>
                <a:srgbClr val="000099"/>
              </a:solidFill>
              <a:latin typeface=".VnArial Narrow" pitchFamily="34" charset="0"/>
            </a:endParaRPr>
          </a:p>
        </p:txBody>
      </p:sp>
      <p:grpSp>
        <p:nvGrpSpPr>
          <p:cNvPr id="14364" name="Group 8"/>
          <p:cNvGrpSpPr/>
          <p:nvPr/>
        </p:nvGrpSpPr>
        <p:grpSpPr>
          <a:xfrm>
            <a:off x="0" y="4051300"/>
            <a:ext cx="2035175" cy="1892300"/>
            <a:chOff x="216" y="250"/>
            <a:chExt cx="1375" cy="1278"/>
          </a:xfrm>
        </p:grpSpPr>
        <p:sp>
          <p:nvSpPr>
            <p:cNvPr id="13360" name="Freeform 9" descr="Stationery"/>
            <p:cNvSpPr/>
            <p:nvPr/>
          </p:nvSpPr>
          <p:spPr>
            <a:xfrm rot="678700">
              <a:off x="216" y="250"/>
              <a:ext cx="1375" cy="1278"/>
            </a:xfrm>
            <a:custGeom>
              <a:avLst/>
              <a:gdLst>
                <a:gd name="txL" fmla="*/ 0 w 1205"/>
                <a:gd name="txT" fmla="*/ 0 h 1107"/>
                <a:gd name="txR" fmla="*/ 1205 w 1205"/>
                <a:gd name="txB" fmla="*/ 1107 h 1107"/>
              </a:gdLst>
              <a:ahLst/>
              <a:cxnLst>
                <a:cxn ang="0">
                  <a:pos x="5487" y="158"/>
                </a:cxn>
                <a:cxn ang="0">
                  <a:pos x="2308" y="631"/>
                </a:cxn>
                <a:cxn ang="0">
                  <a:pos x="325" y="3508"/>
                </a:cxn>
                <a:cxn ang="0">
                  <a:pos x="325" y="6374"/>
                </a:cxn>
                <a:cxn ang="0">
                  <a:pos x="719" y="8764"/>
                </a:cxn>
                <a:cxn ang="0">
                  <a:pos x="2877" y="10381"/>
                </a:cxn>
                <a:cxn ang="0">
                  <a:pos x="5815" y="10840"/>
                </a:cxn>
                <a:cxn ang="0">
                  <a:pos x="8665" y="9231"/>
                </a:cxn>
                <a:cxn ang="0">
                  <a:pos x="9845" y="5903"/>
                </a:cxn>
                <a:cxn ang="0">
                  <a:pos x="9305" y="2759"/>
                </a:cxn>
                <a:cxn ang="0">
                  <a:pos x="8267" y="1116"/>
                </a:cxn>
                <a:cxn ang="0">
                  <a:pos x="6277" y="158"/>
                </a:cxn>
                <a:cxn ang="0">
                  <a:pos x="5487" y="158"/>
                </a:cxn>
              </a:cxnLst>
              <a:rect l="txL" t="txT" r="txR" b="txB"/>
              <a:pathLst>
                <a:path w="1205" h="1107">
                  <a:moveTo>
                    <a:pt x="664" y="16"/>
                  </a:moveTo>
                  <a:cubicBezTo>
                    <a:pt x="584" y="24"/>
                    <a:pt x="384" y="8"/>
                    <a:pt x="280" y="64"/>
                  </a:cubicBezTo>
                  <a:cubicBezTo>
                    <a:pt x="176" y="120"/>
                    <a:pt x="80" y="256"/>
                    <a:pt x="40" y="352"/>
                  </a:cubicBezTo>
                  <a:cubicBezTo>
                    <a:pt x="0" y="448"/>
                    <a:pt x="32" y="552"/>
                    <a:pt x="40" y="640"/>
                  </a:cubicBezTo>
                  <a:cubicBezTo>
                    <a:pt x="48" y="728"/>
                    <a:pt x="36" y="813"/>
                    <a:pt x="88" y="880"/>
                  </a:cubicBezTo>
                  <a:cubicBezTo>
                    <a:pt x="140" y="947"/>
                    <a:pt x="246" y="1008"/>
                    <a:pt x="349" y="1043"/>
                  </a:cubicBezTo>
                  <a:cubicBezTo>
                    <a:pt x="452" y="1078"/>
                    <a:pt x="589" y="1107"/>
                    <a:pt x="705" y="1088"/>
                  </a:cubicBezTo>
                  <a:cubicBezTo>
                    <a:pt x="821" y="1069"/>
                    <a:pt x="967" y="1011"/>
                    <a:pt x="1048" y="928"/>
                  </a:cubicBezTo>
                  <a:cubicBezTo>
                    <a:pt x="1129" y="845"/>
                    <a:pt x="1179" y="700"/>
                    <a:pt x="1192" y="592"/>
                  </a:cubicBezTo>
                  <a:cubicBezTo>
                    <a:pt x="1205" y="484"/>
                    <a:pt x="1159" y="357"/>
                    <a:pt x="1127" y="277"/>
                  </a:cubicBezTo>
                  <a:cubicBezTo>
                    <a:pt x="1095" y="197"/>
                    <a:pt x="1061" y="155"/>
                    <a:pt x="1000" y="112"/>
                  </a:cubicBezTo>
                  <a:cubicBezTo>
                    <a:pt x="939" y="69"/>
                    <a:pt x="816" y="32"/>
                    <a:pt x="760" y="16"/>
                  </a:cubicBezTo>
                  <a:cubicBezTo>
                    <a:pt x="704" y="0"/>
                    <a:pt x="744" y="8"/>
                    <a:pt x="664" y="16"/>
                  </a:cubicBezTo>
                  <a:close/>
                </a:path>
              </a:pathLst>
            </a:custGeom>
            <a:blipFill rotWithShape="0">
              <a:blip r:embed="rId1"/>
            </a:blip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PerspectiveFront">
                <a:rot lat="21000000" lon="213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/>
            <a:p>
              <a:endParaRPr lang="en-US"/>
            </a:p>
          </p:txBody>
        </p:sp>
        <p:sp>
          <p:nvSpPr>
            <p:cNvPr id="13361" name="Freeform 10"/>
            <p:cNvSpPr/>
            <p:nvPr/>
          </p:nvSpPr>
          <p:spPr>
            <a:xfrm>
              <a:off x="460" y="514"/>
              <a:ext cx="784" cy="728"/>
            </a:xfrm>
            <a:custGeom>
              <a:avLst/>
              <a:gdLst>
                <a:gd name="txL" fmla="*/ 0 w 1205"/>
                <a:gd name="txT" fmla="*/ 0 h 1107"/>
                <a:gd name="txR" fmla="*/ 1205 w 1205"/>
                <a:gd name="txB" fmla="*/ 1107 h 110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205" h="1107">
                  <a:moveTo>
                    <a:pt x="664" y="16"/>
                  </a:moveTo>
                  <a:cubicBezTo>
                    <a:pt x="584" y="24"/>
                    <a:pt x="384" y="8"/>
                    <a:pt x="280" y="64"/>
                  </a:cubicBezTo>
                  <a:cubicBezTo>
                    <a:pt x="176" y="120"/>
                    <a:pt x="80" y="256"/>
                    <a:pt x="40" y="352"/>
                  </a:cubicBezTo>
                  <a:cubicBezTo>
                    <a:pt x="0" y="448"/>
                    <a:pt x="32" y="552"/>
                    <a:pt x="40" y="640"/>
                  </a:cubicBezTo>
                  <a:cubicBezTo>
                    <a:pt x="48" y="728"/>
                    <a:pt x="36" y="813"/>
                    <a:pt x="88" y="880"/>
                  </a:cubicBezTo>
                  <a:cubicBezTo>
                    <a:pt x="140" y="947"/>
                    <a:pt x="246" y="1008"/>
                    <a:pt x="349" y="1043"/>
                  </a:cubicBezTo>
                  <a:cubicBezTo>
                    <a:pt x="452" y="1078"/>
                    <a:pt x="589" y="1107"/>
                    <a:pt x="705" y="1088"/>
                  </a:cubicBezTo>
                  <a:cubicBezTo>
                    <a:pt x="821" y="1069"/>
                    <a:pt x="967" y="1011"/>
                    <a:pt x="1048" y="928"/>
                  </a:cubicBezTo>
                  <a:cubicBezTo>
                    <a:pt x="1129" y="845"/>
                    <a:pt x="1179" y="700"/>
                    <a:pt x="1192" y="592"/>
                  </a:cubicBezTo>
                  <a:cubicBezTo>
                    <a:pt x="1205" y="484"/>
                    <a:pt x="1159" y="357"/>
                    <a:pt x="1127" y="277"/>
                  </a:cubicBezTo>
                  <a:cubicBezTo>
                    <a:pt x="1095" y="197"/>
                    <a:pt x="1061" y="155"/>
                    <a:pt x="1000" y="112"/>
                  </a:cubicBezTo>
                  <a:cubicBezTo>
                    <a:pt x="939" y="69"/>
                    <a:pt x="816" y="32"/>
                    <a:pt x="760" y="16"/>
                  </a:cubicBezTo>
                  <a:cubicBezTo>
                    <a:pt x="704" y="0"/>
                    <a:pt x="744" y="8"/>
                    <a:pt x="664" y="16"/>
                  </a:cubicBezTo>
                  <a:close/>
                </a:path>
              </a:pathLst>
            </a:custGeom>
            <a:solidFill>
              <a:srgbClr val="FF99C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3362" name="Freeform 11"/>
            <p:cNvSpPr/>
            <p:nvPr/>
          </p:nvSpPr>
          <p:spPr>
            <a:xfrm>
              <a:off x="532" y="585"/>
              <a:ext cx="236" cy="468"/>
            </a:xfrm>
            <a:custGeom>
              <a:avLst/>
              <a:gdLst>
                <a:gd name="txL" fmla="*/ 0 w 208"/>
                <a:gd name="txT" fmla="*/ 0 h 412"/>
                <a:gd name="txR" fmla="*/ 208 w 208"/>
                <a:gd name="txB" fmla="*/ 412 h 412"/>
              </a:gdLst>
              <a:ahLst/>
              <a:cxnLst>
                <a:cxn ang="0">
                  <a:pos x="987" y="0"/>
                </a:cxn>
                <a:cxn ang="0">
                  <a:pos x="160" y="385"/>
                </a:cxn>
                <a:cxn ang="0">
                  <a:pos x="160" y="826"/>
                </a:cxn>
                <a:cxn ang="0">
                  <a:pos x="605" y="977"/>
                </a:cxn>
                <a:cxn ang="0">
                  <a:pos x="750" y="1129"/>
                </a:cxn>
                <a:cxn ang="0">
                  <a:pos x="987" y="1197"/>
                </a:cxn>
                <a:cxn ang="0">
                  <a:pos x="1189" y="1650"/>
                </a:cxn>
                <a:cxn ang="0">
                  <a:pos x="834" y="2033"/>
                </a:cxn>
                <a:cxn ang="0">
                  <a:pos x="390" y="2176"/>
                </a:cxn>
                <a:cxn ang="0">
                  <a:pos x="534" y="2849"/>
                </a:cxn>
                <a:cxn ang="0">
                  <a:pos x="681" y="3084"/>
                </a:cxn>
                <a:cxn ang="0">
                  <a:pos x="1074" y="3001"/>
                </a:cxn>
                <a:cxn ang="0">
                  <a:pos x="1569" y="2993"/>
                </a:cxn>
              </a:cxnLst>
              <a:rect l="txL" t="txT" r="txR" b="txB"/>
              <a:pathLst>
                <a:path w="208" h="412">
                  <a:moveTo>
                    <a:pt x="130" y="0"/>
                  </a:moveTo>
                  <a:cubicBezTo>
                    <a:pt x="74" y="9"/>
                    <a:pt x="58" y="12"/>
                    <a:pt x="21" y="49"/>
                  </a:cubicBezTo>
                  <a:cubicBezTo>
                    <a:pt x="16" y="64"/>
                    <a:pt x="0" y="92"/>
                    <a:pt x="21" y="107"/>
                  </a:cubicBezTo>
                  <a:cubicBezTo>
                    <a:pt x="38" y="119"/>
                    <a:pt x="80" y="127"/>
                    <a:pt x="80" y="127"/>
                  </a:cubicBezTo>
                  <a:cubicBezTo>
                    <a:pt x="86" y="134"/>
                    <a:pt x="92" y="141"/>
                    <a:pt x="100" y="147"/>
                  </a:cubicBezTo>
                  <a:cubicBezTo>
                    <a:pt x="108" y="152"/>
                    <a:pt x="122" y="150"/>
                    <a:pt x="130" y="156"/>
                  </a:cubicBezTo>
                  <a:cubicBezTo>
                    <a:pt x="146" y="170"/>
                    <a:pt x="152" y="196"/>
                    <a:pt x="159" y="214"/>
                  </a:cubicBezTo>
                  <a:cubicBezTo>
                    <a:pt x="140" y="243"/>
                    <a:pt x="142" y="250"/>
                    <a:pt x="109" y="264"/>
                  </a:cubicBezTo>
                  <a:cubicBezTo>
                    <a:pt x="91" y="272"/>
                    <a:pt x="51" y="283"/>
                    <a:pt x="51" y="283"/>
                  </a:cubicBezTo>
                  <a:cubicBezTo>
                    <a:pt x="17" y="336"/>
                    <a:pt x="35" y="328"/>
                    <a:pt x="71" y="371"/>
                  </a:cubicBezTo>
                  <a:cubicBezTo>
                    <a:pt x="78" y="380"/>
                    <a:pt x="80" y="395"/>
                    <a:pt x="90" y="401"/>
                  </a:cubicBezTo>
                  <a:cubicBezTo>
                    <a:pt x="108" y="412"/>
                    <a:pt x="142" y="391"/>
                    <a:pt x="142" y="391"/>
                  </a:cubicBezTo>
                  <a:cubicBezTo>
                    <a:pt x="168" y="350"/>
                    <a:pt x="157" y="390"/>
                    <a:pt x="208" y="390"/>
                  </a:cubicBezTo>
                </a:path>
              </a:pathLst>
            </a:custGeom>
            <a:noFill/>
            <a:ln w="1270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63" name="Freeform 12"/>
            <p:cNvSpPr/>
            <p:nvPr/>
          </p:nvSpPr>
          <p:spPr>
            <a:xfrm>
              <a:off x="685" y="575"/>
              <a:ext cx="449" cy="438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346" y="393"/>
                </a:cxn>
                <a:cxn ang="0">
                  <a:pos x="419" y="208"/>
                </a:cxn>
                <a:cxn ang="0">
                  <a:pos x="381" y="167"/>
                </a:cxn>
                <a:cxn ang="0">
                  <a:pos x="325" y="197"/>
                </a:cxn>
                <a:cxn ang="0">
                  <a:pos x="299" y="197"/>
                </a:cxn>
                <a:cxn ang="0">
                  <a:pos x="265" y="208"/>
                </a:cxn>
                <a:cxn ang="0">
                  <a:pos x="200" y="189"/>
                </a:cxn>
                <a:cxn ang="0">
                  <a:pos x="213" y="112"/>
                </a:cxn>
                <a:cxn ang="0">
                  <a:pos x="254" y="68"/>
                </a:cxn>
                <a:cxn ang="0">
                  <a:pos x="178" y="13"/>
                </a:cxn>
                <a:cxn ang="0">
                  <a:pos x="142" y="5"/>
                </a:cxn>
                <a:cxn ang="0">
                  <a:pos x="89" y="36"/>
                </a:cxn>
                <a:cxn ang="0">
                  <a:pos x="0" y="73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1270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64" name="Freeform 13"/>
            <p:cNvSpPr/>
            <p:nvPr/>
          </p:nvSpPr>
          <p:spPr>
            <a:xfrm>
              <a:off x="740" y="682"/>
              <a:ext cx="97" cy="496"/>
            </a:xfrm>
            <a:custGeom>
              <a:avLst/>
              <a:gdLst>
                <a:gd name="txL" fmla="*/ 0 w 236"/>
                <a:gd name="txT" fmla="*/ 0 h 478"/>
                <a:gd name="txR" fmla="*/ 236 w 236"/>
                <a:gd name="txB" fmla="*/ 478 h 478"/>
              </a:gdLst>
              <a:ahLst/>
              <a:cxnLst>
                <a:cxn ang="0">
                  <a:pos x="0" y="0"/>
                </a:cxn>
                <a:cxn ang="0">
                  <a:pos x="0" y="99"/>
                </a:cxn>
                <a:cxn ang="0">
                  <a:pos x="0" y="221"/>
                </a:cxn>
                <a:cxn ang="0">
                  <a:pos x="0" y="260"/>
                </a:cxn>
                <a:cxn ang="0">
                  <a:pos x="0" y="302"/>
                </a:cxn>
                <a:cxn ang="0">
                  <a:pos x="0" y="321"/>
                </a:cxn>
                <a:cxn ang="0">
                  <a:pos x="0" y="440"/>
                </a:cxn>
                <a:cxn ang="0">
                  <a:pos x="0" y="543"/>
                </a:cxn>
                <a:cxn ang="0">
                  <a:pos x="0" y="583"/>
                </a:cxn>
                <a:cxn ang="0">
                  <a:pos x="0" y="763"/>
                </a:cxn>
                <a:cxn ang="0">
                  <a:pos x="0" y="824"/>
                </a:cxn>
                <a:cxn ang="0">
                  <a:pos x="0" y="862"/>
                </a:cxn>
                <a:cxn ang="0">
                  <a:pos x="0" y="801"/>
                </a:cxn>
              </a:cxnLst>
              <a:rect l="txL" t="txT" r="txR" b="txB"/>
              <a:pathLst>
                <a:path w="236" h="478">
                  <a:moveTo>
                    <a:pt x="147" y="0"/>
                  </a:moveTo>
                  <a:cubicBezTo>
                    <a:pt x="84" y="10"/>
                    <a:pt x="66" y="14"/>
                    <a:pt x="24" y="56"/>
                  </a:cubicBezTo>
                  <a:cubicBezTo>
                    <a:pt x="18" y="73"/>
                    <a:pt x="0" y="105"/>
                    <a:pt x="24" y="122"/>
                  </a:cubicBezTo>
                  <a:cubicBezTo>
                    <a:pt x="43" y="136"/>
                    <a:pt x="91" y="144"/>
                    <a:pt x="91" y="144"/>
                  </a:cubicBezTo>
                  <a:cubicBezTo>
                    <a:pt x="98" y="152"/>
                    <a:pt x="104" y="161"/>
                    <a:pt x="113" y="167"/>
                  </a:cubicBezTo>
                  <a:cubicBezTo>
                    <a:pt x="123" y="173"/>
                    <a:pt x="138" y="171"/>
                    <a:pt x="147" y="178"/>
                  </a:cubicBezTo>
                  <a:cubicBezTo>
                    <a:pt x="166" y="193"/>
                    <a:pt x="173" y="223"/>
                    <a:pt x="180" y="244"/>
                  </a:cubicBezTo>
                  <a:cubicBezTo>
                    <a:pt x="159" y="276"/>
                    <a:pt x="161" y="284"/>
                    <a:pt x="124" y="300"/>
                  </a:cubicBezTo>
                  <a:cubicBezTo>
                    <a:pt x="103" y="309"/>
                    <a:pt x="58" y="322"/>
                    <a:pt x="58" y="322"/>
                  </a:cubicBezTo>
                  <a:cubicBezTo>
                    <a:pt x="19" y="382"/>
                    <a:pt x="40" y="373"/>
                    <a:pt x="80" y="422"/>
                  </a:cubicBezTo>
                  <a:cubicBezTo>
                    <a:pt x="89" y="432"/>
                    <a:pt x="91" y="449"/>
                    <a:pt x="102" y="456"/>
                  </a:cubicBezTo>
                  <a:cubicBezTo>
                    <a:pt x="122" y="469"/>
                    <a:pt x="169" y="478"/>
                    <a:pt x="169" y="478"/>
                  </a:cubicBezTo>
                  <a:cubicBezTo>
                    <a:pt x="199" y="431"/>
                    <a:pt x="178" y="444"/>
                    <a:pt x="236" y="444"/>
                  </a:cubicBezTo>
                </a:path>
              </a:pathLst>
            </a:custGeom>
            <a:noFill/>
            <a:ln w="1270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65" name="Freeform 14"/>
            <p:cNvSpPr/>
            <p:nvPr/>
          </p:nvSpPr>
          <p:spPr>
            <a:xfrm rot="3920436">
              <a:off x="699" y="755"/>
              <a:ext cx="481" cy="201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1062" y="0"/>
                </a:cxn>
                <a:cxn ang="0">
                  <a:pos x="1262" y="0"/>
                </a:cxn>
                <a:cxn ang="0">
                  <a:pos x="1153" y="0"/>
                </a:cxn>
                <a:cxn ang="0">
                  <a:pos x="968" y="0"/>
                </a:cxn>
                <a:cxn ang="0">
                  <a:pos x="882" y="0"/>
                </a:cxn>
                <a:cxn ang="0">
                  <a:pos x="788" y="0"/>
                </a:cxn>
                <a:cxn ang="0">
                  <a:pos x="600" y="0"/>
                </a:cxn>
                <a:cxn ang="0">
                  <a:pos x="639" y="0"/>
                </a:cxn>
                <a:cxn ang="0">
                  <a:pos x="754" y="0"/>
                </a:cxn>
                <a:cxn ang="0">
                  <a:pos x="546" y="0"/>
                </a:cxn>
                <a:cxn ang="0">
                  <a:pos x="448" y="0"/>
                </a:cxn>
                <a:cxn ang="0">
                  <a:pos x="251" y="0"/>
                </a:cxn>
                <a:cxn ang="0">
                  <a:pos x="0" y="0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1270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66" name="AutoShape 15"/>
            <p:cNvSpPr/>
            <p:nvPr/>
          </p:nvSpPr>
          <p:spPr>
            <a:xfrm>
              <a:off x="981" y="362"/>
              <a:ext cx="139" cy="177"/>
            </a:xfrm>
            <a:prstGeom prst="sun">
              <a:avLst>
                <a:gd name="adj" fmla="val 25000"/>
              </a:avLst>
            </a:prstGeom>
            <a:solidFill>
              <a:srgbClr val="000000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367" name="Oval 16"/>
            <p:cNvSpPr/>
            <p:nvPr/>
          </p:nvSpPr>
          <p:spPr>
            <a:xfrm>
              <a:off x="666" y="780"/>
              <a:ext cx="54" cy="54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368" name="Oval 17"/>
            <p:cNvSpPr/>
            <p:nvPr/>
          </p:nvSpPr>
          <p:spPr>
            <a:xfrm>
              <a:off x="855" y="724"/>
              <a:ext cx="54" cy="54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369" name="Oval 18"/>
            <p:cNvSpPr/>
            <p:nvPr/>
          </p:nvSpPr>
          <p:spPr>
            <a:xfrm>
              <a:off x="901" y="827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370" name="Oval 19"/>
            <p:cNvSpPr/>
            <p:nvPr/>
          </p:nvSpPr>
          <p:spPr>
            <a:xfrm>
              <a:off x="790" y="886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371" name="Oval 20"/>
            <p:cNvSpPr/>
            <p:nvPr/>
          </p:nvSpPr>
          <p:spPr>
            <a:xfrm>
              <a:off x="628" y="1005"/>
              <a:ext cx="109" cy="109"/>
            </a:xfrm>
            <a:prstGeom prst="ellipse">
              <a:avLst/>
            </a:prstGeom>
            <a:solidFill>
              <a:srgbClr val="993366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365" name="Group 21"/>
          <p:cNvGrpSpPr/>
          <p:nvPr/>
        </p:nvGrpSpPr>
        <p:grpSpPr>
          <a:xfrm>
            <a:off x="2003425" y="4813300"/>
            <a:ext cx="2035175" cy="1892300"/>
            <a:chOff x="216" y="250"/>
            <a:chExt cx="1375" cy="1278"/>
          </a:xfrm>
        </p:grpSpPr>
        <p:sp>
          <p:nvSpPr>
            <p:cNvPr id="13348" name="Freeform 22" descr="Stationery"/>
            <p:cNvSpPr/>
            <p:nvPr/>
          </p:nvSpPr>
          <p:spPr>
            <a:xfrm rot="678700">
              <a:off x="216" y="250"/>
              <a:ext cx="1375" cy="1278"/>
            </a:xfrm>
            <a:custGeom>
              <a:avLst/>
              <a:gdLst>
                <a:gd name="txL" fmla="*/ 0 w 1205"/>
                <a:gd name="txT" fmla="*/ 0 h 1107"/>
                <a:gd name="txR" fmla="*/ 1205 w 1205"/>
                <a:gd name="txB" fmla="*/ 1107 h 1107"/>
              </a:gdLst>
              <a:ahLst/>
              <a:cxnLst>
                <a:cxn ang="0">
                  <a:pos x="5487" y="158"/>
                </a:cxn>
                <a:cxn ang="0">
                  <a:pos x="2308" y="631"/>
                </a:cxn>
                <a:cxn ang="0">
                  <a:pos x="325" y="3508"/>
                </a:cxn>
                <a:cxn ang="0">
                  <a:pos x="325" y="6374"/>
                </a:cxn>
                <a:cxn ang="0">
                  <a:pos x="719" y="8764"/>
                </a:cxn>
                <a:cxn ang="0">
                  <a:pos x="2877" y="10381"/>
                </a:cxn>
                <a:cxn ang="0">
                  <a:pos x="5815" y="10840"/>
                </a:cxn>
                <a:cxn ang="0">
                  <a:pos x="8665" y="9231"/>
                </a:cxn>
                <a:cxn ang="0">
                  <a:pos x="9845" y="5903"/>
                </a:cxn>
                <a:cxn ang="0">
                  <a:pos x="9305" y="2759"/>
                </a:cxn>
                <a:cxn ang="0">
                  <a:pos x="8267" y="1116"/>
                </a:cxn>
                <a:cxn ang="0">
                  <a:pos x="6277" y="158"/>
                </a:cxn>
                <a:cxn ang="0">
                  <a:pos x="5487" y="158"/>
                </a:cxn>
              </a:cxnLst>
              <a:rect l="txL" t="txT" r="txR" b="txB"/>
              <a:pathLst>
                <a:path w="1205" h="1107">
                  <a:moveTo>
                    <a:pt x="664" y="16"/>
                  </a:moveTo>
                  <a:cubicBezTo>
                    <a:pt x="584" y="24"/>
                    <a:pt x="384" y="8"/>
                    <a:pt x="280" y="64"/>
                  </a:cubicBezTo>
                  <a:cubicBezTo>
                    <a:pt x="176" y="120"/>
                    <a:pt x="80" y="256"/>
                    <a:pt x="40" y="352"/>
                  </a:cubicBezTo>
                  <a:cubicBezTo>
                    <a:pt x="0" y="448"/>
                    <a:pt x="32" y="552"/>
                    <a:pt x="40" y="640"/>
                  </a:cubicBezTo>
                  <a:cubicBezTo>
                    <a:pt x="48" y="728"/>
                    <a:pt x="36" y="813"/>
                    <a:pt x="88" y="880"/>
                  </a:cubicBezTo>
                  <a:cubicBezTo>
                    <a:pt x="140" y="947"/>
                    <a:pt x="246" y="1008"/>
                    <a:pt x="349" y="1043"/>
                  </a:cubicBezTo>
                  <a:cubicBezTo>
                    <a:pt x="452" y="1078"/>
                    <a:pt x="589" y="1107"/>
                    <a:pt x="705" y="1088"/>
                  </a:cubicBezTo>
                  <a:cubicBezTo>
                    <a:pt x="821" y="1069"/>
                    <a:pt x="967" y="1011"/>
                    <a:pt x="1048" y="928"/>
                  </a:cubicBezTo>
                  <a:cubicBezTo>
                    <a:pt x="1129" y="845"/>
                    <a:pt x="1179" y="700"/>
                    <a:pt x="1192" y="592"/>
                  </a:cubicBezTo>
                  <a:cubicBezTo>
                    <a:pt x="1205" y="484"/>
                    <a:pt x="1159" y="357"/>
                    <a:pt x="1127" y="277"/>
                  </a:cubicBezTo>
                  <a:cubicBezTo>
                    <a:pt x="1095" y="197"/>
                    <a:pt x="1061" y="155"/>
                    <a:pt x="1000" y="112"/>
                  </a:cubicBezTo>
                  <a:cubicBezTo>
                    <a:pt x="939" y="69"/>
                    <a:pt x="816" y="32"/>
                    <a:pt x="760" y="16"/>
                  </a:cubicBezTo>
                  <a:cubicBezTo>
                    <a:pt x="704" y="0"/>
                    <a:pt x="744" y="8"/>
                    <a:pt x="664" y="16"/>
                  </a:cubicBezTo>
                  <a:close/>
                </a:path>
              </a:pathLst>
            </a:custGeom>
            <a:blipFill rotWithShape="0">
              <a:blip r:embed="rId1"/>
            </a:blip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PerspectiveFront">
                <a:rot lat="21000000" lon="213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/>
            <a:p>
              <a:endParaRPr lang="en-US"/>
            </a:p>
          </p:txBody>
        </p:sp>
        <p:sp>
          <p:nvSpPr>
            <p:cNvPr id="13349" name="Freeform 23"/>
            <p:cNvSpPr/>
            <p:nvPr/>
          </p:nvSpPr>
          <p:spPr>
            <a:xfrm>
              <a:off x="460" y="514"/>
              <a:ext cx="784" cy="728"/>
            </a:xfrm>
            <a:custGeom>
              <a:avLst/>
              <a:gdLst>
                <a:gd name="txL" fmla="*/ 0 w 1205"/>
                <a:gd name="txT" fmla="*/ 0 h 1107"/>
                <a:gd name="txR" fmla="*/ 1205 w 1205"/>
                <a:gd name="txB" fmla="*/ 1107 h 110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205" h="1107">
                  <a:moveTo>
                    <a:pt x="664" y="16"/>
                  </a:moveTo>
                  <a:cubicBezTo>
                    <a:pt x="584" y="24"/>
                    <a:pt x="384" y="8"/>
                    <a:pt x="280" y="64"/>
                  </a:cubicBezTo>
                  <a:cubicBezTo>
                    <a:pt x="176" y="120"/>
                    <a:pt x="80" y="256"/>
                    <a:pt x="40" y="352"/>
                  </a:cubicBezTo>
                  <a:cubicBezTo>
                    <a:pt x="0" y="448"/>
                    <a:pt x="32" y="552"/>
                    <a:pt x="40" y="640"/>
                  </a:cubicBezTo>
                  <a:cubicBezTo>
                    <a:pt x="48" y="728"/>
                    <a:pt x="36" y="813"/>
                    <a:pt x="88" y="880"/>
                  </a:cubicBezTo>
                  <a:cubicBezTo>
                    <a:pt x="140" y="947"/>
                    <a:pt x="246" y="1008"/>
                    <a:pt x="349" y="1043"/>
                  </a:cubicBezTo>
                  <a:cubicBezTo>
                    <a:pt x="452" y="1078"/>
                    <a:pt x="589" y="1107"/>
                    <a:pt x="705" y="1088"/>
                  </a:cubicBezTo>
                  <a:cubicBezTo>
                    <a:pt x="821" y="1069"/>
                    <a:pt x="967" y="1011"/>
                    <a:pt x="1048" y="928"/>
                  </a:cubicBezTo>
                  <a:cubicBezTo>
                    <a:pt x="1129" y="845"/>
                    <a:pt x="1179" y="700"/>
                    <a:pt x="1192" y="592"/>
                  </a:cubicBezTo>
                  <a:cubicBezTo>
                    <a:pt x="1205" y="484"/>
                    <a:pt x="1159" y="357"/>
                    <a:pt x="1127" y="277"/>
                  </a:cubicBezTo>
                  <a:cubicBezTo>
                    <a:pt x="1095" y="197"/>
                    <a:pt x="1061" y="155"/>
                    <a:pt x="1000" y="112"/>
                  </a:cubicBezTo>
                  <a:cubicBezTo>
                    <a:pt x="939" y="69"/>
                    <a:pt x="816" y="32"/>
                    <a:pt x="760" y="16"/>
                  </a:cubicBezTo>
                  <a:cubicBezTo>
                    <a:pt x="704" y="0"/>
                    <a:pt x="744" y="8"/>
                    <a:pt x="664" y="16"/>
                  </a:cubicBezTo>
                  <a:close/>
                </a:path>
              </a:pathLst>
            </a:custGeom>
            <a:solidFill>
              <a:srgbClr val="FF99C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3350" name="Freeform 24"/>
            <p:cNvSpPr/>
            <p:nvPr/>
          </p:nvSpPr>
          <p:spPr>
            <a:xfrm>
              <a:off x="532" y="585"/>
              <a:ext cx="236" cy="468"/>
            </a:xfrm>
            <a:custGeom>
              <a:avLst/>
              <a:gdLst>
                <a:gd name="txL" fmla="*/ 0 w 208"/>
                <a:gd name="txT" fmla="*/ 0 h 412"/>
                <a:gd name="txR" fmla="*/ 208 w 208"/>
                <a:gd name="txB" fmla="*/ 412 h 412"/>
              </a:gdLst>
              <a:ahLst/>
              <a:cxnLst>
                <a:cxn ang="0">
                  <a:pos x="987" y="0"/>
                </a:cxn>
                <a:cxn ang="0">
                  <a:pos x="160" y="385"/>
                </a:cxn>
                <a:cxn ang="0">
                  <a:pos x="160" y="826"/>
                </a:cxn>
                <a:cxn ang="0">
                  <a:pos x="605" y="977"/>
                </a:cxn>
                <a:cxn ang="0">
                  <a:pos x="750" y="1129"/>
                </a:cxn>
                <a:cxn ang="0">
                  <a:pos x="987" y="1197"/>
                </a:cxn>
                <a:cxn ang="0">
                  <a:pos x="1189" y="1650"/>
                </a:cxn>
                <a:cxn ang="0">
                  <a:pos x="834" y="2033"/>
                </a:cxn>
                <a:cxn ang="0">
                  <a:pos x="390" y="2176"/>
                </a:cxn>
                <a:cxn ang="0">
                  <a:pos x="534" y="2849"/>
                </a:cxn>
                <a:cxn ang="0">
                  <a:pos x="681" y="3084"/>
                </a:cxn>
                <a:cxn ang="0">
                  <a:pos x="1074" y="3001"/>
                </a:cxn>
                <a:cxn ang="0">
                  <a:pos x="1569" y="2993"/>
                </a:cxn>
              </a:cxnLst>
              <a:rect l="txL" t="txT" r="txR" b="txB"/>
              <a:pathLst>
                <a:path w="208" h="412">
                  <a:moveTo>
                    <a:pt x="130" y="0"/>
                  </a:moveTo>
                  <a:cubicBezTo>
                    <a:pt x="74" y="9"/>
                    <a:pt x="58" y="12"/>
                    <a:pt x="21" y="49"/>
                  </a:cubicBezTo>
                  <a:cubicBezTo>
                    <a:pt x="16" y="64"/>
                    <a:pt x="0" y="92"/>
                    <a:pt x="21" y="107"/>
                  </a:cubicBezTo>
                  <a:cubicBezTo>
                    <a:pt x="38" y="119"/>
                    <a:pt x="80" y="127"/>
                    <a:pt x="80" y="127"/>
                  </a:cubicBezTo>
                  <a:cubicBezTo>
                    <a:pt x="86" y="134"/>
                    <a:pt x="92" y="141"/>
                    <a:pt x="100" y="147"/>
                  </a:cubicBezTo>
                  <a:cubicBezTo>
                    <a:pt x="108" y="152"/>
                    <a:pt x="122" y="150"/>
                    <a:pt x="130" y="156"/>
                  </a:cubicBezTo>
                  <a:cubicBezTo>
                    <a:pt x="146" y="170"/>
                    <a:pt x="152" y="196"/>
                    <a:pt x="159" y="214"/>
                  </a:cubicBezTo>
                  <a:cubicBezTo>
                    <a:pt x="140" y="243"/>
                    <a:pt x="142" y="250"/>
                    <a:pt x="109" y="264"/>
                  </a:cubicBezTo>
                  <a:cubicBezTo>
                    <a:pt x="91" y="272"/>
                    <a:pt x="51" y="283"/>
                    <a:pt x="51" y="283"/>
                  </a:cubicBezTo>
                  <a:cubicBezTo>
                    <a:pt x="17" y="336"/>
                    <a:pt x="35" y="328"/>
                    <a:pt x="71" y="371"/>
                  </a:cubicBezTo>
                  <a:cubicBezTo>
                    <a:pt x="78" y="380"/>
                    <a:pt x="80" y="395"/>
                    <a:pt x="90" y="401"/>
                  </a:cubicBezTo>
                  <a:cubicBezTo>
                    <a:pt x="108" y="412"/>
                    <a:pt x="142" y="391"/>
                    <a:pt x="142" y="391"/>
                  </a:cubicBezTo>
                  <a:cubicBezTo>
                    <a:pt x="168" y="350"/>
                    <a:pt x="157" y="390"/>
                    <a:pt x="208" y="390"/>
                  </a:cubicBezTo>
                </a:path>
              </a:pathLst>
            </a:custGeom>
            <a:noFill/>
            <a:ln w="1270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51" name="Freeform 25"/>
            <p:cNvSpPr/>
            <p:nvPr/>
          </p:nvSpPr>
          <p:spPr>
            <a:xfrm>
              <a:off x="685" y="575"/>
              <a:ext cx="449" cy="438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346" y="393"/>
                </a:cxn>
                <a:cxn ang="0">
                  <a:pos x="419" y="208"/>
                </a:cxn>
                <a:cxn ang="0">
                  <a:pos x="381" y="167"/>
                </a:cxn>
                <a:cxn ang="0">
                  <a:pos x="325" y="197"/>
                </a:cxn>
                <a:cxn ang="0">
                  <a:pos x="299" y="197"/>
                </a:cxn>
                <a:cxn ang="0">
                  <a:pos x="265" y="208"/>
                </a:cxn>
                <a:cxn ang="0">
                  <a:pos x="200" y="189"/>
                </a:cxn>
                <a:cxn ang="0">
                  <a:pos x="213" y="112"/>
                </a:cxn>
                <a:cxn ang="0">
                  <a:pos x="254" y="68"/>
                </a:cxn>
                <a:cxn ang="0">
                  <a:pos x="178" y="13"/>
                </a:cxn>
                <a:cxn ang="0">
                  <a:pos x="142" y="5"/>
                </a:cxn>
                <a:cxn ang="0">
                  <a:pos x="89" y="36"/>
                </a:cxn>
                <a:cxn ang="0">
                  <a:pos x="0" y="73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1270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52" name="Freeform 26"/>
            <p:cNvSpPr/>
            <p:nvPr/>
          </p:nvSpPr>
          <p:spPr>
            <a:xfrm>
              <a:off x="740" y="682"/>
              <a:ext cx="97" cy="496"/>
            </a:xfrm>
            <a:custGeom>
              <a:avLst/>
              <a:gdLst>
                <a:gd name="txL" fmla="*/ 0 w 236"/>
                <a:gd name="txT" fmla="*/ 0 h 478"/>
                <a:gd name="txR" fmla="*/ 236 w 236"/>
                <a:gd name="txB" fmla="*/ 478 h 478"/>
              </a:gdLst>
              <a:ahLst/>
              <a:cxnLst>
                <a:cxn ang="0">
                  <a:pos x="0" y="0"/>
                </a:cxn>
                <a:cxn ang="0">
                  <a:pos x="0" y="99"/>
                </a:cxn>
                <a:cxn ang="0">
                  <a:pos x="0" y="221"/>
                </a:cxn>
                <a:cxn ang="0">
                  <a:pos x="0" y="260"/>
                </a:cxn>
                <a:cxn ang="0">
                  <a:pos x="0" y="302"/>
                </a:cxn>
                <a:cxn ang="0">
                  <a:pos x="0" y="321"/>
                </a:cxn>
                <a:cxn ang="0">
                  <a:pos x="0" y="440"/>
                </a:cxn>
                <a:cxn ang="0">
                  <a:pos x="0" y="543"/>
                </a:cxn>
                <a:cxn ang="0">
                  <a:pos x="0" y="583"/>
                </a:cxn>
                <a:cxn ang="0">
                  <a:pos x="0" y="763"/>
                </a:cxn>
                <a:cxn ang="0">
                  <a:pos x="0" y="824"/>
                </a:cxn>
                <a:cxn ang="0">
                  <a:pos x="0" y="862"/>
                </a:cxn>
                <a:cxn ang="0">
                  <a:pos x="0" y="801"/>
                </a:cxn>
              </a:cxnLst>
              <a:rect l="txL" t="txT" r="txR" b="txB"/>
              <a:pathLst>
                <a:path w="236" h="478">
                  <a:moveTo>
                    <a:pt x="147" y="0"/>
                  </a:moveTo>
                  <a:cubicBezTo>
                    <a:pt x="84" y="10"/>
                    <a:pt x="66" y="14"/>
                    <a:pt x="24" y="56"/>
                  </a:cubicBezTo>
                  <a:cubicBezTo>
                    <a:pt x="18" y="73"/>
                    <a:pt x="0" y="105"/>
                    <a:pt x="24" y="122"/>
                  </a:cubicBezTo>
                  <a:cubicBezTo>
                    <a:pt x="43" y="136"/>
                    <a:pt x="91" y="144"/>
                    <a:pt x="91" y="144"/>
                  </a:cubicBezTo>
                  <a:cubicBezTo>
                    <a:pt x="98" y="152"/>
                    <a:pt x="104" y="161"/>
                    <a:pt x="113" y="167"/>
                  </a:cubicBezTo>
                  <a:cubicBezTo>
                    <a:pt x="123" y="173"/>
                    <a:pt x="138" y="171"/>
                    <a:pt x="147" y="178"/>
                  </a:cubicBezTo>
                  <a:cubicBezTo>
                    <a:pt x="166" y="193"/>
                    <a:pt x="173" y="223"/>
                    <a:pt x="180" y="244"/>
                  </a:cubicBezTo>
                  <a:cubicBezTo>
                    <a:pt x="159" y="276"/>
                    <a:pt x="161" y="284"/>
                    <a:pt x="124" y="300"/>
                  </a:cubicBezTo>
                  <a:cubicBezTo>
                    <a:pt x="103" y="309"/>
                    <a:pt x="58" y="322"/>
                    <a:pt x="58" y="322"/>
                  </a:cubicBezTo>
                  <a:cubicBezTo>
                    <a:pt x="19" y="382"/>
                    <a:pt x="40" y="373"/>
                    <a:pt x="80" y="422"/>
                  </a:cubicBezTo>
                  <a:cubicBezTo>
                    <a:pt x="89" y="432"/>
                    <a:pt x="91" y="449"/>
                    <a:pt x="102" y="456"/>
                  </a:cubicBezTo>
                  <a:cubicBezTo>
                    <a:pt x="122" y="469"/>
                    <a:pt x="169" y="478"/>
                    <a:pt x="169" y="478"/>
                  </a:cubicBezTo>
                  <a:cubicBezTo>
                    <a:pt x="199" y="431"/>
                    <a:pt x="178" y="444"/>
                    <a:pt x="236" y="444"/>
                  </a:cubicBezTo>
                </a:path>
              </a:pathLst>
            </a:custGeom>
            <a:noFill/>
            <a:ln w="1270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53" name="Freeform 27"/>
            <p:cNvSpPr/>
            <p:nvPr/>
          </p:nvSpPr>
          <p:spPr>
            <a:xfrm rot="3920436">
              <a:off x="699" y="755"/>
              <a:ext cx="481" cy="201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1062" y="0"/>
                </a:cxn>
                <a:cxn ang="0">
                  <a:pos x="1262" y="0"/>
                </a:cxn>
                <a:cxn ang="0">
                  <a:pos x="1153" y="0"/>
                </a:cxn>
                <a:cxn ang="0">
                  <a:pos x="968" y="0"/>
                </a:cxn>
                <a:cxn ang="0">
                  <a:pos x="882" y="0"/>
                </a:cxn>
                <a:cxn ang="0">
                  <a:pos x="788" y="0"/>
                </a:cxn>
                <a:cxn ang="0">
                  <a:pos x="600" y="0"/>
                </a:cxn>
                <a:cxn ang="0">
                  <a:pos x="639" y="0"/>
                </a:cxn>
                <a:cxn ang="0">
                  <a:pos x="754" y="0"/>
                </a:cxn>
                <a:cxn ang="0">
                  <a:pos x="546" y="0"/>
                </a:cxn>
                <a:cxn ang="0">
                  <a:pos x="448" y="0"/>
                </a:cxn>
                <a:cxn ang="0">
                  <a:pos x="251" y="0"/>
                </a:cxn>
                <a:cxn ang="0">
                  <a:pos x="0" y="0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1270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3354" name="AutoShape 28"/>
            <p:cNvSpPr/>
            <p:nvPr/>
          </p:nvSpPr>
          <p:spPr>
            <a:xfrm>
              <a:off x="981" y="362"/>
              <a:ext cx="139" cy="177"/>
            </a:xfrm>
            <a:prstGeom prst="sun">
              <a:avLst>
                <a:gd name="adj" fmla="val 25000"/>
              </a:avLst>
            </a:prstGeom>
            <a:solidFill>
              <a:srgbClr val="000000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355" name="Oval 29"/>
            <p:cNvSpPr/>
            <p:nvPr/>
          </p:nvSpPr>
          <p:spPr>
            <a:xfrm>
              <a:off x="666" y="780"/>
              <a:ext cx="54" cy="54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356" name="Oval 30"/>
            <p:cNvSpPr/>
            <p:nvPr/>
          </p:nvSpPr>
          <p:spPr>
            <a:xfrm>
              <a:off x="855" y="724"/>
              <a:ext cx="54" cy="54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357" name="Oval 31"/>
            <p:cNvSpPr/>
            <p:nvPr/>
          </p:nvSpPr>
          <p:spPr>
            <a:xfrm>
              <a:off x="901" y="827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358" name="Oval 32"/>
            <p:cNvSpPr/>
            <p:nvPr/>
          </p:nvSpPr>
          <p:spPr>
            <a:xfrm>
              <a:off x="790" y="886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3359" name="Oval 33"/>
            <p:cNvSpPr/>
            <p:nvPr/>
          </p:nvSpPr>
          <p:spPr>
            <a:xfrm>
              <a:off x="628" y="1005"/>
              <a:ext cx="109" cy="109"/>
            </a:xfrm>
            <a:prstGeom prst="ellipse">
              <a:avLst/>
            </a:prstGeom>
            <a:solidFill>
              <a:srgbClr val="993366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3342" name="Down Arrow 219"/>
          <p:cNvSpPr/>
          <p:nvPr/>
        </p:nvSpPr>
        <p:spPr>
          <a:xfrm>
            <a:off x="6137275" y="3562350"/>
            <a:ext cx="625475" cy="654050"/>
          </a:xfrm>
          <a:prstGeom prst="downArrow">
            <a:avLst>
              <a:gd name="adj1" fmla="val 50000"/>
              <a:gd name="adj2" fmla="val 49912"/>
            </a:avLst>
          </a:prstGeom>
          <a:noFill/>
          <a:ln w="9525">
            <a:noFill/>
          </a:ln>
        </p:spPr>
        <p:txBody>
          <a:bodyPr>
            <a:spAutoFit/>
          </a:bodyPr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249" name="Text Box 20"/>
          <p:cNvSpPr txBox="1"/>
          <p:nvPr/>
        </p:nvSpPr>
        <p:spPr>
          <a:xfrm>
            <a:off x="0" y="1219200"/>
            <a:ext cx="1676400" cy="477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500" dirty="0">
                <a:solidFill>
                  <a:srgbClr val="FF0000"/>
                </a:solidFill>
                <a:latin typeface="Times New Roman" panose="02020603050405020304" pitchFamily="18" charset="0"/>
              </a:rPr>
              <a:t>d/ Kì cuối</a:t>
            </a:r>
            <a:endParaRPr sz="25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44" name="Text Box 20"/>
          <p:cNvSpPr txBox="1"/>
          <p:nvPr/>
        </p:nvSpPr>
        <p:spPr>
          <a:xfrm>
            <a:off x="0" y="762000"/>
            <a:ext cx="8763000" cy="477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500" dirty="0">
                <a:solidFill>
                  <a:srgbClr val="FF0000"/>
                </a:solidFill>
                <a:latin typeface="Times New Roman" panose="02020603050405020304" pitchFamily="18" charset="0"/>
              </a:rPr>
              <a:t>2. Những diễn biến của NST trong các kì của nguyên phân</a:t>
            </a:r>
            <a:endParaRPr sz="25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251" name="Straight Arrow Connector 250"/>
          <p:cNvCxnSpPr/>
          <p:nvPr/>
        </p:nvCxnSpPr>
        <p:spPr bwMode="auto">
          <a:xfrm>
            <a:off x="3817938" y="2513013"/>
            <a:ext cx="77311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4" name="Straight Arrow Connector 253"/>
          <p:cNvCxnSpPr/>
          <p:nvPr/>
        </p:nvCxnSpPr>
        <p:spPr bwMode="auto">
          <a:xfrm>
            <a:off x="6505575" y="3657600"/>
            <a:ext cx="23813" cy="69056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6" name="Straight Arrow Connector 255"/>
          <p:cNvCxnSpPr/>
          <p:nvPr/>
        </p:nvCxnSpPr>
        <p:spPr bwMode="auto">
          <a:xfrm flipH="1">
            <a:off x="4254500" y="6173788"/>
            <a:ext cx="76200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 animBg="1"/>
      <p:bldP spid="14346" grpId="0"/>
      <p:bldP spid="14348" grpId="0" animBg="1"/>
      <p:bldP spid="14349" grpId="0" animBg="1"/>
      <p:bldP spid="14354" grpId="0"/>
      <p:bldP spid="14356" grpId="0" animBg="1"/>
      <p:bldP spid="14357" grpId="0" animBg="1"/>
      <p:bldP spid="14362" grpId="0"/>
      <p:bldP spid="14363" grpId="0"/>
      <p:bldP spid="2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Group 65"/>
          <p:cNvGraphicFramePr/>
          <p:nvPr/>
        </p:nvGraphicFramePr>
        <p:xfrm>
          <a:off x="152400" y="4395788"/>
          <a:ext cx="9144000" cy="1395413"/>
        </p:xfrm>
        <a:graphic>
          <a:graphicData uri="http://schemas.openxmlformats.org/drawingml/2006/table">
            <a:tbl>
              <a:tblPr/>
              <a:tblGrid>
                <a:gridCol w="1828800"/>
                <a:gridCol w="7315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Các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kì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Những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diễn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biến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cơ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bản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của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NST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82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Kì cuối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58"/>
          <p:cNvSpPr txBox="1"/>
          <p:nvPr/>
        </p:nvSpPr>
        <p:spPr>
          <a:xfrm>
            <a:off x="1981200" y="4724400"/>
            <a:ext cx="7162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b="0" dirty="0">
                <a:solidFill>
                  <a:schemeClr val="tx1"/>
                </a:solidFill>
                <a:latin typeface="Times New Roman" panose="02020603050405020304" pitchFamily="18" charset="0"/>
              </a:rPr>
              <a:t>- </a:t>
            </a:r>
            <a:r>
              <a:rPr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Các NST đơn dãn xoắn, dài ra ở dạng sợi mảnh.</a:t>
            </a:r>
            <a:endParaRPr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" name="Picture 7" descr="ag00218_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-1518479">
            <a:off x="1144588" y="4926013"/>
            <a:ext cx="731837" cy="657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52" name="Text Box 7">
            <a:hlinkClick r:id="" action="ppaction://noaction"/>
          </p:cNvPr>
          <p:cNvSpPr txBox="1"/>
          <p:nvPr/>
        </p:nvSpPr>
        <p:spPr>
          <a:xfrm>
            <a:off x="4810125" y="3641725"/>
            <a:ext cx="2611438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500" dirty="0">
                <a:solidFill>
                  <a:srgbClr val="000099"/>
                </a:solidFill>
                <a:latin typeface=".VnArial Narrow" pitchFamily="34" charset="0"/>
              </a:rPr>
              <a:t> </a:t>
            </a:r>
            <a:r>
              <a:rPr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Hai tế bào con</a:t>
            </a:r>
            <a:endParaRPr sz="2000" dirty="0">
              <a:solidFill>
                <a:srgbClr val="000099"/>
              </a:solidFill>
              <a:latin typeface=".VnArial Narrow" pitchFamily="34" charset="0"/>
            </a:endParaRPr>
          </a:p>
        </p:txBody>
      </p:sp>
      <p:grpSp>
        <p:nvGrpSpPr>
          <p:cNvPr id="14353" name="Group 8"/>
          <p:cNvGrpSpPr/>
          <p:nvPr/>
        </p:nvGrpSpPr>
        <p:grpSpPr>
          <a:xfrm>
            <a:off x="4724400" y="1435100"/>
            <a:ext cx="2035175" cy="1892300"/>
            <a:chOff x="216" y="250"/>
            <a:chExt cx="1375" cy="1278"/>
          </a:xfrm>
        </p:grpSpPr>
        <p:sp>
          <p:nvSpPr>
            <p:cNvPr id="14369" name="Freeform 9" descr="Stationery"/>
            <p:cNvSpPr/>
            <p:nvPr/>
          </p:nvSpPr>
          <p:spPr>
            <a:xfrm rot="678700">
              <a:off x="216" y="250"/>
              <a:ext cx="1375" cy="1278"/>
            </a:xfrm>
            <a:custGeom>
              <a:avLst/>
              <a:gdLst>
                <a:gd name="txL" fmla="*/ 0 w 1205"/>
                <a:gd name="txT" fmla="*/ 0 h 1107"/>
                <a:gd name="txR" fmla="*/ 1205 w 1205"/>
                <a:gd name="txB" fmla="*/ 1107 h 1107"/>
              </a:gdLst>
              <a:ahLst/>
              <a:cxnLst>
                <a:cxn ang="0">
                  <a:pos x="5487" y="158"/>
                </a:cxn>
                <a:cxn ang="0">
                  <a:pos x="2308" y="631"/>
                </a:cxn>
                <a:cxn ang="0">
                  <a:pos x="325" y="3508"/>
                </a:cxn>
                <a:cxn ang="0">
                  <a:pos x="325" y="6374"/>
                </a:cxn>
                <a:cxn ang="0">
                  <a:pos x="719" y="8764"/>
                </a:cxn>
                <a:cxn ang="0">
                  <a:pos x="2877" y="10381"/>
                </a:cxn>
                <a:cxn ang="0">
                  <a:pos x="5815" y="10840"/>
                </a:cxn>
                <a:cxn ang="0">
                  <a:pos x="8665" y="9231"/>
                </a:cxn>
                <a:cxn ang="0">
                  <a:pos x="9845" y="5903"/>
                </a:cxn>
                <a:cxn ang="0">
                  <a:pos x="9305" y="2759"/>
                </a:cxn>
                <a:cxn ang="0">
                  <a:pos x="8267" y="1116"/>
                </a:cxn>
                <a:cxn ang="0">
                  <a:pos x="6277" y="158"/>
                </a:cxn>
                <a:cxn ang="0">
                  <a:pos x="5487" y="158"/>
                </a:cxn>
              </a:cxnLst>
              <a:rect l="txL" t="txT" r="txR" b="txB"/>
              <a:pathLst>
                <a:path w="1205" h="1107">
                  <a:moveTo>
                    <a:pt x="664" y="16"/>
                  </a:moveTo>
                  <a:cubicBezTo>
                    <a:pt x="584" y="24"/>
                    <a:pt x="384" y="8"/>
                    <a:pt x="280" y="64"/>
                  </a:cubicBezTo>
                  <a:cubicBezTo>
                    <a:pt x="176" y="120"/>
                    <a:pt x="80" y="256"/>
                    <a:pt x="40" y="352"/>
                  </a:cubicBezTo>
                  <a:cubicBezTo>
                    <a:pt x="0" y="448"/>
                    <a:pt x="32" y="552"/>
                    <a:pt x="40" y="640"/>
                  </a:cubicBezTo>
                  <a:cubicBezTo>
                    <a:pt x="48" y="728"/>
                    <a:pt x="36" y="813"/>
                    <a:pt x="88" y="880"/>
                  </a:cubicBezTo>
                  <a:cubicBezTo>
                    <a:pt x="140" y="947"/>
                    <a:pt x="246" y="1008"/>
                    <a:pt x="349" y="1043"/>
                  </a:cubicBezTo>
                  <a:cubicBezTo>
                    <a:pt x="452" y="1078"/>
                    <a:pt x="589" y="1107"/>
                    <a:pt x="705" y="1088"/>
                  </a:cubicBezTo>
                  <a:cubicBezTo>
                    <a:pt x="821" y="1069"/>
                    <a:pt x="967" y="1011"/>
                    <a:pt x="1048" y="928"/>
                  </a:cubicBezTo>
                  <a:cubicBezTo>
                    <a:pt x="1129" y="845"/>
                    <a:pt x="1179" y="700"/>
                    <a:pt x="1192" y="592"/>
                  </a:cubicBezTo>
                  <a:cubicBezTo>
                    <a:pt x="1205" y="484"/>
                    <a:pt x="1159" y="357"/>
                    <a:pt x="1127" y="277"/>
                  </a:cubicBezTo>
                  <a:cubicBezTo>
                    <a:pt x="1095" y="197"/>
                    <a:pt x="1061" y="155"/>
                    <a:pt x="1000" y="112"/>
                  </a:cubicBezTo>
                  <a:cubicBezTo>
                    <a:pt x="939" y="69"/>
                    <a:pt x="816" y="32"/>
                    <a:pt x="760" y="16"/>
                  </a:cubicBezTo>
                  <a:cubicBezTo>
                    <a:pt x="704" y="0"/>
                    <a:pt x="744" y="8"/>
                    <a:pt x="664" y="16"/>
                  </a:cubicBezTo>
                  <a:close/>
                </a:path>
              </a:pathLst>
            </a:custGeom>
            <a:blipFill rotWithShape="0">
              <a:blip r:embed="rId2"/>
            </a:blip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PerspectiveFront">
                <a:rot lat="21000000" lon="213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/>
            <a:p>
              <a:endParaRPr lang="en-US"/>
            </a:p>
          </p:txBody>
        </p:sp>
        <p:sp>
          <p:nvSpPr>
            <p:cNvPr id="14370" name="Freeform 10"/>
            <p:cNvSpPr/>
            <p:nvPr/>
          </p:nvSpPr>
          <p:spPr>
            <a:xfrm>
              <a:off x="460" y="514"/>
              <a:ext cx="784" cy="728"/>
            </a:xfrm>
            <a:custGeom>
              <a:avLst/>
              <a:gdLst>
                <a:gd name="txL" fmla="*/ 0 w 1205"/>
                <a:gd name="txT" fmla="*/ 0 h 1107"/>
                <a:gd name="txR" fmla="*/ 1205 w 1205"/>
                <a:gd name="txB" fmla="*/ 1107 h 110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205" h="1107">
                  <a:moveTo>
                    <a:pt x="664" y="16"/>
                  </a:moveTo>
                  <a:cubicBezTo>
                    <a:pt x="584" y="24"/>
                    <a:pt x="384" y="8"/>
                    <a:pt x="280" y="64"/>
                  </a:cubicBezTo>
                  <a:cubicBezTo>
                    <a:pt x="176" y="120"/>
                    <a:pt x="80" y="256"/>
                    <a:pt x="40" y="352"/>
                  </a:cubicBezTo>
                  <a:cubicBezTo>
                    <a:pt x="0" y="448"/>
                    <a:pt x="32" y="552"/>
                    <a:pt x="40" y="640"/>
                  </a:cubicBezTo>
                  <a:cubicBezTo>
                    <a:pt x="48" y="728"/>
                    <a:pt x="36" y="813"/>
                    <a:pt x="88" y="880"/>
                  </a:cubicBezTo>
                  <a:cubicBezTo>
                    <a:pt x="140" y="947"/>
                    <a:pt x="246" y="1008"/>
                    <a:pt x="349" y="1043"/>
                  </a:cubicBezTo>
                  <a:cubicBezTo>
                    <a:pt x="452" y="1078"/>
                    <a:pt x="589" y="1107"/>
                    <a:pt x="705" y="1088"/>
                  </a:cubicBezTo>
                  <a:cubicBezTo>
                    <a:pt x="821" y="1069"/>
                    <a:pt x="967" y="1011"/>
                    <a:pt x="1048" y="928"/>
                  </a:cubicBezTo>
                  <a:cubicBezTo>
                    <a:pt x="1129" y="845"/>
                    <a:pt x="1179" y="700"/>
                    <a:pt x="1192" y="592"/>
                  </a:cubicBezTo>
                  <a:cubicBezTo>
                    <a:pt x="1205" y="484"/>
                    <a:pt x="1159" y="357"/>
                    <a:pt x="1127" y="277"/>
                  </a:cubicBezTo>
                  <a:cubicBezTo>
                    <a:pt x="1095" y="197"/>
                    <a:pt x="1061" y="155"/>
                    <a:pt x="1000" y="112"/>
                  </a:cubicBezTo>
                  <a:cubicBezTo>
                    <a:pt x="939" y="69"/>
                    <a:pt x="816" y="32"/>
                    <a:pt x="760" y="16"/>
                  </a:cubicBezTo>
                  <a:cubicBezTo>
                    <a:pt x="704" y="0"/>
                    <a:pt x="744" y="8"/>
                    <a:pt x="664" y="16"/>
                  </a:cubicBezTo>
                  <a:close/>
                </a:path>
              </a:pathLst>
            </a:custGeom>
            <a:solidFill>
              <a:srgbClr val="FF99C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4371" name="Freeform 11"/>
            <p:cNvSpPr/>
            <p:nvPr/>
          </p:nvSpPr>
          <p:spPr>
            <a:xfrm>
              <a:off x="532" y="585"/>
              <a:ext cx="236" cy="468"/>
            </a:xfrm>
            <a:custGeom>
              <a:avLst/>
              <a:gdLst>
                <a:gd name="txL" fmla="*/ 0 w 208"/>
                <a:gd name="txT" fmla="*/ 0 h 412"/>
                <a:gd name="txR" fmla="*/ 208 w 208"/>
                <a:gd name="txB" fmla="*/ 412 h 412"/>
              </a:gdLst>
              <a:ahLst/>
              <a:cxnLst>
                <a:cxn ang="0">
                  <a:pos x="987" y="0"/>
                </a:cxn>
                <a:cxn ang="0">
                  <a:pos x="160" y="385"/>
                </a:cxn>
                <a:cxn ang="0">
                  <a:pos x="160" y="826"/>
                </a:cxn>
                <a:cxn ang="0">
                  <a:pos x="605" y="977"/>
                </a:cxn>
                <a:cxn ang="0">
                  <a:pos x="750" y="1129"/>
                </a:cxn>
                <a:cxn ang="0">
                  <a:pos x="987" y="1197"/>
                </a:cxn>
                <a:cxn ang="0">
                  <a:pos x="1189" y="1650"/>
                </a:cxn>
                <a:cxn ang="0">
                  <a:pos x="834" y="2033"/>
                </a:cxn>
                <a:cxn ang="0">
                  <a:pos x="390" y="2176"/>
                </a:cxn>
                <a:cxn ang="0">
                  <a:pos x="534" y="2849"/>
                </a:cxn>
                <a:cxn ang="0">
                  <a:pos x="681" y="3084"/>
                </a:cxn>
                <a:cxn ang="0">
                  <a:pos x="1074" y="3001"/>
                </a:cxn>
                <a:cxn ang="0">
                  <a:pos x="1569" y="2993"/>
                </a:cxn>
              </a:cxnLst>
              <a:rect l="txL" t="txT" r="txR" b="txB"/>
              <a:pathLst>
                <a:path w="208" h="412">
                  <a:moveTo>
                    <a:pt x="130" y="0"/>
                  </a:moveTo>
                  <a:cubicBezTo>
                    <a:pt x="74" y="9"/>
                    <a:pt x="58" y="12"/>
                    <a:pt x="21" y="49"/>
                  </a:cubicBezTo>
                  <a:cubicBezTo>
                    <a:pt x="16" y="64"/>
                    <a:pt x="0" y="92"/>
                    <a:pt x="21" y="107"/>
                  </a:cubicBezTo>
                  <a:cubicBezTo>
                    <a:pt x="38" y="119"/>
                    <a:pt x="80" y="127"/>
                    <a:pt x="80" y="127"/>
                  </a:cubicBezTo>
                  <a:cubicBezTo>
                    <a:pt x="86" y="134"/>
                    <a:pt x="92" y="141"/>
                    <a:pt x="100" y="147"/>
                  </a:cubicBezTo>
                  <a:cubicBezTo>
                    <a:pt x="108" y="152"/>
                    <a:pt x="122" y="150"/>
                    <a:pt x="130" y="156"/>
                  </a:cubicBezTo>
                  <a:cubicBezTo>
                    <a:pt x="146" y="170"/>
                    <a:pt x="152" y="196"/>
                    <a:pt x="159" y="214"/>
                  </a:cubicBezTo>
                  <a:cubicBezTo>
                    <a:pt x="140" y="243"/>
                    <a:pt x="142" y="250"/>
                    <a:pt x="109" y="264"/>
                  </a:cubicBezTo>
                  <a:cubicBezTo>
                    <a:pt x="91" y="272"/>
                    <a:pt x="51" y="283"/>
                    <a:pt x="51" y="283"/>
                  </a:cubicBezTo>
                  <a:cubicBezTo>
                    <a:pt x="17" y="336"/>
                    <a:pt x="35" y="328"/>
                    <a:pt x="71" y="371"/>
                  </a:cubicBezTo>
                  <a:cubicBezTo>
                    <a:pt x="78" y="380"/>
                    <a:pt x="80" y="395"/>
                    <a:pt x="90" y="401"/>
                  </a:cubicBezTo>
                  <a:cubicBezTo>
                    <a:pt x="108" y="412"/>
                    <a:pt x="142" y="391"/>
                    <a:pt x="142" y="391"/>
                  </a:cubicBezTo>
                  <a:cubicBezTo>
                    <a:pt x="168" y="350"/>
                    <a:pt x="157" y="390"/>
                    <a:pt x="208" y="390"/>
                  </a:cubicBezTo>
                </a:path>
              </a:pathLst>
            </a:custGeom>
            <a:noFill/>
            <a:ln w="1270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372" name="Freeform 12"/>
            <p:cNvSpPr/>
            <p:nvPr/>
          </p:nvSpPr>
          <p:spPr>
            <a:xfrm>
              <a:off x="685" y="575"/>
              <a:ext cx="449" cy="438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346" y="393"/>
                </a:cxn>
                <a:cxn ang="0">
                  <a:pos x="419" y="208"/>
                </a:cxn>
                <a:cxn ang="0">
                  <a:pos x="381" y="167"/>
                </a:cxn>
                <a:cxn ang="0">
                  <a:pos x="325" y="197"/>
                </a:cxn>
                <a:cxn ang="0">
                  <a:pos x="299" y="197"/>
                </a:cxn>
                <a:cxn ang="0">
                  <a:pos x="265" y="208"/>
                </a:cxn>
                <a:cxn ang="0">
                  <a:pos x="200" y="189"/>
                </a:cxn>
                <a:cxn ang="0">
                  <a:pos x="213" y="112"/>
                </a:cxn>
                <a:cxn ang="0">
                  <a:pos x="254" y="68"/>
                </a:cxn>
                <a:cxn ang="0">
                  <a:pos x="178" y="13"/>
                </a:cxn>
                <a:cxn ang="0">
                  <a:pos x="142" y="5"/>
                </a:cxn>
                <a:cxn ang="0">
                  <a:pos x="89" y="36"/>
                </a:cxn>
                <a:cxn ang="0">
                  <a:pos x="0" y="73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1270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373" name="Freeform 13"/>
            <p:cNvSpPr/>
            <p:nvPr/>
          </p:nvSpPr>
          <p:spPr>
            <a:xfrm>
              <a:off x="740" y="682"/>
              <a:ext cx="97" cy="496"/>
            </a:xfrm>
            <a:custGeom>
              <a:avLst/>
              <a:gdLst>
                <a:gd name="txL" fmla="*/ 0 w 236"/>
                <a:gd name="txT" fmla="*/ 0 h 478"/>
                <a:gd name="txR" fmla="*/ 236 w 236"/>
                <a:gd name="txB" fmla="*/ 478 h 478"/>
              </a:gdLst>
              <a:ahLst/>
              <a:cxnLst>
                <a:cxn ang="0">
                  <a:pos x="0" y="0"/>
                </a:cxn>
                <a:cxn ang="0">
                  <a:pos x="0" y="99"/>
                </a:cxn>
                <a:cxn ang="0">
                  <a:pos x="0" y="221"/>
                </a:cxn>
                <a:cxn ang="0">
                  <a:pos x="0" y="260"/>
                </a:cxn>
                <a:cxn ang="0">
                  <a:pos x="0" y="302"/>
                </a:cxn>
                <a:cxn ang="0">
                  <a:pos x="0" y="321"/>
                </a:cxn>
                <a:cxn ang="0">
                  <a:pos x="0" y="440"/>
                </a:cxn>
                <a:cxn ang="0">
                  <a:pos x="0" y="543"/>
                </a:cxn>
                <a:cxn ang="0">
                  <a:pos x="0" y="583"/>
                </a:cxn>
                <a:cxn ang="0">
                  <a:pos x="0" y="763"/>
                </a:cxn>
                <a:cxn ang="0">
                  <a:pos x="0" y="824"/>
                </a:cxn>
                <a:cxn ang="0">
                  <a:pos x="0" y="862"/>
                </a:cxn>
                <a:cxn ang="0">
                  <a:pos x="0" y="801"/>
                </a:cxn>
              </a:cxnLst>
              <a:rect l="txL" t="txT" r="txR" b="txB"/>
              <a:pathLst>
                <a:path w="236" h="478">
                  <a:moveTo>
                    <a:pt x="147" y="0"/>
                  </a:moveTo>
                  <a:cubicBezTo>
                    <a:pt x="84" y="10"/>
                    <a:pt x="66" y="14"/>
                    <a:pt x="24" y="56"/>
                  </a:cubicBezTo>
                  <a:cubicBezTo>
                    <a:pt x="18" y="73"/>
                    <a:pt x="0" y="105"/>
                    <a:pt x="24" y="122"/>
                  </a:cubicBezTo>
                  <a:cubicBezTo>
                    <a:pt x="43" y="136"/>
                    <a:pt x="91" y="144"/>
                    <a:pt x="91" y="144"/>
                  </a:cubicBezTo>
                  <a:cubicBezTo>
                    <a:pt x="98" y="152"/>
                    <a:pt x="104" y="161"/>
                    <a:pt x="113" y="167"/>
                  </a:cubicBezTo>
                  <a:cubicBezTo>
                    <a:pt x="123" y="173"/>
                    <a:pt x="138" y="171"/>
                    <a:pt x="147" y="178"/>
                  </a:cubicBezTo>
                  <a:cubicBezTo>
                    <a:pt x="166" y="193"/>
                    <a:pt x="173" y="223"/>
                    <a:pt x="180" y="244"/>
                  </a:cubicBezTo>
                  <a:cubicBezTo>
                    <a:pt x="159" y="276"/>
                    <a:pt x="161" y="284"/>
                    <a:pt x="124" y="300"/>
                  </a:cubicBezTo>
                  <a:cubicBezTo>
                    <a:pt x="103" y="309"/>
                    <a:pt x="58" y="322"/>
                    <a:pt x="58" y="322"/>
                  </a:cubicBezTo>
                  <a:cubicBezTo>
                    <a:pt x="19" y="382"/>
                    <a:pt x="40" y="373"/>
                    <a:pt x="80" y="422"/>
                  </a:cubicBezTo>
                  <a:cubicBezTo>
                    <a:pt x="89" y="432"/>
                    <a:pt x="91" y="449"/>
                    <a:pt x="102" y="456"/>
                  </a:cubicBezTo>
                  <a:cubicBezTo>
                    <a:pt x="122" y="469"/>
                    <a:pt x="169" y="478"/>
                    <a:pt x="169" y="478"/>
                  </a:cubicBezTo>
                  <a:cubicBezTo>
                    <a:pt x="199" y="431"/>
                    <a:pt x="178" y="444"/>
                    <a:pt x="236" y="444"/>
                  </a:cubicBezTo>
                </a:path>
              </a:pathLst>
            </a:custGeom>
            <a:noFill/>
            <a:ln w="1270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374" name="Freeform 14"/>
            <p:cNvSpPr/>
            <p:nvPr/>
          </p:nvSpPr>
          <p:spPr>
            <a:xfrm rot="3920436">
              <a:off x="699" y="755"/>
              <a:ext cx="481" cy="201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1062" y="0"/>
                </a:cxn>
                <a:cxn ang="0">
                  <a:pos x="1262" y="0"/>
                </a:cxn>
                <a:cxn ang="0">
                  <a:pos x="1153" y="0"/>
                </a:cxn>
                <a:cxn ang="0">
                  <a:pos x="968" y="0"/>
                </a:cxn>
                <a:cxn ang="0">
                  <a:pos x="882" y="0"/>
                </a:cxn>
                <a:cxn ang="0">
                  <a:pos x="788" y="0"/>
                </a:cxn>
                <a:cxn ang="0">
                  <a:pos x="600" y="0"/>
                </a:cxn>
                <a:cxn ang="0">
                  <a:pos x="639" y="0"/>
                </a:cxn>
                <a:cxn ang="0">
                  <a:pos x="754" y="0"/>
                </a:cxn>
                <a:cxn ang="0">
                  <a:pos x="546" y="0"/>
                </a:cxn>
                <a:cxn ang="0">
                  <a:pos x="448" y="0"/>
                </a:cxn>
                <a:cxn ang="0">
                  <a:pos x="251" y="0"/>
                </a:cxn>
                <a:cxn ang="0">
                  <a:pos x="0" y="0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1270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375" name="AutoShape 15"/>
            <p:cNvSpPr/>
            <p:nvPr/>
          </p:nvSpPr>
          <p:spPr>
            <a:xfrm>
              <a:off x="981" y="362"/>
              <a:ext cx="139" cy="177"/>
            </a:xfrm>
            <a:prstGeom prst="sun">
              <a:avLst>
                <a:gd name="adj" fmla="val 25000"/>
              </a:avLst>
            </a:prstGeom>
            <a:solidFill>
              <a:srgbClr val="000000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4376" name="Oval 16"/>
            <p:cNvSpPr/>
            <p:nvPr/>
          </p:nvSpPr>
          <p:spPr>
            <a:xfrm>
              <a:off x="666" y="780"/>
              <a:ext cx="54" cy="54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4377" name="Oval 17"/>
            <p:cNvSpPr/>
            <p:nvPr/>
          </p:nvSpPr>
          <p:spPr>
            <a:xfrm>
              <a:off x="855" y="724"/>
              <a:ext cx="54" cy="54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4378" name="Oval 18"/>
            <p:cNvSpPr/>
            <p:nvPr/>
          </p:nvSpPr>
          <p:spPr>
            <a:xfrm>
              <a:off x="901" y="827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4379" name="Oval 19"/>
            <p:cNvSpPr/>
            <p:nvPr/>
          </p:nvSpPr>
          <p:spPr>
            <a:xfrm>
              <a:off x="790" y="886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4380" name="Oval 20"/>
            <p:cNvSpPr/>
            <p:nvPr/>
          </p:nvSpPr>
          <p:spPr>
            <a:xfrm>
              <a:off x="628" y="1005"/>
              <a:ext cx="109" cy="109"/>
            </a:xfrm>
            <a:prstGeom prst="ellipse">
              <a:avLst/>
            </a:prstGeom>
            <a:solidFill>
              <a:srgbClr val="993366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4354" name="Group 21"/>
          <p:cNvGrpSpPr/>
          <p:nvPr/>
        </p:nvGrpSpPr>
        <p:grpSpPr>
          <a:xfrm>
            <a:off x="6727825" y="2197100"/>
            <a:ext cx="2035175" cy="1892300"/>
            <a:chOff x="216" y="250"/>
            <a:chExt cx="1375" cy="1278"/>
          </a:xfrm>
        </p:grpSpPr>
        <p:sp>
          <p:nvSpPr>
            <p:cNvPr id="14357" name="Freeform 22" descr="Stationery"/>
            <p:cNvSpPr/>
            <p:nvPr/>
          </p:nvSpPr>
          <p:spPr>
            <a:xfrm rot="678700">
              <a:off x="216" y="250"/>
              <a:ext cx="1375" cy="1278"/>
            </a:xfrm>
            <a:custGeom>
              <a:avLst/>
              <a:gdLst>
                <a:gd name="txL" fmla="*/ 0 w 1205"/>
                <a:gd name="txT" fmla="*/ 0 h 1107"/>
                <a:gd name="txR" fmla="*/ 1205 w 1205"/>
                <a:gd name="txB" fmla="*/ 1107 h 1107"/>
              </a:gdLst>
              <a:ahLst/>
              <a:cxnLst>
                <a:cxn ang="0">
                  <a:pos x="5487" y="158"/>
                </a:cxn>
                <a:cxn ang="0">
                  <a:pos x="2308" y="631"/>
                </a:cxn>
                <a:cxn ang="0">
                  <a:pos x="325" y="3508"/>
                </a:cxn>
                <a:cxn ang="0">
                  <a:pos x="325" y="6374"/>
                </a:cxn>
                <a:cxn ang="0">
                  <a:pos x="719" y="8764"/>
                </a:cxn>
                <a:cxn ang="0">
                  <a:pos x="2877" y="10381"/>
                </a:cxn>
                <a:cxn ang="0">
                  <a:pos x="5815" y="10840"/>
                </a:cxn>
                <a:cxn ang="0">
                  <a:pos x="8665" y="9231"/>
                </a:cxn>
                <a:cxn ang="0">
                  <a:pos x="9845" y="5903"/>
                </a:cxn>
                <a:cxn ang="0">
                  <a:pos x="9305" y="2759"/>
                </a:cxn>
                <a:cxn ang="0">
                  <a:pos x="8267" y="1116"/>
                </a:cxn>
                <a:cxn ang="0">
                  <a:pos x="6277" y="158"/>
                </a:cxn>
                <a:cxn ang="0">
                  <a:pos x="5487" y="158"/>
                </a:cxn>
              </a:cxnLst>
              <a:rect l="txL" t="txT" r="txR" b="txB"/>
              <a:pathLst>
                <a:path w="1205" h="1107">
                  <a:moveTo>
                    <a:pt x="664" y="16"/>
                  </a:moveTo>
                  <a:cubicBezTo>
                    <a:pt x="584" y="24"/>
                    <a:pt x="384" y="8"/>
                    <a:pt x="280" y="64"/>
                  </a:cubicBezTo>
                  <a:cubicBezTo>
                    <a:pt x="176" y="120"/>
                    <a:pt x="80" y="256"/>
                    <a:pt x="40" y="352"/>
                  </a:cubicBezTo>
                  <a:cubicBezTo>
                    <a:pt x="0" y="448"/>
                    <a:pt x="32" y="552"/>
                    <a:pt x="40" y="640"/>
                  </a:cubicBezTo>
                  <a:cubicBezTo>
                    <a:pt x="48" y="728"/>
                    <a:pt x="36" y="813"/>
                    <a:pt x="88" y="880"/>
                  </a:cubicBezTo>
                  <a:cubicBezTo>
                    <a:pt x="140" y="947"/>
                    <a:pt x="246" y="1008"/>
                    <a:pt x="349" y="1043"/>
                  </a:cubicBezTo>
                  <a:cubicBezTo>
                    <a:pt x="452" y="1078"/>
                    <a:pt x="589" y="1107"/>
                    <a:pt x="705" y="1088"/>
                  </a:cubicBezTo>
                  <a:cubicBezTo>
                    <a:pt x="821" y="1069"/>
                    <a:pt x="967" y="1011"/>
                    <a:pt x="1048" y="928"/>
                  </a:cubicBezTo>
                  <a:cubicBezTo>
                    <a:pt x="1129" y="845"/>
                    <a:pt x="1179" y="700"/>
                    <a:pt x="1192" y="592"/>
                  </a:cubicBezTo>
                  <a:cubicBezTo>
                    <a:pt x="1205" y="484"/>
                    <a:pt x="1159" y="357"/>
                    <a:pt x="1127" y="277"/>
                  </a:cubicBezTo>
                  <a:cubicBezTo>
                    <a:pt x="1095" y="197"/>
                    <a:pt x="1061" y="155"/>
                    <a:pt x="1000" y="112"/>
                  </a:cubicBezTo>
                  <a:cubicBezTo>
                    <a:pt x="939" y="69"/>
                    <a:pt x="816" y="32"/>
                    <a:pt x="760" y="16"/>
                  </a:cubicBezTo>
                  <a:cubicBezTo>
                    <a:pt x="704" y="0"/>
                    <a:pt x="744" y="8"/>
                    <a:pt x="664" y="16"/>
                  </a:cubicBezTo>
                  <a:close/>
                </a:path>
              </a:pathLst>
            </a:custGeom>
            <a:blipFill rotWithShape="0">
              <a:blip r:embed="rId2"/>
            </a:blip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PerspectiveFront">
                <a:rot lat="21000000" lon="213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/>
            <a:p>
              <a:endParaRPr lang="en-US"/>
            </a:p>
          </p:txBody>
        </p:sp>
        <p:sp>
          <p:nvSpPr>
            <p:cNvPr id="14358" name="Freeform 23"/>
            <p:cNvSpPr/>
            <p:nvPr/>
          </p:nvSpPr>
          <p:spPr>
            <a:xfrm>
              <a:off x="460" y="514"/>
              <a:ext cx="784" cy="728"/>
            </a:xfrm>
            <a:custGeom>
              <a:avLst/>
              <a:gdLst>
                <a:gd name="txL" fmla="*/ 0 w 1205"/>
                <a:gd name="txT" fmla="*/ 0 h 1107"/>
                <a:gd name="txR" fmla="*/ 1205 w 1205"/>
                <a:gd name="txB" fmla="*/ 1107 h 1107"/>
              </a:gdLst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txL" t="txT" r="txR" b="txB"/>
              <a:pathLst>
                <a:path w="1205" h="1107">
                  <a:moveTo>
                    <a:pt x="664" y="16"/>
                  </a:moveTo>
                  <a:cubicBezTo>
                    <a:pt x="584" y="24"/>
                    <a:pt x="384" y="8"/>
                    <a:pt x="280" y="64"/>
                  </a:cubicBezTo>
                  <a:cubicBezTo>
                    <a:pt x="176" y="120"/>
                    <a:pt x="80" y="256"/>
                    <a:pt x="40" y="352"/>
                  </a:cubicBezTo>
                  <a:cubicBezTo>
                    <a:pt x="0" y="448"/>
                    <a:pt x="32" y="552"/>
                    <a:pt x="40" y="640"/>
                  </a:cubicBezTo>
                  <a:cubicBezTo>
                    <a:pt x="48" y="728"/>
                    <a:pt x="36" y="813"/>
                    <a:pt x="88" y="880"/>
                  </a:cubicBezTo>
                  <a:cubicBezTo>
                    <a:pt x="140" y="947"/>
                    <a:pt x="246" y="1008"/>
                    <a:pt x="349" y="1043"/>
                  </a:cubicBezTo>
                  <a:cubicBezTo>
                    <a:pt x="452" y="1078"/>
                    <a:pt x="589" y="1107"/>
                    <a:pt x="705" y="1088"/>
                  </a:cubicBezTo>
                  <a:cubicBezTo>
                    <a:pt x="821" y="1069"/>
                    <a:pt x="967" y="1011"/>
                    <a:pt x="1048" y="928"/>
                  </a:cubicBezTo>
                  <a:cubicBezTo>
                    <a:pt x="1129" y="845"/>
                    <a:pt x="1179" y="700"/>
                    <a:pt x="1192" y="592"/>
                  </a:cubicBezTo>
                  <a:cubicBezTo>
                    <a:pt x="1205" y="484"/>
                    <a:pt x="1159" y="357"/>
                    <a:pt x="1127" y="277"/>
                  </a:cubicBezTo>
                  <a:cubicBezTo>
                    <a:pt x="1095" y="197"/>
                    <a:pt x="1061" y="155"/>
                    <a:pt x="1000" y="112"/>
                  </a:cubicBezTo>
                  <a:cubicBezTo>
                    <a:pt x="939" y="69"/>
                    <a:pt x="816" y="32"/>
                    <a:pt x="760" y="16"/>
                  </a:cubicBezTo>
                  <a:cubicBezTo>
                    <a:pt x="704" y="0"/>
                    <a:pt x="744" y="8"/>
                    <a:pt x="664" y="16"/>
                  </a:cubicBezTo>
                  <a:close/>
                </a:path>
              </a:pathLst>
            </a:custGeom>
            <a:solidFill>
              <a:srgbClr val="FF99CC">
                <a:alpha val="100000"/>
              </a:srgbClr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14359" name="Freeform 24"/>
            <p:cNvSpPr/>
            <p:nvPr/>
          </p:nvSpPr>
          <p:spPr>
            <a:xfrm>
              <a:off x="532" y="585"/>
              <a:ext cx="236" cy="468"/>
            </a:xfrm>
            <a:custGeom>
              <a:avLst/>
              <a:gdLst>
                <a:gd name="txL" fmla="*/ 0 w 208"/>
                <a:gd name="txT" fmla="*/ 0 h 412"/>
                <a:gd name="txR" fmla="*/ 208 w 208"/>
                <a:gd name="txB" fmla="*/ 412 h 412"/>
              </a:gdLst>
              <a:ahLst/>
              <a:cxnLst>
                <a:cxn ang="0">
                  <a:pos x="987" y="0"/>
                </a:cxn>
                <a:cxn ang="0">
                  <a:pos x="160" y="385"/>
                </a:cxn>
                <a:cxn ang="0">
                  <a:pos x="160" y="826"/>
                </a:cxn>
                <a:cxn ang="0">
                  <a:pos x="605" y="977"/>
                </a:cxn>
                <a:cxn ang="0">
                  <a:pos x="750" y="1129"/>
                </a:cxn>
                <a:cxn ang="0">
                  <a:pos x="987" y="1197"/>
                </a:cxn>
                <a:cxn ang="0">
                  <a:pos x="1189" y="1650"/>
                </a:cxn>
                <a:cxn ang="0">
                  <a:pos x="834" y="2033"/>
                </a:cxn>
                <a:cxn ang="0">
                  <a:pos x="390" y="2176"/>
                </a:cxn>
                <a:cxn ang="0">
                  <a:pos x="534" y="2849"/>
                </a:cxn>
                <a:cxn ang="0">
                  <a:pos x="681" y="3084"/>
                </a:cxn>
                <a:cxn ang="0">
                  <a:pos x="1074" y="3001"/>
                </a:cxn>
                <a:cxn ang="0">
                  <a:pos x="1569" y="2993"/>
                </a:cxn>
              </a:cxnLst>
              <a:rect l="txL" t="txT" r="txR" b="txB"/>
              <a:pathLst>
                <a:path w="208" h="412">
                  <a:moveTo>
                    <a:pt x="130" y="0"/>
                  </a:moveTo>
                  <a:cubicBezTo>
                    <a:pt x="74" y="9"/>
                    <a:pt x="58" y="12"/>
                    <a:pt x="21" y="49"/>
                  </a:cubicBezTo>
                  <a:cubicBezTo>
                    <a:pt x="16" y="64"/>
                    <a:pt x="0" y="92"/>
                    <a:pt x="21" y="107"/>
                  </a:cubicBezTo>
                  <a:cubicBezTo>
                    <a:pt x="38" y="119"/>
                    <a:pt x="80" y="127"/>
                    <a:pt x="80" y="127"/>
                  </a:cubicBezTo>
                  <a:cubicBezTo>
                    <a:pt x="86" y="134"/>
                    <a:pt x="92" y="141"/>
                    <a:pt x="100" y="147"/>
                  </a:cubicBezTo>
                  <a:cubicBezTo>
                    <a:pt x="108" y="152"/>
                    <a:pt x="122" y="150"/>
                    <a:pt x="130" y="156"/>
                  </a:cubicBezTo>
                  <a:cubicBezTo>
                    <a:pt x="146" y="170"/>
                    <a:pt x="152" y="196"/>
                    <a:pt x="159" y="214"/>
                  </a:cubicBezTo>
                  <a:cubicBezTo>
                    <a:pt x="140" y="243"/>
                    <a:pt x="142" y="250"/>
                    <a:pt x="109" y="264"/>
                  </a:cubicBezTo>
                  <a:cubicBezTo>
                    <a:pt x="91" y="272"/>
                    <a:pt x="51" y="283"/>
                    <a:pt x="51" y="283"/>
                  </a:cubicBezTo>
                  <a:cubicBezTo>
                    <a:pt x="17" y="336"/>
                    <a:pt x="35" y="328"/>
                    <a:pt x="71" y="371"/>
                  </a:cubicBezTo>
                  <a:cubicBezTo>
                    <a:pt x="78" y="380"/>
                    <a:pt x="80" y="395"/>
                    <a:pt x="90" y="401"/>
                  </a:cubicBezTo>
                  <a:cubicBezTo>
                    <a:pt x="108" y="412"/>
                    <a:pt x="142" y="391"/>
                    <a:pt x="142" y="391"/>
                  </a:cubicBezTo>
                  <a:cubicBezTo>
                    <a:pt x="168" y="350"/>
                    <a:pt x="157" y="390"/>
                    <a:pt x="208" y="390"/>
                  </a:cubicBezTo>
                </a:path>
              </a:pathLst>
            </a:custGeom>
            <a:noFill/>
            <a:ln w="1270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360" name="Freeform 25"/>
            <p:cNvSpPr/>
            <p:nvPr/>
          </p:nvSpPr>
          <p:spPr>
            <a:xfrm>
              <a:off x="685" y="575"/>
              <a:ext cx="449" cy="438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346" y="393"/>
                </a:cxn>
                <a:cxn ang="0">
                  <a:pos x="419" y="208"/>
                </a:cxn>
                <a:cxn ang="0">
                  <a:pos x="381" y="167"/>
                </a:cxn>
                <a:cxn ang="0">
                  <a:pos x="325" y="197"/>
                </a:cxn>
                <a:cxn ang="0">
                  <a:pos x="299" y="197"/>
                </a:cxn>
                <a:cxn ang="0">
                  <a:pos x="265" y="208"/>
                </a:cxn>
                <a:cxn ang="0">
                  <a:pos x="200" y="189"/>
                </a:cxn>
                <a:cxn ang="0">
                  <a:pos x="213" y="112"/>
                </a:cxn>
                <a:cxn ang="0">
                  <a:pos x="254" y="68"/>
                </a:cxn>
                <a:cxn ang="0">
                  <a:pos x="178" y="13"/>
                </a:cxn>
                <a:cxn ang="0">
                  <a:pos x="142" y="5"/>
                </a:cxn>
                <a:cxn ang="0">
                  <a:pos x="89" y="36"/>
                </a:cxn>
                <a:cxn ang="0">
                  <a:pos x="0" y="73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1270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361" name="Freeform 26"/>
            <p:cNvSpPr/>
            <p:nvPr/>
          </p:nvSpPr>
          <p:spPr>
            <a:xfrm>
              <a:off x="740" y="682"/>
              <a:ext cx="97" cy="496"/>
            </a:xfrm>
            <a:custGeom>
              <a:avLst/>
              <a:gdLst>
                <a:gd name="txL" fmla="*/ 0 w 236"/>
                <a:gd name="txT" fmla="*/ 0 h 478"/>
                <a:gd name="txR" fmla="*/ 236 w 236"/>
                <a:gd name="txB" fmla="*/ 478 h 478"/>
              </a:gdLst>
              <a:ahLst/>
              <a:cxnLst>
                <a:cxn ang="0">
                  <a:pos x="0" y="0"/>
                </a:cxn>
                <a:cxn ang="0">
                  <a:pos x="0" y="99"/>
                </a:cxn>
                <a:cxn ang="0">
                  <a:pos x="0" y="221"/>
                </a:cxn>
                <a:cxn ang="0">
                  <a:pos x="0" y="260"/>
                </a:cxn>
                <a:cxn ang="0">
                  <a:pos x="0" y="302"/>
                </a:cxn>
                <a:cxn ang="0">
                  <a:pos x="0" y="321"/>
                </a:cxn>
                <a:cxn ang="0">
                  <a:pos x="0" y="440"/>
                </a:cxn>
                <a:cxn ang="0">
                  <a:pos x="0" y="543"/>
                </a:cxn>
                <a:cxn ang="0">
                  <a:pos x="0" y="583"/>
                </a:cxn>
                <a:cxn ang="0">
                  <a:pos x="0" y="763"/>
                </a:cxn>
                <a:cxn ang="0">
                  <a:pos x="0" y="824"/>
                </a:cxn>
                <a:cxn ang="0">
                  <a:pos x="0" y="862"/>
                </a:cxn>
                <a:cxn ang="0">
                  <a:pos x="0" y="801"/>
                </a:cxn>
              </a:cxnLst>
              <a:rect l="txL" t="txT" r="txR" b="txB"/>
              <a:pathLst>
                <a:path w="236" h="478">
                  <a:moveTo>
                    <a:pt x="147" y="0"/>
                  </a:moveTo>
                  <a:cubicBezTo>
                    <a:pt x="84" y="10"/>
                    <a:pt x="66" y="14"/>
                    <a:pt x="24" y="56"/>
                  </a:cubicBezTo>
                  <a:cubicBezTo>
                    <a:pt x="18" y="73"/>
                    <a:pt x="0" y="105"/>
                    <a:pt x="24" y="122"/>
                  </a:cubicBezTo>
                  <a:cubicBezTo>
                    <a:pt x="43" y="136"/>
                    <a:pt x="91" y="144"/>
                    <a:pt x="91" y="144"/>
                  </a:cubicBezTo>
                  <a:cubicBezTo>
                    <a:pt x="98" y="152"/>
                    <a:pt x="104" y="161"/>
                    <a:pt x="113" y="167"/>
                  </a:cubicBezTo>
                  <a:cubicBezTo>
                    <a:pt x="123" y="173"/>
                    <a:pt x="138" y="171"/>
                    <a:pt x="147" y="178"/>
                  </a:cubicBezTo>
                  <a:cubicBezTo>
                    <a:pt x="166" y="193"/>
                    <a:pt x="173" y="223"/>
                    <a:pt x="180" y="244"/>
                  </a:cubicBezTo>
                  <a:cubicBezTo>
                    <a:pt x="159" y="276"/>
                    <a:pt x="161" y="284"/>
                    <a:pt x="124" y="300"/>
                  </a:cubicBezTo>
                  <a:cubicBezTo>
                    <a:pt x="103" y="309"/>
                    <a:pt x="58" y="322"/>
                    <a:pt x="58" y="322"/>
                  </a:cubicBezTo>
                  <a:cubicBezTo>
                    <a:pt x="19" y="382"/>
                    <a:pt x="40" y="373"/>
                    <a:pt x="80" y="422"/>
                  </a:cubicBezTo>
                  <a:cubicBezTo>
                    <a:pt x="89" y="432"/>
                    <a:pt x="91" y="449"/>
                    <a:pt x="102" y="456"/>
                  </a:cubicBezTo>
                  <a:cubicBezTo>
                    <a:pt x="122" y="469"/>
                    <a:pt x="169" y="478"/>
                    <a:pt x="169" y="478"/>
                  </a:cubicBezTo>
                  <a:cubicBezTo>
                    <a:pt x="199" y="431"/>
                    <a:pt x="178" y="444"/>
                    <a:pt x="236" y="444"/>
                  </a:cubicBezTo>
                </a:path>
              </a:pathLst>
            </a:custGeom>
            <a:noFill/>
            <a:ln w="1270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362" name="Freeform 27"/>
            <p:cNvSpPr/>
            <p:nvPr/>
          </p:nvSpPr>
          <p:spPr>
            <a:xfrm rot="3920436">
              <a:off x="699" y="755"/>
              <a:ext cx="481" cy="201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1062" y="0"/>
                </a:cxn>
                <a:cxn ang="0">
                  <a:pos x="1262" y="0"/>
                </a:cxn>
                <a:cxn ang="0">
                  <a:pos x="1153" y="0"/>
                </a:cxn>
                <a:cxn ang="0">
                  <a:pos x="968" y="0"/>
                </a:cxn>
                <a:cxn ang="0">
                  <a:pos x="882" y="0"/>
                </a:cxn>
                <a:cxn ang="0">
                  <a:pos x="788" y="0"/>
                </a:cxn>
                <a:cxn ang="0">
                  <a:pos x="600" y="0"/>
                </a:cxn>
                <a:cxn ang="0">
                  <a:pos x="639" y="0"/>
                </a:cxn>
                <a:cxn ang="0">
                  <a:pos x="754" y="0"/>
                </a:cxn>
                <a:cxn ang="0">
                  <a:pos x="546" y="0"/>
                </a:cxn>
                <a:cxn ang="0">
                  <a:pos x="448" y="0"/>
                </a:cxn>
                <a:cxn ang="0">
                  <a:pos x="251" y="0"/>
                </a:cxn>
                <a:cxn ang="0">
                  <a:pos x="0" y="0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1270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4363" name="AutoShape 28"/>
            <p:cNvSpPr/>
            <p:nvPr/>
          </p:nvSpPr>
          <p:spPr>
            <a:xfrm>
              <a:off x="981" y="362"/>
              <a:ext cx="139" cy="177"/>
            </a:xfrm>
            <a:prstGeom prst="sun">
              <a:avLst>
                <a:gd name="adj" fmla="val 25000"/>
              </a:avLst>
            </a:prstGeom>
            <a:solidFill>
              <a:srgbClr val="000000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4364" name="Oval 29"/>
            <p:cNvSpPr/>
            <p:nvPr/>
          </p:nvSpPr>
          <p:spPr>
            <a:xfrm>
              <a:off x="666" y="780"/>
              <a:ext cx="54" cy="54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4365" name="Oval 30"/>
            <p:cNvSpPr/>
            <p:nvPr/>
          </p:nvSpPr>
          <p:spPr>
            <a:xfrm>
              <a:off x="855" y="724"/>
              <a:ext cx="54" cy="54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4366" name="Oval 31"/>
            <p:cNvSpPr/>
            <p:nvPr/>
          </p:nvSpPr>
          <p:spPr>
            <a:xfrm>
              <a:off x="901" y="827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4367" name="Oval 32"/>
            <p:cNvSpPr/>
            <p:nvPr/>
          </p:nvSpPr>
          <p:spPr>
            <a:xfrm>
              <a:off x="790" y="886"/>
              <a:ext cx="54" cy="54"/>
            </a:xfrm>
            <a:prstGeom prst="ellipse">
              <a:avLst/>
            </a:prstGeom>
            <a:solidFill>
              <a:srgbClr val="0000FF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4368" name="Oval 33"/>
            <p:cNvSpPr/>
            <p:nvPr/>
          </p:nvSpPr>
          <p:spPr>
            <a:xfrm>
              <a:off x="628" y="1005"/>
              <a:ext cx="109" cy="109"/>
            </a:xfrm>
            <a:prstGeom prst="ellipse">
              <a:avLst/>
            </a:prstGeom>
            <a:solidFill>
              <a:srgbClr val="993366"/>
            </a:solidFill>
            <a:ln w="952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4355" name="Text Box 20"/>
          <p:cNvSpPr txBox="1"/>
          <p:nvPr/>
        </p:nvSpPr>
        <p:spPr>
          <a:xfrm>
            <a:off x="0" y="1219200"/>
            <a:ext cx="1676400" cy="477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500" dirty="0">
                <a:solidFill>
                  <a:srgbClr val="FF0000"/>
                </a:solidFill>
                <a:latin typeface="Times New Roman" panose="02020603050405020304" pitchFamily="18" charset="0"/>
              </a:rPr>
              <a:t>d/ Kì cuối</a:t>
            </a:r>
            <a:endParaRPr sz="25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56" name="Text Box 20"/>
          <p:cNvSpPr txBox="1"/>
          <p:nvPr/>
        </p:nvSpPr>
        <p:spPr>
          <a:xfrm>
            <a:off x="0" y="762000"/>
            <a:ext cx="8763000" cy="477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500" dirty="0">
                <a:solidFill>
                  <a:srgbClr val="FF0000"/>
                </a:solidFill>
                <a:latin typeface="Times New Roman" panose="02020603050405020304" pitchFamily="18" charset="0"/>
              </a:rPr>
              <a:t>2. Những diễn biến của NST trong các kì của nguyên phân</a:t>
            </a:r>
            <a:endParaRPr sz="25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" name="Text Box 20"/>
          <p:cNvSpPr txBox="1"/>
          <p:nvPr/>
        </p:nvSpPr>
        <p:spPr>
          <a:xfrm>
            <a:off x="-381000" y="2438400"/>
            <a:ext cx="2438400" cy="477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500" dirty="0">
                <a:solidFill>
                  <a:srgbClr val="FF0000"/>
                </a:solidFill>
                <a:latin typeface="Times New Roman" panose="02020603050405020304" pitchFamily="18" charset="0"/>
              </a:rPr>
              <a:t>3. Kết quả</a:t>
            </a:r>
            <a:endParaRPr sz="25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4" name="Text Box 20"/>
          <p:cNvSpPr txBox="1"/>
          <p:nvPr/>
        </p:nvSpPr>
        <p:spPr>
          <a:xfrm>
            <a:off x="141288" y="838200"/>
            <a:ext cx="3363912" cy="477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500" dirty="0">
                <a:solidFill>
                  <a:srgbClr val="FF0000"/>
                </a:solidFill>
                <a:latin typeface="Times New Roman" panose="02020603050405020304" pitchFamily="18" charset="0"/>
              </a:rPr>
              <a:t>II/ NGUYÊN PHÂN</a:t>
            </a:r>
            <a:endParaRPr sz="25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5" name="Text Box 20"/>
          <p:cNvSpPr txBox="1"/>
          <p:nvPr/>
        </p:nvSpPr>
        <p:spPr>
          <a:xfrm>
            <a:off x="76200" y="1316038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500" dirty="0">
                <a:solidFill>
                  <a:srgbClr val="FF0000"/>
                </a:solidFill>
                <a:latin typeface="Times New Roman" panose="02020603050405020304" pitchFamily="18" charset="0"/>
              </a:rPr>
              <a:t>1. Nguyên phân:</a:t>
            </a:r>
            <a:endParaRPr sz="25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6" name="Text Box 20"/>
          <p:cNvSpPr txBox="1"/>
          <p:nvPr/>
        </p:nvSpPr>
        <p:spPr>
          <a:xfrm>
            <a:off x="76200" y="1828800"/>
            <a:ext cx="8763000" cy="477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500" dirty="0">
                <a:solidFill>
                  <a:srgbClr val="FF0000"/>
                </a:solidFill>
                <a:latin typeface="Times New Roman" panose="02020603050405020304" pitchFamily="18" charset="0"/>
              </a:rPr>
              <a:t>2. Những diễn biến của NST trong các kì của nguyên phân</a:t>
            </a:r>
            <a:endParaRPr sz="25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" name="Text Box 22"/>
          <p:cNvSpPr txBox="1"/>
          <p:nvPr/>
        </p:nvSpPr>
        <p:spPr>
          <a:xfrm>
            <a:off x="152400" y="6121400"/>
            <a:ext cx="3886200" cy="58420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r>
              <a:rPr dirty="0">
                <a:latin typeface="Times New Roman" panose="02020603050405020304" pitchFamily="18" charset="0"/>
              </a:rPr>
              <a:t> </a:t>
            </a:r>
            <a:r>
              <a:rPr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Từ 1 tế bào mẹ( 2n NST)           </a:t>
            </a:r>
            <a:endParaRPr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" name="Text Box 29"/>
          <p:cNvSpPr txBox="1"/>
          <p:nvPr/>
        </p:nvSpPr>
        <p:spPr>
          <a:xfrm>
            <a:off x="3505200" y="61722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latin typeface="Times New Roman" panose="02020603050405020304" pitchFamily="18" charset="0"/>
              </a:rPr>
              <a:t> </a:t>
            </a:r>
            <a:r>
              <a:rPr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Nguyên</a:t>
            </a:r>
            <a:r>
              <a:rPr sz="2400" b="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phân</a:t>
            </a:r>
            <a:endParaRPr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" name="Text Box 30"/>
          <p:cNvSpPr txBox="1"/>
          <p:nvPr/>
        </p:nvSpPr>
        <p:spPr>
          <a:xfrm>
            <a:off x="5410200" y="6121400"/>
            <a:ext cx="3733800" cy="584200"/>
          </a:xfrm>
          <a:prstGeom prst="rect">
            <a:avLst/>
          </a:prstGeom>
          <a:noFill/>
          <a:ln w="3175">
            <a:noFill/>
          </a:ln>
        </p:spPr>
        <p:txBody>
          <a:bodyPr>
            <a:spAutoFit/>
          </a:bodyPr>
          <a:p>
            <a:r>
              <a:rPr dirty="0">
                <a:latin typeface="Times New Roman" panose="02020603050405020304" pitchFamily="18" charset="0"/>
              </a:rPr>
              <a:t>   </a:t>
            </a:r>
            <a:r>
              <a:rPr sz="28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2 tế bào con( 2n NST)</a:t>
            </a:r>
            <a:endParaRPr sz="28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3429000" y="6551613"/>
            <a:ext cx="22098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46" name="Picture 15" descr="9-Tom tat Qt Nguyen phan bang so do NST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19400" y="2362200"/>
            <a:ext cx="5791200" cy="3962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7" name="Picture 46" descr="ag00218_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1518479">
            <a:off x="471488" y="5389563"/>
            <a:ext cx="731837" cy="657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2" grpId="0"/>
      <p:bldP spid="43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ln/>
        </p:spPr>
        <p:txBody>
          <a:bodyPr vert="horz" wrap="square" lIns="91440" tIns="45720" rIns="91440" bIns="45720" anchor="t" anchorCtr="0"/>
          <a:p>
            <a:endParaRPr dirty="0"/>
          </a:p>
        </p:txBody>
      </p:sp>
      <p:pic>
        <p:nvPicPr>
          <p:cNvPr id="16387" name="Picture 2" descr="Image result for ẢNH KÌ CUỐI QUÁ TRÌNH NGUYÊN PHÂ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" y="304800"/>
            <a:ext cx="8001000" cy="62198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1" name="Text Box 20"/>
          <p:cNvSpPr txBox="1"/>
          <p:nvPr/>
        </p:nvSpPr>
        <p:spPr>
          <a:xfrm>
            <a:off x="141288" y="838200"/>
            <a:ext cx="6030912" cy="477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500" dirty="0">
                <a:solidFill>
                  <a:srgbClr val="FF0000"/>
                </a:solidFill>
                <a:latin typeface="Times New Roman" panose="02020603050405020304" pitchFamily="18" charset="0"/>
              </a:rPr>
              <a:t>III/ Ý NGHĨA CỦA NGUYÊN PHÂN</a:t>
            </a:r>
            <a:endParaRPr sz="25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 Box 32"/>
          <p:cNvSpPr txBox="1"/>
          <p:nvPr/>
        </p:nvSpPr>
        <p:spPr>
          <a:xfrm>
            <a:off x="76200" y="1447800"/>
            <a:ext cx="8229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dirty="0">
                <a:latin typeface="Times New Roman" panose="02020603050405020304" pitchFamily="18" charset="0"/>
              </a:rPr>
              <a:t> </a:t>
            </a:r>
            <a:r>
              <a:rPr sz="28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- </a:t>
            </a:r>
            <a:r>
              <a:rPr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Là phương thức sinh sản của tế bào và lớn lên của cơ thể. </a:t>
            </a:r>
            <a:endParaRPr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 Box 33"/>
          <p:cNvSpPr txBox="1"/>
          <p:nvPr/>
        </p:nvSpPr>
        <p:spPr>
          <a:xfrm>
            <a:off x="152400" y="2057400"/>
            <a:ext cx="86106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- Duy trì sự ổn định bộ NST của loài qua các thế hệ tế bào trong quá trình phát triển cá thể.</a:t>
            </a:r>
            <a:endParaRPr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1447800" y="254000"/>
            <a:ext cx="5943600" cy="584200"/>
          </a:xfrm>
          <a:prstGeom prst="rect">
            <a:avLst/>
          </a:prstGeom>
          <a:gradFill>
            <a:gsLst>
              <a:gs pos="0">
                <a:srgbClr val="92D05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CỦNG CỐ</a:t>
            </a:r>
            <a:endParaRPr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6626" name="Picture 12" descr="44"/>
          <p:cNvPicPr>
            <a:picLocks noChangeAspect="1"/>
          </p:cNvPicPr>
          <p:nvPr/>
        </p:nvPicPr>
        <p:blipFill>
          <a:blip r:embed="rId1"/>
          <a:srcRect l="3448" t="2759" b="3448"/>
          <a:stretch>
            <a:fillRect/>
          </a:stretch>
        </p:blipFill>
        <p:spPr>
          <a:xfrm>
            <a:off x="381000" y="1143000"/>
            <a:ext cx="8763000" cy="53197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59" name="Text Box 5"/>
          <p:cNvSpPr txBox="1"/>
          <p:nvPr/>
        </p:nvSpPr>
        <p:spPr>
          <a:xfrm>
            <a:off x="6629400" y="906463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vi-VN" altLang="x-none" sz="2400" b="0" dirty="0">
              <a:solidFill>
                <a:schemeClr val="tx1"/>
              </a:solidFill>
              <a:latin typeface=".VnRevueH" pitchFamily="34" charset="0"/>
            </a:endParaRPr>
          </a:p>
        </p:txBody>
      </p:sp>
      <p:sp>
        <p:nvSpPr>
          <p:cNvPr id="26628" name="Text Box 10"/>
          <p:cNvSpPr txBox="1"/>
          <p:nvPr/>
        </p:nvSpPr>
        <p:spPr>
          <a:xfrm>
            <a:off x="381000" y="365125"/>
            <a:ext cx="8534400" cy="6778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buFont typeface="Wingdings" panose="05000000000000000000" pitchFamily="2" charset="2"/>
            </a:pPr>
            <a:r>
              <a:rPr sz="2000" dirty="0">
                <a:solidFill>
                  <a:srgbClr val="CC3300"/>
                </a:solidFill>
                <a:latin typeface="Tahoma" panose="020B0604030504040204" pitchFamily="34" charset="0"/>
              </a:rPr>
              <a:t> </a:t>
            </a:r>
            <a:r>
              <a:rPr sz="2000" u="sng" dirty="0">
                <a:solidFill>
                  <a:srgbClr val="FF3300"/>
                </a:solidFill>
                <a:latin typeface="Tahoma" panose="020B0604030504040204" pitchFamily="34" charset="0"/>
              </a:rPr>
              <a:t>Bài tập 1:</a:t>
            </a:r>
            <a:r>
              <a:rPr sz="2000" dirty="0">
                <a:solidFill>
                  <a:srgbClr val="CC3300"/>
                </a:solidFill>
                <a:latin typeface="Tahoma" panose="020B0604030504040204" pitchFamily="34" charset="0"/>
              </a:rPr>
              <a:t> </a:t>
            </a:r>
            <a:r>
              <a:rPr sz="1800" dirty="0">
                <a:solidFill>
                  <a:srgbClr val="FF3300"/>
                </a:solidFill>
                <a:latin typeface="Tahoma" panose="020B0604030504040204" pitchFamily="34" charset="0"/>
              </a:rPr>
              <a:t>H</a:t>
            </a:r>
            <a:r>
              <a:rPr sz="1800" dirty="0">
                <a:solidFill>
                  <a:srgbClr val="FF3300"/>
                </a:solidFill>
                <a:latin typeface="Times" pitchFamily="34" charset="0"/>
              </a:rPr>
              <a:t>ÃY ĐIỀN VÀO Ô TRỐNG CÁC KÌ CỦA QUÁ TRÌNH NGUYÊN PHÂN</a:t>
            </a:r>
            <a:endParaRPr sz="1800" dirty="0">
              <a:solidFill>
                <a:srgbClr val="FF3300"/>
              </a:solidFill>
              <a:latin typeface="Times" pitchFamily="34" charset="0"/>
            </a:endParaRPr>
          </a:p>
        </p:txBody>
      </p:sp>
      <p:sp>
        <p:nvSpPr>
          <p:cNvPr id="34820" name="Text Box 4"/>
          <p:cNvSpPr txBox="1"/>
          <p:nvPr/>
        </p:nvSpPr>
        <p:spPr>
          <a:xfrm>
            <a:off x="6781800" y="3657600"/>
            <a:ext cx="1828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chemeClr val="tx1"/>
                </a:solidFill>
                <a:latin typeface=".VnTime" pitchFamily="34" charset="0"/>
              </a:rPr>
              <a:t>      </a:t>
            </a:r>
            <a:r>
              <a:rPr sz="2000" dirty="0">
                <a:latin typeface="Times New Roman" panose="02020603050405020304" pitchFamily="18" charset="0"/>
              </a:rPr>
              <a:t>Kì đầu</a:t>
            </a:r>
            <a:endParaRPr sz="2000" dirty="0">
              <a:latin typeface="Times New Roman" panose="02020603050405020304" pitchFamily="18" charset="0"/>
            </a:endParaRPr>
          </a:p>
        </p:txBody>
      </p:sp>
      <p:sp>
        <p:nvSpPr>
          <p:cNvPr id="34825" name="Text Box 9"/>
          <p:cNvSpPr txBox="1"/>
          <p:nvPr/>
        </p:nvSpPr>
        <p:spPr>
          <a:xfrm>
            <a:off x="3657600" y="3657600"/>
            <a:ext cx="2209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chemeClr val="tx1"/>
                </a:solidFill>
                <a:latin typeface=".VnTime" pitchFamily="34" charset="0"/>
              </a:rPr>
              <a:t>  </a:t>
            </a:r>
            <a:r>
              <a:rPr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K</a:t>
            </a:r>
            <a:r>
              <a:rPr sz="2000" dirty="0">
                <a:latin typeface="Times New Roman" panose="02020603050405020304" pitchFamily="18" charset="0"/>
              </a:rPr>
              <a:t>ì trung gian</a:t>
            </a:r>
            <a:endParaRPr sz="2000" dirty="0">
              <a:latin typeface="Times New Roman" panose="02020603050405020304" pitchFamily="18" charset="0"/>
            </a:endParaRPr>
          </a:p>
        </p:txBody>
      </p:sp>
      <p:sp>
        <p:nvSpPr>
          <p:cNvPr id="34829" name="Text Box 13"/>
          <p:cNvSpPr txBox="1"/>
          <p:nvPr/>
        </p:nvSpPr>
        <p:spPr>
          <a:xfrm>
            <a:off x="1219200" y="2057400"/>
            <a:ext cx="1371600" cy="376238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sz="1800" dirty="0">
                <a:solidFill>
                  <a:schemeClr val="tx1"/>
                </a:solidFill>
                <a:latin typeface=".VnTime" pitchFamily="34" charset="0"/>
              </a:rPr>
              <a:t>    </a:t>
            </a:r>
            <a:r>
              <a:rPr sz="1800" dirty="0">
                <a:latin typeface="Times New Roman" panose="02020603050405020304" pitchFamily="18" charset="0"/>
              </a:rPr>
              <a:t>Kì sau</a:t>
            </a:r>
            <a:endParaRPr sz="1800" dirty="0">
              <a:latin typeface="Times New Roman" panose="02020603050405020304" pitchFamily="18" charset="0"/>
            </a:endParaRPr>
          </a:p>
        </p:txBody>
      </p:sp>
      <p:sp>
        <p:nvSpPr>
          <p:cNvPr id="34824" name="Text Box 8"/>
          <p:cNvSpPr txBox="1"/>
          <p:nvPr/>
        </p:nvSpPr>
        <p:spPr>
          <a:xfrm>
            <a:off x="4038600" y="1371600"/>
            <a:ext cx="1295400" cy="376238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sz="1800" dirty="0">
                <a:solidFill>
                  <a:schemeClr val="tx1"/>
                </a:solidFill>
                <a:latin typeface="Times New Roman" panose="02020603050405020304" pitchFamily="18" charset="0"/>
              </a:rPr>
              <a:t>K</a:t>
            </a:r>
            <a:r>
              <a:rPr sz="1800" dirty="0">
                <a:latin typeface="Times New Roman" panose="02020603050405020304" pitchFamily="18" charset="0"/>
              </a:rPr>
              <a:t>ì cuối</a:t>
            </a:r>
            <a:endParaRPr sz="1800" dirty="0">
              <a:latin typeface="Times New Roman" panose="02020603050405020304" pitchFamily="18" charset="0"/>
            </a:endParaRPr>
          </a:p>
        </p:txBody>
      </p:sp>
      <p:sp>
        <p:nvSpPr>
          <p:cNvPr id="34822" name="Text Box 6"/>
          <p:cNvSpPr txBox="1"/>
          <p:nvPr/>
        </p:nvSpPr>
        <p:spPr>
          <a:xfrm>
            <a:off x="6781800" y="1295400"/>
            <a:ext cx="1828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chemeClr val="tx1"/>
                </a:solidFill>
                <a:latin typeface=".VnTime" pitchFamily="34" charset="0"/>
              </a:rPr>
              <a:t>     </a:t>
            </a:r>
            <a:r>
              <a:rPr sz="2000" dirty="0">
                <a:latin typeface="Times New Roman" panose="02020603050405020304" pitchFamily="18" charset="0"/>
              </a:rPr>
              <a:t>Kì giữa</a:t>
            </a:r>
            <a:endParaRPr sz="2000" dirty="0">
              <a:latin typeface="Times New Roman" panose="02020603050405020304" pitchFamily="18" charset="0"/>
            </a:endParaRPr>
          </a:p>
        </p:txBody>
      </p:sp>
      <p:sp>
        <p:nvSpPr>
          <p:cNvPr id="34841" name="Text Box 25"/>
          <p:cNvSpPr txBox="1"/>
          <p:nvPr/>
        </p:nvSpPr>
        <p:spPr>
          <a:xfrm>
            <a:off x="1752600" y="4876800"/>
            <a:ext cx="533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1800" dirty="0">
                <a:solidFill>
                  <a:srgbClr val="FF3300"/>
                </a:solidFill>
                <a:latin typeface=".VnTime" pitchFamily="34" charset="0"/>
              </a:rPr>
              <a:t>1</a:t>
            </a:r>
            <a:endParaRPr sz="1800" dirty="0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34842" name="Text Box 26"/>
          <p:cNvSpPr txBox="1"/>
          <p:nvPr/>
        </p:nvSpPr>
        <p:spPr>
          <a:xfrm>
            <a:off x="4495800" y="1752600"/>
            <a:ext cx="685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1800" dirty="0">
                <a:solidFill>
                  <a:srgbClr val="FF3300"/>
                </a:solidFill>
                <a:latin typeface=".VnTime" pitchFamily="34" charset="0"/>
              </a:rPr>
              <a:t>2</a:t>
            </a:r>
            <a:endParaRPr sz="1800" dirty="0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34843" name="Text Box 27"/>
          <p:cNvSpPr txBox="1"/>
          <p:nvPr/>
        </p:nvSpPr>
        <p:spPr>
          <a:xfrm>
            <a:off x="4267200" y="6019800"/>
            <a:ext cx="762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000" dirty="0">
                <a:solidFill>
                  <a:srgbClr val="FF3300"/>
                </a:solidFill>
                <a:latin typeface=".VnTime" pitchFamily="34" charset="0"/>
              </a:rPr>
              <a:t>3</a:t>
            </a:r>
            <a:endParaRPr sz="2000" dirty="0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34844" name="Text Box 28"/>
          <p:cNvSpPr txBox="1"/>
          <p:nvPr/>
        </p:nvSpPr>
        <p:spPr>
          <a:xfrm>
            <a:off x="8382000" y="1981200"/>
            <a:ext cx="381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000" dirty="0">
                <a:solidFill>
                  <a:srgbClr val="FF3300"/>
                </a:solidFill>
                <a:latin typeface=".VnTime" pitchFamily="34" charset="0"/>
              </a:rPr>
              <a:t>4</a:t>
            </a:r>
            <a:endParaRPr sz="2000" dirty="0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34845" name="Text Box 29"/>
          <p:cNvSpPr txBox="1"/>
          <p:nvPr/>
        </p:nvSpPr>
        <p:spPr>
          <a:xfrm>
            <a:off x="8382000" y="4419600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rgbClr val="FF3300"/>
                </a:solidFill>
                <a:latin typeface=".VnTime" pitchFamily="34" charset="0"/>
              </a:rPr>
              <a:t>5</a:t>
            </a:r>
            <a:endParaRPr sz="2400" dirty="0">
              <a:solidFill>
                <a:srgbClr val="FF33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4829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4825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4822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4820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34824" grpId="0" animBg="1"/>
      <p:bldP spid="34841" grpId="0"/>
      <p:bldP spid="34841" grpId="1"/>
      <p:bldP spid="34842" grpId="0"/>
      <p:bldP spid="34842" grpId="1"/>
      <p:bldP spid="34843" grpId="0"/>
      <p:bldP spid="34843" grpId="1"/>
      <p:bldP spid="34844" grpId="0"/>
      <p:bldP spid="34844" grpId="1"/>
      <p:bldP spid="34845" grpId="0"/>
      <p:bldP spid="34845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2" descr="ico-fl-r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96200" y="533400"/>
            <a:ext cx="838200" cy="8382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075" name="Group 3"/>
          <p:cNvGrpSpPr/>
          <p:nvPr/>
        </p:nvGrpSpPr>
        <p:grpSpPr>
          <a:xfrm>
            <a:off x="152400" y="228600"/>
            <a:ext cx="1752600" cy="1524000"/>
            <a:chOff x="144" y="192"/>
            <a:chExt cx="1104" cy="960"/>
          </a:xfrm>
        </p:grpSpPr>
        <p:sp>
          <p:nvSpPr>
            <p:cNvPr id="3097" name="Line 4"/>
            <p:cNvSpPr/>
            <p:nvPr/>
          </p:nvSpPr>
          <p:spPr>
            <a:xfrm>
              <a:off x="336" y="192"/>
              <a:ext cx="0" cy="816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98" name="Line 5"/>
            <p:cNvSpPr/>
            <p:nvPr/>
          </p:nvSpPr>
          <p:spPr>
            <a:xfrm>
              <a:off x="144" y="240"/>
              <a:ext cx="1104" cy="0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99" name="Line 6"/>
            <p:cNvSpPr/>
            <p:nvPr/>
          </p:nvSpPr>
          <p:spPr>
            <a:xfrm>
              <a:off x="240" y="192"/>
              <a:ext cx="0" cy="960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100" name="Line 7"/>
            <p:cNvSpPr/>
            <p:nvPr/>
          </p:nvSpPr>
          <p:spPr>
            <a:xfrm>
              <a:off x="192" y="336"/>
              <a:ext cx="1008" cy="0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</p:grpSp>
      <p:pic>
        <p:nvPicPr>
          <p:cNvPr id="3076" name="Picture 8" descr="yfleur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4810125"/>
            <a:ext cx="1981200" cy="15144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077" name="Group 9"/>
          <p:cNvGrpSpPr/>
          <p:nvPr/>
        </p:nvGrpSpPr>
        <p:grpSpPr>
          <a:xfrm>
            <a:off x="7086600" y="4876800"/>
            <a:ext cx="1905000" cy="1752600"/>
            <a:chOff x="4464" y="3072"/>
            <a:chExt cx="1200" cy="1104"/>
          </a:xfrm>
        </p:grpSpPr>
        <p:sp>
          <p:nvSpPr>
            <p:cNvPr id="3093" name="Line 10"/>
            <p:cNvSpPr/>
            <p:nvPr/>
          </p:nvSpPr>
          <p:spPr>
            <a:xfrm flipV="1">
              <a:off x="4560" y="3984"/>
              <a:ext cx="1056" cy="0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94" name="Line 11"/>
            <p:cNvSpPr/>
            <p:nvPr/>
          </p:nvSpPr>
          <p:spPr>
            <a:xfrm flipH="1">
              <a:off x="5472" y="3168"/>
              <a:ext cx="0" cy="960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95" name="Line 12"/>
            <p:cNvSpPr/>
            <p:nvPr/>
          </p:nvSpPr>
          <p:spPr>
            <a:xfrm flipV="1">
              <a:off x="4464" y="4080"/>
              <a:ext cx="1200" cy="0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96" name="Line 13"/>
            <p:cNvSpPr/>
            <p:nvPr/>
          </p:nvSpPr>
          <p:spPr>
            <a:xfrm>
              <a:off x="5568" y="3072"/>
              <a:ext cx="0" cy="1104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</p:grpSp>
      <p:pic>
        <p:nvPicPr>
          <p:cNvPr id="3078" name="Picture 14" descr="FLY-AGARIC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486400"/>
            <a:ext cx="762000" cy="6858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079" name="Group 15"/>
          <p:cNvGrpSpPr/>
          <p:nvPr/>
        </p:nvGrpSpPr>
        <p:grpSpPr>
          <a:xfrm rot="5400000">
            <a:off x="0" y="4876800"/>
            <a:ext cx="1905000" cy="1752600"/>
            <a:chOff x="4464" y="3072"/>
            <a:chExt cx="1200" cy="1104"/>
          </a:xfrm>
        </p:grpSpPr>
        <p:sp>
          <p:nvSpPr>
            <p:cNvPr id="3089" name="Line 16"/>
            <p:cNvSpPr/>
            <p:nvPr/>
          </p:nvSpPr>
          <p:spPr>
            <a:xfrm flipV="1">
              <a:off x="4560" y="3984"/>
              <a:ext cx="1056" cy="0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90" name="Line 17"/>
            <p:cNvSpPr/>
            <p:nvPr/>
          </p:nvSpPr>
          <p:spPr>
            <a:xfrm flipH="1">
              <a:off x="5472" y="3168"/>
              <a:ext cx="0" cy="960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91" name="Line 18"/>
            <p:cNvSpPr/>
            <p:nvPr/>
          </p:nvSpPr>
          <p:spPr>
            <a:xfrm flipV="1">
              <a:off x="4464" y="4080"/>
              <a:ext cx="1200" cy="0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92" name="Line 19"/>
            <p:cNvSpPr/>
            <p:nvPr/>
          </p:nvSpPr>
          <p:spPr>
            <a:xfrm>
              <a:off x="5568" y="3072"/>
              <a:ext cx="0" cy="1104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3080" name="Group 20"/>
          <p:cNvGrpSpPr/>
          <p:nvPr/>
        </p:nvGrpSpPr>
        <p:grpSpPr>
          <a:xfrm rot="-5400000">
            <a:off x="7162800" y="228600"/>
            <a:ext cx="1905000" cy="1752600"/>
            <a:chOff x="4464" y="3072"/>
            <a:chExt cx="1200" cy="1104"/>
          </a:xfrm>
        </p:grpSpPr>
        <p:sp>
          <p:nvSpPr>
            <p:cNvPr id="3085" name="Line 21"/>
            <p:cNvSpPr/>
            <p:nvPr/>
          </p:nvSpPr>
          <p:spPr>
            <a:xfrm flipV="1">
              <a:off x="4560" y="3984"/>
              <a:ext cx="1056" cy="0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86" name="Line 22"/>
            <p:cNvSpPr/>
            <p:nvPr/>
          </p:nvSpPr>
          <p:spPr>
            <a:xfrm flipH="1">
              <a:off x="5472" y="3168"/>
              <a:ext cx="0" cy="960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87" name="Line 23"/>
            <p:cNvSpPr/>
            <p:nvPr/>
          </p:nvSpPr>
          <p:spPr>
            <a:xfrm flipV="1">
              <a:off x="4464" y="4080"/>
              <a:ext cx="1200" cy="0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88" name="Line 24"/>
            <p:cNvSpPr/>
            <p:nvPr/>
          </p:nvSpPr>
          <p:spPr>
            <a:xfrm>
              <a:off x="5568" y="3072"/>
              <a:ext cx="0" cy="1104"/>
            </a:xfrm>
            <a:prstGeom prst="line">
              <a:avLst/>
            </a:prstGeom>
            <a:ln w="9525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</p:spPr>
        </p:sp>
      </p:grpSp>
      <p:pic>
        <p:nvPicPr>
          <p:cNvPr id="3081" name="Picture 6" descr="AG00630_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533400"/>
            <a:ext cx="1219200" cy="838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4234" name="Rectangle 26"/>
          <p:cNvSpPr>
            <a:spLocks noChangeArrowheads="1"/>
          </p:cNvSpPr>
          <p:nvPr/>
        </p:nvSpPr>
        <p:spPr bwMode="auto">
          <a:xfrm>
            <a:off x="2895600" y="990600"/>
            <a:ext cx="35433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endParaRPr sz="4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4236" name="Text Box 28"/>
          <p:cNvSpPr txBox="1">
            <a:spLocks noChangeArrowheads="1"/>
          </p:cNvSpPr>
          <p:nvPr/>
        </p:nvSpPr>
        <p:spPr bwMode="auto">
          <a:xfrm>
            <a:off x="152400" y="2198370"/>
            <a:ext cx="8763000" cy="70675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endParaRPr sz="4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8913" y="3124200"/>
            <a:ext cx="8991600" cy="2965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ts val="1600"/>
              </a:lnSpc>
              <a:spcAft>
                <a:spcPts val="600"/>
              </a:spcAft>
            </a:pPr>
            <a:r>
              <a:rPr lang="en-US" altLang="vi-VN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 9 </a:t>
            </a:r>
            <a:r>
              <a:rPr lang="vi-VN" altLang="x-none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altLang="x-none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PHÂN</a:t>
            </a:r>
            <a:endParaRPr lang="pt-BR" altLang="x-none" sz="36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270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sz="2400" b="1" u="sng" dirty="0">
                <a:solidFill>
                  <a:srgbClr val="FF0000"/>
                </a:solidFill>
              </a:rPr>
              <a:t>Bài tập 2</a:t>
            </a:r>
            <a:r>
              <a:rPr sz="2400" b="1" dirty="0">
                <a:solidFill>
                  <a:srgbClr val="FF0000"/>
                </a:solidFill>
              </a:rPr>
              <a:t>:Hãy đánh dấu vào ô trống đầu câu mà em cho là đúng</a:t>
            </a:r>
            <a:r>
              <a:rPr sz="2800" b="1" dirty="0">
                <a:solidFill>
                  <a:srgbClr val="FF0000"/>
                </a:solidFill>
              </a:rPr>
              <a:t>:</a:t>
            </a:r>
            <a:endParaRPr lang="vi-VN" altLang="x-none" sz="2800" b="1" dirty="0">
              <a:solidFill>
                <a:srgbClr val="FF0000"/>
              </a:solidFill>
            </a:endParaRPr>
          </a:p>
        </p:txBody>
      </p:sp>
      <p:sp>
        <p:nvSpPr>
          <p:cNvPr id="72707" name="Rectangle 3"/>
          <p:cNvSpPr>
            <a:spLocks noGrp="1"/>
          </p:cNvSpPr>
          <p:nvPr>
            <p:ph idx="1"/>
          </p:nvPr>
        </p:nvSpPr>
        <p:spPr>
          <a:xfrm>
            <a:off x="228600" y="1828800"/>
            <a:ext cx="8458200" cy="4678363"/>
          </a:xfrm>
          <a:ln/>
        </p:spPr>
        <p:txBody>
          <a:bodyPr vert="horz" wrap="square" lIns="91440" tIns="45720" rIns="91440" bIns="45720" anchor="t" anchorCtr="0"/>
          <a:p>
            <a:pPr>
              <a:lnSpc>
                <a:spcPct val="80000"/>
              </a:lnSpc>
              <a:buNone/>
            </a:pPr>
            <a:r>
              <a:rPr sz="2400" dirty="0">
                <a:solidFill>
                  <a:srgbClr val="FF00FF"/>
                </a:solidFill>
              </a:rPr>
              <a:t>1. Kỳ nào sau đây chiếm 90% thời gian trong chu kỳ của TB?</a:t>
            </a:r>
            <a:endParaRPr lang="sv-SE" altLang="x-none" sz="2400" dirty="0">
              <a:solidFill>
                <a:srgbClr val="FF00FF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sv-SE" altLang="x-none" sz="2400" dirty="0"/>
              <a:t>a. Kỳ trung gian</a:t>
            </a:r>
            <a:r>
              <a:rPr lang="vi-VN" altLang="x-none" sz="2400" dirty="0"/>
              <a:t>		</a:t>
            </a:r>
            <a:r>
              <a:rPr lang="sv-SE" altLang="x-none" sz="2400" dirty="0"/>
              <a:t>b. Kỳ đầu</a:t>
            </a:r>
            <a:endParaRPr lang="sv-SE" altLang="x-none" sz="2400" dirty="0"/>
          </a:p>
          <a:p>
            <a:pPr>
              <a:lnSpc>
                <a:spcPct val="80000"/>
              </a:lnSpc>
              <a:buNone/>
            </a:pPr>
            <a:r>
              <a:rPr lang="sv-SE" altLang="x-none" sz="2400" dirty="0"/>
              <a:t>c. Kỳ giữa</a:t>
            </a:r>
            <a:r>
              <a:rPr lang="vi-VN" altLang="x-none" sz="2400" dirty="0"/>
              <a:t>			</a:t>
            </a:r>
            <a:r>
              <a:rPr lang="sv-SE" altLang="x-none" sz="2400" dirty="0"/>
              <a:t>d. Kỳ sau</a:t>
            </a:r>
            <a:r>
              <a:rPr lang="vi-VN" altLang="x-none" sz="2400" dirty="0"/>
              <a:t>		</a:t>
            </a:r>
            <a:r>
              <a:rPr lang="sv-SE" altLang="x-none" sz="2400" dirty="0"/>
              <a:t>e. Kỳ cuối.</a:t>
            </a:r>
            <a:endParaRPr lang="sv-SE" altLang="x-none" sz="2400" dirty="0"/>
          </a:p>
          <a:p>
            <a:pPr>
              <a:lnSpc>
                <a:spcPct val="80000"/>
              </a:lnSpc>
              <a:buNone/>
            </a:pPr>
            <a:r>
              <a:rPr lang="sv-SE" altLang="x-none" sz="2400" dirty="0">
                <a:solidFill>
                  <a:srgbClr val="FF00FF"/>
                </a:solidFill>
              </a:rPr>
              <a:t>2. Sự nhân đôi của NST xảy ra ở:</a:t>
            </a:r>
            <a:endParaRPr lang="sv-SE" altLang="x-none" sz="2400" dirty="0">
              <a:solidFill>
                <a:srgbClr val="FF00FF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sv-SE" altLang="x-none" sz="2400" dirty="0"/>
              <a:t>a. Kỳ đầu      b. Kỳ giữa</a:t>
            </a:r>
            <a:endParaRPr lang="sv-SE" altLang="x-none" sz="2400" dirty="0"/>
          </a:p>
          <a:p>
            <a:pPr>
              <a:lnSpc>
                <a:spcPct val="80000"/>
              </a:lnSpc>
              <a:buNone/>
            </a:pPr>
            <a:r>
              <a:rPr lang="sv-SE" altLang="x-none" sz="2400" dirty="0"/>
              <a:t>c. Kỳ sau      d. Kỳ cuối.      đ. Kỳ trung gian</a:t>
            </a:r>
            <a:endParaRPr lang="vi-VN" altLang="x-none" sz="2400" dirty="0"/>
          </a:p>
          <a:p>
            <a:pPr>
              <a:lnSpc>
                <a:spcPct val="80000"/>
              </a:lnSpc>
              <a:buNone/>
            </a:pPr>
            <a:r>
              <a:rPr lang="vi-VN" altLang="x-none" sz="2400" dirty="0">
                <a:solidFill>
                  <a:srgbClr val="FF00FF"/>
                </a:solidFill>
              </a:rPr>
              <a:t>3.Ở ruồi giấm2n = 8. Một tế bào ruồi giấm đang ở kì sau của  nguyên phân. Số NST trong tế bào đó bằng bao nhiêu trong các trường hợp sau đây?</a:t>
            </a:r>
            <a:endParaRPr lang="vi-VN" altLang="x-none" sz="2400" dirty="0">
              <a:solidFill>
                <a:srgbClr val="FF00FF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vi-VN" altLang="x-none" sz="2400" dirty="0"/>
              <a:t>a.4		b. 8		c.16		d.32</a:t>
            </a:r>
            <a:endParaRPr lang="vi-VN" altLang="x-none" sz="2400" dirty="0"/>
          </a:p>
        </p:txBody>
      </p:sp>
      <p:sp>
        <p:nvSpPr>
          <p:cNvPr id="20484" name="Oval 16"/>
          <p:cNvSpPr/>
          <p:nvPr/>
        </p:nvSpPr>
        <p:spPr>
          <a:xfrm>
            <a:off x="381000" y="1828800"/>
            <a:ext cx="457200" cy="381000"/>
          </a:xfrm>
          <a:prstGeom prst="ellipse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20485" name="Oval 17"/>
          <p:cNvSpPr/>
          <p:nvPr/>
        </p:nvSpPr>
        <p:spPr>
          <a:xfrm>
            <a:off x="304800" y="1905000"/>
            <a:ext cx="228600" cy="381000"/>
          </a:xfrm>
          <a:prstGeom prst="ellipse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pPr algn="ctr"/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20486" name="Oval 8"/>
          <p:cNvSpPr/>
          <p:nvPr/>
        </p:nvSpPr>
        <p:spPr>
          <a:xfrm>
            <a:off x="304800" y="2301875"/>
            <a:ext cx="533400" cy="822325"/>
          </a:xfrm>
          <a:prstGeom prst="ellipse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20487" name="Oval 9"/>
          <p:cNvSpPr/>
          <p:nvPr/>
        </p:nvSpPr>
        <p:spPr>
          <a:xfrm>
            <a:off x="228600" y="1981200"/>
            <a:ext cx="457200" cy="822325"/>
          </a:xfrm>
          <a:prstGeom prst="ellipse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20488" name="Oval 10"/>
          <p:cNvSpPr/>
          <p:nvPr/>
        </p:nvSpPr>
        <p:spPr>
          <a:xfrm>
            <a:off x="6248400" y="5562600"/>
            <a:ext cx="1066800" cy="457200"/>
          </a:xfrm>
          <a:prstGeom prst="ellipse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28600" y="2209800"/>
            <a:ext cx="381000" cy="381000"/>
          </a:xfrm>
          <a:prstGeom prst="ellipse">
            <a:avLst/>
          </a:prstGeom>
          <a:noFill/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>
            <a:spAutoFit/>
          </a:bodyPr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86200" y="4953000"/>
            <a:ext cx="381000" cy="381000"/>
          </a:xfrm>
          <a:prstGeom prst="ellipse">
            <a:avLst/>
          </a:prstGeom>
          <a:noFill/>
          <a:ln w="9525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>
            <a:spAutoFit/>
          </a:bodyPr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20491" name="Oval 17"/>
          <p:cNvSpPr/>
          <p:nvPr/>
        </p:nvSpPr>
        <p:spPr>
          <a:xfrm>
            <a:off x="3962400" y="3657600"/>
            <a:ext cx="381000" cy="822325"/>
          </a:xfrm>
          <a:prstGeom prst="ellipse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886200" y="3657600"/>
            <a:ext cx="381000" cy="381000"/>
          </a:xfrm>
          <a:prstGeom prst="ellipse">
            <a:avLst/>
          </a:prstGeom>
          <a:noFill/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>
            <a:spAutoFit/>
          </a:bodyPr>
          <a:p>
            <a:endParaRPr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charRg st="0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charRg st="0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charRg st="59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2707">
                                            <p:txEl>
                                              <p:charRg st="59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charRg st="87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2707">
                                            <p:txEl>
                                              <p:charRg st="87" end="1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charRg st="123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2707">
                                            <p:txEl>
                                              <p:charRg st="123" end="1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charRg st="156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2707">
                                            <p:txEl>
                                              <p:charRg st="156" end="1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charRg st="182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2707">
                                            <p:txEl>
                                              <p:charRg st="182" end="2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charRg st="231" end="3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2707">
                                            <p:txEl>
                                              <p:charRg st="231" end="3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charRg st="392" end="4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2707">
                                            <p:txEl>
                                              <p:charRg st="392" end="4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12" grpId="0" animBg="1"/>
      <p:bldP spid="14" grpId="0" animBg="1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658813" y="263525"/>
            <a:ext cx="7369175" cy="4286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uLnTx/>
              <a:uFillTx/>
              <a:latin typeface=".VnRevueH" pitchFamily="34" charset="0"/>
              <a:ea typeface="+mn-ea"/>
              <a:cs typeface="+mn-cs"/>
            </a:endParaRPr>
          </a:p>
        </p:txBody>
      </p:sp>
      <p:sp>
        <p:nvSpPr>
          <p:cNvPr id="28676" name="Text Box 10"/>
          <p:cNvSpPr txBox="1"/>
          <p:nvPr/>
        </p:nvSpPr>
        <p:spPr>
          <a:xfrm>
            <a:off x="0" y="1676400"/>
            <a:ext cx="9220200" cy="461963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eaLnBrk="1" hangingPunct="1"/>
            <a:r>
              <a:rPr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  - Soạn bài </a:t>
            </a:r>
            <a:r>
              <a:rPr lang="sv-SE" altLang="x-none" sz="2400" dirty="0">
                <a:latin typeface="Times New Roman" panose="02020603050405020304" pitchFamily="18" charset="0"/>
              </a:rPr>
              <a:t> giảm phân, kẻ bảng 10/32 vào vở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990600"/>
            <a:ext cx="77724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dirty="0">
                <a:latin typeface="Times New Roman" panose="02020603050405020304" pitchFamily="18" charset="0"/>
              </a:rPr>
              <a:t> </a:t>
            </a:r>
            <a:r>
              <a:rPr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- Học bài, trả lời câu hỏi SGK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286000"/>
            <a:ext cx="8763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latin typeface="Times New Roman" panose="02020603050405020304" pitchFamily="18" charset="0"/>
              </a:rPr>
              <a:t>- Hiểu được diễn biến cơ bản của NST qua các kì của giảm phân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895600"/>
            <a:ext cx="79248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latin typeface="Times New Roman" panose="02020603050405020304" pitchFamily="18" charset="0"/>
              </a:rPr>
              <a:t>- Phân biệt được nguyên phân và giảm phân</a:t>
            </a: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1447800" y="53975"/>
            <a:ext cx="5943600" cy="584200"/>
          </a:xfrm>
          <a:prstGeom prst="rect">
            <a:avLst/>
          </a:prstGeom>
          <a:gradFill>
            <a:gsLst>
              <a:gs pos="0">
                <a:srgbClr val="92D05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NỐI TIẾP</a:t>
            </a:r>
            <a:endParaRPr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Freeform 2" descr="Stationery"/>
          <p:cNvSpPr/>
          <p:nvPr/>
        </p:nvSpPr>
        <p:spPr>
          <a:xfrm rot="678700">
            <a:off x="3355975" y="1397000"/>
            <a:ext cx="2151063" cy="1998663"/>
          </a:xfrm>
          <a:custGeom>
            <a:avLst/>
            <a:gdLst>
              <a:gd name="txL" fmla="*/ 0 w 1205"/>
              <a:gd name="txT" fmla="*/ 0 h 1107"/>
              <a:gd name="txR" fmla="*/ 1205 w 1205"/>
              <a:gd name="txB" fmla="*/ 1107 h 110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205" h="1107">
                <a:moveTo>
                  <a:pt x="664" y="16"/>
                </a:moveTo>
                <a:cubicBezTo>
                  <a:pt x="584" y="24"/>
                  <a:pt x="384" y="8"/>
                  <a:pt x="280" y="64"/>
                </a:cubicBezTo>
                <a:cubicBezTo>
                  <a:pt x="176" y="120"/>
                  <a:pt x="80" y="256"/>
                  <a:pt x="40" y="352"/>
                </a:cubicBezTo>
                <a:cubicBezTo>
                  <a:pt x="0" y="448"/>
                  <a:pt x="32" y="552"/>
                  <a:pt x="40" y="640"/>
                </a:cubicBezTo>
                <a:cubicBezTo>
                  <a:pt x="48" y="728"/>
                  <a:pt x="36" y="813"/>
                  <a:pt x="88" y="880"/>
                </a:cubicBezTo>
                <a:cubicBezTo>
                  <a:pt x="140" y="947"/>
                  <a:pt x="246" y="1008"/>
                  <a:pt x="349" y="1043"/>
                </a:cubicBezTo>
                <a:cubicBezTo>
                  <a:pt x="452" y="1078"/>
                  <a:pt x="589" y="1107"/>
                  <a:pt x="705" y="1088"/>
                </a:cubicBezTo>
                <a:cubicBezTo>
                  <a:pt x="821" y="1069"/>
                  <a:pt x="967" y="1011"/>
                  <a:pt x="1048" y="928"/>
                </a:cubicBezTo>
                <a:cubicBezTo>
                  <a:pt x="1129" y="845"/>
                  <a:pt x="1179" y="700"/>
                  <a:pt x="1192" y="592"/>
                </a:cubicBezTo>
                <a:cubicBezTo>
                  <a:pt x="1205" y="484"/>
                  <a:pt x="1159" y="357"/>
                  <a:pt x="1127" y="277"/>
                </a:cubicBezTo>
                <a:cubicBezTo>
                  <a:pt x="1095" y="197"/>
                  <a:pt x="1061" y="155"/>
                  <a:pt x="1000" y="112"/>
                </a:cubicBezTo>
                <a:cubicBezTo>
                  <a:pt x="939" y="69"/>
                  <a:pt x="816" y="32"/>
                  <a:pt x="760" y="16"/>
                </a:cubicBezTo>
                <a:cubicBezTo>
                  <a:pt x="704" y="0"/>
                  <a:pt x="744" y="8"/>
                  <a:pt x="664" y="16"/>
                </a:cubicBezTo>
                <a:close/>
              </a:path>
            </a:pathLst>
          </a:custGeom>
          <a:blipFill rotWithShape="0">
            <a:blip r:embed="rId1"/>
          </a:blipFill>
          <a:ln w="9525" cap="flat" cmpd="sng">
            <a:prstDash val="solid"/>
            <a:headEnd type="none" w="med" len="med"/>
            <a:tailEnd type="none" w="med" len="med"/>
          </a:ln>
          <a:scene3d>
            <a:camera prst="legacyPerspectiveFront">
              <a:rot lat="21000000" lon="213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/>
          <a:p>
            <a:endParaRPr lang="en-US"/>
          </a:p>
        </p:txBody>
      </p:sp>
      <p:sp>
        <p:nvSpPr>
          <p:cNvPr id="5123" name="Freeform 3"/>
          <p:cNvSpPr/>
          <p:nvPr/>
        </p:nvSpPr>
        <p:spPr>
          <a:xfrm>
            <a:off x="3738563" y="1817688"/>
            <a:ext cx="1219200" cy="1131887"/>
          </a:xfrm>
          <a:custGeom>
            <a:avLst/>
            <a:gdLst>
              <a:gd name="txL" fmla="*/ 0 w 1205"/>
              <a:gd name="txT" fmla="*/ 0 h 1107"/>
              <a:gd name="txR" fmla="*/ 1205 w 1205"/>
              <a:gd name="txB" fmla="*/ 1107 h 110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205" h="1107">
                <a:moveTo>
                  <a:pt x="664" y="16"/>
                </a:moveTo>
                <a:cubicBezTo>
                  <a:pt x="584" y="24"/>
                  <a:pt x="384" y="8"/>
                  <a:pt x="280" y="64"/>
                </a:cubicBezTo>
                <a:cubicBezTo>
                  <a:pt x="176" y="120"/>
                  <a:pt x="80" y="256"/>
                  <a:pt x="40" y="352"/>
                </a:cubicBezTo>
                <a:cubicBezTo>
                  <a:pt x="0" y="448"/>
                  <a:pt x="32" y="552"/>
                  <a:pt x="40" y="640"/>
                </a:cubicBezTo>
                <a:cubicBezTo>
                  <a:pt x="48" y="728"/>
                  <a:pt x="36" y="813"/>
                  <a:pt x="88" y="880"/>
                </a:cubicBezTo>
                <a:cubicBezTo>
                  <a:pt x="140" y="947"/>
                  <a:pt x="246" y="1008"/>
                  <a:pt x="349" y="1043"/>
                </a:cubicBezTo>
                <a:cubicBezTo>
                  <a:pt x="452" y="1078"/>
                  <a:pt x="589" y="1107"/>
                  <a:pt x="705" y="1088"/>
                </a:cubicBezTo>
                <a:cubicBezTo>
                  <a:pt x="821" y="1069"/>
                  <a:pt x="967" y="1011"/>
                  <a:pt x="1048" y="928"/>
                </a:cubicBezTo>
                <a:cubicBezTo>
                  <a:pt x="1129" y="845"/>
                  <a:pt x="1179" y="700"/>
                  <a:pt x="1192" y="592"/>
                </a:cubicBezTo>
                <a:cubicBezTo>
                  <a:pt x="1205" y="484"/>
                  <a:pt x="1159" y="357"/>
                  <a:pt x="1127" y="277"/>
                </a:cubicBezTo>
                <a:cubicBezTo>
                  <a:pt x="1095" y="197"/>
                  <a:pt x="1061" y="155"/>
                  <a:pt x="1000" y="112"/>
                </a:cubicBezTo>
                <a:cubicBezTo>
                  <a:pt x="939" y="69"/>
                  <a:pt x="816" y="32"/>
                  <a:pt x="760" y="16"/>
                </a:cubicBezTo>
                <a:cubicBezTo>
                  <a:pt x="704" y="0"/>
                  <a:pt x="744" y="8"/>
                  <a:pt x="664" y="16"/>
                </a:cubicBezTo>
                <a:close/>
              </a:path>
            </a:pathLst>
          </a:custGeom>
          <a:solidFill>
            <a:srgbClr val="FF99CC">
              <a:alpha val="100000"/>
            </a:srgbClr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5124" name="Freeform 4"/>
          <p:cNvSpPr/>
          <p:nvPr/>
        </p:nvSpPr>
        <p:spPr>
          <a:xfrm>
            <a:off x="3836988" y="1930400"/>
            <a:ext cx="366712" cy="727075"/>
          </a:xfrm>
          <a:custGeom>
            <a:avLst/>
            <a:gdLst>
              <a:gd name="txL" fmla="*/ 0 w 208"/>
              <a:gd name="txT" fmla="*/ 0 h 412"/>
              <a:gd name="txR" fmla="*/ 208 w 208"/>
              <a:gd name="txB" fmla="*/ 412 h 412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08" h="412">
                <a:moveTo>
                  <a:pt x="130" y="0"/>
                </a:moveTo>
                <a:cubicBezTo>
                  <a:pt x="74" y="9"/>
                  <a:pt x="58" y="12"/>
                  <a:pt x="21" y="49"/>
                </a:cubicBezTo>
                <a:cubicBezTo>
                  <a:pt x="16" y="64"/>
                  <a:pt x="0" y="92"/>
                  <a:pt x="21" y="107"/>
                </a:cubicBezTo>
                <a:cubicBezTo>
                  <a:pt x="38" y="119"/>
                  <a:pt x="80" y="127"/>
                  <a:pt x="80" y="127"/>
                </a:cubicBezTo>
                <a:cubicBezTo>
                  <a:pt x="86" y="134"/>
                  <a:pt x="92" y="141"/>
                  <a:pt x="100" y="147"/>
                </a:cubicBezTo>
                <a:cubicBezTo>
                  <a:pt x="108" y="152"/>
                  <a:pt x="122" y="150"/>
                  <a:pt x="130" y="156"/>
                </a:cubicBezTo>
                <a:cubicBezTo>
                  <a:pt x="146" y="170"/>
                  <a:pt x="152" y="196"/>
                  <a:pt x="159" y="214"/>
                </a:cubicBezTo>
                <a:cubicBezTo>
                  <a:pt x="140" y="243"/>
                  <a:pt x="142" y="250"/>
                  <a:pt x="109" y="264"/>
                </a:cubicBezTo>
                <a:cubicBezTo>
                  <a:pt x="91" y="272"/>
                  <a:pt x="51" y="283"/>
                  <a:pt x="51" y="283"/>
                </a:cubicBezTo>
                <a:cubicBezTo>
                  <a:pt x="17" y="336"/>
                  <a:pt x="35" y="328"/>
                  <a:pt x="71" y="371"/>
                </a:cubicBezTo>
                <a:cubicBezTo>
                  <a:pt x="78" y="380"/>
                  <a:pt x="80" y="395"/>
                  <a:pt x="90" y="401"/>
                </a:cubicBezTo>
                <a:cubicBezTo>
                  <a:pt x="108" y="412"/>
                  <a:pt x="142" y="391"/>
                  <a:pt x="142" y="391"/>
                </a:cubicBezTo>
                <a:cubicBezTo>
                  <a:pt x="168" y="350"/>
                  <a:pt x="157" y="390"/>
                  <a:pt x="208" y="390"/>
                </a:cubicBezTo>
              </a:path>
            </a:pathLst>
          </a:custGeom>
          <a:noFill/>
          <a:ln w="15875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125" name="Freeform 5"/>
          <p:cNvSpPr/>
          <p:nvPr/>
        </p:nvSpPr>
        <p:spPr>
          <a:xfrm>
            <a:off x="4095750" y="1914525"/>
            <a:ext cx="696913" cy="679450"/>
          </a:xfrm>
          <a:custGeom>
            <a:avLst/>
            <a:gdLst>
              <a:gd name="txL" fmla="*/ 0 w 451"/>
              <a:gd name="txT" fmla="*/ 0 h 441"/>
              <a:gd name="txR" fmla="*/ 451 w 451"/>
              <a:gd name="txB" fmla="*/ 441 h 441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451" h="441">
                <a:moveTo>
                  <a:pt x="378" y="441"/>
                </a:moveTo>
                <a:cubicBezTo>
                  <a:pt x="424" y="391"/>
                  <a:pt x="441" y="286"/>
                  <a:pt x="451" y="229"/>
                </a:cubicBezTo>
                <a:cubicBezTo>
                  <a:pt x="446" y="213"/>
                  <a:pt x="443" y="179"/>
                  <a:pt x="413" y="183"/>
                </a:cubicBezTo>
                <a:cubicBezTo>
                  <a:pt x="389" y="187"/>
                  <a:pt x="345" y="213"/>
                  <a:pt x="345" y="213"/>
                </a:cubicBezTo>
                <a:cubicBezTo>
                  <a:pt x="335" y="212"/>
                  <a:pt x="325" y="211"/>
                  <a:pt x="315" y="213"/>
                </a:cubicBezTo>
                <a:cubicBezTo>
                  <a:pt x="302" y="215"/>
                  <a:pt x="291" y="227"/>
                  <a:pt x="281" y="228"/>
                </a:cubicBezTo>
                <a:cubicBezTo>
                  <a:pt x="256" y="231"/>
                  <a:pt x="233" y="214"/>
                  <a:pt x="216" y="205"/>
                </a:cubicBezTo>
                <a:cubicBezTo>
                  <a:pt x="214" y="169"/>
                  <a:pt x="208" y="165"/>
                  <a:pt x="229" y="128"/>
                </a:cubicBezTo>
                <a:cubicBezTo>
                  <a:pt x="240" y="108"/>
                  <a:pt x="270" y="68"/>
                  <a:pt x="270" y="68"/>
                </a:cubicBezTo>
                <a:cubicBezTo>
                  <a:pt x="267" y="0"/>
                  <a:pt x="255" y="20"/>
                  <a:pt x="194" y="13"/>
                </a:cubicBezTo>
                <a:cubicBezTo>
                  <a:pt x="181" y="13"/>
                  <a:pt x="170" y="3"/>
                  <a:pt x="158" y="5"/>
                </a:cubicBezTo>
                <a:cubicBezTo>
                  <a:pt x="133" y="10"/>
                  <a:pt x="89" y="36"/>
                  <a:pt x="89" y="36"/>
                </a:cubicBezTo>
                <a:cubicBezTo>
                  <a:pt x="92" y="89"/>
                  <a:pt x="19" y="75"/>
                  <a:pt x="0" y="85"/>
                </a:cubicBezTo>
              </a:path>
            </a:pathLst>
          </a:custGeom>
          <a:noFill/>
          <a:ln w="15875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126" name="Freeform 6"/>
          <p:cNvSpPr/>
          <p:nvPr/>
        </p:nvSpPr>
        <p:spPr>
          <a:xfrm>
            <a:off x="4183063" y="2084388"/>
            <a:ext cx="150812" cy="768350"/>
          </a:xfrm>
          <a:custGeom>
            <a:avLst/>
            <a:gdLst>
              <a:gd name="txL" fmla="*/ 0 w 236"/>
              <a:gd name="txT" fmla="*/ 0 h 478"/>
              <a:gd name="txR" fmla="*/ 236 w 236"/>
              <a:gd name="txB" fmla="*/ 478 h 478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36" h="478">
                <a:moveTo>
                  <a:pt x="147" y="0"/>
                </a:moveTo>
                <a:cubicBezTo>
                  <a:pt x="84" y="10"/>
                  <a:pt x="66" y="14"/>
                  <a:pt x="24" y="56"/>
                </a:cubicBezTo>
                <a:cubicBezTo>
                  <a:pt x="18" y="73"/>
                  <a:pt x="0" y="105"/>
                  <a:pt x="24" y="122"/>
                </a:cubicBezTo>
                <a:cubicBezTo>
                  <a:pt x="43" y="136"/>
                  <a:pt x="91" y="144"/>
                  <a:pt x="91" y="144"/>
                </a:cubicBezTo>
                <a:cubicBezTo>
                  <a:pt x="98" y="152"/>
                  <a:pt x="104" y="161"/>
                  <a:pt x="113" y="167"/>
                </a:cubicBezTo>
                <a:cubicBezTo>
                  <a:pt x="123" y="173"/>
                  <a:pt x="138" y="171"/>
                  <a:pt x="147" y="178"/>
                </a:cubicBezTo>
                <a:cubicBezTo>
                  <a:pt x="166" y="193"/>
                  <a:pt x="173" y="223"/>
                  <a:pt x="180" y="244"/>
                </a:cubicBezTo>
                <a:cubicBezTo>
                  <a:pt x="159" y="276"/>
                  <a:pt x="161" y="284"/>
                  <a:pt x="124" y="300"/>
                </a:cubicBezTo>
                <a:cubicBezTo>
                  <a:pt x="103" y="309"/>
                  <a:pt x="58" y="322"/>
                  <a:pt x="58" y="322"/>
                </a:cubicBezTo>
                <a:cubicBezTo>
                  <a:pt x="19" y="382"/>
                  <a:pt x="40" y="373"/>
                  <a:pt x="80" y="422"/>
                </a:cubicBezTo>
                <a:cubicBezTo>
                  <a:pt x="89" y="432"/>
                  <a:pt x="91" y="449"/>
                  <a:pt x="102" y="456"/>
                </a:cubicBezTo>
                <a:cubicBezTo>
                  <a:pt x="122" y="469"/>
                  <a:pt x="169" y="478"/>
                  <a:pt x="169" y="478"/>
                </a:cubicBezTo>
                <a:cubicBezTo>
                  <a:pt x="199" y="431"/>
                  <a:pt x="178" y="444"/>
                  <a:pt x="236" y="444"/>
                </a:cubicBezTo>
              </a:path>
            </a:pathLst>
          </a:custGeom>
          <a:noFill/>
          <a:ln w="15875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127" name="Freeform 7"/>
          <p:cNvSpPr/>
          <p:nvPr/>
        </p:nvSpPr>
        <p:spPr>
          <a:xfrm rot="3920436">
            <a:off x="4121150" y="2200275"/>
            <a:ext cx="746125" cy="311150"/>
          </a:xfrm>
          <a:custGeom>
            <a:avLst/>
            <a:gdLst>
              <a:gd name="txL" fmla="*/ 0 w 451"/>
              <a:gd name="txT" fmla="*/ 0 h 441"/>
              <a:gd name="txR" fmla="*/ 451 w 451"/>
              <a:gd name="txB" fmla="*/ 441 h 441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451" h="441">
                <a:moveTo>
                  <a:pt x="378" y="441"/>
                </a:moveTo>
                <a:cubicBezTo>
                  <a:pt x="424" y="391"/>
                  <a:pt x="441" y="286"/>
                  <a:pt x="451" y="229"/>
                </a:cubicBezTo>
                <a:cubicBezTo>
                  <a:pt x="446" y="213"/>
                  <a:pt x="443" y="179"/>
                  <a:pt x="413" y="183"/>
                </a:cubicBezTo>
                <a:cubicBezTo>
                  <a:pt x="389" y="187"/>
                  <a:pt x="345" y="213"/>
                  <a:pt x="345" y="213"/>
                </a:cubicBezTo>
                <a:cubicBezTo>
                  <a:pt x="335" y="212"/>
                  <a:pt x="325" y="211"/>
                  <a:pt x="315" y="213"/>
                </a:cubicBezTo>
                <a:cubicBezTo>
                  <a:pt x="302" y="215"/>
                  <a:pt x="291" y="227"/>
                  <a:pt x="281" y="228"/>
                </a:cubicBezTo>
                <a:cubicBezTo>
                  <a:pt x="256" y="231"/>
                  <a:pt x="233" y="214"/>
                  <a:pt x="216" y="205"/>
                </a:cubicBezTo>
                <a:cubicBezTo>
                  <a:pt x="214" y="169"/>
                  <a:pt x="208" y="165"/>
                  <a:pt x="229" y="128"/>
                </a:cubicBezTo>
                <a:cubicBezTo>
                  <a:pt x="240" y="108"/>
                  <a:pt x="270" y="68"/>
                  <a:pt x="270" y="68"/>
                </a:cubicBezTo>
                <a:cubicBezTo>
                  <a:pt x="267" y="0"/>
                  <a:pt x="255" y="20"/>
                  <a:pt x="194" y="13"/>
                </a:cubicBezTo>
                <a:cubicBezTo>
                  <a:pt x="181" y="13"/>
                  <a:pt x="170" y="3"/>
                  <a:pt x="158" y="5"/>
                </a:cubicBezTo>
                <a:cubicBezTo>
                  <a:pt x="133" y="10"/>
                  <a:pt x="89" y="36"/>
                  <a:pt x="89" y="36"/>
                </a:cubicBezTo>
                <a:cubicBezTo>
                  <a:pt x="92" y="89"/>
                  <a:pt x="19" y="75"/>
                  <a:pt x="0" y="85"/>
                </a:cubicBezTo>
              </a:path>
            </a:pathLst>
          </a:custGeom>
          <a:noFill/>
          <a:ln w="15875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128" name="Oval 8"/>
          <p:cNvSpPr/>
          <p:nvPr/>
        </p:nvSpPr>
        <p:spPr>
          <a:xfrm>
            <a:off x="4065588" y="2239963"/>
            <a:ext cx="84137" cy="84137"/>
          </a:xfrm>
          <a:prstGeom prst="ellipse">
            <a:avLst/>
          </a:prstGeom>
          <a:solidFill>
            <a:srgbClr val="FF0000"/>
          </a:solidFill>
          <a:ln w="1587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5129" name="Oval 9"/>
          <p:cNvSpPr/>
          <p:nvPr/>
        </p:nvSpPr>
        <p:spPr>
          <a:xfrm>
            <a:off x="4381500" y="2151063"/>
            <a:ext cx="84138" cy="84137"/>
          </a:xfrm>
          <a:prstGeom prst="ellipse">
            <a:avLst/>
          </a:prstGeom>
          <a:solidFill>
            <a:srgbClr val="FF0000"/>
          </a:solidFill>
          <a:ln w="1587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5130" name="Oval 10"/>
          <p:cNvSpPr/>
          <p:nvPr/>
        </p:nvSpPr>
        <p:spPr>
          <a:xfrm>
            <a:off x="4406900" y="2314575"/>
            <a:ext cx="84138" cy="84138"/>
          </a:xfrm>
          <a:prstGeom prst="ellipse">
            <a:avLst/>
          </a:prstGeom>
          <a:solidFill>
            <a:srgbClr val="0000FF"/>
          </a:solidFill>
          <a:ln w="1587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5131" name="Oval 11"/>
          <p:cNvSpPr/>
          <p:nvPr/>
        </p:nvSpPr>
        <p:spPr>
          <a:xfrm>
            <a:off x="4262438" y="2408238"/>
            <a:ext cx="84137" cy="84137"/>
          </a:xfrm>
          <a:prstGeom prst="ellipse">
            <a:avLst/>
          </a:prstGeom>
          <a:solidFill>
            <a:srgbClr val="0000FF"/>
          </a:solidFill>
          <a:ln w="1587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5132" name="Oval 12"/>
          <p:cNvSpPr/>
          <p:nvPr/>
        </p:nvSpPr>
        <p:spPr>
          <a:xfrm>
            <a:off x="4005263" y="2597150"/>
            <a:ext cx="171450" cy="171450"/>
          </a:xfrm>
          <a:prstGeom prst="ellipse">
            <a:avLst/>
          </a:prstGeom>
          <a:solidFill>
            <a:srgbClr val="993366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3910013" y="1863725"/>
            <a:ext cx="944562" cy="1033463"/>
            <a:chOff x="2474" y="556"/>
            <a:chExt cx="536" cy="586"/>
          </a:xfrm>
        </p:grpSpPr>
        <p:sp>
          <p:nvSpPr>
            <p:cNvPr id="4130" name="Freeform 14"/>
            <p:cNvSpPr/>
            <p:nvPr/>
          </p:nvSpPr>
          <p:spPr>
            <a:xfrm>
              <a:off x="2474" y="576"/>
              <a:ext cx="134" cy="439"/>
            </a:xfrm>
            <a:custGeom>
              <a:avLst/>
              <a:gdLst>
                <a:gd name="txL" fmla="*/ 0 w 134"/>
                <a:gd name="txT" fmla="*/ 0 h 439"/>
                <a:gd name="txR" fmla="*/ 134 w 134"/>
                <a:gd name="txB" fmla="*/ 439 h 439"/>
              </a:gdLst>
              <a:ahLst/>
              <a:cxnLst>
                <a:cxn ang="0">
                  <a:pos x="113" y="0"/>
                </a:cxn>
                <a:cxn ang="0">
                  <a:pos x="15" y="68"/>
                </a:cxn>
                <a:cxn ang="0">
                  <a:pos x="6" y="98"/>
                </a:cxn>
                <a:cxn ang="0">
                  <a:pos x="94" y="146"/>
                </a:cxn>
                <a:cxn ang="0">
                  <a:pos x="103" y="303"/>
                </a:cxn>
                <a:cxn ang="0">
                  <a:pos x="74" y="312"/>
                </a:cxn>
                <a:cxn ang="0">
                  <a:pos x="15" y="332"/>
                </a:cxn>
                <a:cxn ang="0">
                  <a:pos x="35" y="361"/>
                </a:cxn>
                <a:cxn ang="0">
                  <a:pos x="64" y="381"/>
                </a:cxn>
                <a:cxn ang="0">
                  <a:pos x="74" y="420"/>
                </a:cxn>
                <a:cxn ang="0">
                  <a:pos x="113" y="439"/>
                </a:cxn>
              </a:cxnLst>
              <a:rect l="txL" t="txT" r="txR" b="txB"/>
              <a:pathLst>
                <a:path w="134" h="439">
                  <a:moveTo>
                    <a:pt x="113" y="0"/>
                  </a:moveTo>
                  <a:cubicBezTo>
                    <a:pt x="95" y="53"/>
                    <a:pt x="64" y="53"/>
                    <a:pt x="15" y="68"/>
                  </a:cubicBezTo>
                  <a:cubicBezTo>
                    <a:pt x="12" y="78"/>
                    <a:pt x="0" y="89"/>
                    <a:pt x="6" y="98"/>
                  </a:cubicBezTo>
                  <a:cubicBezTo>
                    <a:pt x="28" y="130"/>
                    <a:pt x="62" y="136"/>
                    <a:pt x="94" y="146"/>
                  </a:cubicBezTo>
                  <a:cubicBezTo>
                    <a:pt x="130" y="203"/>
                    <a:pt x="134" y="196"/>
                    <a:pt x="103" y="303"/>
                  </a:cubicBezTo>
                  <a:cubicBezTo>
                    <a:pt x="100" y="313"/>
                    <a:pt x="84" y="309"/>
                    <a:pt x="74" y="312"/>
                  </a:cubicBezTo>
                  <a:cubicBezTo>
                    <a:pt x="54" y="318"/>
                    <a:pt x="15" y="332"/>
                    <a:pt x="15" y="332"/>
                  </a:cubicBezTo>
                  <a:cubicBezTo>
                    <a:pt x="22" y="342"/>
                    <a:pt x="27" y="353"/>
                    <a:pt x="35" y="361"/>
                  </a:cubicBezTo>
                  <a:cubicBezTo>
                    <a:pt x="43" y="369"/>
                    <a:pt x="58" y="371"/>
                    <a:pt x="64" y="381"/>
                  </a:cubicBezTo>
                  <a:cubicBezTo>
                    <a:pt x="71" y="392"/>
                    <a:pt x="66" y="409"/>
                    <a:pt x="74" y="420"/>
                  </a:cubicBezTo>
                  <a:cubicBezTo>
                    <a:pt x="83" y="431"/>
                    <a:pt x="102" y="429"/>
                    <a:pt x="113" y="439"/>
                  </a:cubicBezTo>
                </a:path>
              </a:pathLst>
            </a:custGeom>
            <a:noFill/>
            <a:ln w="1587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31" name="Freeform 15"/>
            <p:cNvSpPr/>
            <p:nvPr/>
          </p:nvSpPr>
          <p:spPr>
            <a:xfrm>
              <a:off x="2661" y="722"/>
              <a:ext cx="83" cy="420"/>
            </a:xfrm>
            <a:custGeom>
              <a:avLst/>
              <a:gdLst>
                <a:gd name="txL" fmla="*/ 0 w 83"/>
                <a:gd name="txT" fmla="*/ 0 h 420"/>
                <a:gd name="txR" fmla="*/ 83 w 83"/>
                <a:gd name="txB" fmla="*/ 420 h 420"/>
              </a:gdLst>
              <a:ahLst/>
              <a:cxnLst>
                <a:cxn ang="0">
                  <a:pos x="34" y="0"/>
                </a:cxn>
                <a:cxn ang="0">
                  <a:pos x="63" y="127"/>
                </a:cxn>
                <a:cxn ang="0">
                  <a:pos x="24" y="313"/>
                </a:cxn>
                <a:cxn ang="0">
                  <a:pos x="34" y="362"/>
                </a:cxn>
                <a:cxn ang="0">
                  <a:pos x="73" y="401"/>
                </a:cxn>
              </a:cxnLst>
              <a:rect l="txL" t="txT" r="txR" b="txB"/>
              <a:pathLst>
                <a:path w="83" h="420">
                  <a:moveTo>
                    <a:pt x="34" y="0"/>
                  </a:moveTo>
                  <a:cubicBezTo>
                    <a:pt x="0" y="50"/>
                    <a:pt x="15" y="96"/>
                    <a:pt x="63" y="127"/>
                  </a:cubicBezTo>
                  <a:cubicBezTo>
                    <a:pt x="56" y="217"/>
                    <a:pt x="66" y="249"/>
                    <a:pt x="24" y="313"/>
                  </a:cubicBezTo>
                  <a:cubicBezTo>
                    <a:pt x="27" y="329"/>
                    <a:pt x="23" y="349"/>
                    <a:pt x="34" y="362"/>
                  </a:cubicBezTo>
                  <a:cubicBezTo>
                    <a:pt x="83" y="420"/>
                    <a:pt x="73" y="323"/>
                    <a:pt x="73" y="401"/>
                  </a:cubicBezTo>
                </a:path>
              </a:pathLst>
            </a:custGeom>
            <a:noFill/>
            <a:ln w="1587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32" name="Freeform 16"/>
            <p:cNvSpPr/>
            <p:nvPr/>
          </p:nvSpPr>
          <p:spPr>
            <a:xfrm>
              <a:off x="2743" y="655"/>
              <a:ext cx="113" cy="429"/>
            </a:xfrm>
            <a:custGeom>
              <a:avLst/>
              <a:gdLst>
                <a:gd name="txL" fmla="*/ 0 w 113"/>
                <a:gd name="txT" fmla="*/ 0 h 429"/>
                <a:gd name="txR" fmla="*/ 113 w 113"/>
                <a:gd name="txB" fmla="*/ 429 h 429"/>
              </a:gdLst>
              <a:ahLst/>
              <a:cxnLst>
                <a:cxn ang="0">
                  <a:pos x="0" y="9"/>
                </a:cxn>
                <a:cxn ang="0">
                  <a:pos x="39" y="48"/>
                </a:cxn>
                <a:cxn ang="0">
                  <a:pos x="69" y="67"/>
                </a:cxn>
                <a:cxn ang="0">
                  <a:pos x="49" y="175"/>
                </a:cxn>
                <a:cxn ang="0">
                  <a:pos x="39" y="204"/>
                </a:cxn>
                <a:cxn ang="0">
                  <a:pos x="108" y="351"/>
                </a:cxn>
                <a:cxn ang="0">
                  <a:pos x="98" y="380"/>
                </a:cxn>
                <a:cxn ang="0">
                  <a:pos x="49" y="429"/>
                </a:cxn>
              </a:cxnLst>
              <a:rect l="txL" t="txT" r="txR" b="txB"/>
              <a:pathLst>
                <a:path w="113" h="429">
                  <a:moveTo>
                    <a:pt x="0" y="9"/>
                  </a:moveTo>
                  <a:cubicBezTo>
                    <a:pt x="68" y="32"/>
                    <a:pt x="0" y="0"/>
                    <a:pt x="39" y="48"/>
                  </a:cubicBezTo>
                  <a:cubicBezTo>
                    <a:pt x="46" y="57"/>
                    <a:pt x="59" y="61"/>
                    <a:pt x="69" y="67"/>
                  </a:cubicBezTo>
                  <a:cubicBezTo>
                    <a:pt x="81" y="118"/>
                    <a:pt x="113" y="153"/>
                    <a:pt x="49" y="175"/>
                  </a:cubicBezTo>
                  <a:cubicBezTo>
                    <a:pt x="46" y="185"/>
                    <a:pt x="38" y="194"/>
                    <a:pt x="39" y="204"/>
                  </a:cubicBezTo>
                  <a:cubicBezTo>
                    <a:pt x="44" y="245"/>
                    <a:pt x="85" y="317"/>
                    <a:pt x="108" y="351"/>
                  </a:cubicBezTo>
                  <a:cubicBezTo>
                    <a:pt x="105" y="361"/>
                    <a:pt x="105" y="373"/>
                    <a:pt x="98" y="380"/>
                  </a:cubicBezTo>
                  <a:cubicBezTo>
                    <a:pt x="77" y="401"/>
                    <a:pt x="49" y="376"/>
                    <a:pt x="49" y="429"/>
                  </a:cubicBezTo>
                </a:path>
              </a:pathLst>
            </a:custGeom>
            <a:noFill/>
            <a:ln w="1587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33" name="Freeform 17"/>
            <p:cNvSpPr/>
            <p:nvPr/>
          </p:nvSpPr>
          <p:spPr>
            <a:xfrm>
              <a:off x="2616" y="556"/>
              <a:ext cx="394" cy="401"/>
            </a:xfrm>
            <a:custGeom>
              <a:avLst/>
              <a:gdLst>
                <a:gd name="txL" fmla="*/ 0 w 394"/>
                <a:gd name="txT" fmla="*/ 0 h 401"/>
                <a:gd name="txR" fmla="*/ 394 w 394"/>
                <a:gd name="txB" fmla="*/ 401 h 401"/>
              </a:gdLst>
              <a:ahLst/>
              <a:cxnLst>
                <a:cxn ang="0">
                  <a:pos x="0" y="10"/>
                </a:cxn>
                <a:cxn ang="0">
                  <a:pos x="157" y="0"/>
                </a:cxn>
                <a:cxn ang="0">
                  <a:pos x="196" y="10"/>
                </a:cxn>
                <a:cxn ang="0">
                  <a:pos x="235" y="98"/>
                </a:cxn>
                <a:cxn ang="0">
                  <a:pos x="196" y="137"/>
                </a:cxn>
                <a:cxn ang="0">
                  <a:pos x="176" y="166"/>
                </a:cxn>
                <a:cxn ang="0">
                  <a:pos x="254" y="186"/>
                </a:cxn>
                <a:cxn ang="0">
                  <a:pos x="313" y="166"/>
                </a:cxn>
                <a:cxn ang="0">
                  <a:pos x="381" y="176"/>
                </a:cxn>
                <a:cxn ang="0">
                  <a:pos x="391" y="225"/>
                </a:cxn>
                <a:cxn ang="0">
                  <a:pos x="362" y="362"/>
                </a:cxn>
                <a:cxn ang="0">
                  <a:pos x="352" y="401"/>
                </a:cxn>
              </a:cxnLst>
              <a:rect l="txL" t="txT" r="txR" b="txB"/>
              <a:pathLst>
                <a:path w="394" h="401">
                  <a:moveTo>
                    <a:pt x="0" y="10"/>
                  </a:moveTo>
                  <a:cubicBezTo>
                    <a:pt x="52" y="7"/>
                    <a:pt x="105" y="0"/>
                    <a:pt x="157" y="0"/>
                  </a:cubicBezTo>
                  <a:cubicBezTo>
                    <a:pt x="170" y="0"/>
                    <a:pt x="186" y="1"/>
                    <a:pt x="196" y="10"/>
                  </a:cubicBezTo>
                  <a:cubicBezTo>
                    <a:pt x="198" y="12"/>
                    <a:pt x="232" y="90"/>
                    <a:pt x="235" y="98"/>
                  </a:cubicBezTo>
                  <a:cubicBezTo>
                    <a:pt x="213" y="161"/>
                    <a:pt x="243" y="100"/>
                    <a:pt x="196" y="137"/>
                  </a:cubicBezTo>
                  <a:cubicBezTo>
                    <a:pt x="187" y="144"/>
                    <a:pt x="183" y="156"/>
                    <a:pt x="176" y="166"/>
                  </a:cubicBezTo>
                  <a:cubicBezTo>
                    <a:pt x="205" y="209"/>
                    <a:pt x="187" y="203"/>
                    <a:pt x="254" y="186"/>
                  </a:cubicBezTo>
                  <a:cubicBezTo>
                    <a:pt x="274" y="181"/>
                    <a:pt x="313" y="166"/>
                    <a:pt x="313" y="166"/>
                  </a:cubicBezTo>
                  <a:cubicBezTo>
                    <a:pt x="336" y="169"/>
                    <a:pt x="363" y="162"/>
                    <a:pt x="381" y="176"/>
                  </a:cubicBezTo>
                  <a:cubicBezTo>
                    <a:pt x="394" y="186"/>
                    <a:pt x="391" y="208"/>
                    <a:pt x="391" y="225"/>
                  </a:cubicBezTo>
                  <a:cubicBezTo>
                    <a:pt x="391" y="262"/>
                    <a:pt x="380" y="325"/>
                    <a:pt x="362" y="362"/>
                  </a:cubicBezTo>
                  <a:cubicBezTo>
                    <a:pt x="344" y="399"/>
                    <a:pt x="332" y="381"/>
                    <a:pt x="352" y="401"/>
                  </a:cubicBezTo>
                </a:path>
              </a:pathLst>
            </a:custGeom>
            <a:noFill/>
            <a:ln w="1587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5134" name="AutoShape 18"/>
          <p:cNvSpPr/>
          <p:nvPr/>
        </p:nvSpPr>
        <p:spPr>
          <a:xfrm>
            <a:off x="4552950" y="1571625"/>
            <a:ext cx="220663" cy="279400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87059" name="AutoShape 19"/>
          <p:cNvSpPr/>
          <p:nvPr/>
        </p:nvSpPr>
        <p:spPr>
          <a:xfrm>
            <a:off x="4540250" y="1587500"/>
            <a:ext cx="220663" cy="279400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5136" name="Text Box 20"/>
          <p:cNvSpPr txBox="1"/>
          <p:nvPr/>
        </p:nvSpPr>
        <p:spPr>
          <a:xfrm>
            <a:off x="92075" y="3565525"/>
            <a:ext cx="2611438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500" dirty="0">
                <a:solidFill>
                  <a:srgbClr val="000099"/>
                </a:solidFill>
                <a:latin typeface="Times New Roman" panose="02020603050405020304" pitchFamily="18" charset="0"/>
              </a:rPr>
              <a:t>Tế bào mẹ</a:t>
            </a:r>
            <a:endParaRPr sz="25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7" name="Text Box 21"/>
          <p:cNvSpPr txBox="1"/>
          <p:nvPr/>
        </p:nvSpPr>
        <p:spPr>
          <a:xfrm>
            <a:off x="3151188" y="3565525"/>
            <a:ext cx="2868612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500" dirty="0">
                <a:solidFill>
                  <a:srgbClr val="000099"/>
                </a:solidFill>
                <a:latin typeface="Times New Roman" panose="02020603050405020304" pitchFamily="18" charset="0"/>
              </a:rPr>
              <a:t>Cuối kì trung gian</a:t>
            </a:r>
            <a:endParaRPr sz="25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38" name="Freeform 22" descr="Stationery"/>
          <p:cNvSpPr/>
          <p:nvPr/>
        </p:nvSpPr>
        <p:spPr>
          <a:xfrm rot="678700">
            <a:off x="342900" y="1377950"/>
            <a:ext cx="2182813" cy="2028825"/>
          </a:xfrm>
          <a:custGeom>
            <a:avLst/>
            <a:gdLst>
              <a:gd name="txL" fmla="*/ 0 w 1205"/>
              <a:gd name="txT" fmla="*/ 0 h 1107"/>
              <a:gd name="txR" fmla="*/ 1205 w 1205"/>
              <a:gd name="txB" fmla="*/ 1107 h 110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205" h="1107">
                <a:moveTo>
                  <a:pt x="664" y="16"/>
                </a:moveTo>
                <a:cubicBezTo>
                  <a:pt x="584" y="24"/>
                  <a:pt x="384" y="8"/>
                  <a:pt x="280" y="64"/>
                </a:cubicBezTo>
                <a:cubicBezTo>
                  <a:pt x="176" y="120"/>
                  <a:pt x="80" y="256"/>
                  <a:pt x="40" y="352"/>
                </a:cubicBezTo>
                <a:cubicBezTo>
                  <a:pt x="0" y="448"/>
                  <a:pt x="32" y="552"/>
                  <a:pt x="40" y="640"/>
                </a:cubicBezTo>
                <a:cubicBezTo>
                  <a:pt x="48" y="728"/>
                  <a:pt x="36" y="813"/>
                  <a:pt x="88" y="880"/>
                </a:cubicBezTo>
                <a:cubicBezTo>
                  <a:pt x="140" y="947"/>
                  <a:pt x="246" y="1008"/>
                  <a:pt x="349" y="1043"/>
                </a:cubicBezTo>
                <a:cubicBezTo>
                  <a:pt x="452" y="1078"/>
                  <a:pt x="589" y="1107"/>
                  <a:pt x="705" y="1088"/>
                </a:cubicBezTo>
                <a:cubicBezTo>
                  <a:pt x="821" y="1069"/>
                  <a:pt x="967" y="1011"/>
                  <a:pt x="1048" y="928"/>
                </a:cubicBezTo>
                <a:cubicBezTo>
                  <a:pt x="1129" y="845"/>
                  <a:pt x="1179" y="700"/>
                  <a:pt x="1192" y="592"/>
                </a:cubicBezTo>
                <a:cubicBezTo>
                  <a:pt x="1205" y="484"/>
                  <a:pt x="1159" y="357"/>
                  <a:pt x="1127" y="277"/>
                </a:cubicBezTo>
                <a:cubicBezTo>
                  <a:pt x="1095" y="197"/>
                  <a:pt x="1061" y="155"/>
                  <a:pt x="1000" y="112"/>
                </a:cubicBezTo>
                <a:cubicBezTo>
                  <a:pt x="939" y="69"/>
                  <a:pt x="816" y="32"/>
                  <a:pt x="760" y="16"/>
                </a:cubicBezTo>
                <a:cubicBezTo>
                  <a:pt x="704" y="0"/>
                  <a:pt x="744" y="8"/>
                  <a:pt x="664" y="16"/>
                </a:cubicBezTo>
                <a:close/>
              </a:path>
            </a:pathLst>
          </a:custGeom>
          <a:blipFill rotWithShape="0">
            <a:blip r:embed="rId1"/>
          </a:blipFill>
          <a:ln w="9525" cap="flat" cmpd="sng">
            <a:prstDash val="solid"/>
            <a:headEnd type="none" w="med" len="med"/>
            <a:tailEnd type="none" w="med" len="med"/>
          </a:ln>
          <a:scene3d>
            <a:camera prst="legacyPerspectiveFront">
              <a:rot lat="21000000" lon="213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/>
          <a:p>
            <a:endParaRPr lang="en-US"/>
          </a:p>
        </p:txBody>
      </p:sp>
      <p:sp>
        <p:nvSpPr>
          <p:cNvPr id="5139" name="Freeform 23"/>
          <p:cNvSpPr/>
          <p:nvPr/>
        </p:nvSpPr>
        <p:spPr>
          <a:xfrm>
            <a:off x="730250" y="1797050"/>
            <a:ext cx="1244600" cy="1155700"/>
          </a:xfrm>
          <a:custGeom>
            <a:avLst/>
            <a:gdLst>
              <a:gd name="txL" fmla="*/ 0 w 1205"/>
              <a:gd name="txT" fmla="*/ 0 h 1107"/>
              <a:gd name="txR" fmla="*/ 1205 w 1205"/>
              <a:gd name="txB" fmla="*/ 1107 h 110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205" h="1107">
                <a:moveTo>
                  <a:pt x="664" y="16"/>
                </a:moveTo>
                <a:cubicBezTo>
                  <a:pt x="584" y="24"/>
                  <a:pt x="384" y="8"/>
                  <a:pt x="280" y="64"/>
                </a:cubicBezTo>
                <a:cubicBezTo>
                  <a:pt x="176" y="120"/>
                  <a:pt x="80" y="256"/>
                  <a:pt x="40" y="352"/>
                </a:cubicBezTo>
                <a:cubicBezTo>
                  <a:pt x="0" y="448"/>
                  <a:pt x="32" y="552"/>
                  <a:pt x="40" y="640"/>
                </a:cubicBezTo>
                <a:cubicBezTo>
                  <a:pt x="48" y="728"/>
                  <a:pt x="36" y="813"/>
                  <a:pt x="88" y="880"/>
                </a:cubicBezTo>
                <a:cubicBezTo>
                  <a:pt x="140" y="947"/>
                  <a:pt x="246" y="1008"/>
                  <a:pt x="349" y="1043"/>
                </a:cubicBezTo>
                <a:cubicBezTo>
                  <a:pt x="452" y="1078"/>
                  <a:pt x="589" y="1107"/>
                  <a:pt x="705" y="1088"/>
                </a:cubicBezTo>
                <a:cubicBezTo>
                  <a:pt x="821" y="1069"/>
                  <a:pt x="967" y="1011"/>
                  <a:pt x="1048" y="928"/>
                </a:cubicBezTo>
                <a:cubicBezTo>
                  <a:pt x="1129" y="845"/>
                  <a:pt x="1179" y="700"/>
                  <a:pt x="1192" y="592"/>
                </a:cubicBezTo>
                <a:cubicBezTo>
                  <a:pt x="1205" y="484"/>
                  <a:pt x="1159" y="357"/>
                  <a:pt x="1127" y="277"/>
                </a:cubicBezTo>
                <a:cubicBezTo>
                  <a:pt x="1095" y="197"/>
                  <a:pt x="1061" y="155"/>
                  <a:pt x="1000" y="112"/>
                </a:cubicBezTo>
                <a:cubicBezTo>
                  <a:pt x="939" y="69"/>
                  <a:pt x="816" y="32"/>
                  <a:pt x="760" y="16"/>
                </a:cubicBezTo>
                <a:cubicBezTo>
                  <a:pt x="704" y="0"/>
                  <a:pt x="744" y="8"/>
                  <a:pt x="664" y="16"/>
                </a:cubicBezTo>
                <a:close/>
              </a:path>
            </a:pathLst>
          </a:custGeom>
          <a:solidFill>
            <a:srgbClr val="FF99CC">
              <a:alpha val="100000"/>
            </a:srgbClr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5140" name="Freeform 24"/>
          <p:cNvSpPr/>
          <p:nvPr/>
        </p:nvSpPr>
        <p:spPr>
          <a:xfrm>
            <a:off x="844550" y="1909763"/>
            <a:ext cx="374650" cy="742950"/>
          </a:xfrm>
          <a:custGeom>
            <a:avLst/>
            <a:gdLst>
              <a:gd name="txL" fmla="*/ 0 w 208"/>
              <a:gd name="txT" fmla="*/ 0 h 412"/>
              <a:gd name="txR" fmla="*/ 208 w 208"/>
              <a:gd name="txB" fmla="*/ 412 h 412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08" h="412">
                <a:moveTo>
                  <a:pt x="130" y="0"/>
                </a:moveTo>
                <a:cubicBezTo>
                  <a:pt x="74" y="9"/>
                  <a:pt x="58" y="12"/>
                  <a:pt x="21" y="49"/>
                </a:cubicBezTo>
                <a:cubicBezTo>
                  <a:pt x="16" y="64"/>
                  <a:pt x="0" y="92"/>
                  <a:pt x="21" y="107"/>
                </a:cubicBezTo>
                <a:cubicBezTo>
                  <a:pt x="38" y="119"/>
                  <a:pt x="80" y="127"/>
                  <a:pt x="80" y="127"/>
                </a:cubicBezTo>
                <a:cubicBezTo>
                  <a:pt x="86" y="134"/>
                  <a:pt x="92" y="141"/>
                  <a:pt x="100" y="147"/>
                </a:cubicBezTo>
                <a:cubicBezTo>
                  <a:pt x="108" y="152"/>
                  <a:pt x="122" y="150"/>
                  <a:pt x="130" y="156"/>
                </a:cubicBezTo>
                <a:cubicBezTo>
                  <a:pt x="146" y="170"/>
                  <a:pt x="152" y="196"/>
                  <a:pt x="159" y="214"/>
                </a:cubicBezTo>
                <a:cubicBezTo>
                  <a:pt x="140" y="243"/>
                  <a:pt x="142" y="250"/>
                  <a:pt x="109" y="264"/>
                </a:cubicBezTo>
                <a:cubicBezTo>
                  <a:pt x="91" y="272"/>
                  <a:pt x="51" y="283"/>
                  <a:pt x="51" y="283"/>
                </a:cubicBezTo>
                <a:cubicBezTo>
                  <a:pt x="17" y="336"/>
                  <a:pt x="35" y="328"/>
                  <a:pt x="71" y="371"/>
                </a:cubicBezTo>
                <a:cubicBezTo>
                  <a:pt x="78" y="380"/>
                  <a:pt x="80" y="395"/>
                  <a:pt x="90" y="401"/>
                </a:cubicBezTo>
                <a:cubicBezTo>
                  <a:pt x="108" y="412"/>
                  <a:pt x="142" y="391"/>
                  <a:pt x="142" y="391"/>
                </a:cubicBezTo>
                <a:cubicBezTo>
                  <a:pt x="168" y="350"/>
                  <a:pt x="157" y="390"/>
                  <a:pt x="208" y="390"/>
                </a:cubicBezTo>
              </a:path>
            </a:pathLst>
          </a:custGeom>
          <a:noFill/>
          <a:ln w="1270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141" name="Freeform 25"/>
          <p:cNvSpPr/>
          <p:nvPr/>
        </p:nvSpPr>
        <p:spPr>
          <a:xfrm>
            <a:off x="1087438" y="1893888"/>
            <a:ext cx="712787" cy="695325"/>
          </a:xfrm>
          <a:custGeom>
            <a:avLst/>
            <a:gdLst>
              <a:gd name="txL" fmla="*/ 0 w 451"/>
              <a:gd name="txT" fmla="*/ 0 h 441"/>
              <a:gd name="txR" fmla="*/ 451 w 451"/>
              <a:gd name="txB" fmla="*/ 441 h 441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451" h="441">
                <a:moveTo>
                  <a:pt x="378" y="441"/>
                </a:moveTo>
                <a:cubicBezTo>
                  <a:pt x="424" y="391"/>
                  <a:pt x="441" y="286"/>
                  <a:pt x="451" y="229"/>
                </a:cubicBezTo>
                <a:cubicBezTo>
                  <a:pt x="446" y="213"/>
                  <a:pt x="443" y="179"/>
                  <a:pt x="413" y="183"/>
                </a:cubicBezTo>
                <a:cubicBezTo>
                  <a:pt x="389" y="187"/>
                  <a:pt x="345" y="213"/>
                  <a:pt x="345" y="213"/>
                </a:cubicBezTo>
                <a:cubicBezTo>
                  <a:pt x="335" y="212"/>
                  <a:pt x="325" y="211"/>
                  <a:pt x="315" y="213"/>
                </a:cubicBezTo>
                <a:cubicBezTo>
                  <a:pt x="302" y="215"/>
                  <a:pt x="291" y="227"/>
                  <a:pt x="281" y="228"/>
                </a:cubicBezTo>
                <a:cubicBezTo>
                  <a:pt x="256" y="231"/>
                  <a:pt x="233" y="214"/>
                  <a:pt x="216" y="205"/>
                </a:cubicBezTo>
                <a:cubicBezTo>
                  <a:pt x="214" y="169"/>
                  <a:pt x="208" y="165"/>
                  <a:pt x="229" y="128"/>
                </a:cubicBezTo>
                <a:cubicBezTo>
                  <a:pt x="240" y="108"/>
                  <a:pt x="270" y="68"/>
                  <a:pt x="270" y="68"/>
                </a:cubicBezTo>
                <a:cubicBezTo>
                  <a:pt x="267" y="0"/>
                  <a:pt x="255" y="20"/>
                  <a:pt x="194" y="13"/>
                </a:cubicBezTo>
                <a:cubicBezTo>
                  <a:pt x="181" y="13"/>
                  <a:pt x="170" y="3"/>
                  <a:pt x="158" y="5"/>
                </a:cubicBezTo>
                <a:cubicBezTo>
                  <a:pt x="133" y="10"/>
                  <a:pt x="89" y="36"/>
                  <a:pt x="89" y="36"/>
                </a:cubicBezTo>
                <a:cubicBezTo>
                  <a:pt x="92" y="89"/>
                  <a:pt x="19" y="75"/>
                  <a:pt x="0" y="85"/>
                </a:cubicBezTo>
              </a:path>
            </a:pathLst>
          </a:custGeom>
          <a:noFill/>
          <a:ln w="1270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142" name="Freeform 26"/>
          <p:cNvSpPr/>
          <p:nvPr/>
        </p:nvSpPr>
        <p:spPr>
          <a:xfrm>
            <a:off x="1174750" y="2063750"/>
            <a:ext cx="153988" cy="787400"/>
          </a:xfrm>
          <a:custGeom>
            <a:avLst/>
            <a:gdLst>
              <a:gd name="txL" fmla="*/ 0 w 236"/>
              <a:gd name="txT" fmla="*/ 0 h 478"/>
              <a:gd name="txR" fmla="*/ 236 w 236"/>
              <a:gd name="txB" fmla="*/ 478 h 478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36" h="478">
                <a:moveTo>
                  <a:pt x="147" y="0"/>
                </a:moveTo>
                <a:cubicBezTo>
                  <a:pt x="84" y="10"/>
                  <a:pt x="66" y="14"/>
                  <a:pt x="24" y="56"/>
                </a:cubicBezTo>
                <a:cubicBezTo>
                  <a:pt x="18" y="73"/>
                  <a:pt x="0" y="105"/>
                  <a:pt x="24" y="122"/>
                </a:cubicBezTo>
                <a:cubicBezTo>
                  <a:pt x="43" y="136"/>
                  <a:pt x="91" y="144"/>
                  <a:pt x="91" y="144"/>
                </a:cubicBezTo>
                <a:cubicBezTo>
                  <a:pt x="98" y="152"/>
                  <a:pt x="104" y="161"/>
                  <a:pt x="113" y="167"/>
                </a:cubicBezTo>
                <a:cubicBezTo>
                  <a:pt x="123" y="173"/>
                  <a:pt x="138" y="171"/>
                  <a:pt x="147" y="178"/>
                </a:cubicBezTo>
                <a:cubicBezTo>
                  <a:pt x="166" y="193"/>
                  <a:pt x="173" y="223"/>
                  <a:pt x="180" y="244"/>
                </a:cubicBezTo>
                <a:cubicBezTo>
                  <a:pt x="159" y="276"/>
                  <a:pt x="161" y="284"/>
                  <a:pt x="124" y="300"/>
                </a:cubicBezTo>
                <a:cubicBezTo>
                  <a:pt x="103" y="309"/>
                  <a:pt x="58" y="322"/>
                  <a:pt x="58" y="322"/>
                </a:cubicBezTo>
                <a:cubicBezTo>
                  <a:pt x="19" y="382"/>
                  <a:pt x="40" y="373"/>
                  <a:pt x="80" y="422"/>
                </a:cubicBezTo>
                <a:cubicBezTo>
                  <a:pt x="89" y="432"/>
                  <a:pt x="91" y="449"/>
                  <a:pt x="102" y="456"/>
                </a:cubicBezTo>
                <a:cubicBezTo>
                  <a:pt x="122" y="469"/>
                  <a:pt x="169" y="478"/>
                  <a:pt x="169" y="478"/>
                </a:cubicBezTo>
                <a:cubicBezTo>
                  <a:pt x="199" y="431"/>
                  <a:pt x="178" y="444"/>
                  <a:pt x="236" y="444"/>
                </a:cubicBezTo>
              </a:path>
            </a:pathLst>
          </a:custGeom>
          <a:noFill/>
          <a:ln w="127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143" name="Freeform 27"/>
          <p:cNvSpPr/>
          <p:nvPr/>
        </p:nvSpPr>
        <p:spPr>
          <a:xfrm rot="3920436">
            <a:off x="1109663" y="2179638"/>
            <a:ext cx="763587" cy="319087"/>
          </a:xfrm>
          <a:custGeom>
            <a:avLst/>
            <a:gdLst>
              <a:gd name="txL" fmla="*/ 0 w 451"/>
              <a:gd name="txT" fmla="*/ 0 h 441"/>
              <a:gd name="txR" fmla="*/ 451 w 451"/>
              <a:gd name="txB" fmla="*/ 441 h 441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451" h="441">
                <a:moveTo>
                  <a:pt x="378" y="441"/>
                </a:moveTo>
                <a:cubicBezTo>
                  <a:pt x="424" y="391"/>
                  <a:pt x="441" y="286"/>
                  <a:pt x="451" y="229"/>
                </a:cubicBezTo>
                <a:cubicBezTo>
                  <a:pt x="446" y="213"/>
                  <a:pt x="443" y="179"/>
                  <a:pt x="413" y="183"/>
                </a:cubicBezTo>
                <a:cubicBezTo>
                  <a:pt x="389" y="187"/>
                  <a:pt x="345" y="213"/>
                  <a:pt x="345" y="213"/>
                </a:cubicBezTo>
                <a:cubicBezTo>
                  <a:pt x="335" y="212"/>
                  <a:pt x="325" y="211"/>
                  <a:pt x="315" y="213"/>
                </a:cubicBezTo>
                <a:cubicBezTo>
                  <a:pt x="302" y="215"/>
                  <a:pt x="291" y="227"/>
                  <a:pt x="281" y="228"/>
                </a:cubicBezTo>
                <a:cubicBezTo>
                  <a:pt x="256" y="231"/>
                  <a:pt x="233" y="214"/>
                  <a:pt x="216" y="205"/>
                </a:cubicBezTo>
                <a:cubicBezTo>
                  <a:pt x="214" y="169"/>
                  <a:pt x="208" y="165"/>
                  <a:pt x="229" y="128"/>
                </a:cubicBezTo>
                <a:cubicBezTo>
                  <a:pt x="240" y="108"/>
                  <a:pt x="270" y="68"/>
                  <a:pt x="270" y="68"/>
                </a:cubicBezTo>
                <a:cubicBezTo>
                  <a:pt x="267" y="0"/>
                  <a:pt x="255" y="20"/>
                  <a:pt x="194" y="13"/>
                </a:cubicBezTo>
                <a:cubicBezTo>
                  <a:pt x="181" y="13"/>
                  <a:pt x="170" y="3"/>
                  <a:pt x="158" y="5"/>
                </a:cubicBezTo>
                <a:cubicBezTo>
                  <a:pt x="133" y="10"/>
                  <a:pt x="89" y="36"/>
                  <a:pt x="89" y="36"/>
                </a:cubicBezTo>
                <a:cubicBezTo>
                  <a:pt x="92" y="89"/>
                  <a:pt x="19" y="75"/>
                  <a:pt x="0" y="85"/>
                </a:cubicBezTo>
              </a:path>
            </a:pathLst>
          </a:custGeom>
          <a:noFill/>
          <a:ln w="127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144" name="AutoShape 28"/>
          <p:cNvSpPr/>
          <p:nvPr/>
        </p:nvSpPr>
        <p:spPr>
          <a:xfrm>
            <a:off x="1557338" y="1555750"/>
            <a:ext cx="220662" cy="280988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5145" name="Oval 29"/>
          <p:cNvSpPr/>
          <p:nvPr/>
        </p:nvSpPr>
        <p:spPr>
          <a:xfrm>
            <a:off x="1057275" y="2219325"/>
            <a:ext cx="85725" cy="85725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5146" name="Oval 30"/>
          <p:cNvSpPr/>
          <p:nvPr/>
        </p:nvSpPr>
        <p:spPr>
          <a:xfrm>
            <a:off x="1357313" y="2130425"/>
            <a:ext cx="85725" cy="85725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5147" name="Oval 31"/>
          <p:cNvSpPr/>
          <p:nvPr/>
        </p:nvSpPr>
        <p:spPr>
          <a:xfrm>
            <a:off x="1430338" y="2293938"/>
            <a:ext cx="85725" cy="85725"/>
          </a:xfrm>
          <a:prstGeom prst="ellipse">
            <a:avLst/>
          </a:prstGeom>
          <a:solidFill>
            <a:srgbClr val="0000FF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5148" name="Oval 32"/>
          <p:cNvSpPr/>
          <p:nvPr/>
        </p:nvSpPr>
        <p:spPr>
          <a:xfrm>
            <a:off x="1254125" y="2387600"/>
            <a:ext cx="85725" cy="85725"/>
          </a:xfrm>
          <a:prstGeom prst="ellipse">
            <a:avLst/>
          </a:prstGeom>
          <a:solidFill>
            <a:srgbClr val="0000FF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5149" name="Oval 33"/>
          <p:cNvSpPr/>
          <p:nvPr/>
        </p:nvSpPr>
        <p:spPr>
          <a:xfrm>
            <a:off x="996950" y="2576513"/>
            <a:ext cx="173038" cy="173037"/>
          </a:xfrm>
          <a:prstGeom prst="ellipse">
            <a:avLst/>
          </a:prstGeom>
          <a:solidFill>
            <a:srgbClr val="993366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228600" y="4570413"/>
            <a:ext cx="9144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 b="1">
                <a:solidFill>
                  <a:srgbClr val="333399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 b="1">
                <a:solidFill>
                  <a:srgbClr val="333399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 b="1">
                <a:solidFill>
                  <a:srgbClr val="333399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 b="1">
                <a:solidFill>
                  <a:srgbClr val="333399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imes New Roman" panose="02020603050405020304" pitchFamily="18" charset="0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Kì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trung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+ NST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đơn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ở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dạng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sợi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dài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mảnh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                               + NST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đơn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nhân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đôi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thành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NST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kép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b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Wingdings" panose="05000000000000000000" pitchFamily="2" charset="2"/>
              </a:rPr>
            </a:b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36" name="Picture 35" descr="ag00218_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1518479">
            <a:off x="230188" y="3941763"/>
            <a:ext cx="731837" cy="657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1447800" y="53975"/>
            <a:ext cx="5943600" cy="583565"/>
          </a:xfrm>
          <a:prstGeom prst="rect">
            <a:avLst/>
          </a:prstGeom>
          <a:gradFill>
            <a:gsLst>
              <a:gs pos="0">
                <a:srgbClr val="92D05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BÀI 9 : NGUYÊN PHÂN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8" name="Text Box 20"/>
          <p:cNvSpPr txBox="1"/>
          <p:nvPr/>
        </p:nvSpPr>
        <p:spPr>
          <a:xfrm>
            <a:off x="141288" y="736600"/>
            <a:ext cx="3363912" cy="477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500" dirty="0">
                <a:solidFill>
                  <a:srgbClr val="FF0000"/>
                </a:solidFill>
                <a:latin typeface="Times New Roman" panose="02020603050405020304" pitchFamily="18" charset="0"/>
              </a:rPr>
              <a:t>I/ KÌ TRUNG GIAN</a:t>
            </a:r>
            <a:endParaRPr sz="25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29" grpId="0" animBg="1"/>
      <p:bldP spid="5130" grpId="0" animBg="1"/>
      <p:bldP spid="5131" grpId="0" animBg="1"/>
      <p:bldP spid="5132" grpId="0" animBg="1"/>
      <p:bldP spid="5134" grpId="0" animBg="1"/>
      <p:bldP spid="87059" grpId="0" animBg="1"/>
      <p:bldP spid="5136" grpId="0"/>
      <p:bldP spid="5137" grpId="0"/>
      <p:bldP spid="5144" grpId="0" animBg="1"/>
      <p:bldP spid="5145" grpId="0" animBg="1"/>
      <p:bldP spid="5146" grpId="0" animBg="1"/>
      <p:bldP spid="5147" grpId="0" animBg="1"/>
      <p:bldP spid="5148" grpId="0" animBg="1"/>
      <p:bldP spid="5149" grpId="0" animBg="1"/>
      <p:bldP spid="7204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1447800" y="53975"/>
            <a:ext cx="5943600" cy="583565"/>
          </a:xfrm>
          <a:prstGeom prst="rect">
            <a:avLst/>
          </a:prstGeom>
          <a:gradFill>
            <a:gsLst>
              <a:gs pos="0">
                <a:srgbClr val="92D05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BÀI 9: NGUYÊN PHÂN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3" name="Text Box 20"/>
          <p:cNvSpPr txBox="1"/>
          <p:nvPr/>
        </p:nvSpPr>
        <p:spPr>
          <a:xfrm>
            <a:off x="141288" y="736600"/>
            <a:ext cx="3363912" cy="477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500" dirty="0">
                <a:solidFill>
                  <a:srgbClr val="FF0000"/>
                </a:solidFill>
                <a:latin typeface="Times New Roman" panose="02020603050405020304" pitchFamily="18" charset="0"/>
              </a:rPr>
              <a:t>I/ KÌ TRUNG GIAN</a:t>
            </a:r>
            <a:endParaRPr sz="25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Text Box 20"/>
          <p:cNvSpPr txBox="1"/>
          <p:nvPr/>
        </p:nvSpPr>
        <p:spPr>
          <a:xfrm>
            <a:off x="141288" y="1389063"/>
            <a:ext cx="3363912" cy="477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500" dirty="0">
                <a:solidFill>
                  <a:srgbClr val="FF0000"/>
                </a:solidFill>
                <a:latin typeface="Times New Roman" panose="02020603050405020304" pitchFamily="18" charset="0"/>
              </a:rPr>
              <a:t>II/ NGUYÊN PHÂN</a:t>
            </a:r>
            <a:endParaRPr sz="25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" name="Text Box 20"/>
          <p:cNvSpPr txBox="1"/>
          <p:nvPr/>
        </p:nvSpPr>
        <p:spPr>
          <a:xfrm>
            <a:off x="76200" y="186690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500" dirty="0">
                <a:solidFill>
                  <a:srgbClr val="FF0000"/>
                </a:solidFill>
                <a:latin typeface="Times New Roman" panose="02020603050405020304" pitchFamily="18" charset="0"/>
              </a:rPr>
              <a:t>1. Nguyên phân:</a:t>
            </a:r>
            <a:endParaRPr sz="25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" name="Text Box 20"/>
          <p:cNvSpPr txBox="1"/>
          <p:nvPr/>
        </p:nvSpPr>
        <p:spPr>
          <a:xfrm>
            <a:off x="76200" y="3733800"/>
            <a:ext cx="8763000" cy="477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500" dirty="0">
                <a:solidFill>
                  <a:srgbClr val="FF0000"/>
                </a:solidFill>
                <a:latin typeface="Times New Roman" panose="02020603050405020304" pitchFamily="18" charset="0"/>
              </a:rPr>
              <a:t>2. Những diễn biến của NST trong các kì của nguyên phân</a:t>
            </a:r>
            <a:endParaRPr sz="25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" name="Text Box 20"/>
          <p:cNvSpPr txBox="1"/>
          <p:nvPr/>
        </p:nvSpPr>
        <p:spPr>
          <a:xfrm>
            <a:off x="152400" y="2411413"/>
            <a:ext cx="9067800" cy="1246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5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là hình thức phân bào trong đó từ 1 TB mẹ trải qua sự phân chia nhân và phân chia tế bào chất tạo ra 2 TB con có bộ NST giống như bộ NST của TB mẹ (2n NST)</a:t>
            </a:r>
            <a:endParaRPr sz="25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304800" y="457200"/>
            <a:ext cx="8642350" cy="609600"/>
          </a:xfrm>
          <a:prstGeom prst="rect">
            <a:avLst/>
          </a:prstGeom>
          <a:noFill/>
        </p:spPr>
        <p:txBody>
          <a:bodyPr/>
          <a:lstStyle/>
          <a:p>
            <a:pPr marR="0" algn="ctr" defTabSz="914400" eaLnBrk="1" hangingPunct="1">
              <a:spcBef>
                <a:spcPct val="20000"/>
              </a:spcBef>
              <a:buClrTx/>
              <a:buSzPct val="90000"/>
              <a:buFontTx/>
              <a:buNone/>
              <a:defRPr/>
            </a:pPr>
            <a:r>
              <a:rPr kumimoji="0" lang="en-US" sz="2400" kern="0" cap="none" spc="0" normalizeH="0" baseline="0" noProof="0" dirty="0" err="1">
                <a:solidFill>
                  <a:srgbClr val="FF3300"/>
                </a:solidFill>
                <a:latin typeface="Times New Roman" panose="02020603050405020304" pitchFamily="18" charset="0"/>
                <a:ea typeface="+mn-ea"/>
                <a:cs typeface="+mn-cs"/>
              </a:rPr>
              <a:t>Những</a:t>
            </a:r>
            <a:r>
              <a:rPr kumimoji="0" lang="en-US" sz="2400" kern="0" cap="none" spc="0" normalizeH="0" baseline="0" noProof="0" dirty="0">
                <a:solidFill>
                  <a:srgbClr val="FF33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kern="0" cap="none" spc="0" normalizeH="0" baseline="0" noProof="0" dirty="0" err="1">
                <a:solidFill>
                  <a:srgbClr val="FF3300"/>
                </a:solidFill>
                <a:latin typeface="Times New Roman" panose="02020603050405020304" pitchFamily="18" charset="0"/>
                <a:ea typeface="+mn-ea"/>
                <a:cs typeface="+mn-cs"/>
              </a:rPr>
              <a:t>diễn</a:t>
            </a:r>
            <a:r>
              <a:rPr kumimoji="0" lang="en-US" sz="2400" kern="0" cap="none" spc="0" normalizeH="0" baseline="0" noProof="0" dirty="0">
                <a:solidFill>
                  <a:srgbClr val="FF33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kern="0" cap="none" spc="0" normalizeH="0" baseline="0" noProof="0" dirty="0" err="1">
                <a:solidFill>
                  <a:srgbClr val="FF3300"/>
                </a:solidFill>
                <a:latin typeface="Times New Roman" panose="02020603050405020304" pitchFamily="18" charset="0"/>
                <a:ea typeface="+mn-ea"/>
                <a:cs typeface="+mn-cs"/>
              </a:rPr>
              <a:t>biến</a:t>
            </a:r>
            <a:r>
              <a:rPr kumimoji="0" lang="en-US" sz="2400" kern="0" cap="none" spc="0" normalizeH="0" baseline="0" noProof="0" dirty="0">
                <a:solidFill>
                  <a:srgbClr val="FF33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kern="0" cap="none" spc="0" normalizeH="0" baseline="0" noProof="0" dirty="0" err="1">
                <a:solidFill>
                  <a:srgbClr val="FF3300"/>
                </a:solidFill>
                <a:latin typeface="Times New Roman" panose="02020603050405020304" pitchFamily="18" charset="0"/>
                <a:ea typeface="+mn-ea"/>
                <a:cs typeface="+mn-cs"/>
              </a:rPr>
              <a:t>cơ</a:t>
            </a:r>
            <a:r>
              <a:rPr kumimoji="0" lang="en-US" sz="2400" kern="0" cap="none" spc="0" normalizeH="0" baseline="0" noProof="0" dirty="0">
                <a:solidFill>
                  <a:srgbClr val="FF33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kern="0" cap="none" spc="0" normalizeH="0" baseline="0" noProof="0" dirty="0" err="1">
                <a:solidFill>
                  <a:srgbClr val="FF3300"/>
                </a:solidFill>
                <a:latin typeface="Times New Roman" panose="02020603050405020304" pitchFamily="18" charset="0"/>
                <a:ea typeface="+mn-ea"/>
                <a:cs typeface="+mn-cs"/>
              </a:rPr>
              <a:t>bản</a:t>
            </a:r>
            <a:r>
              <a:rPr kumimoji="0" lang="en-US" sz="2400" kern="0" cap="none" spc="0" normalizeH="0" baseline="0" noProof="0" dirty="0">
                <a:solidFill>
                  <a:srgbClr val="FF33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kern="0" cap="none" spc="0" normalizeH="0" baseline="0" noProof="0" dirty="0" err="1">
                <a:solidFill>
                  <a:srgbClr val="FF3300"/>
                </a:solidFill>
                <a:latin typeface="Times New Roman" panose="02020603050405020304" pitchFamily="18" charset="0"/>
                <a:ea typeface="+mn-ea"/>
                <a:cs typeface="+mn-cs"/>
              </a:rPr>
              <a:t>của</a:t>
            </a:r>
            <a:r>
              <a:rPr kumimoji="0" lang="en-US" sz="2400" kern="0" cap="none" spc="0" normalizeH="0" baseline="0" noProof="0" dirty="0">
                <a:solidFill>
                  <a:srgbClr val="FF3300"/>
                </a:solidFill>
                <a:latin typeface="Times New Roman" panose="02020603050405020304" pitchFamily="18" charset="0"/>
                <a:ea typeface="+mn-ea"/>
                <a:cs typeface="+mn-cs"/>
              </a:rPr>
              <a:t> NST ở </a:t>
            </a:r>
            <a:r>
              <a:rPr kumimoji="0" lang="en-US" sz="2400" kern="0" cap="none" spc="0" normalizeH="0" baseline="0" noProof="0" dirty="0" err="1">
                <a:solidFill>
                  <a:srgbClr val="FF3300"/>
                </a:solidFill>
                <a:latin typeface="Times New Roman" panose="02020603050405020304" pitchFamily="18" charset="0"/>
                <a:ea typeface="+mn-ea"/>
                <a:cs typeface="+mn-cs"/>
              </a:rPr>
              <a:t>các</a:t>
            </a:r>
            <a:r>
              <a:rPr kumimoji="0" lang="en-US" sz="2400" kern="0" cap="none" spc="0" normalizeH="0" baseline="0" noProof="0" dirty="0">
                <a:solidFill>
                  <a:srgbClr val="FF33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kern="0" cap="none" spc="0" normalizeH="0" baseline="0" noProof="0" dirty="0" err="1">
                <a:solidFill>
                  <a:srgbClr val="FF3300"/>
                </a:solidFill>
                <a:latin typeface="Times New Roman" panose="02020603050405020304" pitchFamily="18" charset="0"/>
                <a:ea typeface="+mn-ea"/>
                <a:cs typeface="+mn-cs"/>
              </a:rPr>
              <a:t>kì</a:t>
            </a:r>
            <a:r>
              <a:rPr kumimoji="0" lang="en-US" sz="2400" kern="0" cap="none" spc="0" normalizeH="0" baseline="0" noProof="0" dirty="0">
                <a:solidFill>
                  <a:srgbClr val="FF33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kern="0" cap="none" spc="0" normalizeH="0" baseline="0" noProof="0" dirty="0" err="1">
                <a:solidFill>
                  <a:srgbClr val="FF3300"/>
                </a:solidFill>
                <a:latin typeface="Times New Roman" panose="02020603050405020304" pitchFamily="18" charset="0"/>
                <a:ea typeface="+mn-ea"/>
                <a:cs typeface="+mn-cs"/>
              </a:rPr>
              <a:t>của</a:t>
            </a:r>
            <a:r>
              <a:rPr kumimoji="0" lang="en-US" sz="2400" kern="0" cap="none" spc="0" normalizeH="0" baseline="0" noProof="0" dirty="0">
                <a:solidFill>
                  <a:srgbClr val="FF33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kern="0" cap="none" spc="0" normalizeH="0" baseline="0" noProof="0" dirty="0" err="1">
                <a:solidFill>
                  <a:srgbClr val="FF3300"/>
                </a:solidFill>
                <a:latin typeface="Times New Roman" panose="02020603050405020304" pitchFamily="18" charset="0"/>
                <a:ea typeface="+mn-ea"/>
                <a:cs typeface="+mn-cs"/>
              </a:rPr>
              <a:t>nguyên</a:t>
            </a:r>
            <a:r>
              <a:rPr kumimoji="0" lang="en-US" sz="2400" kern="0" cap="none" spc="0" normalizeH="0" baseline="0" noProof="0" dirty="0">
                <a:solidFill>
                  <a:srgbClr val="FF33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2400" kern="0" cap="none" spc="0" normalizeH="0" baseline="0" noProof="0" dirty="0" err="1">
                <a:solidFill>
                  <a:srgbClr val="FF3300"/>
                </a:solidFill>
                <a:latin typeface="Times New Roman" panose="02020603050405020304" pitchFamily="18" charset="0"/>
                <a:ea typeface="+mn-ea"/>
                <a:cs typeface="+mn-cs"/>
              </a:rPr>
              <a:t>phân</a:t>
            </a:r>
            <a:endParaRPr kumimoji="0" lang="en-US" sz="2400" kern="0" cap="none" spc="0" normalizeH="0" baseline="0" noProof="0" dirty="0">
              <a:solidFill>
                <a:srgbClr val="FF330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aphicFrame>
        <p:nvGraphicFramePr>
          <p:cNvPr id="22" name="Group 30"/>
          <p:cNvGraphicFramePr>
            <a:graphicFrameLocks noGrp="1"/>
          </p:cNvGraphicFramePr>
          <p:nvPr/>
        </p:nvGraphicFramePr>
        <p:xfrm>
          <a:off x="0" y="990600"/>
          <a:ext cx="9144000" cy="5748338"/>
        </p:xfrm>
        <a:graphic>
          <a:graphicData uri="http://schemas.openxmlformats.org/drawingml/2006/table">
            <a:tbl>
              <a:tblPr/>
              <a:tblGrid>
                <a:gridCol w="1755967"/>
                <a:gridCol w="7388033"/>
              </a:tblGrid>
              <a:tr h="9267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Các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kì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Những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diễn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biến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cơ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bản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 NST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26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Kì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đầu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sym typeface="Wingdings" panose="05000000000000000000" pitchFamily="2" charset="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8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Kì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giữa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sym typeface="Wingdings" panose="05000000000000000000" pitchFamily="2" charset="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80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Kì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sau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5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Kì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</a:rPr>
                        <a:t>cuối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sym typeface="Wingdings" panose="05000000000000000000" pitchFamily="2" charset="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7" name="TextBox 22"/>
          <p:cNvSpPr txBox="1"/>
          <p:nvPr/>
        </p:nvSpPr>
        <p:spPr>
          <a:xfrm>
            <a:off x="2057400" y="0"/>
            <a:ext cx="441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latin typeface="Times New Roman" panose="02020603050405020304" pitchFamily="18" charset="0"/>
              </a:rPr>
              <a:t>Phiếu học tập : ( 7 phút)  </a:t>
            </a:r>
            <a:endParaRPr sz="2800" dirty="0">
              <a:latin typeface="Times New Roman" panose="02020603050405020304" pitchFamily="18" charset="0"/>
            </a:endParaRPr>
          </a:p>
        </p:txBody>
      </p:sp>
      <p:pic>
        <p:nvPicPr>
          <p:cNvPr id="24" name="Picture 16" descr="prometaphas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52600" y="1981200"/>
            <a:ext cx="1371600" cy="1371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" name="Picture 6" descr="metaph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352800"/>
            <a:ext cx="1371600" cy="1143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" name="Picture 8" descr="anaphas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4495800"/>
            <a:ext cx="1371600" cy="1219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" name="Freeform 2" descr="Stationery"/>
          <p:cNvSpPr/>
          <p:nvPr/>
        </p:nvSpPr>
        <p:spPr>
          <a:xfrm>
            <a:off x="1752600" y="5638800"/>
            <a:ext cx="2133600" cy="1066800"/>
          </a:xfrm>
          <a:custGeom>
            <a:avLst/>
            <a:gdLst>
              <a:gd name="txL" fmla="*/ 0 w 2275"/>
              <a:gd name="txT" fmla="*/ 0 h 1211"/>
              <a:gd name="txR" fmla="*/ 2275 w 2275"/>
              <a:gd name="txB" fmla="*/ 1211 h 1211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275" h="1211">
                <a:moveTo>
                  <a:pt x="1302" y="108"/>
                </a:moveTo>
                <a:cubicBezTo>
                  <a:pt x="1227" y="180"/>
                  <a:pt x="1198" y="443"/>
                  <a:pt x="1161" y="449"/>
                </a:cubicBezTo>
                <a:cubicBezTo>
                  <a:pt x="1124" y="455"/>
                  <a:pt x="1184" y="211"/>
                  <a:pt x="1079" y="143"/>
                </a:cubicBezTo>
                <a:cubicBezTo>
                  <a:pt x="974" y="75"/>
                  <a:pt x="696" y="0"/>
                  <a:pt x="529" y="39"/>
                </a:cubicBezTo>
                <a:cubicBezTo>
                  <a:pt x="362" y="78"/>
                  <a:pt x="151" y="262"/>
                  <a:pt x="76" y="374"/>
                </a:cubicBezTo>
                <a:cubicBezTo>
                  <a:pt x="0" y="485"/>
                  <a:pt x="60" y="606"/>
                  <a:pt x="76" y="708"/>
                </a:cubicBezTo>
                <a:cubicBezTo>
                  <a:pt x="91" y="811"/>
                  <a:pt x="68" y="909"/>
                  <a:pt x="166" y="987"/>
                </a:cubicBezTo>
                <a:cubicBezTo>
                  <a:pt x="264" y="1065"/>
                  <a:pt x="548" y="1143"/>
                  <a:pt x="659" y="1177"/>
                </a:cubicBezTo>
                <a:cubicBezTo>
                  <a:pt x="770" y="1211"/>
                  <a:pt x="760" y="1205"/>
                  <a:pt x="832" y="1189"/>
                </a:cubicBezTo>
                <a:cubicBezTo>
                  <a:pt x="904" y="1173"/>
                  <a:pt x="1038" y="1160"/>
                  <a:pt x="1091" y="1084"/>
                </a:cubicBezTo>
                <a:cubicBezTo>
                  <a:pt x="1144" y="1008"/>
                  <a:pt x="1126" y="739"/>
                  <a:pt x="1149" y="731"/>
                </a:cubicBezTo>
                <a:cubicBezTo>
                  <a:pt x="1172" y="723"/>
                  <a:pt x="1167" y="963"/>
                  <a:pt x="1232" y="1037"/>
                </a:cubicBezTo>
                <a:cubicBezTo>
                  <a:pt x="1297" y="1111"/>
                  <a:pt x="1413" y="1177"/>
                  <a:pt x="1537" y="1178"/>
                </a:cubicBezTo>
                <a:cubicBezTo>
                  <a:pt x="1661" y="1179"/>
                  <a:pt x="1860" y="1130"/>
                  <a:pt x="1979" y="1043"/>
                </a:cubicBezTo>
                <a:cubicBezTo>
                  <a:pt x="2098" y="956"/>
                  <a:pt x="2226" y="778"/>
                  <a:pt x="2250" y="653"/>
                </a:cubicBezTo>
                <a:cubicBezTo>
                  <a:pt x="2275" y="527"/>
                  <a:pt x="2188" y="380"/>
                  <a:pt x="2128" y="287"/>
                </a:cubicBezTo>
                <a:cubicBezTo>
                  <a:pt x="2067" y="194"/>
                  <a:pt x="1975" y="140"/>
                  <a:pt x="1888" y="95"/>
                </a:cubicBezTo>
                <a:cubicBezTo>
                  <a:pt x="1801" y="50"/>
                  <a:pt x="1706" y="12"/>
                  <a:pt x="1608" y="14"/>
                </a:cubicBezTo>
                <a:cubicBezTo>
                  <a:pt x="1510" y="16"/>
                  <a:pt x="1377" y="36"/>
                  <a:pt x="1302" y="108"/>
                </a:cubicBezTo>
                <a:close/>
              </a:path>
            </a:pathLst>
          </a:custGeom>
          <a:blipFill rotWithShape="0">
            <a:blip r:embed="rId4"/>
          </a:blipFill>
          <a:ln w="9525" cap="flat" cmpd="sng">
            <a:prstDash val="solid"/>
            <a:headEnd type="none" w="med" len="med"/>
            <a:tailEnd type="none" w="med" len="med"/>
          </a:ln>
          <a:scene3d>
            <a:camera prst="legacyPerspectiveFront">
              <a:rot lat="21000000" lon="213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/>
          <a:p>
            <a:endParaRPr lang="en-US"/>
          </a:p>
        </p:txBody>
      </p:sp>
      <p:grpSp>
        <p:nvGrpSpPr>
          <p:cNvPr id="2" name="Group 22"/>
          <p:cNvGrpSpPr/>
          <p:nvPr/>
        </p:nvGrpSpPr>
        <p:grpSpPr>
          <a:xfrm>
            <a:off x="1905000" y="5867400"/>
            <a:ext cx="838200" cy="719138"/>
            <a:chOff x="2840" y="1720"/>
            <a:chExt cx="784" cy="728"/>
          </a:xfrm>
        </p:grpSpPr>
        <p:sp>
          <p:nvSpPr>
            <p:cNvPr id="6185" name="Freeform 23"/>
            <p:cNvSpPr/>
            <p:nvPr/>
          </p:nvSpPr>
          <p:spPr>
            <a:xfrm>
              <a:off x="2840" y="1720"/>
              <a:ext cx="784" cy="728"/>
            </a:xfrm>
            <a:custGeom>
              <a:avLst/>
              <a:gdLst>
                <a:gd name="txL" fmla="*/ 0 w 1205"/>
                <a:gd name="txT" fmla="*/ 0 h 1107"/>
                <a:gd name="txR" fmla="*/ 1205 w 1205"/>
                <a:gd name="txB" fmla="*/ 1107 h 1107"/>
              </a:gdLst>
              <a:ahLst/>
              <a:cxnLst>
                <a:cxn ang="0">
                  <a:pos x="3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3" y="5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5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</a:cxnLst>
              <a:rect l="txL" t="txT" r="txR" b="txB"/>
              <a:pathLst>
                <a:path w="1205" h="1107">
                  <a:moveTo>
                    <a:pt x="664" y="16"/>
                  </a:moveTo>
                  <a:cubicBezTo>
                    <a:pt x="584" y="24"/>
                    <a:pt x="384" y="8"/>
                    <a:pt x="280" y="64"/>
                  </a:cubicBezTo>
                  <a:cubicBezTo>
                    <a:pt x="176" y="120"/>
                    <a:pt x="80" y="256"/>
                    <a:pt x="40" y="352"/>
                  </a:cubicBezTo>
                  <a:cubicBezTo>
                    <a:pt x="0" y="448"/>
                    <a:pt x="32" y="552"/>
                    <a:pt x="40" y="640"/>
                  </a:cubicBezTo>
                  <a:cubicBezTo>
                    <a:pt x="48" y="728"/>
                    <a:pt x="36" y="813"/>
                    <a:pt x="88" y="880"/>
                  </a:cubicBezTo>
                  <a:cubicBezTo>
                    <a:pt x="140" y="947"/>
                    <a:pt x="246" y="1008"/>
                    <a:pt x="349" y="1043"/>
                  </a:cubicBezTo>
                  <a:cubicBezTo>
                    <a:pt x="452" y="1078"/>
                    <a:pt x="589" y="1107"/>
                    <a:pt x="705" y="1088"/>
                  </a:cubicBezTo>
                  <a:cubicBezTo>
                    <a:pt x="821" y="1069"/>
                    <a:pt x="967" y="1011"/>
                    <a:pt x="1048" y="928"/>
                  </a:cubicBezTo>
                  <a:cubicBezTo>
                    <a:pt x="1129" y="845"/>
                    <a:pt x="1179" y="700"/>
                    <a:pt x="1192" y="592"/>
                  </a:cubicBezTo>
                  <a:cubicBezTo>
                    <a:pt x="1205" y="484"/>
                    <a:pt x="1159" y="357"/>
                    <a:pt x="1127" y="277"/>
                  </a:cubicBezTo>
                  <a:cubicBezTo>
                    <a:pt x="1095" y="197"/>
                    <a:pt x="1061" y="155"/>
                    <a:pt x="1000" y="112"/>
                  </a:cubicBezTo>
                  <a:cubicBezTo>
                    <a:pt x="939" y="69"/>
                    <a:pt x="816" y="32"/>
                    <a:pt x="760" y="16"/>
                  </a:cubicBezTo>
                  <a:cubicBezTo>
                    <a:pt x="704" y="0"/>
                    <a:pt x="744" y="8"/>
                    <a:pt x="664" y="16"/>
                  </a:cubicBezTo>
                  <a:close/>
                </a:path>
              </a:pathLst>
            </a:custGeom>
            <a:solidFill>
              <a:srgbClr val="FF99CC">
                <a:alpha val="100000"/>
              </a:srgbClr>
            </a:solidFill>
            <a:ln w="1587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186" name="Freeform 24"/>
            <p:cNvSpPr/>
            <p:nvPr/>
          </p:nvSpPr>
          <p:spPr>
            <a:xfrm>
              <a:off x="2912" y="1791"/>
              <a:ext cx="236" cy="468"/>
            </a:xfrm>
            <a:custGeom>
              <a:avLst/>
              <a:gdLst>
                <a:gd name="txL" fmla="*/ 0 w 208"/>
                <a:gd name="txT" fmla="*/ 0 h 412"/>
                <a:gd name="txR" fmla="*/ 208 w 208"/>
                <a:gd name="txB" fmla="*/ 412 h 412"/>
              </a:gdLst>
              <a:ahLst/>
              <a:cxnLst>
                <a:cxn ang="0">
                  <a:pos x="676" y="0"/>
                </a:cxn>
                <a:cxn ang="0">
                  <a:pos x="109" y="262"/>
                </a:cxn>
                <a:cxn ang="0">
                  <a:pos x="109" y="563"/>
                </a:cxn>
                <a:cxn ang="0">
                  <a:pos x="414" y="666"/>
                </a:cxn>
                <a:cxn ang="0">
                  <a:pos x="514" y="770"/>
                </a:cxn>
                <a:cxn ang="0">
                  <a:pos x="676" y="817"/>
                </a:cxn>
                <a:cxn ang="0">
                  <a:pos x="814" y="1126"/>
                </a:cxn>
                <a:cxn ang="0">
                  <a:pos x="571" y="1387"/>
                </a:cxn>
                <a:cxn ang="0">
                  <a:pos x="267" y="1485"/>
                </a:cxn>
                <a:cxn ang="0">
                  <a:pos x="366" y="1944"/>
                </a:cxn>
                <a:cxn ang="0">
                  <a:pos x="466" y="2104"/>
                </a:cxn>
                <a:cxn ang="0">
                  <a:pos x="736" y="2048"/>
                </a:cxn>
                <a:cxn ang="0">
                  <a:pos x="1074" y="2042"/>
                </a:cxn>
              </a:cxnLst>
              <a:rect l="txL" t="txT" r="txR" b="txB"/>
              <a:pathLst>
                <a:path w="208" h="412">
                  <a:moveTo>
                    <a:pt x="130" y="0"/>
                  </a:moveTo>
                  <a:cubicBezTo>
                    <a:pt x="74" y="9"/>
                    <a:pt x="58" y="12"/>
                    <a:pt x="21" y="49"/>
                  </a:cubicBezTo>
                  <a:cubicBezTo>
                    <a:pt x="16" y="64"/>
                    <a:pt x="0" y="92"/>
                    <a:pt x="21" y="107"/>
                  </a:cubicBezTo>
                  <a:cubicBezTo>
                    <a:pt x="38" y="119"/>
                    <a:pt x="80" y="127"/>
                    <a:pt x="80" y="127"/>
                  </a:cubicBezTo>
                  <a:cubicBezTo>
                    <a:pt x="86" y="134"/>
                    <a:pt x="92" y="141"/>
                    <a:pt x="100" y="147"/>
                  </a:cubicBezTo>
                  <a:cubicBezTo>
                    <a:pt x="108" y="152"/>
                    <a:pt x="122" y="150"/>
                    <a:pt x="130" y="156"/>
                  </a:cubicBezTo>
                  <a:cubicBezTo>
                    <a:pt x="146" y="170"/>
                    <a:pt x="152" y="196"/>
                    <a:pt x="159" y="214"/>
                  </a:cubicBezTo>
                  <a:cubicBezTo>
                    <a:pt x="140" y="243"/>
                    <a:pt x="142" y="250"/>
                    <a:pt x="109" y="264"/>
                  </a:cubicBezTo>
                  <a:cubicBezTo>
                    <a:pt x="91" y="272"/>
                    <a:pt x="51" y="283"/>
                    <a:pt x="51" y="283"/>
                  </a:cubicBezTo>
                  <a:cubicBezTo>
                    <a:pt x="17" y="336"/>
                    <a:pt x="35" y="328"/>
                    <a:pt x="71" y="371"/>
                  </a:cubicBezTo>
                  <a:cubicBezTo>
                    <a:pt x="78" y="380"/>
                    <a:pt x="80" y="395"/>
                    <a:pt x="90" y="401"/>
                  </a:cubicBezTo>
                  <a:cubicBezTo>
                    <a:pt x="108" y="412"/>
                    <a:pt x="142" y="391"/>
                    <a:pt x="142" y="391"/>
                  </a:cubicBezTo>
                  <a:cubicBezTo>
                    <a:pt x="168" y="350"/>
                    <a:pt x="157" y="390"/>
                    <a:pt x="208" y="390"/>
                  </a:cubicBezTo>
                </a:path>
              </a:pathLst>
            </a:custGeom>
            <a:noFill/>
            <a:ln w="1587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87" name="Freeform 25"/>
            <p:cNvSpPr/>
            <p:nvPr/>
          </p:nvSpPr>
          <p:spPr>
            <a:xfrm>
              <a:off x="3065" y="1781"/>
              <a:ext cx="449" cy="438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352" y="402"/>
                </a:cxn>
                <a:cxn ang="0">
                  <a:pos x="425" y="211"/>
                </a:cxn>
                <a:cxn ang="0">
                  <a:pos x="387" y="170"/>
                </a:cxn>
                <a:cxn ang="0">
                  <a:pos x="328" y="200"/>
                </a:cxn>
                <a:cxn ang="0">
                  <a:pos x="302" y="200"/>
                </a:cxn>
                <a:cxn ang="0">
                  <a:pos x="268" y="211"/>
                </a:cxn>
                <a:cxn ang="0">
                  <a:pos x="203" y="192"/>
                </a:cxn>
                <a:cxn ang="0">
                  <a:pos x="216" y="115"/>
                </a:cxn>
                <a:cxn ang="0">
                  <a:pos x="257" y="68"/>
                </a:cxn>
                <a:cxn ang="0">
                  <a:pos x="181" y="13"/>
                </a:cxn>
                <a:cxn ang="0">
                  <a:pos x="145" y="5"/>
                </a:cxn>
                <a:cxn ang="0">
                  <a:pos x="89" y="36"/>
                </a:cxn>
                <a:cxn ang="0">
                  <a:pos x="0" y="73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1587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88" name="Freeform 26"/>
            <p:cNvSpPr/>
            <p:nvPr/>
          </p:nvSpPr>
          <p:spPr>
            <a:xfrm>
              <a:off x="3120" y="1888"/>
              <a:ext cx="97" cy="496"/>
            </a:xfrm>
            <a:custGeom>
              <a:avLst/>
              <a:gdLst>
                <a:gd name="txL" fmla="*/ 0 w 236"/>
                <a:gd name="txT" fmla="*/ 0 h 478"/>
                <a:gd name="txR" fmla="*/ 236 w 236"/>
                <a:gd name="txB" fmla="*/ 478 h 478"/>
              </a:gdLst>
              <a:ahLst/>
              <a:cxnLst>
                <a:cxn ang="0">
                  <a:pos x="0" y="0"/>
                </a:cxn>
                <a:cxn ang="0">
                  <a:pos x="0" y="89"/>
                </a:cxn>
                <a:cxn ang="0">
                  <a:pos x="0" y="198"/>
                </a:cxn>
                <a:cxn ang="0">
                  <a:pos x="0" y="233"/>
                </a:cxn>
                <a:cxn ang="0">
                  <a:pos x="0" y="270"/>
                </a:cxn>
                <a:cxn ang="0">
                  <a:pos x="0" y="287"/>
                </a:cxn>
                <a:cxn ang="0">
                  <a:pos x="0" y="394"/>
                </a:cxn>
                <a:cxn ang="0">
                  <a:pos x="0" y="486"/>
                </a:cxn>
                <a:cxn ang="0">
                  <a:pos x="0" y="522"/>
                </a:cxn>
                <a:cxn ang="0">
                  <a:pos x="0" y="682"/>
                </a:cxn>
                <a:cxn ang="0">
                  <a:pos x="0" y="737"/>
                </a:cxn>
                <a:cxn ang="0">
                  <a:pos x="0" y="772"/>
                </a:cxn>
                <a:cxn ang="0">
                  <a:pos x="0" y="717"/>
                </a:cxn>
              </a:cxnLst>
              <a:rect l="txL" t="txT" r="txR" b="txB"/>
              <a:pathLst>
                <a:path w="236" h="478">
                  <a:moveTo>
                    <a:pt x="147" y="0"/>
                  </a:moveTo>
                  <a:cubicBezTo>
                    <a:pt x="84" y="10"/>
                    <a:pt x="66" y="14"/>
                    <a:pt x="24" y="56"/>
                  </a:cubicBezTo>
                  <a:cubicBezTo>
                    <a:pt x="18" y="73"/>
                    <a:pt x="0" y="105"/>
                    <a:pt x="24" y="122"/>
                  </a:cubicBezTo>
                  <a:cubicBezTo>
                    <a:pt x="43" y="136"/>
                    <a:pt x="91" y="144"/>
                    <a:pt x="91" y="144"/>
                  </a:cubicBezTo>
                  <a:cubicBezTo>
                    <a:pt x="98" y="152"/>
                    <a:pt x="104" y="161"/>
                    <a:pt x="113" y="167"/>
                  </a:cubicBezTo>
                  <a:cubicBezTo>
                    <a:pt x="123" y="173"/>
                    <a:pt x="138" y="171"/>
                    <a:pt x="147" y="178"/>
                  </a:cubicBezTo>
                  <a:cubicBezTo>
                    <a:pt x="166" y="193"/>
                    <a:pt x="173" y="223"/>
                    <a:pt x="180" y="244"/>
                  </a:cubicBezTo>
                  <a:cubicBezTo>
                    <a:pt x="159" y="276"/>
                    <a:pt x="161" y="284"/>
                    <a:pt x="124" y="300"/>
                  </a:cubicBezTo>
                  <a:cubicBezTo>
                    <a:pt x="103" y="309"/>
                    <a:pt x="58" y="322"/>
                    <a:pt x="58" y="322"/>
                  </a:cubicBezTo>
                  <a:cubicBezTo>
                    <a:pt x="19" y="382"/>
                    <a:pt x="40" y="373"/>
                    <a:pt x="80" y="422"/>
                  </a:cubicBezTo>
                  <a:cubicBezTo>
                    <a:pt x="89" y="432"/>
                    <a:pt x="91" y="449"/>
                    <a:pt x="102" y="456"/>
                  </a:cubicBezTo>
                  <a:cubicBezTo>
                    <a:pt x="122" y="469"/>
                    <a:pt x="169" y="478"/>
                    <a:pt x="169" y="478"/>
                  </a:cubicBezTo>
                  <a:cubicBezTo>
                    <a:pt x="199" y="431"/>
                    <a:pt x="178" y="444"/>
                    <a:pt x="236" y="444"/>
                  </a:cubicBezTo>
                </a:path>
              </a:pathLst>
            </a:custGeom>
            <a:noFill/>
            <a:ln w="1587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89" name="Freeform 27"/>
            <p:cNvSpPr/>
            <p:nvPr/>
          </p:nvSpPr>
          <p:spPr>
            <a:xfrm rot="3920436">
              <a:off x="3079" y="1961"/>
              <a:ext cx="481" cy="201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876" y="0"/>
                </a:cxn>
                <a:cxn ang="0">
                  <a:pos x="1040" y="0"/>
                </a:cxn>
                <a:cxn ang="0">
                  <a:pos x="951" y="0"/>
                </a:cxn>
                <a:cxn ang="0">
                  <a:pos x="798" y="0"/>
                </a:cxn>
                <a:cxn ang="0">
                  <a:pos x="727" y="0"/>
                </a:cxn>
                <a:cxn ang="0">
                  <a:pos x="650" y="0"/>
                </a:cxn>
                <a:cxn ang="0">
                  <a:pos x="495" y="0"/>
                </a:cxn>
                <a:cxn ang="0">
                  <a:pos x="527" y="0"/>
                </a:cxn>
                <a:cxn ang="0">
                  <a:pos x="622" y="0"/>
                </a:cxn>
                <a:cxn ang="0">
                  <a:pos x="450" y="0"/>
                </a:cxn>
                <a:cxn ang="0">
                  <a:pos x="369" y="0"/>
                </a:cxn>
                <a:cxn ang="0">
                  <a:pos x="206" y="0"/>
                </a:cxn>
                <a:cxn ang="0">
                  <a:pos x="0" y="0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1587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90" name="Oval 28"/>
            <p:cNvSpPr/>
            <p:nvPr/>
          </p:nvSpPr>
          <p:spPr>
            <a:xfrm>
              <a:off x="3046" y="1986"/>
              <a:ext cx="54" cy="54"/>
            </a:xfrm>
            <a:prstGeom prst="ellipse">
              <a:avLst/>
            </a:prstGeom>
            <a:solidFill>
              <a:srgbClr val="FF0000"/>
            </a:solidFill>
            <a:ln w="1587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6191" name="Oval 29"/>
            <p:cNvSpPr/>
            <p:nvPr/>
          </p:nvSpPr>
          <p:spPr>
            <a:xfrm>
              <a:off x="3235" y="1930"/>
              <a:ext cx="54" cy="54"/>
            </a:xfrm>
            <a:prstGeom prst="ellipse">
              <a:avLst/>
            </a:prstGeom>
            <a:solidFill>
              <a:srgbClr val="FF0000"/>
            </a:solidFill>
            <a:ln w="1587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6192" name="Oval 30"/>
            <p:cNvSpPr/>
            <p:nvPr/>
          </p:nvSpPr>
          <p:spPr>
            <a:xfrm>
              <a:off x="3281" y="2033"/>
              <a:ext cx="54" cy="54"/>
            </a:xfrm>
            <a:prstGeom prst="ellipse">
              <a:avLst/>
            </a:prstGeom>
            <a:solidFill>
              <a:srgbClr val="0000FF"/>
            </a:solidFill>
            <a:ln w="1587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6193" name="Oval 31"/>
            <p:cNvSpPr/>
            <p:nvPr/>
          </p:nvSpPr>
          <p:spPr>
            <a:xfrm>
              <a:off x="3170" y="2092"/>
              <a:ext cx="54" cy="54"/>
            </a:xfrm>
            <a:prstGeom prst="ellipse">
              <a:avLst/>
            </a:prstGeom>
            <a:solidFill>
              <a:srgbClr val="0000FF"/>
            </a:solidFill>
            <a:ln w="1587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6194" name="Oval 32"/>
            <p:cNvSpPr/>
            <p:nvPr/>
          </p:nvSpPr>
          <p:spPr>
            <a:xfrm>
              <a:off x="3008" y="2211"/>
              <a:ext cx="109" cy="109"/>
            </a:xfrm>
            <a:prstGeom prst="ellipse">
              <a:avLst/>
            </a:prstGeom>
            <a:solidFill>
              <a:srgbClr val="993366"/>
            </a:solidFill>
            <a:ln w="1587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50"/>
          <p:cNvGrpSpPr/>
          <p:nvPr/>
        </p:nvGrpSpPr>
        <p:grpSpPr>
          <a:xfrm>
            <a:off x="2895600" y="5791200"/>
            <a:ext cx="533400" cy="738188"/>
            <a:chOff x="2840" y="1720"/>
            <a:chExt cx="784" cy="728"/>
          </a:xfrm>
        </p:grpSpPr>
        <p:sp>
          <p:nvSpPr>
            <p:cNvPr id="6175" name="Freeform 51"/>
            <p:cNvSpPr/>
            <p:nvPr/>
          </p:nvSpPr>
          <p:spPr>
            <a:xfrm>
              <a:off x="2840" y="1720"/>
              <a:ext cx="784" cy="728"/>
            </a:xfrm>
            <a:custGeom>
              <a:avLst/>
              <a:gdLst>
                <a:gd name="txL" fmla="*/ 0 w 1205"/>
                <a:gd name="txT" fmla="*/ 0 h 1107"/>
                <a:gd name="txR" fmla="*/ 1205 w 1205"/>
                <a:gd name="txB" fmla="*/ 1107 h 1107"/>
              </a:gdLst>
              <a:ahLst/>
              <a:cxnLst>
                <a:cxn ang="0">
                  <a:pos x="3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5"/>
                </a:cxn>
                <a:cxn ang="0">
                  <a:pos x="3" y="5"/>
                </a:cxn>
                <a:cxn ang="0">
                  <a:pos x="4" y="4"/>
                </a:cxn>
                <a:cxn ang="0">
                  <a:pos x="5" y="3"/>
                </a:cxn>
                <a:cxn ang="0">
                  <a:pos x="5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3" y="1"/>
                </a:cxn>
              </a:cxnLst>
              <a:rect l="txL" t="txT" r="txR" b="txB"/>
              <a:pathLst>
                <a:path w="1205" h="1107">
                  <a:moveTo>
                    <a:pt x="664" y="16"/>
                  </a:moveTo>
                  <a:cubicBezTo>
                    <a:pt x="584" y="24"/>
                    <a:pt x="384" y="8"/>
                    <a:pt x="280" y="64"/>
                  </a:cubicBezTo>
                  <a:cubicBezTo>
                    <a:pt x="176" y="120"/>
                    <a:pt x="80" y="256"/>
                    <a:pt x="40" y="352"/>
                  </a:cubicBezTo>
                  <a:cubicBezTo>
                    <a:pt x="0" y="448"/>
                    <a:pt x="32" y="552"/>
                    <a:pt x="40" y="640"/>
                  </a:cubicBezTo>
                  <a:cubicBezTo>
                    <a:pt x="48" y="728"/>
                    <a:pt x="36" y="813"/>
                    <a:pt x="88" y="880"/>
                  </a:cubicBezTo>
                  <a:cubicBezTo>
                    <a:pt x="140" y="947"/>
                    <a:pt x="246" y="1008"/>
                    <a:pt x="349" y="1043"/>
                  </a:cubicBezTo>
                  <a:cubicBezTo>
                    <a:pt x="452" y="1078"/>
                    <a:pt x="589" y="1107"/>
                    <a:pt x="705" y="1088"/>
                  </a:cubicBezTo>
                  <a:cubicBezTo>
                    <a:pt x="821" y="1069"/>
                    <a:pt x="967" y="1011"/>
                    <a:pt x="1048" y="928"/>
                  </a:cubicBezTo>
                  <a:cubicBezTo>
                    <a:pt x="1129" y="845"/>
                    <a:pt x="1179" y="700"/>
                    <a:pt x="1192" y="592"/>
                  </a:cubicBezTo>
                  <a:cubicBezTo>
                    <a:pt x="1205" y="484"/>
                    <a:pt x="1159" y="357"/>
                    <a:pt x="1127" y="277"/>
                  </a:cubicBezTo>
                  <a:cubicBezTo>
                    <a:pt x="1095" y="197"/>
                    <a:pt x="1061" y="155"/>
                    <a:pt x="1000" y="112"/>
                  </a:cubicBezTo>
                  <a:cubicBezTo>
                    <a:pt x="939" y="69"/>
                    <a:pt x="816" y="32"/>
                    <a:pt x="760" y="16"/>
                  </a:cubicBezTo>
                  <a:cubicBezTo>
                    <a:pt x="704" y="0"/>
                    <a:pt x="744" y="8"/>
                    <a:pt x="664" y="16"/>
                  </a:cubicBezTo>
                  <a:close/>
                </a:path>
              </a:pathLst>
            </a:custGeom>
            <a:solidFill>
              <a:srgbClr val="FF99CC">
                <a:alpha val="100000"/>
              </a:srgbClr>
            </a:solidFill>
            <a:ln w="1587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6176" name="Freeform 52"/>
            <p:cNvSpPr/>
            <p:nvPr/>
          </p:nvSpPr>
          <p:spPr>
            <a:xfrm>
              <a:off x="2912" y="1791"/>
              <a:ext cx="236" cy="468"/>
            </a:xfrm>
            <a:custGeom>
              <a:avLst/>
              <a:gdLst>
                <a:gd name="txL" fmla="*/ 0 w 208"/>
                <a:gd name="txT" fmla="*/ 0 h 412"/>
                <a:gd name="txR" fmla="*/ 208 w 208"/>
                <a:gd name="txB" fmla="*/ 412 h 412"/>
              </a:gdLst>
              <a:ahLst/>
              <a:cxnLst>
                <a:cxn ang="0">
                  <a:pos x="676" y="0"/>
                </a:cxn>
                <a:cxn ang="0">
                  <a:pos x="109" y="262"/>
                </a:cxn>
                <a:cxn ang="0">
                  <a:pos x="109" y="563"/>
                </a:cxn>
                <a:cxn ang="0">
                  <a:pos x="414" y="666"/>
                </a:cxn>
                <a:cxn ang="0">
                  <a:pos x="514" y="770"/>
                </a:cxn>
                <a:cxn ang="0">
                  <a:pos x="676" y="817"/>
                </a:cxn>
                <a:cxn ang="0">
                  <a:pos x="814" y="1126"/>
                </a:cxn>
                <a:cxn ang="0">
                  <a:pos x="571" y="1387"/>
                </a:cxn>
                <a:cxn ang="0">
                  <a:pos x="267" y="1485"/>
                </a:cxn>
                <a:cxn ang="0">
                  <a:pos x="366" y="1944"/>
                </a:cxn>
                <a:cxn ang="0">
                  <a:pos x="466" y="2104"/>
                </a:cxn>
                <a:cxn ang="0">
                  <a:pos x="736" y="2048"/>
                </a:cxn>
                <a:cxn ang="0">
                  <a:pos x="1074" y="2042"/>
                </a:cxn>
              </a:cxnLst>
              <a:rect l="txL" t="txT" r="txR" b="txB"/>
              <a:pathLst>
                <a:path w="208" h="412">
                  <a:moveTo>
                    <a:pt x="130" y="0"/>
                  </a:moveTo>
                  <a:cubicBezTo>
                    <a:pt x="74" y="9"/>
                    <a:pt x="58" y="12"/>
                    <a:pt x="21" y="49"/>
                  </a:cubicBezTo>
                  <a:cubicBezTo>
                    <a:pt x="16" y="64"/>
                    <a:pt x="0" y="92"/>
                    <a:pt x="21" y="107"/>
                  </a:cubicBezTo>
                  <a:cubicBezTo>
                    <a:pt x="38" y="119"/>
                    <a:pt x="80" y="127"/>
                    <a:pt x="80" y="127"/>
                  </a:cubicBezTo>
                  <a:cubicBezTo>
                    <a:pt x="86" y="134"/>
                    <a:pt x="92" y="141"/>
                    <a:pt x="100" y="147"/>
                  </a:cubicBezTo>
                  <a:cubicBezTo>
                    <a:pt x="108" y="152"/>
                    <a:pt x="122" y="150"/>
                    <a:pt x="130" y="156"/>
                  </a:cubicBezTo>
                  <a:cubicBezTo>
                    <a:pt x="146" y="170"/>
                    <a:pt x="152" y="196"/>
                    <a:pt x="159" y="214"/>
                  </a:cubicBezTo>
                  <a:cubicBezTo>
                    <a:pt x="140" y="243"/>
                    <a:pt x="142" y="250"/>
                    <a:pt x="109" y="264"/>
                  </a:cubicBezTo>
                  <a:cubicBezTo>
                    <a:pt x="91" y="272"/>
                    <a:pt x="51" y="283"/>
                    <a:pt x="51" y="283"/>
                  </a:cubicBezTo>
                  <a:cubicBezTo>
                    <a:pt x="17" y="336"/>
                    <a:pt x="35" y="328"/>
                    <a:pt x="71" y="371"/>
                  </a:cubicBezTo>
                  <a:cubicBezTo>
                    <a:pt x="78" y="380"/>
                    <a:pt x="80" y="395"/>
                    <a:pt x="90" y="401"/>
                  </a:cubicBezTo>
                  <a:cubicBezTo>
                    <a:pt x="108" y="412"/>
                    <a:pt x="142" y="391"/>
                    <a:pt x="142" y="391"/>
                  </a:cubicBezTo>
                  <a:cubicBezTo>
                    <a:pt x="168" y="350"/>
                    <a:pt x="157" y="390"/>
                    <a:pt x="208" y="390"/>
                  </a:cubicBezTo>
                </a:path>
              </a:pathLst>
            </a:custGeom>
            <a:noFill/>
            <a:ln w="1587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7" name="Freeform 53"/>
            <p:cNvSpPr/>
            <p:nvPr/>
          </p:nvSpPr>
          <p:spPr>
            <a:xfrm>
              <a:off x="3065" y="1781"/>
              <a:ext cx="449" cy="438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352" y="402"/>
                </a:cxn>
                <a:cxn ang="0">
                  <a:pos x="425" y="211"/>
                </a:cxn>
                <a:cxn ang="0">
                  <a:pos x="387" y="170"/>
                </a:cxn>
                <a:cxn ang="0">
                  <a:pos x="328" y="200"/>
                </a:cxn>
                <a:cxn ang="0">
                  <a:pos x="302" y="200"/>
                </a:cxn>
                <a:cxn ang="0">
                  <a:pos x="268" y="211"/>
                </a:cxn>
                <a:cxn ang="0">
                  <a:pos x="203" y="192"/>
                </a:cxn>
                <a:cxn ang="0">
                  <a:pos x="216" y="115"/>
                </a:cxn>
                <a:cxn ang="0">
                  <a:pos x="257" y="68"/>
                </a:cxn>
                <a:cxn ang="0">
                  <a:pos x="181" y="13"/>
                </a:cxn>
                <a:cxn ang="0">
                  <a:pos x="145" y="5"/>
                </a:cxn>
                <a:cxn ang="0">
                  <a:pos x="89" y="36"/>
                </a:cxn>
                <a:cxn ang="0">
                  <a:pos x="0" y="73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1587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8" name="Freeform 54"/>
            <p:cNvSpPr/>
            <p:nvPr/>
          </p:nvSpPr>
          <p:spPr>
            <a:xfrm>
              <a:off x="3120" y="1888"/>
              <a:ext cx="97" cy="496"/>
            </a:xfrm>
            <a:custGeom>
              <a:avLst/>
              <a:gdLst>
                <a:gd name="txL" fmla="*/ 0 w 236"/>
                <a:gd name="txT" fmla="*/ 0 h 478"/>
                <a:gd name="txR" fmla="*/ 236 w 236"/>
                <a:gd name="txB" fmla="*/ 478 h 478"/>
              </a:gdLst>
              <a:ahLst/>
              <a:cxnLst>
                <a:cxn ang="0">
                  <a:pos x="0" y="0"/>
                </a:cxn>
                <a:cxn ang="0">
                  <a:pos x="0" y="89"/>
                </a:cxn>
                <a:cxn ang="0">
                  <a:pos x="0" y="198"/>
                </a:cxn>
                <a:cxn ang="0">
                  <a:pos x="0" y="233"/>
                </a:cxn>
                <a:cxn ang="0">
                  <a:pos x="0" y="270"/>
                </a:cxn>
                <a:cxn ang="0">
                  <a:pos x="0" y="287"/>
                </a:cxn>
                <a:cxn ang="0">
                  <a:pos x="0" y="394"/>
                </a:cxn>
                <a:cxn ang="0">
                  <a:pos x="0" y="486"/>
                </a:cxn>
                <a:cxn ang="0">
                  <a:pos x="0" y="522"/>
                </a:cxn>
                <a:cxn ang="0">
                  <a:pos x="0" y="682"/>
                </a:cxn>
                <a:cxn ang="0">
                  <a:pos x="0" y="737"/>
                </a:cxn>
                <a:cxn ang="0">
                  <a:pos x="0" y="772"/>
                </a:cxn>
                <a:cxn ang="0">
                  <a:pos x="0" y="717"/>
                </a:cxn>
              </a:cxnLst>
              <a:rect l="txL" t="txT" r="txR" b="txB"/>
              <a:pathLst>
                <a:path w="236" h="478">
                  <a:moveTo>
                    <a:pt x="147" y="0"/>
                  </a:moveTo>
                  <a:cubicBezTo>
                    <a:pt x="84" y="10"/>
                    <a:pt x="66" y="14"/>
                    <a:pt x="24" y="56"/>
                  </a:cubicBezTo>
                  <a:cubicBezTo>
                    <a:pt x="18" y="73"/>
                    <a:pt x="0" y="105"/>
                    <a:pt x="24" y="122"/>
                  </a:cubicBezTo>
                  <a:cubicBezTo>
                    <a:pt x="43" y="136"/>
                    <a:pt x="91" y="144"/>
                    <a:pt x="91" y="144"/>
                  </a:cubicBezTo>
                  <a:cubicBezTo>
                    <a:pt x="98" y="152"/>
                    <a:pt x="104" y="161"/>
                    <a:pt x="113" y="167"/>
                  </a:cubicBezTo>
                  <a:cubicBezTo>
                    <a:pt x="123" y="173"/>
                    <a:pt x="138" y="171"/>
                    <a:pt x="147" y="178"/>
                  </a:cubicBezTo>
                  <a:cubicBezTo>
                    <a:pt x="166" y="193"/>
                    <a:pt x="173" y="223"/>
                    <a:pt x="180" y="244"/>
                  </a:cubicBezTo>
                  <a:cubicBezTo>
                    <a:pt x="159" y="276"/>
                    <a:pt x="161" y="284"/>
                    <a:pt x="124" y="300"/>
                  </a:cubicBezTo>
                  <a:cubicBezTo>
                    <a:pt x="103" y="309"/>
                    <a:pt x="58" y="322"/>
                    <a:pt x="58" y="322"/>
                  </a:cubicBezTo>
                  <a:cubicBezTo>
                    <a:pt x="19" y="382"/>
                    <a:pt x="40" y="373"/>
                    <a:pt x="80" y="422"/>
                  </a:cubicBezTo>
                  <a:cubicBezTo>
                    <a:pt x="89" y="432"/>
                    <a:pt x="91" y="449"/>
                    <a:pt x="102" y="456"/>
                  </a:cubicBezTo>
                  <a:cubicBezTo>
                    <a:pt x="122" y="469"/>
                    <a:pt x="169" y="478"/>
                    <a:pt x="169" y="478"/>
                  </a:cubicBezTo>
                  <a:cubicBezTo>
                    <a:pt x="199" y="431"/>
                    <a:pt x="178" y="444"/>
                    <a:pt x="236" y="444"/>
                  </a:cubicBezTo>
                </a:path>
              </a:pathLst>
            </a:custGeom>
            <a:noFill/>
            <a:ln w="1587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9" name="Freeform 55"/>
            <p:cNvSpPr/>
            <p:nvPr/>
          </p:nvSpPr>
          <p:spPr>
            <a:xfrm rot="3920436">
              <a:off x="3079" y="1961"/>
              <a:ext cx="481" cy="201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876" y="0"/>
                </a:cxn>
                <a:cxn ang="0">
                  <a:pos x="1040" y="0"/>
                </a:cxn>
                <a:cxn ang="0">
                  <a:pos x="951" y="0"/>
                </a:cxn>
                <a:cxn ang="0">
                  <a:pos x="798" y="0"/>
                </a:cxn>
                <a:cxn ang="0">
                  <a:pos x="727" y="0"/>
                </a:cxn>
                <a:cxn ang="0">
                  <a:pos x="650" y="0"/>
                </a:cxn>
                <a:cxn ang="0">
                  <a:pos x="495" y="0"/>
                </a:cxn>
                <a:cxn ang="0">
                  <a:pos x="527" y="0"/>
                </a:cxn>
                <a:cxn ang="0">
                  <a:pos x="622" y="0"/>
                </a:cxn>
                <a:cxn ang="0">
                  <a:pos x="450" y="0"/>
                </a:cxn>
                <a:cxn ang="0">
                  <a:pos x="369" y="0"/>
                </a:cxn>
                <a:cxn ang="0">
                  <a:pos x="206" y="0"/>
                </a:cxn>
                <a:cxn ang="0">
                  <a:pos x="0" y="0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1587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80" name="Oval 56"/>
            <p:cNvSpPr/>
            <p:nvPr/>
          </p:nvSpPr>
          <p:spPr>
            <a:xfrm>
              <a:off x="3046" y="1986"/>
              <a:ext cx="54" cy="54"/>
            </a:xfrm>
            <a:prstGeom prst="ellipse">
              <a:avLst/>
            </a:prstGeom>
            <a:solidFill>
              <a:srgbClr val="FF0000"/>
            </a:solidFill>
            <a:ln w="1587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6181" name="Oval 57"/>
            <p:cNvSpPr/>
            <p:nvPr/>
          </p:nvSpPr>
          <p:spPr>
            <a:xfrm>
              <a:off x="3235" y="1930"/>
              <a:ext cx="54" cy="54"/>
            </a:xfrm>
            <a:prstGeom prst="ellipse">
              <a:avLst/>
            </a:prstGeom>
            <a:solidFill>
              <a:srgbClr val="FF0000"/>
            </a:solidFill>
            <a:ln w="1587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6182" name="Oval 58"/>
            <p:cNvSpPr/>
            <p:nvPr/>
          </p:nvSpPr>
          <p:spPr>
            <a:xfrm>
              <a:off x="3281" y="2033"/>
              <a:ext cx="54" cy="54"/>
            </a:xfrm>
            <a:prstGeom prst="ellipse">
              <a:avLst/>
            </a:prstGeom>
            <a:solidFill>
              <a:srgbClr val="0000FF"/>
            </a:solidFill>
            <a:ln w="1587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6183" name="Oval 59"/>
            <p:cNvSpPr/>
            <p:nvPr/>
          </p:nvSpPr>
          <p:spPr>
            <a:xfrm>
              <a:off x="3170" y="2092"/>
              <a:ext cx="54" cy="54"/>
            </a:xfrm>
            <a:prstGeom prst="ellipse">
              <a:avLst/>
            </a:prstGeom>
            <a:solidFill>
              <a:srgbClr val="0000FF"/>
            </a:solidFill>
            <a:ln w="1587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6184" name="Oval 60"/>
            <p:cNvSpPr/>
            <p:nvPr/>
          </p:nvSpPr>
          <p:spPr>
            <a:xfrm>
              <a:off x="3008" y="2211"/>
              <a:ext cx="109" cy="109"/>
            </a:xfrm>
            <a:prstGeom prst="ellipse">
              <a:avLst/>
            </a:prstGeom>
            <a:solidFill>
              <a:srgbClr val="993366"/>
            </a:solidFill>
            <a:ln w="15875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6174" name="Text Box 66"/>
          <p:cNvSpPr txBox="1"/>
          <p:nvPr/>
        </p:nvSpPr>
        <p:spPr>
          <a:xfrm>
            <a:off x="2674938" y="6918325"/>
            <a:ext cx="2611437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Kì cuối</a:t>
            </a:r>
            <a:endParaRPr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1447800" y="53975"/>
            <a:ext cx="5943600" cy="583565"/>
          </a:xfrm>
          <a:prstGeom prst="rect">
            <a:avLst/>
          </a:prstGeom>
          <a:gradFill>
            <a:gsLst>
              <a:gs pos="0">
                <a:srgbClr val="92D05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None/>
              <a:defRPr sz="3200" b="1" i="0" u="none" kern="1200" baseline="0">
                <a:solidFill>
                  <a:srgbClr val="33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endParaRPr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Text Box 20"/>
          <p:cNvSpPr txBox="1"/>
          <p:nvPr/>
        </p:nvSpPr>
        <p:spPr>
          <a:xfrm>
            <a:off x="0" y="1447800"/>
            <a:ext cx="1676400" cy="477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500" dirty="0">
                <a:solidFill>
                  <a:srgbClr val="FF0000"/>
                </a:solidFill>
                <a:latin typeface="Times New Roman" panose="02020603050405020304" pitchFamily="18" charset="0"/>
              </a:rPr>
              <a:t>a/ Kì đầu</a:t>
            </a:r>
            <a:endParaRPr sz="25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" name="Picture 16" descr="prometaphas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38600" y="1600200"/>
            <a:ext cx="4838700" cy="426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3" name="Text Box 20"/>
          <p:cNvSpPr txBox="1"/>
          <p:nvPr/>
        </p:nvSpPr>
        <p:spPr>
          <a:xfrm>
            <a:off x="0" y="828675"/>
            <a:ext cx="8763000" cy="476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500" dirty="0">
                <a:solidFill>
                  <a:srgbClr val="FF0000"/>
                </a:solidFill>
                <a:latin typeface="Times New Roman" panose="02020603050405020304" pitchFamily="18" charset="0"/>
              </a:rPr>
              <a:t>2. Những diễn biến của NST trong các kì của nguyên phân</a:t>
            </a:r>
            <a:endParaRPr sz="25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Freeform 2" descr="Stationery"/>
          <p:cNvSpPr/>
          <p:nvPr/>
        </p:nvSpPr>
        <p:spPr>
          <a:xfrm rot="678700">
            <a:off x="3355975" y="415925"/>
            <a:ext cx="2151063" cy="1998663"/>
          </a:xfrm>
          <a:custGeom>
            <a:avLst/>
            <a:gdLst>
              <a:gd name="txL" fmla="*/ 0 w 1205"/>
              <a:gd name="txT" fmla="*/ 0 h 1107"/>
              <a:gd name="txR" fmla="*/ 1205 w 1205"/>
              <a:gd name="txB" fmla="*/ 1107 h 110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205" h="1107">
                <a:moveTo>
                  <a:pt x="664" y="16"/>
                </a:moveTo>
                <a:cubicBezTo>
                  <a:pt x="584" y="24"/>
                  <a:pt x="384" y="8"/>
                  <a:pt x="280" y="64"/>
                </a:cubicBezTo>
                <a:cubicBezTo>
                  <a:pt x="176" y="120"/>
                  <a:pt x="80" y="256"/>
                  <a:pt x="40" y="352"/>
                </a:cubicBezTo>
                <a:cubicBezTo>
                  <a:pt x="0" y="448"/>
                  <a:pt x="32" y="552"/>
                  <a:pt x="40" y="640"/>
                </a:cubicBezTo>
                <a:cubicBezTo>
                  <a:pt x="48" y="728"/>
                  <a:pt x="36" y="813"/>
                  <a:pt x="88" y="880"/>
                </a:cubicBezTo>
                <a:cubicBezTo>
                  <a:pt x="140" y="947"/>
                  <a:pt x="246" y="1008"/>
                  <a:pt x="349" y="1043"/>
                </a:cubicBezTo>
                <a:cubicBezTo>
                  <a:pt x="452" y="1078"/>
                  <a:pt x="589" y="1107"/>
                  <a:pt x="705" y="1088"/>
                </a:cubicBezTo>
                <a:cubicBezTo>
                  <a:pt x="821" y="1069"/>
                  <a:pt x="967" y="1011"/>
                  <a:pt x="1048" y="928"/>
                </a:cubicBezTo>
                <a:cubicBezTo>
                  <a:pt x="1129" y="845"/>
                  <a:pt x="1179" y="700"/>
                  <a:pt x="1192" y="592"/>
                </a:cubicBezTo>
                <a:cubicBezTo>
                  <a:pt x="1205" y="484"/>
                  <a:pt x="1159" y="357"/>
                  <a:pt x="1127" y="277"/>
                </a:cubicBezTo>
                <a:cubicBezTo>
                  <a:pt x="1095" y="197"/>
                  <a:pt x="1061" y="155"/>
                  <a:pt x="1000" y="112"/>
                </a:cubicBezTo>
                <a:cubicBezTo>
                  <a:pt x="939" y="69"/>
                  <a:pt x="816" y="32"/>
                  <a:pt x="760" y="16"/>
                </a:cubicBezTo>
                <a:cubicBezTo>
                  <a:pt x="704" y="0"/>
                  <a:pt x="744" y="8"/>
                  <a:pt x="664" y="16"/>
                </a:cubicBezTo>
                <a:close/>
              </a:path>
            </a:pathLst>
          </a:custGeom>
          <a:blipFill rotWithShape="0">
            <a:blip r:embed="rId1"/>
          </a:blipFill>
          <a:ln w="9525" cap="flat" cmpd="sng">
            <a:prstDash val="solid"/>
            <a:headEnd type="none" w="med" len="med"/>
            <a:tailEnd type="none" w="med" len="med"/>
          </a:ln>
          <a:scene3d>
            <a:camera prst="legacyPerspectiveFront">
              <a:rot lat="21000000" lon="213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/>
          <a:p>
            <a:endParaRPr lang="en-US"/>
          </a:p>
        </p:txBody>
      </p:sp>
      <p:sp>
        <p:nvSpPr>
          <p:cNvPr id="8195" name="Freeform 3"/>
          <p:cNvSpPr/>
          <p:nvPr/>
        </p:nvSpPr>
        <p:spPr>
          <a:xfrm>
            <a:off x="3738563" y="836613"/>
            <a:ext cx="1219200" cy="1131887"/>
          </a:xfrm>
          <a:custGeom>
            <a:avLst/>
            <a:gdLst>
              <a:gd name="txL" fmla="*/ 0 w 1205"/>
              <a:gd name="txT" fmla="*/ 0 h 1107"/>
              <a:gd name="txR" fmla="*/ 1205 w 1205"/>
              <a:gd name="txB" fmla="*/ 1107 h 110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205" h="1107">
                <a:moveTo>
                  <a:pt x="664" y="16"/>
                </a:moveTo>
                <a:cubicBezTo>
                  <a:pt x="584" y="24"/>
                  <a:pt x="384" y="8"/>
                  <a:pt x="280" y="64"/>
                </a:cubicBezTo>
                <a:cubicBezTo>
                  <a:pt x="176" y="120"/>
                  <a:pt x="80" y="256"/>
                  <a:pt x="40" y="352"/>
                </a:cubicBezTo>
                <a:cubicBezTo>
                  <a:pt x="0" y="448"/>
                  <a:pt x="32" y="552"/>
                  <a:pt x="40" y="640"/>
                </a:cubicBezTo>
                <a:cubicBezTo>
                  <a:pt x="48" y="728"/>
                  <a:pt x="36" y="813"/>
                  <a:pt x="88" y="880"/>
                </a:cubicBezTo>
                <a:cubicBezTo>
                  <a:pt x="140" y="947"/>
                  <a:pt x="246" y="1008"/>
                  <a:pt x="349" y="1043"/>
                </a:cubicBezTo>
                <a:cubicBezTo>
                  <a:pt x="452" y="1078"/>
                  <a:pt x="589" y="1107"/>
                  <a:pt x="705" y="1088"/>
                </a:cubicBezTo>
                <a:cubicBezTo>
                  <a:pt x="821" y="1069"/>
                  <a:pt x="967" y="1011"/>
                  <a:pt x="1048" y="928"/>
                </a:cubicBezTo>
                <a:cubicBezTo>
                  <a:pt x="1129" y="845"/>
                  <a:pt x="1179" y="700"/>
                  <a:pt x="1192" y="592"/>
                </a:cubicBezTo>
                <a:cubicBezTo>
                  <a:pt x="1205" y="484"/>
                  <a:pt x="1159" y="357"/>
                  <a:pt x="1127" y="277"/>
                </a:cubicBezTo>
                <a:cubicBezTo>
                  <a:pt x="1095" y="197"/>
                  <a:pt x="1061" y="155"/>
                  <a:pt x="1000" y="112"/>
                </a:cubicBezTo>
                <a:cubicBezTo>
                  <a:pt x="939" y="69"/>
                  <a:pt x="816" y="32"/>
                  <a:pt x="760" y="16"/>
                </a:cubicBezTo>
                <a:cubicBezTo>
                  <a:pt x="704" y="0"/>
                  <a:pt x="744" y="8"/>
                  <a:pt x="664" y="16"/>
                </a:cubicBezTo>
                <a:close/>
              </a:path>
            </a:pathLst>
          </a:custGeom>
          <a:solidFill>
            <a:srgbClr val="FF99CC">
              <a:alpha val="100000"/>
            </a:srgbClr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8196" name="Freeform 4"/>
          <p:cNvSpPr/>
          <p:nvPr/>
        </p:nvSpPr>
        <p:spPr>
          <a:xfrm>
            <a:off x="3836988" y="949325"/>
            <a:ext cx="366712" cy="727075"/>
          </a:xfrm>
          <a:custGeom>
            <a:avLst/>
            <a:gdLst>
              <a:gd name="txL" fmla="*/ 0 w 208"/>
              <a:gd name="txT" fmla="*/ 0 h 412"/>
              <a:gd name="txR" fmla="*/ 208 w 208"/>
              <a:gd name="txB" fmla="*/ 412 h 412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08" h="412">
                <a:moveTo>
                  <a:pt x="130" y="0"/>
                </a:moveTo>
                <a:cubicBezTo>
                  <a:pt x="74" y="9"/>
                  <a:pt x="58" y="12"/>
                  <a:pt x="21" y="49"/>
                </a:cubicBezTo>
                <a:cubicBezTo>
                  <a:pt x="16" y="64"/>
                  <a:pt x="0" y="92"/>
                  <a:pt x="21" y="107"/>
                </a:cubicBezTo>
                <a:cubicBezTo>
                  <a:pt x="38" y="119"/>
                  <a:pt x="80" y="127"/>
                  <a:pt x="80" y="127"/>
                </a:cubicBezTo>
                <a:cubicBezTo>
                  <a:pt x="86" y="134"/>
                  <a:pt x="92" y="141"/>
                  <a:pt x="100" y="147"/>
                </a:cubicBezTo>
                <a:cubicBezTo>
                  <a:pt x="108" y="152"/>
                  <a:pt x="122" y="150"/>
                  <a:pt x="130" y="156"/>
                </a:cubicBezTo>
                <a:cubicBezTo>
                  <a:pt x="146" y="170"/>
                  <a:pt x="152" y="196"/>
                  <a:pt x="159" y="214"/>
                </a:cubicBezTo>
                <a:cubicBezTo>
                  <a:pt x="140" y="243"/>
                  <a:pt x="142" y="250"/>
                  <a:pt x="109" y="264"/>
                </a:cubicBezTo>
                <a:cubicBezTo>
                  <a:pt x="91" y="272"/>
                  <a:pt x="51" y="283"/>
                  <a:pt x="51" y="283"/>
                </a:cubicBezTo>
                <a:cubicBezTo>
                  <a:pt x="17" y="336"/>
                  <a:pt x="35" y="328"/>
                  <a:pt x="71" y="371"/>
                </a:cubicBezTo>
                <a:cubicBezTo>
                  <a:pt x="78" y="380"/>
                  <a:pt x="80" y="395"/>
                  <a:pt x="90" y="401"/>
                </a:cubicBezTo>
                <a:cubicBezTo>
                  <a:pt x="108" y="412"/>
                  <a:pt x="142" y="391"/>
                  <a:pt x="142" y="391"/>
                </a:cubicBezTo>
                <a:cubicBezTo>
                  <a:pt x="168" y="350"/>
                  <a:pt x="157" y="390"/>
                  <a:pt x="208" y="390"/>
                </a:cubicBezTo>
              </a:path>
            </a:pathLst>
          </a:custGeom>
          <a:noFill/>
          <a:ln w="15875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197" name="Freeform 5"/>
          <p:cNvSpPr/>
          <p:nvPr/>
        </p:nvSpPr>
        <p:spPr>
          <a:xfrm>
            <a:off x="4095750" y="933450"/>
            <a:ext cx="696913" cy="679450"/>
          </a:xfrm>
          <a:custGeom>
            <a:avLst/>
            <a:gdLst>
              <a:gd name="txL" fmla="*/ 0 w 451"/>
              <a:gd name="txT" fmla="*/ 0 h 441"/>
              <a:gd name="txR" fmla="*/ 451 w 451"/>
              <a:gd name="txB" fmla="*/ 441 h 441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451" h="441">
                <a:moveTo>
                  <a:pt x="378" y="441"/>
                </a:moveTo>
                <a:cubicBezTo>
                  <a:pt x="424" y="391"/>
                  <a:pt x="441" y="286"/>
                  <a:pt x="451" y="229"/>
                </a:cubicBezTo>
                <a:cubicBezTo>
                  <a:pt x="446" y="213"/>
                  <a:pt x="443" y="179"/>
                  <a:pt x="413" y="183"/>
                </a:cubicBezTo>
                <a:cubicBezTo>
                  <a:pt x="389" y="187"/>
                  <a:pt x="345" y="213"/>
                  <a:pt x="345" y="213"/>
                </a:cubicBezTo>
                <a:cubicBezTo>
                  <a:pt x="335" y="212"/>
                  <a:pt x="325" y="211"/>
                  <a:pt x="315" y="213"/>
                </a:cubicBezTo>
                <a:cubicBezTo>
                  <a:pt x="302" y="215"/>
                  <a:pt x="291" y="227"/>
                  <a:pt x="281" y="228"/>
                </a:cubicBezTo>
                <a:cubicBezTo>
                  <a:pt x="256" y="231"/>
                  <a:pt x="233" y="214"/>
                  <a:pt x="216" y="205"/>
                </a:cubicBezTo>
                <a:cubicBezTo>
                  <a:pt x="214" y="169"/>
                  <a:pt x="208" y="165"/>
                  <a:pt x="229" y="128"/>
                </a:cubicBezTo>
                <a:cubicBezTo>
                  <a:pt x="240" y="108"/>
                  <a:pt x="270" y="68"/>
                  <a:pt x="270" y="68"/>
                </a:cubicBezTo>
                <a:cubicBezTo>
                  <a:pt x="267" y="0"/>
                  <a:pt x="255" y="20"/>
                  <a:pt x="194" y="13"/>
                </a:cubicBezTo>
                <a:cubicBezTo>
                  <a:pt x="181" y="13"/>
                  <a:pt x="170" y="3"/>
                  <a:pt x="158" y="5"/>
                </a:cubicBezTo>
                <a:cubicBezTo>
                  <a:pt x="133" y="10"/>
                  <a:pt x="89" y="36"/>
                  <a:pt x="89" y="36"/>
                </a:cubicBezTo>
                <a:cubicBezTo>
                  <a:pt x="92" y="89"/>
                  <a:pt x="19" y="75"/>
                  <a:pt x="0" y="85"/>
                </a:cubicBezTo>
              </a:path>
            </a:pathLst>
          </a:custGeom>
          <a:noFill/>
          <a:ln w="15875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198" name="Freeform 6"/>
          <p:cNvSpPr/>
          <p:nvPr/>
        </p:nvSpPr>
        <p:spPr>
          <a:xfrm>
            <a:off x="4183063" y="1103313"/>
            <a:ext cx="150812" cy="768350"/>
          </a:xfrm>
          <a:custGeom>
            <a:avLst/>
            <a:gdLst>
              <a:gd name="txL" fmla="*/ 0 w 236"/>
              <a:gd name="txT" fmla="*/ 0 h 478"/>
              <a:gd name="txR" fmla="*/ 236 w 236"/>
              <a:gd name="txB" fmla="*/ 478 h 478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36" h="478">
                <a:moveTo>
                  <a:pt x="147" y="0"/>
                </a:moveTo>
                <a:cubicBezTo>
                  <a:pt x="84" y="10"/>
                  <a:pt x="66" y="14"/>
                  <a:pt x="24" y="56"/>
                </a:cubicBezTo>
                <a:cubicBezTo>
                  <a:pt x="18" y="73"/>
                  <a:pt x="0" y="105"/>
                  <a:pt x="24" y="122"/>
                </a:cubicBezTo>
                <a:cubicBezTo>
                  <a:pt x="43" y="136"/>
                  <a:pt x="91" y="144"/>
                  <a:pt x="91" y="144"/>
                </a:cubicBezTo>
                <a:cubicBezTo>
                  <a:pt x="98" y="152"/>
                  <a:pt x="104" y="161"/>
                  <a:pt x="113" y="167"/>
                </a:cubicBezTo>
                <a:cubicBezTo>
                  <a:pt x="123" y="173"/>
                  <a:pt x="138" y="171"/>
                  <a:pt x="147" y="178"/>
                </a:cubicBezTo>
                <a:cubicBezTo>
                  <a:pt x="166" y="193"/>
                  <a:pt x="173" y="223"/>
                  <a:pt x="180" y="244"/>
                </a:cubicBezTo>
                <a:cubicBezTo>
                  <a:pt x="159" y="276"/>
                  <a:pt x="161" y="284"/>
                  <a:pt x="124" y="300"/>
                </a:cubicBezTo>
                <a:cubicBezTo>
                  <a:pt x="103" y="309"/>
                  <a:pt x="58" y="322"/>
                  <a:pt x="58" y="322"/>
                </a:cubicBezTo>
                <a:cubicBezTo>
                  <a:pt x="19" y="382"/>
                  <a:pt x="40" y="373"/>
                  <a:pt x="80" y="422"/>
                </a:cubicBezTo>
                <a:cubicBezTo>
                  <a:pt x="89" y="432"/>
                  <a:pt x="91" y="449"/>
                  <a:pt x="102" y="456"/>
                </a:cubicBezTo>
                <a:cubicBezTo>
                  <a:pt x="122" y="469"/>
                  <a:pt x="169" y="478"/>
                  <a:pt x="169" y="478"/>
                </a:cubicBezTo>
                <a:cubicBezTo>
                  <a:pt x="199" y="431"/>
                  <a:pt x="178" y="444"/>
                  <a:pt x="236" y="444"/>
                </a:cubicBezTo>
              </a:path>
            </a:pathLst>
          </a:custGeom>
          <a:noFill/>
          <a:ln w="15875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199" name="Freeform 7"/>
          <p:cNvSpPr/>
          <p:nvPr/>
        </p:nvSpPr>
        <p:spPr>
          <a:xfrm rot="3920436">
            <a:off x="4121150" y="1219200"/>
            <a:ext cx="746125" cy="311150"/>
          </a:xfrm>
          <a:custGeom>
            <a:avLst/>
            <a:gdLst>
              <a:gd name="txL" fmla="*/ 0 w 451"/>
              <a:gd name="txT" fmla="*/ 0 h 441"/>
              <a:gd name="txR" fmla="*/ 451 w 451"/>
              <a:gd name="txB" fmla="*/ 441 h 441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451" h="441">
                <a:moveTo>
                  <a:pt x="378" y="441"/>
                </a:moveTo>
                <a:cubicBezTo>
                  <a:pt x="424" y="391"/>
                  <a:pt x="441" y="286"/>
                  <a:pt x="451" y="229"/>
                </a:cubicBezTo>
                <a:cubicBezTo>
                  <a:pt x="446" y="213"/>
                  <a:pt x="443" y="179"/>
                  <a:pt x="413" y="183"/>
                </a:cubicBezTo>
                <a:cubicBezTo>
                  <a:pt x="389" y="187"/>
                  <a:pt x="345" y="213"/>
                  <a:pt x="345" y="213"/>
                </a:cubicBezTo>
                <a:cubicBezTo>
                  <a:pt x="335" y="212"/>
                  <a:pt x="325" y="211"/>
                  <a:pt x="315" y="213"/>
                </a:cubicBezTo>
                <a:cubicBezTo>
                  <a:pt x="302" y="215"/>
                  <a:pt x="291" y="227"/>
                  <a:pt x="281" y="228"/>
                </a:cubicBezTo>
                <a:cubicBezTo>
                  <a:pt x="256" y="231"/>
                  <a:pt x="233" y="214"/>
                  <a:pt x="216" y="205"/>
                </a:cubicBezTo>
                <a:cubicBezTo>
                  <a:pt x="214" y="169"/>
                  <a:pt x="208" y="165"/>
                  <a:pt x="229" y="128"/>
                </a:cubicBezTo>
                <a:cubicBezTo>
                  <a:pt x="240" y="108"/>
                  <a:pt x="270" y="68"/>
                  <a:pt x="270" y="68"/>
                </a:cubicBezTo>
                <a:cubicBezTo>
                  <a:pt x="267" y="0"/>
                  <a:pt x="255" y="20"/>
                  <a:pt x="194" y="13"/>
                </a:cubicBezTo>
                <a:cubicBezTo>
                  <a:pt x="181" y="13"/>
                  <a:pt x="170" y="3"/>
                  <a:pt x="158" y="5"/>
                </a:cubicBezTo>
                <a:cubicBezTo>
                  <a:pt x="133" y="10"/>
                  <a:pt x="89" y="36"/>
                  <a:pt x="89" y="36"/>
                </a:cubicBezTo>
                <a:cubicBezTo>
                  <a:pt x="92" y="89"/>
                  <a:pt x="19" y="75"/>
                  <a:pt x="0" y="85"/>
                </a:cubicBezTo>
              </a:path>
            </a:pathLst>
          </a:custGeom>
          <a:noFill/>
          <a:ln w="15875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00" name="Oval 8"/>
          <p:cNvSpPr/>
          <p:nvPr/>
        </p:nvSpPr>
        <p:spPr>
          <a:xfrm>
            <a:off x="4065588" y="1258888"/>
            <a:ext cx="84137" cy="84137"/>
          </a:xfrm>
          <a:prstGeom prst="ellipse">
            <a:avLst/>
          </a:prstGeom>
          <a:solidFill>
            <a:srgbClr val="FF0000"/>
          </a:solidFill>
          <a:ln w="1587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8201" name="Oval 9"/>
          <p:cNvSpPr/>
          <p:nvPr/>
        </p:nvSpPr>
        <p:spPr>
          <a:xfrm>
            <a:off x="4381500" y="1169988"/>
            <a:ext cx="84138" cy="84137"/>
          </a:xfrm>
          <a:prstGeom prst="ellipse">
            <a:avLst/>
          </a:prstGeom>
          <a:solidFill>
            <a:srgbClr val="FF0000"/>
          </a:solidFill>
          <a:ln w="1587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8202" name="Oval 10"/>
          <p:cNvSpPr/>
          <p:nvPr/>
        </p:nvSpPr>
        <p:spPr>
          <a:xfrm>
            <a:off x="4406900" y="1333500"/>
            <a:ext cx="84138" cy="84138"/>
          </a:xfrm>
          <a:prstGeom prst="ellipse">
            <a:avLst/>
          </a:prstGeom>
          <a:solidFill>
            <a:srgbClr val="0000FF"/>
          </a:solidFill>
          <a:ln w="1587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8203" name="Oval 11"/>
          <p:cNvSpPr/>
          <p:nvPr/>
        </p:nvSpPr>
        <p:spPr>
          <a:xfrm>
            <a:off x="4262438" y="1427163"/>
            <a:ext cx="84137" cy="84137"/>
          </a:xfrm>
          <a:prstGeom prst="ellipse">
            <a:avLst/>
          </a:prstGeom>
          <a:solidFill>
            <a:srgbClr val="0000FF"/>
          </a:solidFill>
          <a:ln w="1587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8204" name="Oval 12"/>
          <p:cNvSpPr/>
          <p:nvPr/>
        </p:nvSpPr>
        <p:spPr>
          <a:xfrm>
            <a:off x="4005263" y="1616075"/>
            <a:ext cx="171450" cy="171450"/>
          </a:xfrm>
          <a:prstGeom prst="ellipse">
            <a:avLst/>
          </a:prstGeom>
          <a:solidFill>
            <a:srgbClr val="993366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grpSp>
        <p:nvGrpSpPr>
          <p:cNvPr id="8205" name="Group 13"/>
          <p:cNvGrpSpPr/>
          <p:nvPr/>
        </p:nvGrpSpPr>
        <p:grpSpPr>
          <a:xfrm>
            <a:off x="3910013" y="882650"/>
            <a:ext cx="944562" cy="1033463"/>
            <a:chOff x="2474" y="556"/>
            <a:chExt cx="536" cy="586"/>
          </a:xfrm>
        </p:grpSpPr>
        <p:sp>
          <p:nvSpPr>
            <p:cNvPr id="8257" name="Freeform 14"/>
            <p:cNvSpPr/>
            <p:nvPr/>
          </p:nvSpPr>
          <p:spPr>
            <a:xfrm>
              <a:off x="2474" y="576"/>
              <a:ext cx="134" cy="439"/>
            </a:xfrm>
            <a:custGeom>
              <a:avLst/>
              <a:gdLst>
                <a:gd name="txL" fmla="*/ 0 w 134"/>
                <a:gd name="txT" fmla="*/ 0 h 439"/>
                <a:gd name="txR" fmla="*/ 134 w 134"/>
                <a:gd name="txB" fmla="*/ 439 h 439"/>
              </a:gdLst>
              <a:ahLst/>
              <a:cxnLst>
                <a:cxn ang="0">
                  <a:pos x="113" y="0"/>
                </a:cxn>
                <a:cxn ang="0">
                  <a:pos x="15" y="68"/>
                </a:cxn>
                <a:cxn ang="0">
                  <a:pos x="6" y="98"/>
                </a:cxn>
                <a:cxn ang="0">
                  <a:pos x="94" y="146"/>
                </a:cxn>
                <a:cxn ang="0">
                  <a:pos x="103" y="303"/>
                </a:cxn>
                <a:cxn ang="0">
                  <a:pos x="74" y="312"/>
                </a:cxn>
                <a:cxn ang="0">
                  <a:pos x="15" y="332"/>
                </a:cxn>
                <a:cxn ang="0">
                  <a:pos x="35" y="361"/>
                </a:cxn>
                <a:cxn ang="0">
                  <a:pos x="64" y="381"/>
                </a:cxn>
                <a:cxn ang="0">
                  <a:pos x="74" y="420"/>
                </a:cxn>
                <a:cxn ang="0">
                  <a:pos x="113" y="439"/>
                </a:cxn>
              </a:cxnLst>
              <a:rect l="txL" t="txT" r="txR" b="txB"/>
              <a:pathLst>
                <a:path w="134" h="439">
                  <a:moveTo>
                    <a:pt x="113" y="0"/>
                  </a:moveTo>
                  <a:cubicBezTo>
                    <a:pt x="95" y="53"/>
                    <a:pt x="64" y="53"/>
                    <a:pt x="15" y="68"/>
                  </a:cubicBezTo>
                  <a:cubicBezTo>
                    <a:pt x="12" y="78"/>
                    <a:pt x="0" y="89"/>
                    <a:pt x="6" y="98"/>
                  </a:cubicBezTo>
                  <a:cubicBezTo>
                    <a:pt x="28" y="130"/>
                    <a:pt x="62" y="136"/>
                    <a:pt x="94" y="146"/>
                  </a:cubicBezTo>
                  <a:cubicBezTo>
                    <a:pt x="130" y="203"/>
                    <a:pt x="134" y="196"/>
                    <a:pt x="103" y="303"/>
                  </a:cubicBezTo>
                  <a:cubicBezTo>
                    <a:pt x="100" y="313"/>
                    <a:pt x="84" y="309"/>
                    <a:pt x="74" y="312"/>
                  </a:cubicBezTo>
                  <a:cubicBezTo>
                    <a:pt x="54" y="318"/>
                    <a:pt x="15" y="332"/>
                    <a:pt x="15" y="332"/>
                  </a:cubicBezTo>
                  <a:cubicBezTo>
                    <a:pt x="22" y="342"/>
                    <a:pt x="27" y="353"/>
                    <a:pt x="35" y="361"/>
                  </a:cubicBezTo>
                  <a:cubicBezTo>
                    <a:pt x="43" y="369"/>
                    <a:pt x="58" y="371"/>
                    <a:pt x="64" y="381"/>
                  </a:cubicBezTo>
                  <a:cubicBezTo>
                    <a:pt x="71" y="392"/>
                    <a:pt x="66" y="409"/>
                    <a:pt x="74" y="420"/>
                  </a:cubicBezTo>
                  <a:cubicBezTo>
                    <a:pt x="83" y="431"/>
                    <a:pt x="102" y="429"/>
                    <a:pt x="113" y="439"/>
                  </a:cubicBezTo>
                </a:path>
              </a:pathLst>
            </a:custGeom>
            <a:noFill/>
            <a:ln w="1587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58" name="Freeform 15"/>
            <p:cNvSpPr/>
            <p:nvPr/>
          </p:nvSpPr>
          <p:spPr>
            <a:xfrm>
              <a:off x="2661" y="722"/>
              <a:ext cx="83" cy="420"/>
            </a:xfrm>
            <a:custGeom>
              <a:avLst/>
              <a:gdLst>
                <a:gd name="txL" fmla="*/ 0 w 83"/>
                <a:gd name="txT" fmla="*/ 0 h 420"/>
                <a:gd name="txR" fmla="*/ 83 w 83"/>
                <a:gd name="txB" fmla="*/ 420 h 420"/>
              </a:gdLst>
              <a:ahLst/>
              <a:cxnLst>
                <a:cxn ang="0">
                  <a:pos x="34" y="0"/>
                </a:cxn>
                <a:cxn ang="0">
                  <a:pos x="63" y="127"/>
                </a:cxn>
                <a:cxn ang="0">
                  <a:pos x="24" y="313"/>
                </a:cxn>
                <a:cxn ang="0">
                  <a:pos x="34" y="362"/>
                </a:cxn>
                <a:cxn ang="0">
                  <a:pos x="73" y="401"/>
                </a:cxn>
              </a:cxnLst>
              <a:rect l="txL" t="txT" r="txR" b="txB"/>
              <a:pathLst>
                <a:path w="83" h="420">
                  <a:moveTo>
                    <a:pt x="34" y="0"/>
                  </a:moveTo>
                  <a:cubicBezTo>
                    <a:pt x="0" y="50"/>
                    <a:pt x="15" y="96"/>
                    <a:pt x="63" y="127"/>
                  </a:cubicBezTo>
                  <a:cubicBezTo>
                    <a:pt x="56" y="217"/>
                    <a:pt x="66" y="249"/>
                    <a:pt x="24" y="313"/>
                  </a:cubicBezTo>
                  <a:cubicBezTo>
                    <a:pt x="27" y="329"/>
                    <a:pt x="23" y="349"/>
                    <a:pt x="34" y="362"/>
                  </a:cubicBezTo>
                  <a:cubicBezTo>
                    <a:pt x="83" y="420"/>
                    <a:pt x="73" y="323"/>
                    <a:pt x="73" y="401"/>
                  </a:cubicBezTo>
                </a:path>
              </a:pathLst>
            </a:custGeom>
            <a:noFill/>
            <a:ln w="1587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59" name="Freeform 16"/>
            <p:cNvSpPr/>
            <p:nvPr/>
          </p:nvSpPr>
          <p:spPr>
            <a:xfrm>
              <a:off x="2743" y="655"/>
              <a:ext cx="113" cy="429"/>
            </a:xfrm>
            <a:custGeom>
              <a:avLst/>
              <a:gdLst>
                <a:gd name="txL" fmla="*/ 0 w 113"/>
                <a:gd name="txT" fmla="*/ 0 h 429"/>
                <a:gd name="txR" fmla="*/ 113 w 113"/>
                <a:gd name="txB" fmla="*/ 429 h 429"/>
              </a:gdLst>
              <a:ahLst/>
              <a:cxnLst>
                <a:cxn ang="0">
                  <a:pos x="0" y="9"/>
                </a:cxn>
                <a:cxn ang="0">
                  <a:pos x="39" y="48"/>
                </a:cxn>
                <a:cxn ang="0">
                  <a:pos x="69" y="67"/>
                </a:cxn>
                <a:cxn ang="0">
                  <a:pos x="49" y="175"/>
                </a:cxn>
                <a:cxn ang="0">
                  <a:pos x="39" y="204"/>
                </a:cxn>
                <a:cxn ang="0">
                  <a:pos x="108" y="351"/>
                </a:cxn>
                <a:cxn ang="0">
                  <a:pos x="98" y="380"/>
                </a:cxn>
                <a:cxn ang="0">
                  <a:pos x="49" y="429"/>
                </a:cxn>
              </a:cxnLst>
              <a:rect l="txL" t="txT" r="txR" b="txB"/>
              <a:pathLst>
                <a:path w="113" h="429">
                  <a:moveTo>
                    <a:pt x="0" y="9"/>
                  </a:moveTo>
                  <a:cubicBezTo>
                    <a:pt x="68" y="32"/>
                    <a:pt x="0" y="0"/>
                    <a:pt x="39" y="48"/>
                  </a:cubicBezTo>
                  <a:cubicBezTo>
                    <a:pt x="46" y="57"/>
                    <a:pt x="59" y="61"/>
                    <a:pt x="69" y="67"/>
                  </a:cubicBezTo>
                  <a:cubicBezTo>
                    <a:pt x="81" y="118"/>
                    <a:pt x="113" y="153"/>
                    <a:pt x="49" y="175"/>
                  </a:cubicBezTo>
                  <a:cubicBezTo>
                    <a:pt x="46" y="185"/>
                    <a:pt x="38" y="194"/>
                    <a:pt x="39" y="204"/>
                  </a:cubicBezTo>
                  <a:cubicBezTo>
                    <a:pt x="44" y="245"/>
                    <a:pt x="85" y="317"/>
                    <a:pt x="108" y="351"/>
                  </a:cubicBezTo>
                  <a:cubicBezTo>
                    <a:pt x="105" y="361"/>
                    <a:pt x="105" y="373"/>
                    <a:pt x="98" y="380"/>
                  </a:cubicBezTo>
                  <a:cubicBezTo>
                    <a:pt x="77" y="401"/>
                    <a:pt x="49" y="376"/>
                    <a:pt x="49" y="429"/>
                  </a:cubicBezTo>
                </a:path>
              </a:pathLst>
            </a:custGeom>
            <a:noFill/>
            <a:ln w="1587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60" name="Freeform 17"/>
            <p:cNvSpPr/>
            <p:nvPr/>
          </p:nvSpPr>
          <p:spPr>
            <a:xfrm>
              <a:off x="2616" y="556"/>
              <a:ext cx="394" cy="401"/>
            </a:xfrm>
            <a:custGeom>
              <a:avLst/>
              <a:gdLst>
                <a:gd name="txL" fmla="*/ 0 w 394"/>
                <a:gd name="txT" fmla="*/ 0 h 401"/>
                <a:gd name="txR" fmla="*/ 394 w 394"/>
                <a:gd name="txB" fmla="*/ 401 h 401"/>
              </a:gdLst>
              <a:ahLst/>
              <a:cxnLst>
                <a:cxn ang="0">
                  <a:pos x="0" y="10"/>
                </a:cxn>
                <a:cxn ang="0">
                  <a:pos x="157" y="0"/>
                </a:cxn>
                <a:cxn ang="0">
                  <a:pos x="196" y="10"/>
                </a:cxn>
                <a:cxn ang="0">
                  <a:pos x="235" y="98"/>
                </a:cxn>
                <a:cxn ang="0">
                  <a:pos x="196" y="137"/>
                </a:cxn>
                <a:cxn ang="0">
                  <a:pos x="176" y="166"/>
                </a:cxn>
                <a:cxn ang="0">
                  <a:pos x="254" y="186"/>
                </a:cxn>
                <a:cxn ang="0">
                  <a:pos x="313" y="166"/>
                </a:cxn>
                <a:cxn ang="0">
                  <a:pos x="381" y="176"/>
                </a:cxn>
                <a:cxn ang="0">
                  <a:pos x="391" y="225"/>
                </a:cxn>
                <a:cxn ang="0">
                  <a:pos x="362" y="362"/>
                </a:cxn>
                <a:cxn ang="0">
                  <a:pos x="352" y="401"/>
                </a:cxn>
              </a:cxnLst>
              <a:rect l="txL" t="txT" r="txR" b="txB"/>
              <a:pathLst>
                <a:path w="394" h="401">
                  <a:moveTo>
                    <a:pt x="0" y="10"/>
                  </a:moveTo>
                  <a:cubicBezTo>
                    <a:pt x="52" y="7"/>
                    <a:pt x="105" y="0"/>
                    <a:pt x="157" y="0"/>
                  </a:cubicBezTo>
                  <a:cubicBezTo>
                    <a:pt x="170" y="0"/>
                    <a:pt x="186" y="1"/>
                    <a:pt x="196" y="10"/>
                  </a:cubicBezTo>
                  <a:cubicBezTo>
                    <a:pt x="198" y="12"/>
                    <a:pt x="232" y="90"/>
                    <a:pt x="235" y="98"/>
                  </a:cubicBezTo>
                  <a:cubicBezTo>
                    <a:pt x="213" y="161"/>
                    <a:pt x="243" y="100"/>
                    <a:pt x="196" y="137"/>
                  </a:cubicBezTo>
                  <a:cubicBezTo>
                    <a:pt x="187" y="144"/>
                    <a:pt x="183" y="156"/>
                    <a:pt x="176" y="166"/>
                  </a:cubicBezTo>
                  <a:cubicBezTo>
                    <a:pt x="205" y="209"/>
                    <a:pt x="187" y="203"/>
                    <a:pt x="254" y="186"/>
                  </a:cubicBezTo>
                  <a:cubicBezTo>
                    <a:pt x="274" y="181"/>
                    <a:pt x="313" y="166"/>
                    <a:pt x="313" y="166"/>
                  </a:cubicBezTo>
                  <a:cubicBezTo>
                    <a:pt x="336" y="169"/>
                    <a:pt x="363" y="162"/>
                    <a:pt x="381" y="176"/>
                  </a:cubicBezTo>
                  <a:cubicBezTo>
                    <a:pt x="394" y="186"/>
                    <a:pt x="391" y="208"/>
                    <a:pt x="391" y="225"/>
                  </a:cubicBezTo>
                  <a:cubicBezTo>
                    <a:pt x="391" y="262"/>
                    <a:pt x="380" y="325"/>
                    <a:pt x="362" y="362"/>
                  </a:cubicBezTo>
                  <a:cubicBezTo>
                    <a:pt x="344" y="399"/>
                    <a:pt x="332" y="381"/>
                    <a:pt x="352" y="401"/>
                  </a:cubicBezTo>
                </a:path>
              </a:pathLst>
            </a:custGeom>
            <a:noFill/>
            <a:ln w="1587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8206" name="AutoShape 18"/>
          <p:cNvSpPr/>
          <p:nvPr/>
        </p:nvSpPr>
        <p:spPr>
          <a:xfrm>
            <a:off x="4552950" y="590550"/>
            <a:ext cx="220663" cy="279400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8207" name="AutoShape 19"/>
          <p:cNvSpPr/>
          <p:nvPr/>
        </p:nvSpPr>
        <p:spPr>
          <a:xfrm>
            <a:off x="3938588" y="606425"/>
            <a:ext cx="220662" cy="279400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8208" name="Freeform 20" descr="Stationery"/>
          <p:cNvSpPr/>
          <p:nvPr/>
        </p:nvSpPr>
        <p:spPr>
          <a:xfrm rot="678700">
            <a:off x="6400800" y="381000"/>
            <a:ext cx="2151063" cy="1998663"/>
          </a:xfrm>
          <a:custGeom>
            <a:avLst/>
            <a:gdLst>
              <a:gd name="txL" fmla="*/ 0 w 1205"/>
              <a:gd name="txT" fmla="*/ 0 h 1107"/>
              <a:gd name="txR" fmla="*/ 1205 w 1205"/>
              <a:gd name="txB" fmla="*/ 1107 h 110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205" h="1107">
                <a:moveTo>
                  <a:pt x="664" y="16"/>
                </a:moveTo>
                <a:cubicBezTo>
                  <a:pt x="584" y="24"/>
                  <a:pt x="384" y="8"/>
                  <a:pt x="280" y="64"/>
                </a:cubicBezTo>
                <a:cubicBezTo>
                  <a:pt x="176" y="120"/>
                  <a:pt x="80" y="256"/>
                  <a:pt x="40" y="352"/>
                </a:cubicBezTo>
                <a:cubicBezTo>
                  <a:pt x="0" y="448"/>
                  <a:pt x="32" y="552"/>
                  <a:pt x="40" y="640"/>
                </a:cubicBezTo>
                <a:cubicBezTo>
                  <a:pt x="48" y="728"/>
                  <a:pt x="36" y="813"/>
                  <a:pt x="88" y="880"/>
                </a:cubicBezTo>
                <a:cubicBezTo>
                  <a:pt x="140" y="947"/>
                  <a:pt x="246" y="1008"/>
                  <a:pt x="349" y="1043"/>
                </a:cubicBezTo>
                <a:cubicBezTo>
                  <a:pt x="452" y="1078"/>
                  <a:pt x="589" y="1107"/>
                  <a:pt x="705" y="1088"/>
                </a:cubicBezTo>
                <a:cubicBezTo>
                  <a:pt x="821" y="1069"/>
                  <a:pt x="967" y="1011"/>
                  <a:pt x="1048" y="928"/>
                </a:cubicBezTo>
                <a:cubicBezTo>
                  <a:pt x="1129" y="845"/>
                  <a:pt x="1179" y="700"/>
                  <a:pt x="1192" y="592"/>
                </a:cubicBezTo>
                <a:cubicBezTo>
                  <a:pt x="1205" y="484"/>
                  <a:pt x="1159" y="357"/>
                  <a:pt x="1127" y="277"/>
                </a:cubicBezTo>
                <a:cubicBezTo>
                  <a:pt x="1095" y="197"/>
                  <a:pt x="1061" y="155"/>
                  <a:pt x="1000" y="112"/>
                </a:cubicBezTo>
                <a:cubicBezTo>
                  <a:pt x="939" y="69"/>
                  <a:pt x="816" y="32"/>
                  <a:pt x="760" y="16"/>
                </a:cubicBezTo>
                <a:cubicBezTo>
                  <a:pt x="704" y="0"/>
                  <a:pt x="744" y="8"/>
                  <a:pt x="664" y="16"/>
                </a:cubicBezTo>
                <a:close/>
              </a:path>
            </a:pathLst>
          </a:custGeom>
          <a:blipFill rotWithShape="0">
            <a:blip r:embed="rId1"/>
          </a:blipFill>
          <a:ln w="9525" cap="flat" cmpd="sng">
            <a:prstDash val="solid"/>
            <a:headEnd type="none" w="med" len="med"/>
            <a:tailEnd type="none" w="med" len="med"/>
          </a:ln>
          <a:scene3d>
            <a:camera prst="legacyPerspectiveFront">
              <a:rot lat="21000000" lon="213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/>
          <a:p>
            <a:endParaRPr lang="en-US"/>
          </a:p>
        </p:txBody>
      </p:sp>
      <p:sp>
        <p:nvSpPr>
          <p:cNvPr id="8209" name="AutoShape 21"/>
          <p:cNvSpPr/>
          <p:nvPr/>
        </p:nvSpPr>
        <p:spPr>
          <a:xfrm>
            <a:off x="8191500" y="1285875"/>
            <a:ext cx="220663" cy="279400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8210" name="AutoShape 22"/>
          <p:cNvSpPr/>
          <p:nvPr/>
        </p:nvSpPr>
        <p:spPr>
          <a:xfrm>
            <a:off x="6530975" y="1296988"/>
            <a:ext cx="220663" cy="279400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grpSp>
        <p:nvGrpSpPr>
          <p:cNvPr id="8211" name="Group 23"/>
          <p:cNvGrpSpPr/>
          <p:nvPr/>
        </p:nvGrpSpPr>
        <p:grpSpPr>
          <a:xfrm>
            <a:off x="6705600" y="762000"/>
            <a:ext cx="1574800" cy="1381125"/>
            <a:chOff x="3824" y="2716"/>
            <a:chExt cx="1137" cy="968"/>
          </a:xfrm>
        </p:grpSpPr>
        <p:sp>
          <p:nvSpPr>
            <p:cNvPr id="8253" name="Oval 24"/>
            <p:cNvSpPr/>
            <p:nvPr/>
          </p:nvSpPr>
          <p:spPr>
            <a:xfrm>
              <a:off x="3824" y="2862"/>
              <a:ext cx="1137" cy="677"/>
            </a:xfrm>
            <a:prstGeom prst="ellipse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8254" name="Oval 25"/>
            <p:cNvSpPr/>
            <p:nvPr/>
          </p:nvSpPr>
          <p:spPr>
            <a:xfrm>
              <a:off x="3824" y="3128"/>
              <a:ext cx="1137" cy="144"/>
            </a:xfrm>
            <a:prstGeom prst="ellipse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8255" name="Oval 26"/>
            <p:cNvSpPr/>
            <p:nvPr/>
          </p:nvSpPr>
          <p:spPr>
            <a:xfrm>
              <a:off x="3824" y="2983"/>
              <a:ext cx="1137" cy="434"/>
            </a:xfrm>
            <a:prstGeom prst="ellipse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8256" name="Oval 27"/>
            <p:cNvSpPr/>
            <p:nvPr/>
          </p:nvSpPr>
          <p:spPr>
            <a:xfrm>
              <a:off x="3824" y="2716"/>
              <a:ext cx="1137" cy="968"/>
            </a:xfrm>
            <a:prstGeom prst="ellipse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8212" name="Text Box 72"/>
          <p:cNvSpPr txBox="1"/>
          <p:nvPr/>
        </p:nvSpPr>
        <p:spPr>
          <a:xfrm>
            <a:off x="117475" y="2584450"/>
            <a:ext cx="2611438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Tế bào mẹ</a:t>
            </a:r>
            <a:endParaRPr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3" name="Text Box 73"/>
          <p:cNvSpPr txBox="1"/>
          <p:nvPr/>
        </p:nvSpPr>
        <p:spPr>
          <a:xfrm>
            <a:off x="3151188" y="2584450"/>
            <a:ext cx="2611437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Kì trung gian</a:t>
            </a:r>
            <a:endParaRPr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4" name="Text Box 74"/>
          <p:cNvSpPr txBox="1"/>
          <p:nvPr/>
        </p:nvSpPr>
        <p:spPr>
          <a:xfrm>
            <a:off x="6261100" y="2584450"/>
            <a:ext cx="2611438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Kì đầu</a:t>
            </a:r>
            <a:endParaRPr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5" name="Freeform 76" descr="Stationery"/>
          <p:cNvSpPr/>
          <p:nvPr/>
        </p:nvSpPr>
        <p:spPr>
          <a:xfrm rot="678700">
            <a:off x="342900" y="396875"/>
            <a:ext cx="2182813" cy="2028825"/>
          </a:xfrm>
          <a:custGeom>
            <a:avLst/>
            <a:gdLst>
              <a:gd name="txL" fmla="*/ 0 w 1205"/>
              <a:gd name="txT" fmla="*/ 0 h 1107"/>
              <a:gd name="txR" fmla="*/ 1205 w 1205"/>
              <a:gd name="txB" fmla="*/ 1107 h 110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205" h="1107">
                <a:moveTo>
                  <a:pt x="664" y="16"/>
                </a:moveTo>
                <a:cubicBezTo>
                  <a:pt x="584" y="24"/>
                  <a:pt x="384" y="8"/>
                  <a:pt x="280" y="64"/>
                </a:cubicBezTo>
                <a:cubicBezTo>
                  <a:pt x="176" y="120"/>
                  <a:pt x="80" y="256"/>
                  <a:pt x="40" y="352"/>
                </a:cubicBezTo>
                <a:cubicBezTo>
                  <a:pt x="0" y="448"/>
                  <a:pt x="32" y="552"/>
                  <a:pt x="40" y="640"/>
                </a:cubicBezTo>
                <a:cubicBezTo>
                  <a:pt x="48" y="728"/>
                  <a:pt x="36" y="813"/>
                  <a:pt x="88" y="880"/>
                </a:cubicBezTo>
                <a:cubicBezTo>
                  <a:pt x="140" y="947"/>
                  <a:pt x="246" y="1008"/>
                  <a:pt x="349" y="1043"/>
                </a:cubicBezTo>
                <a:cubicBezTo>
                  <a:pt x="452" y="1078"/>
                  <a:pt x="589" y="1107"/>
                  <a:pt x="705" y="1088"/>
                </a:cubicBezTo>
                <a:cubicBezTo>
                  <a:pt x="821" y="1069"/>
                  <a:pt x="967" y="1011"/>
                  <a:pt x="1048" y="928"/>
                </a:cubicBezTo>
                <a:cubicBezTo>
                  <a:pt x="1129" y="845"/>
                  <a:pt x="1179" y="700"/>
                  <a:pt x="1192" y="592"/>
                </a:cubicBezTo>
                <a:cubicBezTo>
                  <a:pt x="1205" y="484"/>
                  <a:pt x="1159" y="357"/>
                  <a:pt x="1127" y="277"/>
                </a:cubicBezTo>
                <a:cubicBezTo>
                  <a:pt x="1095" y="197"/>
                  <a:pt x="1061" y="155"/>
                  <a:pt x="1000" y="112"/>
                </a:cubicBezTo>
                <a:cubicBezTo>
                  <a:pt x="939" y="69"/>
                  <a:pt x="816" y="32"/>
                  <a:pt x="760" y="16"/>
                </a:cubicBezTo>
                <a:cubicBezTo>
                  <a:pt x="704" y="0"/>
                  <a:pt x="744" y="8"/>
                  <a:pt x="664" y="16"/>
                </a:cubicBezTo>
                <a:close/>
              </a:path>
            </a:pathLst>
          </a:custGeom>
          <a:blipFill rotWithShape="0">
            <a:blip r:embed="rId1"/>
          </a:blipFill>
          <a:ln w="9525" cap="flat" cmpd="sng">
            <a:prstDash val="solid"/>
            <a:headEnd type="none" w="med" len="med"/>
            <a:tailEnd type="none" w="med" len="med"/>
          </a:ln>
          <a:scene3d>
            <a:camera prst="legacyPerspectiveFront">
              <a:rot lat="21000000" lon="213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/>
          <a:p>
            <a:endParaRPr lang="en-US"/>
          </a:p>
        </p:txBody>
      </p:sp>
      <p:sp>
        <p:nvSpPr>
          <p:cNvPr id="8216" name="Freeform 77"/>
          <p:cNvSpPr/>
          <p:nvPr/>
        </p:nvSpPr>
        <p:spPr>
          <a:xfrm>
            <a:off x="730250" y="815975"/>
            <a:ext cx="1244600" cy="1155700"/>
          </a:xfrm>
          <a:custGeom>
            <a:avLst/>
            <a:gdLst>
              <a:gd name="txL" fmla="*/ 0 w 1205"/>
              <a:gd name="txT" fmla="*/ 0 h 1107"/>
              <a:gd name="txR" fmla="*/ 1205 w 1205"/>
              <a:gd name="txB" fmla="*/ 1107 h 110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205" h="1107">
                <a:moveTo>
                  <a:pt x="664" y="16"/>
                </a:moveTo>
                <a:cubicBezTo>
                  <a:pt x="584" y="24"/>
                  <a:pt x="384" y="8"/>
                  <a:pt x="280" y="64"/>
                </a:cubicBezTo>
                <a:cubicBezTo>
                  <a:pt x="176" y="120"/>
                  <a:pt x="80" y="256"/>
                  <a:pt x="40" y="352"/>
                </a:cubicBezTo>
                <a:cubicBezTo>
                  <a:pt x="0" y="448"/>
                  <a:pt x="32" y="552"/>
                  <a:pt x="40" y="640"/>
                </a:cubicBezTo>
                <a:cubicBezTo>
                  <a:pt x="48" y="728"/>
                  <a:pt x="36" y="813"/>
                  <a:pt x="88" y="880"/>
                </a:cubicBezTo>
                <a:cubicBezTo>
                  <a:pt x="140" y="947"/>
                  <a:pt x="246" y="1008"/>
                  <a:pt x="349" y="1043"/>
                </a:cubicBezTo>
                <a:cubicBezTo>
                  <a:pt x="452" y="1078"/>
                  <a:pt x="589" y="1107"/>
                  <a:pt x="705" y="1088"/>
                </a:cubicBezTo>
                <a:cubicBezTo>
                  <a:pt x="821" y="1069"/>
                  <a:pt x="967" y="1011"/>
                  <a:pt x="1048" y="928"/>
                </a:cubicBezTo>
                <a:cubicBezTo>
                  <a:pt x="1129" y="845"/>
                  <a:pt x="1179" y="700"/>
                  <a:pt x="1192" y="592"/>
                </a:cubicBezTo>
                <a:cubicBezTo>
                  <a:pt x="1205" y="484"/>
                  <a:pt x="1159" y="357"/>
                  <a:pt x="1127" y="277"/>
                </a:cubicBezTo>
                <a:cubicBezTo>
                  <a:pt x="1095" y="197"/>
                  <a:pt x="1061" y="155"/>
                  <a:pt x="1000" y="112"/>
                </a:cubicBezTo>
                <a:cubicBezTo>
                  <a:pt x="939" y="69"/>
                  <a:pt x="816" y="32"/>
                  <a:pt x="760" y="16"/>
                </a:cubicBezTo>
                <a:cubicBezTo>
                  <a:pt x="704" y="0"/>
                  <a:pt x="744" y="8"/>
                  <a:pt x="664" y="16"/>
                </a:cubicBezTo>
                <a:close/>
              </a:path>
            </a:pathLst>
          </a:custGeom>
          <a:solidFill>
            <a:srgbClr val="FF99CC">
              <a:alpha val="100000"/>
            </a:srgbClr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8217" name="Freeform 78"/>
          <p:cNvSpPr/>
          <p:nvPr/>
        </p:nvSpPr>
        <p:spPr>
          <a:xfrm>
            <a:off x="844550" y="928688"/>
            <a:ext cx="374650" cy="742950"/>
          </a:xfrm>
          <a:custGeom>
            <a:avLst/>
            <a:gdLst>
              <a:gd name="txL" fmla="*/ 0 w 208"/>
              <a:gd name="txT" fmla="*/ 0 h 412"/>
              <a:gd name="txR" fmla="*/ 208 w 208"/>
              <a:gd name="txB" fmla="*/ 412 h 412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08" h="412">
                <a:moveTo>
                  <a:pt x="130" y="0"/>
                </a:moveTo>
                <a:cubicBezTo>
                  <a:pt x="74" y="9"/>
                  <a:pt x="58" y="12"/>
                  <a:pt x="21" y="49"/>
                </a:cubicBezTo>
                <a:cubicBezTo>
                  <a:pt x="16" y="64"/>
                  <a:pt x="0" y="92"/>
                  <a:pt x="21" y="107"/>
                </a:cubicBezTo>
                <a:cubicBezTo>
                  <a:pt x="38" y="119"/>
                  <a:pt x="80" y="127"/>
                  <a:pt x="80" y="127"/>
                </a:cubicBezTo>
                <a:cubicBezTo>
                  <a:pt x="86" y="134"/>
                  <a:pt x="92" y="141"/>
                  <a:pt x="100" y="147"/>
                </a:cubicBezTo>
                <a:cubicBezTo>
                  <a:pt x="108" y="152"/>
                  <a:pt x="122" y="150"/>
                  <a:pt x="130" y="156"/>
                </a:cubicBezTo>
                <a:cubicBezTo>
                  <a:pt x="146" y="170"/>
                  <a:pt x="152" y="196"/>
                  <a:pt x="159" y="214"/>
                </a:cubicBezTo>
                <a:cubicBezTo>
                  <a:pt x="140" y="243"/>
                  <a:pt x="142" y="250"/>
                  <a:pt x="109" y="264"/>
                </a:cubicBezTo>
                <a:cubicBezTo>
                  <a:pt x="91" y="272"/>
                  <a:pt x="51" y="283"/>
                  <a:pt x="51" y="283"/>
                </a:cubicBezTo>
                <a:cubicBezTo>
                  <a:pt x="17" y="336"/>
                  <a:pt x="35" y="328"/>
                  <a:pt x="71" y="371"/>
                </a:cubicBezTo>
                <a:cubicBezTo>
                  <a:pt x="78" y="380"/>
                  <a:pt x="80" y="395"/>
                  <a:pt x="90" y="401"/>
                </a:cubicBezTo>
                <a:cubicBezTo>
                  <a:pt x="108" y="412"/>
                  <a:pt x="142" y="391"/>
                  <a:pt x="142" y="391"/>
                </a:cubicBezTo>
                <a:cubicBezTo>
                  <a:pt x="168" y="350"/>
                  <a:pt x="157" y="390"/>
                  <a:pt x="208" y="390"/>
                </a:cubicBezTo>
              </a:path>
            </a:pathLst>
          </a:custGeom>
          <a:noFill/>
          <a:ln w="1270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18" name="Freeform 79"/>
          <p:cNvSpPr/>
          <p:nvPr/>
        </p:nvSpPr>
        <p:spPr>
          <a:xfrm>
            <a:off x="1087438" y="912813"/>
            <a:ext cx="712787" cy="695325"/>
          </a:xfrm>
          <a:custGeom>
            <a:avLst/>
            <a:gdLst>
              <a:gd name="txL" fmla="*/ 0 w 451"/>
              <a:gd name="txT" fmla="*/ 0 h 441"/>
              <a:gd name="txR" fmla="*/ 451 w 451"/>
              <a:gd name="txB" fmla="*/ 441 h 441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451" h="441">
                <a:moveTo>
                  <a:pt x="378" y="441"/>
                </a:moveTo>
                <a:cubicBezTo>
                  <a:pt x="424" y="391"/>
                  <a:pt x="441" y="286"/>
                  <a:pt x="451" y="229"/>
                </a:cubicBezTo>
                <a:cubicBezTo>
                  <a:pt x="446" y="213"/>
                  <a:pt x="443" y="179"/>
                  <a:pt x="413" y="183"/>
                </a:cubicBezTo>
                <a:cubicBezTo>
                  <a:pt x="389" y="187"/>
                  <a:pt x="345" y="213"/>
                  <a:pt x="345" y="213"/>
                </a:cubicBezTo>
                <a:cubicBezTo>
                  <a:pt x="335" y="212"/>
                  <a:pt x="325" y="211"/>
                  <a:pt x="315" y="213"/>
                </a:cubicBezTo>
                <a:cubicBezTo>
                  <a:pt x="302" y="215"/>
                  <a:pt x="291" y="227"/>
                  <a:pt x="281" y="228"/>
                </a:cubicBezTo>
                <a:cubicBezTo>
                  <a:pt x="256" y="231"/>
                  <a:pt x="233" y="214"/>
                  <a:pt x="216" y="205"/>
                </a:cubicBezTo>
                <a:cubicBezTo>
                  <a:pt x="214" y="169"/>
                  <a:pt x="208" y="165"/>
                  <a:pt x="229" y="128"/>
                </a:cubicBezTo>
                <a:cubicBezTo>
                  <a:pt x="240" y="108"/>
                  <a:pt x="270" y="68"/>
                  <a:pt x="270" y="68"/>
                </a:cubicBezTo>
                <a:cubicBezTo>
                  <a:pt x="267" y="0"/>
                  <a:pt x="255" y="20"/>
                  <a:pt x="194" y="13"/>
                </a:cubicBezTo>
                <a:cubicBezTo>
                  <a:pt x="181" y="13"/>
                  <a:pt x="170" y="3"/>
                  <a:pt x="158" y="5"/>
                </a:cubicBezTo>
                <a:cubicBezTo>
                  <a:pt x="133" y="10"/>
                  <a:pt x="89" y="36"/>
                  <a:pt x="89" y="36"/>
                </a:cubicBezTo>
                <a:cubicBezTo>
                  <a:pt x="92" y="89"/>
                  <a:pt x="19" y="75"/>
                  <a:pt x="0" y="85"/>
                </a:cubicBezTo>
              </a:path>
            </a:pathLst>
          </a:custGeom>
          <a:noFill/>
          <a:ln w="1270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19" name="Freeform 80"/>
          <p:cNvSpPr/>
          <p:nvPr/>
        </p:nvSpPr>
        <p:spPr>
          <a:xfrm>
            <a:off x="1174750" y="1082675"/>
            <a:ext cx="153988" cy="787400"/>
          </a:xfrm>
          <a:custGeom>
            <a:avLst/>
            <a:gdLst>
              <a:gd name="txL" fmla="*/ 0 w 236"/>
              <a:gd name="txT" fmla="*/ 0 h 478"/>
              <a:gd name="txR" fmla="*/ 236 w 236"/>
              <a:gd name="txB" fmla="*/ 478 h 478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36" h="478">
                <a:moveTo>
                  <a:pt x="147" y="0"/>
                </a:moveTo>
                <a:cubicBezTo>
                  <a:pt x="84" y="10"/>
                  <a:pt x="66" y="14"/>
                  <a:pt x="24" y="56"/>
                </a:cubicBezTo>
                <a:cubicBezTo>
                  <a:pt x="18" y="73"/>
                  <a:pt x="0" y="105"/>
                  <a:pt x="24" y="122"/>
                </a:cubicBezTo>
                <a:cubicBezTo>
                  <a:pt x="43" y="136"/>
                  <a:pt x="91" y="144"/>
                  <a:pt x="91" y="144"/>
                </a:cubicBezTo>
                <a:cubicBezTo>
                  <a:pt x="98" y="152"/>
                  <a:pt x="104" y="161"/>
                  <a:pt x="113" y="167"/>
                </a:cubicBezTo>
                <a:cubicBezTo>
                  <a:pt x="123" y="173"/>
                  <a:pt x="138" y="171"/>
                  <a:pt x="147" y="178"/>
                </a:cubicBezTo>
                <a:cubicBezTo>
                  <a:pt x="166" y="193"/>
                  <a:pt x="173" y="223"/>
                  <a:pt x="180" y="244"/>
                </a:cubicBezTo>
                <a:cubicBezTo>
                  <a:pt x="159" y="276"/>
                  <a:pt x="161" y="284"/>
                  <a:pt x="124" y="300"/>
                </a:cubicBezTo>
                <a:cubicBezTo>
                  <a:pt x="103" y="309"/>
                  <a:pt x="58" y="322"/>
                  <a:pt x="58" y="322"/>
                </a:cubicBezTo>
                <a:cubicBezTo>
                  <a:pt x="19" y="382"/>
                  <a:pt x="40" y="373"/>
                  <a:pt x="80" y="422"/>
                </a:cubicBezTo>
                <a:cubicBezTo>
                  <a:pt x="89" y="432"/>
                  <a:pt x="91" y="449"/>
                  <a:pt x="102" y="456"/>
                </a:cubicBezTo>
                <a:cubicBezTo>
                  <a:pt x="122" y="469"/>
                  <a:pt x="169" y="478"/>
                  <a:pt x="169" y="478"/>
                </a:cubicBezTo>
                <a:cubicBezTo>
                  <a:pt x="199" y="431"/>
                  <a:pt x="178" y="444"/>
                  <a:pt x="236" y="444"/>
                </a:cubicBezTo>
              </a:path>
            </a:pathLst>
          </a:custGeom>
          <a:noFill/>
          <a:ln w="127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20" name="Freeform 81"/>
          <p:cNvSpPr/>
          <p:nvPr/>
        </p:nvSpPr>
        <p:spPr>
          <a:xfrm rot="3920436">
            <a:off x="1109663" y="1198563"/>
            <a:ext cx="763587" cy="319087"/>
          </a:xfrm>
          <a:custGeom>
            <a:avLst/>
            <a:gdLst>
              <a:gd name="txL" fmla="*/ 0 w 451"/>
              <a:gd name="txT" fmla="*/ 0 h 441"/>
              <a:gd name="txR" fmla="*/ 451 w 451"/>
              <a:gd name="txB" fmla="*/ 441 h 441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451" h="441">
                <a:moveTo>
                  <a:pt x="378" y="441"/>
                </a:moveTo>
                <a:cubicBezTo>
                  <a:pt x="424" y="391"/>
                  <a:pt x="441" y="286"/>
                  <a:pt x="451" y="229"/>
                </a:cubicBezTo>
                <a:cubicBezTo>
                  <a:pt x="446" y="213"/>
                  <a:pt x="443" y="179"/>
                  <a:pt x="413" y="183"/>
                </a:cubicBezTo>
                <a:cubicBezTo>
                  <a:pt x="389" y="187"/>
                  <a:pt x="345" y="213"/>
                  <a:pt x="345" y="213"/>
                </a:cubicBezTo>
                <a:cubicBezTo>
                  <a:pt x="335" y="212"/>
                  <a:pt x="325" y="211"/>
                  <a:pt x="315" y="213"/>
                </a:cubicBezTo>
                <a:cubicBezTo>
                  <a:pt x="302" y="215"/>
                  <a:pt x="291" y="227"/>
                  <a:pt x="281" y="228"/>
                </a:cubicBezTo>
                <a:cubicBezTo>
                  <a:pt x="256" y="231"/>
                  <a:pt x="233" y="214"/>
                  <a:pt x="216" y="205"/>
                </a:cubicBezTo>
                <a:cubicBezTo>
                  <a:pt x="214" y="169"/>
                  <a:pt x="208" y="165"/>
                  <a:pt x="229" y="128"/>
                </a:cubicBezTo>
                <a:cubicBezTo>
                  <a:pt x="240" y="108"/>
                  <a:pt x="270" y="68"/>
                  <a:pt x="270" y="68"/>
                </a:cubicBezTo>
                <a:cubicBezTo>
                  <a:pt x="267" y="0"/>
                  <a:pt x="255" y="20"/>
                  <a:pt x="194" y="13"/>
                </a:cubicBezTo>
                <a:cubicBezTo>
                  <a:pt x="181" y="13"/>
                  <a:pt x="170" y="3"/>
                  <a:pt x="158" y="5"/>
                </a:cubicBezTo>
                <a:cubicBezTo>
                  <a:pt x="133" y="10"/>
                  <a:pt x="89" y="36"/>
                  <a:pt x="89" y="36"/>
                </a:cubicBezTo>
                <a:cubicBezTo>
                  <a:pt x="92" y="89"/>
                  <a:pt x="19" y="75"/>
                  <a:pt x="0" y="85"/>
                </a:cubicBezTo>
              </a:path>
            </a:pathLst>
          </a:custGeom>
          <a:noFill/>
          <a:ln w="127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21" name="AutoShape 82"/>
          <p:cNvSpPr/>
          <p:nvPr/>
        </p:nvSpPr>
        <p:spPr>
          <a:xfrm>
            <a:off x="1557338" y="574675"/>
            <a:ext cx="220662" cy="280988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8222" name="Oval 83"/>
          <p:cNvSpPr/>
          <p:nvPr/>
        </p:nvSpPr>
        <p:spPr>
          <a:xfrm>
            <a:off x="1057275" y="1238250"/>
            <a:ext cx="85725" cy="85725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8223" name="Oval 84"/>
          <p:cNvSpPr/>
          <p:nvPr/>
        </p:nvSpPr>
        <p:spPr>
          <a:xfrm>
            <a:off x="1357313" y="1149350"/>
            <a:ext cx="85725" cy="85725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8224" name="Oval 85"/>
          <p:cNvSpPr/>
          <p:nvPr/>
        </p:nvSpPr>
        <p:spPr>
          <a:xfrm>
            <a:off x="1430338" y="1312863"/>
            <a:ext cx="85725" cy="85725"/>
          </a:xfrm>
          <a:prstGeom prst="ellipse">
            <a:avLst/>
          </a:prstGeom>
          <a:solidFill>
            <a:srgbClr val="0000FF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8225" name="Oval 86"/>
          <p:cNvSpPr/>
          <p:nvPr/>
        </p:nvSpPr>
        <p:spPr>
          <a:xfrm>
            <a:off x="1254125" y="1406525"/>
            <a:ext cx="85725" cy="85725"/>
          </a:xfrm>
          <a:prstGeom prst="ellipse">
            <a:avLst/>
          </a:prstGeom>
          <a:solidFill>
            <a:srgbClr val="0000FF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8226" name="Oval 87"/>
          <p:cNvSpPr/>
          <p:nvPr/>
        </p:nvSpPr>
        <p:spPr>
          <a:xfrm>
            <a:off x="996950" y="1595438"/>
            <a:ext cx="173038" cy="173037"/>
          </a:xfrm>
          <a:prstGeom prst="ellipse">
            <a:avLst/>
          </a:prstGeom>
          <a:solidFill>
            <a:srgbClr val="993366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grpSp>
        <p:nvGrpSpPr>
          <p:cNvPr id="8227" name="Group 101"/>
          <p:cNvGrpSpPr/>
          <p:nvPr/>
        </p:nvGrpSpPr>
        <p:grpSpPr>
          <a:xfrm>
            <a:off x="6991350" y="1047750"/>
            <a:ext cx="862013" cy="769938"/>
            <a:chOff x="4956" y="2183"/>
            <a:chExt cx="543" cy="485"/>
          </a:xfrm>
        </p:grpSpPr>
        <p:sp>
          <p:nvSpPr>
            <p:cNvPr id="8241" name="Freeform 102"/>
            <p:cNvSpPr/>
            <p:nvPr/>
          </p:nvSpPr>
          <p:spPr>
            <a:xfrm>
              <a:off x="4956" y="2220"/>
              <a:ext cx="170" cy="289"/>
            </a:xfrm>
            <a:custGeom>
              <a:avLst/>
              <a:gdLst>
                <a:gd name="txL" fmla="*/ 0 w 208"/>
                <a:gd name="txT" fmla="*/ 0 h 412"/>
                <a:gd name="txR" fmla="*/ 208 w 208"/>
                <a:gd name="txB" fmla="*/ 412 h 412"/>
              </a:gdLst>
              <a:ahLst/>
              <a:cxnLst>
                <a:cxn ang="0">
                  <a:pos x="5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5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9" y="1"/>
                </a:cxn>
              </a:cxnLst>
              <a:rect l="txL" t="txT" r="txR" b="txB"/>
              <a:pathLst>
                <a:path w="208" h="412">
                  <a:moveTo>
                    <a:pt x="130" y="0"/>
                  </a:moveTo>
                  <a:cubicBezTo>
                    <a:pt x="74" y="9"/>
                    <a:pt x="58" y="12"/>
                    <a:pt x="21" y="49"/>
                  </a:cubicBezTo>
                  <a:cubicBezTo>
                    <a:pt x="16" y="64"/>
                    <a:pt x="0" y="92"/>
                    <a:pt x="21" y="107"/>
                  </a:cubicBezTo>
                  <a:cubicBezTo>
                    <a:pt x="38" y="119"/>
                    <a:pt x="80" y="127"/>
                    <a:pt x="80" y="127"/>
                  </a:cubicBezTo>
                  <a:cubicBezTo>
                    <a:pt x="86" y="134"/>
                    <a:pt x="92" y="141"/>
                    <a:pt x="100" y="147"/>
                  </a:cubicBezTo>
                  <a:cubicBezTo>
                    <a:pt x="108" y="152"/>
                    <a:pt x="122" y="150"/>
                    <a:pt x="130" y="156"/>
                  </a:cubicBezTo>
                  <a:cubicBezTo>
                    <a:pt x="146" y="170"/>
                    <a:pt x="152" y="196"/>
                    <a:pt x="159" y="214"/>
                  </a:cubicBezTo>
                  <a:cubicBezTo>
                    <a:pt x="140" y="243"/>
                    <a:pt x="142" y="250"/>
                    <a:pt x="109" y="264"/>
                  </a:cubicBezTo>
                  <a:cubicBezTo>
                    <a:pt x="91" y="272"/>
                    <a:pt x="51" y="283"/>
                    <a:pt x="51" y="283"/>
                  </a:cubicBezTo>
                  <a:cubicBezTo>
                    <a:pt x="17" y="336"/>
                    <a:pt x="35" y="328"/>
                    <a:pt x="71" y="371"/>
                  </a:cubicBezTo>
                  <a:cubicBezTo>
                    <a:pt x="78" y="380"/>
                    <a:pt x="80" y="395"/>
                    <a:pt x="90" y="401"/>
                  </a:cubicBezTo>
                  <a:cubicBezTo>
                    <a:pt x="108" y="412"/>
                    <a:pt x="142" y="391"/>
                    <a:pt x="142" y="391"/>
                  </a:cubicBezTo>
                  <a:cubicBezTo>
                    <a:pt x="168" y="350"/>
                    <a:pt x="157" y="390"/>
                    <a:pt x="208" y="390"/>
                  </a:cubicBezTo>
                </a:path>
              </a:pathLst>
            </a:custGeom>
            <a:noFill/>
            <a:ln w="3175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42" name="Freeform 103"/>
            <p:cNvSpPr/>
            <p:nvPr/>
          </p:nvSpPr>
          <p:spPr>
            <a:xfrm>
              <a:off x="5148" y="2203"/>
              <a:ext cx="322" cy="271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3175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43" name="Freeform 104"/>
            <p:cNvSpPr/>
            <p:nvPr/>
          </p:nvSpPr>
          <p:spPr>
            <a:xfrm>
              <a:off x="5158" y="2354"/>
              <a:ext cx="70" cy="306"/>
            </a:xfrm>
            <a:custGeom>
              <a:avLst/>
              <a:gdLst>
                <a:gd name="txL" fmla="*/ 0 w 236"/>
                <a:gd name="txT" fmla="*/ 0 h 478"/>
                <a:gd name="txR" fmla="*/ 236 w 236"/>
                <a:gd name="txB" fmla="*/ 478 h 478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36" h="478">
                  <a:moveTo>
                    <a:pt x="147" y="0"/>
                  </a:moveTo>
                  <a:cubicBezTo>
                    <a:pt x="84" y="10"/>
                    <a:pt x="66" y="14"/>
                    <a:pt x="24" y="56"/>
                  </a:cubicBezTo>
                  <a:cubicBezTo>
                    <a:pt x="18" y="73"/>
                    <a:pt x="0" y="105"/>
                    <a:pt x="24" y="122"/>
                  </a:cubicBezTo>
                  <a:cubicBezTo>
                    <a:pt x="43" y="136"/>
                    <a:pt x="91" y="144"/>
                    <a:pt x="91" y="144"/>
                  </a:cubicBezTo>
                  <a:cubicBezTo>
                    <a:pt x="98" y="152"/>
                    <a:pt x="104" y="161"/>
                    <a:pt x="113" y="167"/>
                  </a:cubicBezTo>
                  <a:cubicBezTo>
                    <a:pt x="123" y="173"/>
                    <a:pt x="138" y="171"/>
                    <a:pt x="147" y="178"/>
                  </a:cubicBezTo>
                  <a:cubicBezTo>
                    <a:pt x="166" y="193"/>
                    <a:pt x="173" y="223"/>
                    <a:pt x="180" y="244"/>
                  </a:cubicBezTo>
                  <a:cubicBezTo>
                    <a:pt x="159" y="276"/>
                    <a:pt x="161" y="284"/>
                    <a:pt x="124" y="300"/>
                  </a:cubicBezTo>
                  <a:cubicBezTo>
                    <a:pt x="103" y="309"/>
                    <a:pt x="58" y="322"/>
                    <a:pt x="58" y="322"/>
                  </a:cubicBezTo>
                  <a:cubicBezTo>
                    <a:pt x="19" y="382"/>
                    <a:pt x="40" y="373"/>
                    <a:pt x="80" y="422"/>
                  </a:cubicBezTo>
                  <a:cubicBezTo>
                    <a:pt x="89" y="432"/>
                    <a:pt x="91" y="449"/>
                    <a:pt x="102" y="456"/>
                  </a:cubicBezTo>
                  <a:cubicBezTo>
                    <a:pt x="122" y="469"/>
                    <a:pt x="169" y="478"/>
                    <a:pt x="169" y="478"/>
                  </a:cubicBezTo>
                  <a:cubicBezTo>
                    <a:pt x="199" y="431"/>
                    <a:pt x="178" y="444"/>
                    <a:pt x="236" y="444"/>
                  </a:cubicBezTo>
                </a:path>
              </a:pathLst>
            </a:custGeom>
            <a:noFill/>
            <a:ln w="317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44" name="Freeform 105"/>
            <p:cNvSpPr/>
            <p:nvPr/>
          </p:nvSpPr>
          <p:spPr>
            <a:xfrm rot="3920436">
              <a:off x="5163" y="2347"/>
              <a:ext cx="298" cy="144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317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45" name="Oval 106"/>
            <p:cNvSpPr/>
            <p:nvPr/>
          </p:nvSpPr>
          <p:spPr>
            <a:xfrm>
              <a:off x="5074" y="2363"/>
              <a:ext cx="39" cy="34"/>
            </a:xfrm>
            <a:prstGeom prst="ellipse">
              <a:avLst/>
            </a:prstGeom>
            <a:solidFill>
              <a:srgbClr val="FF0000"/>
            </a:solidFill>
            <a:ln w="31750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8246" name="Oval 107"/>
            <p:cNvSpPr/>
            <p:nvPr/>
          </p:nvSpPr>
          <p:spPr>
            <a:xfrm>
              <a:off x="5320" y="2305"/>
              <a:ext cx="39" cy="33"/>
            </a:xfrm>
            <a:prstGeom prst="ellipse">
              <a:avLst/>
            </a:prstGeom>
            <a:solidFill>
              <a:srgbClr val="FF0000"/>
            </a:solidFill>
            <a:ln w="31750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8247" name="Oval 108"/>
            <p:cNvSpPr/>
            <p:nvPr/>
          </p:nvSpPr>
          <p:spPr>
            <a:xfrm>
              <a:off x="5302" y="2407"/>
              <a:ext cx="39" cy="33"/>
            </a:xfrm>
            <a:prstGeom prst="ellipse">
              <a:avLst/>
            </a:prstGeom>
            <a:solidFill>
              <a:srgbClr val="0000FF"/>
            </a:solidFill>
            <a:ln w="31750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8248" name="Oval 109"/>
            <p:cNvSpPr/>
            <p:nvPr/>
          </p:nvSpPr>
          <p:spPr>
            <a:xfrm>
              <a:off x="5205" y="2473"/>
              <a:ext cx="39" cy="34"/>
            </a:xfrm>
            <a:prstGeom prst="ellipse">
              <a:avLst/>
            </a:prstGeom>
            <a:solidFill>
              <a:srgbClr val="0000FF"/>
            </a:solidFill>
            <a:ln w="31750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8249" name="Freeform 110"/>
            <p:cNvSpPr/>
            <p:nvPr/>
          </p:nvSpPr>
          <p:spPr>
            <a:xfrm>
              <a:off x="5002" y="2207"/>
              <a:ext cx="109" cy="309"/>
            </a:xfrm>
            <a:custGeom>
              <a:avLst/>
              <a:gdLst>
                <a:gd name="txL" fmla="*/ 0 w 134"/>
                <a:gd name="txT" fmla="*/ 0 h 439"/>
                <a:gd name="txR" fmla="*/ 134 w 134"/>
                <a:gd name="txB" fmla="*/ 439 h 439"/>
              </a:gdLst>
              <a:ahLst/>
              <a:cxnLst>
                <a:cxn ang="0">
                  <a:pos x="5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5" y="1"/>
                </a:cxn>
              </a:cxnLst>
              <a:rect l="txL" t="txT" r="txR" b="txB"/>
              <a:pathLst>
                <a:path w="134" h="439">
                  <a:moveTo>
                    <a:pt x="113" y="0"/>
                  </a:moveTo>
                  <a:cubicBezTo>
                    <a:pt x="95" y="53"/>
                    <a:pt x="64" y="53"/>
                    <a:pt x="15" y="68"/>
                  </a:cubicBezTo>
                  <a:cubicBezTo>
                    <a:pt x="12" y="78"/>
                    <a:pt x="0" y="89"/>
                    <a:pt x="6" y="98"/>
                  </a:cubicBezTo>
                  <a:cubicBezTo>
                    <a:pt x="28" y="130"/>
                    <a:pt x="62" y="136"/>
                    <a:pt x="94" y="146"/>
                  </a:cubicBezTo>
                  <a:cubicBezTo>
                    <a:pt x="130" y="203"/>
                    <a:pt x="134" y="196"/>
                    <a:pt x="103" y="303"/>
                  </a:cubicBezTo>
                  <a:cubicBezTo>
                    <a:pt x="100" y="313"/>
                    <a:pt x="84" y="309"/>
                    <a:pt x="74" y="312"/>
                  </a:cubicBezTo>
                  <a:cubicBezTo>
                    <a:pt x="54" y="318"/>
                    <a:pt x="15" y="332"/>
                    <a:pt x="15" y="332"/>
                  </a:cubicBezTo>
                  <a:cubicBezTo>
                    <a:pt x="22" y="342"/>
                    <a:pt x="27" y="353"/>
                    <a:pt x="35" y="361"/>
                  </a:cubicBezTo>
                  <a:cubicBezTo>
                    <a:pt x="43" y="369"/>
                    <a:pt x="58" y="371"/>
                    <a:pt x="64" y="381"/>
                  </a:cubicBezTo>
                  <a:cubicBezTo>
                    <a:pt x="71" y="392"/>
                    <a:pt x="66" y="409"/>
                    <a:pt x="74" y="420"/>
                  </a:cubicBezTo>
                  <a:cubicBezTo>
                    <a:pt x="83" y="431"/>
                    <a:pt x="102" y="429"/>
                    <a:pt x="113" y="439"/>
                  </a:cubicBezTo>
                </a:path>
              </a:pathLst>
            </a:custGeom>
            <a:noFill/>
            <a:ln w="3175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50" name="Freeform 111"/>
            <p:cNvSpPr/>
            <p:nvPr/>
          </p:nvSpPr>
          <p:spPr>
            <a:xfrm>
              <a:off x="5184" y="2373"/>
              <a:ext cx="68" cy="295"/>
            </a:xfrm>
            <a:custGeom>
              <a:avLst/>
              <a:gdLst>
                <a:gd name="txL" fmla="*/ 0 w 83"/>
                <a:gd name="txT" fmla="*/ 0 h 420"/>
                <a:gd name="txR" fmla="*/ 83 w 83"/>
                <a:gd name="txB" fmla="*/ 420 h 420"/>
              </a:gdLst>
              <a:ahLst/>
              <a:cxnLst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1"/>
                </a:cxn>
              </a:cxnLst>
              <a:rect l="txL" t="txT" r="txR" b="txB"/>
              <a:pathLst>
                <a:path w="83" h="420">
                  <a:moveTo>
                    <a:pt x="34" y="0"/>
                  </a:moveTo>
                  <a:cubicBezTo>
                    <a:pt x="0" y="50"/>
                    <a:pt x="15" y="96"/>
                    <a:pt x="63" y="127"/>
                  </a:cubicBezTo>
                  <a:cubicBezTo>
                    <a:pt x="56" y="217"/>
                    <a:pt x="66" y="249"/>
                    <a:pt x="24" y="313"/>
                  </a:cubicBezTo>
                  <a:cubicBezTo>
                    <a:pt x="27" y="329"/>
                    <a:pt x="23" y="349"/>
                    <a:pt x="34" y="362"/>
                  </a:cubicBezTo>
                  <a:cubicBezTo>
                    <a:pt x="83" y="420"/>
                    <a:pt x="73" y="323"/>
                    <a:pt x="73" y="401"/>
                  </a:cubicBezTo>
                </a:path>
              </a:pathLst>
            </a:custGeom>
            <a:noFill/>
            <a:ln w="317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51" name="Freeform 112"/>
            <p:cNvSpPr/>
            <p:nvPr/>
          </p:nvSpPr>
          <p:spPr>
            <a:xfrm>
              <a:off x="5261" y="2297"/>
              <a:ext cx="92" cy="301"/>
            </a:xfrm>
            <a:custGeom>
              <a:avLst/>
              <a:gdLst>
                <a:gd name="txL" fmla="*/ 0 w 113"/>
                <a:gd name="txT" fmla="*/ 0 h 429"/>
                <a:gd name="txR" fmla="*/ 113 w 113"/>
                <a:gd name="txB" fmla="*/ 429 h 429"/>
              </a:gdLst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2" y="1"/>
                </a:cxn>
              </a:cxnLst>
              <a:rect l="txL" t="txT" r="txR" b="txB"/>
              <a:pathLst>
                <a:path w="113" h="429">
                  <a:moveTo>
                    <a:pt x="0" y="9"/>
                  </a:moveTo>
                  <a:cubicBezTo>
                    <a:pt x="68" y="32"/>
                    <a:pt x="0" y="0"/>
                    <a:pt x="39" y="48"/>
                  </a:cubicBezTo>
                  <a:cubicBezTo>
                    <a:pt x="46" y="57"/>
                    <a:pt x="59" y="61"/>
                    <a:pt x="69" y="67"/>
                  </a:cubicBezTo>
                  <a:cubicBezTo>
                    <a:pt x="81" y="118"/>
                    <a:pt x="113" y="153"/>
                    <a:pt x="49" y="175"/>
                  </a:cubicBezTo>
                  <a:cubicBezTo>
                    <a:pt x="46" y="185"/>
                    <a:pt x="38" y="194"/>
                    <a:pt x="39" y="204"/>
                  </a:cubicBezTo>
                  <a:cubicBezTo>
                    <a:pt x="44" y="245"/>
                    <a:pt x="85" y="317"/>
                    <a:pt x="108" y="351"/>
                  </a:cubicBezTo>
                  <a:cubicBezTo>
                    <a:pt x="105" y="361"/>
                    <a:pt x="105" y="373"/>
                    <a:pt x="98" y="380"/>
                  </a:cubicBezTo>
                  <a:cubicBezTo>
                    <a:pt x="77" y="401"/>
                    <a:pt x="49" y="376"/>
                    <a:pt x="49" y="429"/>
                  </a:cubicBezTo>
                </a:path>
              </a:pathLst>
            </a:custGeom>
            <a:noFill/>
            <a:ln w="317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8252" name="Freeform 113"/>
            <p:cNvSpPr/>
            <p:nvPr/>
          </p:nvSpPr>
          <p:spPr>
            <a:xfrm>
              <a:off x="5178" y="2183"/>
              <a:ext cx="321" cy="282"/>
            </a:xfrm>
            <a:custGeom>
              <a:avLst/>
              <a:gdLst>
                <a:gd name="txL" fmla="*/ 0 w 394"/>
                <a:gd name="txT" fmla="*/ 0 h 401"/>
                <a:gd name="txR" fmla="*/ 394 w 394"/>
                <a:gd name="txB" fmla="*/ 401 h 401"/>
              </a:gdLst>
              <a:ahLst/>
              <a:cxnLst>
                <a:cxn ang="0">
                  <a:pos x="0" y="1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9" y="1"/>
                </a:cxn>
                <a:cxn ang="0">
                  <a:pos x="7" y="1"/>
                </a:cxn>
                <a:cxn ang="0">
                  <a:pos x="7" y="1"/>
                </a:cxn>
                <a:cxn ang="0">
                  <a:pos x="10" y="1"/>
                </a:cxn>
                <a:cxn ang="0">
                  <a:pos x="12" y="1"/>
                </a:cxn>
                <a:cxn ang="0">
                  <a:pos x="15" y="1"/>
                </a:cxn>
                <a:cxn ang="0">
                  <a:pos x="15" y="1"/>
                </a:cxn>
                <a:cxn ang="0">
                  <a:pos x="13" y="1"/>
                </a:cxn>
                <a:cxn ang="0">
                  <a:pos x="13" y="1"/>
                </a:cxn>
              </a:cxnLst>
              <a:rect l="txL" t="txT" r="txR" b="txB"/>
              <a:pathLst>
                <a:path w="394" h="401">
                  <a:moveTo>
                    <a:pt x="0" y="10"/>
                  </a:moveTo>
                  <a:cubicBezTo>
                    <a:pt x="52" y="7"/>
                    <a:pt x="105" y="0"/>
                    <a:pt x="157" y="0"/>
                  </a:cubicBezTo>
                  <a:cubicBezTo>
                    <a:pt x="170" y="0"/>
                    <a:pt x="186" y="1"/>
                    <a:pt x="196" y="10"/>
                  </a:cubicBezTo>
                  <a:cubicBezTo>
                    <a:pt x="198" y="12"/>
                    <a:pt x="232" y="90"/>
                    <a:pt x="235" y="98"/>
                  </a:cubicBezTo>
                  <a:cubicBezTo>
                    <a:pt x="213" y="161"/>
                    <a:pt x="243" y="100"/>
                    <a:pt x="196" y="137"/>
                  </a:cubicBezTo>
                  <a:cubicBezTo>
                    <a:pt x="187" y="144"/>
                    <a:pt x="183" y="156"/>
                    <a:pt x="176" y="166"/>
                  </a:cubicBezTo>
                  <a:cubicBezTo>
                    <a:pt x="205" y="209"/>
                    <a:pt x="187" y="203"/>
                    <a:pt x="254" y="186"/>
                  </a:cubicBezTo>
                  <a:cubicBezTo>
                    <a:pt x="274" y="181"/>
                    <a:pt x="313" y="166"/>
                    <a:pt x="313" y="166"/>
                  </a:cubicBezTo>
                  <a:cubicBezTo>
                    <a:pt x="336" y="169"/>
                    <a:pt x="363" y="162"/>
                    <a:pt x="381" y="176"/>
                  </a:cubicBezTo>
                  <a:cubicBezTo>
                    <a:pt x="394" y="186"/>
                    <a:pt x="391" y="208"/>
                    <a:pt x="391" y="225"/>
                  </a:cubicBezTo>
                  <a:cubicBezTo>
                    <a:pt x="391" y="262"/>
                    <a:pt x="380" y="325"/>
                    <a:pt x="362" y="362"/>
                  </a:cubicBezTo>
                  <a:cubicBezTo>
                    <a:pt x="344" y="399"/>
                    <a:pt x="332" y="381"/>
                    <a:pt x="352" y="401"/>
                  </a:cubicBezTo>
                </a:path>
              </a:pathLst>
            </a:custGeom>
            <a:noFill/>
            <a:ln w="3175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aphicFrame>
        <p:nvGraphicFramePr>
          <p:cNvPr id="56" name="Group 46"/>
          <p:cNvGraphicFramePr>
            <a:graphicFrameLocks noGrp="1"/>
          </p:cNvGraphicFramePr>
          <p:nvPr/>
        </p:nvGraphicFramePr>
        <p:xfrm>
          <a:off x="0" y="3505200"/>
          <a:ext cx="9144000" cy="1706563"/>
        </p:xfrm>
        <a:graphic>
          <a:graphicData uri="http://schemas.openxmlformats.org/drawingml/2006/table">
            <a:tbl>
              <a:tblPr/>
              <a:tblGrid>
                <a:gridCol w="1828800"/>
                <a:gridCol w="7315200"/>
              </a:tblGrid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Các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kì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Những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diễn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biến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cơ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bản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của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NST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9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Kì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đầu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38"/>
          <p:cNvSpPr txBox="1"/>
          <p:nvPr/>
        </p:nvSpPr>
        <p:spPr>
          <a:xfrm>
            <a:off x="1905000" y="4191000"/>
            <a:ext cx="69342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- Các NST kép bắt đầu đóng xoắn và co ngắn,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có hình thái rõ rệt,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đính vào thoi phân bào ở tâm động</a:t>
            </a: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8" name="Picture 57" descr="ag00218_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1518479">
            <a:off x="866775" y="4164013"/>
            <a:ext cx="731838" cy="657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Picture 6" descr="metaphas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14800" y="1905000"/>
            <a:ext cx="4800600" cy="4572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Text Box 20"/>
          <p:cNvSpPr txBox="1"/>
          <p:nvPr/>
        </p:nvSpPr>
        <p:spPr>
          <a:xfrm>
            <a:off x="0" y="1447800"/>
            <a:ext cx="1828800" cy="477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500" dirty="0">
                <a:solidFill>
                  <a:srgbClr val="FF0000"/>
                </a:solidFill>
                <a:latin typeface="Times New Roman" panose="02020603050405020304" pitchFamily="18" charset="0"/>
              </a:rPr>
              <a:t>b/ Kì giữa</a:t>
            </a:r>
            <a:endParaRPr sz="25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1" name="Text Box 20"/>
          <p:cNvSpPr txBox="1"/>
          <p:nvPr/>
        </p:nvSpPr>
        <p:spPr>
          <a:xfrm>
            <a:off x="0" y="828675"/>
            <a:ext cx="8763000" cy="476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500" dirty="0">
                <a:solidFill>
                  <a:srgbClr val="FF0000"/>
                </a:solidFill>
                <a:latin typeface="Times New Roman" panose="02020603050405020304" pitchFamily="18" charset="0"/>
              </a:rPr>
              <a:t>2. Những diễn biến của NST trong các kì của nguyên phân</a:t>
            </a:r>
            <a:endParaRPr sz="25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Freeform 2" descr="Stationery"/>
          <p:cNvSpPr/>
          <p:nvPr/>
        </p:nvSpPr>
        <p:spPr>
          <a:xfrm rot="678700">
            <a:off x="3355975" y="-1587"/>
            <a:ext cx="2151063" cy="1998662"/>
          </a:xfrm>
          <a:custGeom>
            <a:avLst/>
            <a:gdLst>
              <a:gd name="txL" fmla="*/ 0 w 1205"/>
              <a:gd name="txT" fmla="*/ 0 h 1107"/>
              <a:gd name="txR" fmla="*/ 1205 w 1205"/>
              <a:gd name="txB" fmla="*/ 1107 h 110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205" h="1107">
                <a:moveTo>
                  <a:pt x="664" y="16"/>
                </a:moveTo>
                <a:cubicBezTo>
                  <a:pt x="584" y="24"/>
                  <a:pt x="384" y="8"/>
                  <a:pt x="280" y="64"/>
                </a:cubicBezTo>
                <a:cubicBezTo>
                  <a:pt x="176" y="120"/>
                  <a:pt x="80" y="256"/>
                  <a:pt x="40" y="352"/>
                </a:cubicBezTo>
                <a:cubicBezTo>
                  <a:pt x="0" y="448"/>
                  <a:pt x="32" y="552"/>
                  <a:pt x="40" y="640"/>
                </a:cubicBezTo>
                <a:cubicBezTo>
                  <a:pt x="48" y="728"/>
                  <a:pt x="36" y="813"/>
                  <a:pt x="88" y="880"/>
                </a:cubicBezTo>
                <a:cubicBezTo>
                  <a:pt x="140" y="947"/>
                  <a:pt x="246" y="1008"/>
                  <a:pt x="349" y="1043"/>
                </a:cubicBezTo>
                <a:cubicBezTo>
                  <a:pt x="452" y="1078"/>
                  <a:pt x="589" y="1107"/>
                  <a:pt x="705" y="1088"/>
                </a:cubicBezTo>
                <a:cubicBezTo>
                  <a:pt x="821" y="1069"/>
                  <a:pt x="967" y="1011"/>
                  <a:pt x="1048" y="928"/>
                </a:cubicBezTo>
                <a:cubicBezTo>
                  <a:pt x="1129" y="845"/>
                  <a:pt x="1179" y="700"/>
                  <a:pt x="1192" y="592"/>
                </a:cubicBezTo>
                <a:cubicBezTo>
                  <a:pt x="1205" y="484"/>
                  <a:pt x="1159" y="357"/>
                  <a:pt x="1127" y="277"/>
                </a:cubicBezTo>
                <a:cubicBezTo>
                  <a:pt x="1095" y="197"/>
                  <a:pt x="1061" y="155"/>
                  <a:pt x="1000" y="112"/>
                </a:cubicBezTo>
                <a:cubicBezTo>
                  <a:pt x="939" y="69"/>
                  <a:pt x="816" y="32"/>
                  <a:pt x="760" y="16"/>
                </a:cubicBezTo>
                <a:cubicBezTo>
                  <a:pt x="704" y="0"/>
                  <a:pt x="744" y="8"/>
                  <a:pt x="664" y="16"/>
                </a:cubicBezTo>
                <a:close/>
              </a:path>
            </a:pathLst>
          </a:custGeom>
          <a:blipFill rotWithShape="0">
            <a:blip r:embed="rId1"/>
          </a:blipFill>
          <a:ln w="9525" cap="flat" cmpd="sng">
            <a:prstDash val="solid"/>
            <a:headEnd type="none" w="med" len="med"/>
            <a:tailEnd type="none" w="med" len="med"/>
          </a:ln>
          <a:scene3d>
            <a:camera prst="legacyPerspectiveFront">
              <a:rot lat="21000000" lon="213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/>
          <a:p>
            <a:endParaRPr lang="en-US"/>
          </a:p>
        </p:txBody>
      </p:sp>
      <p:sp>
        <p:nvSpPr>
          <p:cNvPr id="10243" name="Freeform 3"/>
          <p:cNvSpPr/>
          <p:nvPr/>
        </p:nvSpPr>
        <p:spPr>
          <a:xfrm>
            <a:off x="3738563" y="414338"/>
            <a:ext cx="1219200" cy="1131887"/>
          </a:xfrm>
          <a:custGeom>
            <a:avLst/>
            <a:gdLst>
              <a:gd name="txL" fmla="*/ 0 w 1205"/>
              <a:gd name="txT" fmla="*/ 0 h 1107"/>
              <a:gd name="txR" fmla="*/ 1205 w 1205"/>
              <a:gd name="txB" fmla="*/ 1107 h 110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205" h="1107">
                <a:moveTo>
                  <a:pt x="664" y="16"/>
                </a:moveTo>
                <a:cubicBezTo>
                  <a:pt x="584" y="24"/>
                  <a:pt x="384" y="8"/>
                  <a:pt x="280" y="64"/>
                </a:cubicBezTo>
                <a:cubicBezTo>
                  <a:pt x="176" y="120"/>
                  <a:pt x="80" y="256"/>
                  <a:pt x="40" y="352"/>
                </a:cubicBezTo>
                <a:cubicBezTo>
                  <a:pt x="0" y="448"/>
                  <a:pt x="32" y="552"/>
                  <a:pt x="40" y="640"/>
                </a:cubicBezTo>
                <a:cubicBezTo>
                  <a:pt x="48" y="728"/>
                  <a:pt x="36" y="813"/>
                  <a:pt x="88" y="880"/>
                </a:cubicBezTo>
                <a:cubicBezTo>
                  <a:pt x="140" y="947"/>
                  <a:pt x="246" y="1008"/>
                  <a:pt x="349" y="1043"/>
                </a:cubicBezTo>
                <a:cubicBezTo>
                  <a:pt x="452" y="1078"/>
                  <a:pt x="589" y="1107"/>
                  <a:pt x="705" y="1088"/>
                </a:cubicBezTo>
                <a:cubicBezTo>
                  <a:pt x="821" y="1069"/>
                  <a:pt x="967" y="1011"/>
                  <a:pt x="1048" y="928"/>
                </a:cubicBezTo>
                <a:cubicBezTo>
                  <a:pt x="1129" y="845"/>
                  <a:pt x="1179" y="700"/>
                  <a:pt x="1192" y="592"/>
                </a:cubicBezTo>
                <a:cubicBezTo>
                  <a:pt x="1205" y="484"/>
                  <a:pt x="1159" y="357"/>
                  <a:pt x="1127" y="277"/>
                </a:cubicBezTo>
                <a:cubicBezTo>
                  <a:pt x="1095" y="197"/>
                  <a:pt x="1061" y="155"/>
                  <a:pt x="1000" y="112"/>
                </a:cubicBezTo>
                <a:cubicBezTo>
                  <a:pt x="939" y="69"/>
                  <a:pt x="816" y="32"/>
                  <a:pt x="760" y="16"/>
                </a:cubicBezTo>
                <a:cubicBezTo>
                  <a:pt x="704" y="0"/>
                  <a:pt x="744" y="8"/>
                  <a:pt x="664" y="16"/>
                </a:cubicBezTo>
                <a:close/>
              </a:path>
            </a:pathLst>
          </a:custGeom>
          <a:solidFill>
            <a:srgbClr val="FF99CC">
              <a:alpha val="100000"/>
            </a:srgbClr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0244" name="Freeform 4"/>
          <p:cNvSpPr/>
          <p:nvPr/>
        </p:nvSpPr>
        <p:spPr>
          <a:xfrm>
            <a:off x="3836988" y="527050"/>
            <a:ext cx="366712" cy="727075"/>
          </a:xfrm>
          <a:custGeom>
            <a:avLst/>
            <a:gdLst>
              <a:gd name="txL" fmla="*/ 0 w 208"/>
              <a:gd name="txT" fmla="*/ 0 h 412"/>
              <a:gd name="txR" fmla="*/ 208 w 208"/>
              <a:gd name="txB" fmla="*/ 412 h 412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08" h="412">
                <a:moveTo>
                  <a:pt x="130" y="0"/>
                </a:moveTo>
                <a:cubicBezTo>
                  <a:pt x="74" y="9"/>
                  <a:pt x="58" y="12"/>
                  <a:pt x="21" y="49"/>
                </a:cubicBezTo>
                <a:cubicBezTo>
                  <a:pt x="16" y="64"/>
                  <a:pt x="0" y="92"/>
                  <a:pt x="21" y="107"/>
                </a:cubicBezTo>
                <a:cubicBezTo>
                  <a:pt x="38" y="119"/>
                  <a:pt x="80" y="127"/>
                  <a:pt x="80" y="127"/>
                </a:cubicBezTo>
                <a:cubicBezTo>
                  <a:pt x="86" y="134"/>
                  <a:pt x="92" y="141"/>
                  <a:pt x="100" y="147"/>
                </a:cubicBezTo>
                <a:cubicBezTo>
                  <a:pt x="108" y="152"/>
                  <a:pt x="122" y="150"/>
                  <a:pt x="130" y="156"/>
                </a:cubicBezTo>
                <a:cubicBezTo>
                  <a:pt x="146" y="170"/>
                  <a:pt x="152" y="196"/>
                  <a:pt x="159" y="214"/>
                </a:cubicBezTo>
                <a:cubicBezTo>
                  <a:pt x="140" y="243"/>
                  <a:pt x="142" y="250"/>
                  <a:pt x="109" y="264"/>
                </a:cubicBezTo>
                <a:cubicBezTo>
                  <a:pt x="91" y="272"/>
                  <a:pt x="51" y="283"/>
                  <a:pt x="51" y="283"/>
                </a:cubicBezTo>
                <a:cubicBezTo>
                  <a:pt x="17" y="336"/>
                  <a:pt x="35" y="328"/>
                  <a:pt x="71" y="371"/>
                </a:cubicBezTo>
                <a:cubicBezTo>
                  <a:pt x="78" y="380"/>
                  <a:pt x="80" y="395"/>
                  <a:pt x="90" y="401"/>
                </a:cubicBezTo>
                <a:cubicBezTo>
                  <a:pt x="108" y="412"/>
                  <a:pt x="142" y="391"/>
                  <a:pt x="142" y="391"/>
                </a:cubicBezTo>
                <a:cubicBezTo>
                  <a:pt x="168" y="350"/>
                  <a:pt x="157" y="390"/>
                  <a:pt x="208" y="390"/>
                </a:cubicBezTo>
              </a:path>
            </a:pathLst>
          </a:custGeom>
          <a:noFill/>
          <a:ln w="15875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0245" name="Freeform 5"/>
          <p:cNvSpPr/>
          <p:nvPr/>
        </p:nvSpPr>
        <p:spPr>
          <a:xfrm>
            <a:off x="4095750" y="511175"/>
            <a:ext cx="696913" cy="679450"/>
          </a:xfrm>
          <a:custGeom>
            <a:avLst/>
            <a:gdLst>
              <a:gd name="txL" fmla="*/ 0 w 451"/>
              <a:gd name="txT" fmla="*/ 0 h 441"/>
              <a:gd name="txR" fmla="*/ 451 w 451"/>
              <a:gd name="txB" fmla="*/ 441 h 441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451" h="441">
                <a:moveTo>
                  <a:pt x="378" y="441"/>
                </a:moveTo>
                <a:cubicBezTo>
                  <a:pt x="424" y="391"/>
                  <a:pt x="441" y="286"/>
                  <a:pt x="451" y="229"/>
                </a:cubicBezTo>
                <a:cubicBezTo>
                  <a:pt x="446" y="213"/>
                  <a:pt x="443" y="179"/>
                  <a:pt x="413" y="183"/>
                </a:cubicBezTo>
                <a:cubicBezTo>
                  <a:pt x="389" y="187"/>
                  <a:pt x="345" y="213"/>
                  <a:pt x="345" y="213"/>
                </a:cubicBezTo>
                <a:cubicBezTo>
                  <a:pt x="335" y="212"/>
                  <a:pt x="325" y="211"/>
                  <a:pt x="315" y="213"/>
                </a:cubicBezTo>
                <a:cubicBezTo>
                  <a:pt x="302" y="215"/>
                  <a:pt x="291" y="227"/>
                  <a:pt x="281" y="228"/>
                </a:cubicBezTo>
                <a:cubicBezTo>
                  <a:pt x="256" y="231"/>
                  <a:pt x="233" y="214"/>
                  <a:pt x="216" y="205"/>
                </a:cubicBezTo>
                <a:cubicBezTo>
                  <a:pt x="214" y="169"/>
                  <a:pt x="208" y="165"/>
                  <a:pt x="229" y="128"/>
                </a:cubicBezTo>
                <a:cubicBezTo>
                  <a:pt x="240" y="108"/>
                  <a:pt x="270" y="68"/>
                  <a:pt x="270" y="68"/>
                </a:cubicBezTo>
                <a:cubicBezTo>
                  <a:pt x="267" y="0"/>
                  <a:pt x="255" y="20"/>
                  <a:pt x="194" y="13"/>
                </a:cubicBezTo>
                <a:cubicBezTo>
                  <a:pt x="181" y="13"/>
                  <a:pt x="170" y="3"/>
                  <a:pt x="158" y="5"/>
                </a:cubicBezTo>
                <a:cubicBezTo>
                  <a:pt x="133" y="10"/>
                  <a:pt x="89" y="36"/>
                  <a:pt x="89" y="36"/>
                </a:cubicBezTo>
                <a:cubicBezTo>
                  <a:pt x="92" y="89"/>
                  <a:pt x="19" y="75"/>
                  <a:pt x="0" y="85"/>
                </a:cubicBezTo>
              </a:path>
            </a:pathLst>
          </a:custGeom>
          <a:noFill/>
          <a:ln w="15875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0246" name="Freeform 6"/>
          <p:cNvSpPr/>
          <p:nvPr/>
        </p:nvSpPr>
        <p:spPr>
          <a:xfrm>
            <a:off x="4183063" y="681038"/>
            <a:ext cx="150812" cy="768350"/>
          </a:xfrm>
          <a:custGeom>
            <a:avLst/>
            <a:gdLst>
              <a:gd name="txL" fmla="*/ 0 w 236"/>
              <a:gd name="txT" fmla="*/ 0 h 478"/>
              <a:gd name="txR" fmla="*/ 236 w 236"/>
              <a:gd name="txB" fmla="*/ 478 h 478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36" h="478">
                <a:moveTo>
                  <a:pt x="147" y="0"/>
                </a:moveTo>
                <a:cubicBezTo>
                  <a:pt x="84" y="10"/>
                  <a:pt x="66" y="14"/>
                  <a:pt x="24" y="56"/>
                </a:cubicBezTo>
                <a:cubicBezTo>
                  <a:pt x="18" y="73"/>
                  <a:pt x="0" y="105"/>
                  <a:pt x="24" y="122"/>
                </a:cubicBezTo>
                <a:cubicBezTo>
                  <a:pt x="43" y="136"/>
                  <a:pt x="91" y="144"/>
                  <a:pt x="91" y="144"/>
                </a:cubicBezTo>
                <a:cubicBezTo>
                  <a:pt x="98" y="152"/>
                  <a:pt x="104" y="161"/>
                  <a:pt x="113" y="167"/>
                </a:cubicBezTo>
                <a:cubicBezTo>
                  <a:pt x="123" y="173"/>
                  <a:pt x="138" y="171"/>
                  <a:pt x="147" y="178"/>
                </a:cubicBezTo>
                <a:cubicBezTo>
                  <a:pt x="166" y="193"/>
                  <a:pt x="173" y="223"/>
                  <a:pt x="180" y="244"/>
                </a:cubicBezTo>
                <a:cubicBezTo>
                  <a:pt x="159" y="276"/>
                  <a:pt x="161" y="284"/>
                  <a:pt x="124" y="300"/>
                </a:cubicBezTo>
                <a:cubicBezTo>
                  <a:pt x="103" y="309"/>
                  <a:pt x="58" y="322"/>
                  <a:pt x="58" y="322"/>
                </a:cubicBezTo>
                <a:cubicBezTo>
                  <a:pt x="19" y="382"/>
                  <a:pt x="40" y="373"/>
                  <a:pt x="80" y="422"/>
                </a:cubicBezTo>
                <a:cubicBezTo>
                  <a:pt x="89" y="432"/>
                  <a:pt x="91" y="449"/>
                  <a:pt x="102" y="456"/>
                </a:cubicBezTo>
                <a:cubicBezTo>
                  <a:pt x="122" y="469"/>
                  <a:pt x="169" y="478"/>
                  <a:pt x="169" y="478"/>
                </a:cubicBezTo>
                <a:cubicBezTo>
                  <a:pt x="199" y="431"/>
                  <a:pt x="178" y="444"/>
                  <a:pt x="236" y="444"/>
                </a:cubicBezTo>
              </a:path>
            </a:pathLst>
          </a:custGeom>
          <a:noFill/>
          <a:ln w="15875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0247" name="Freeform 7"/>
          <p:cNvSpPr/>
          <p:nvPr/>
        </p:nvSpPr>
        <p:spPr>
          <a:xfrm rot="3920436">
            <a:off x="4121150" y="796925"/>
            <a:ext cx="746125" cy="311150"/>
          </a:xfrm>
          <a:custGeom>
            <a:avLst/>
            <a:gdLst>
              <a:gd name="txL" fmla="*/ 0 w 451"/>
              <a:gd name="txT" fmla="*/ 0 h 441"/>
              <a:gd name="txR" fmla="*/ 451 w 451"/>
              <a:gd name="txB" fmla="*/ 441 h 441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451" h="441">
                <a:moveTo>
                  <a:pt x="378" y="441"/>
                </a:moveTo>
                <a:cubicBezTo>
                  <a:pt x="424" y="391"/>
                  <a:pt x="441" y="286"/>
                  <a:pt x="451" y="229"/>
                </a:cubicBezTo>
                <a:cubicBezTo>
                  <a:pt x="446" y="213"/>
                  <a:pt x="443" y="179"/>
                  <a:pt x="413" y="183"/>
                </a:cubicBezTo>
                <a:cubicBezTo>
                  <a:pt x="389" y="187"/>
                  <a:pt x="345" y="213"/>
                  <a:pt x="345" y="213"/>
                </a:cubicBezTo>
                <a:cubicBezTo>
                  <a:pt x="335" y="212"/>
                  <a:pt x="325" y="211"/>
                  <a:pt x="315" y="213"/>
                </a:cubicBezTo>
                <a:cubicBezTo>
                  <a:pt x="302" y="215"/>
                  <a:pt x="291" y="227"/>
                  <a:pt x="281" y="228"/>
                </a:cubicBezTo>
                <a:cubicBezTo>
                  <a:pt x="256" y="231"/>
                  <a:pt x="233" y="214"/>
                  <a:pt x="216" y="205"/>
                </a:cubicBezTo>
                <a:cubicBezTo>
                  <a:pt x="214" y="169"/>
                  <a:pt x="208" y="165"/>
                  <a:pt x="229" y="128"/>
                </a:cubicBezTo>
                <a:cubicBezTo>
                  <a:pt x="240" y="108"/>
                  <a:pt x="270" y="68"/>
                  <a:pt x="270" y="68"/>
                </a:cubicBezTo>
                <a:cubicBezTo>
                  <a:pt x="267" y="0"/>
                  <a:pt x="255" y="20"/>
                  <a:pt x="194" y="13"/>
                </a:cubicBezTo>
                <a:cubicBezTo>
                  <a:pt x="181" y="13"/>
                  <a:pt x="170" y="3"/>
                  <a:pt x="158" y="5"/>
                </a:cubicBezTo>
                <a:cubicBezTo>
                  <a:pt x="133" y="10"/>
                  <a:pt x="89" y="36"/>
                  <a:pt x="89" y="36"/>
                </a:cubicBezTo>
                <a:cubicBezTo>
                  <a:pt x="92" y="89"/>
                  <a:pt x="19" y="75"/>
                  <a:pt x="0" y="85"/>
                </a:cubicBezTo>
              </a:path>
            </a:pathLst>
          </a:custGeom>
          <a:noFill/>
          <a:ln w="15875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0248" name="Oval 8"/>
          <p:cNvSpPr/>
          <p:nvPr/>
        </p:nvSpPr>
        <p:spPr>
          <a:xfrm>
            <a:off x="4065588" y="836613"/>
            <a:ext cx="84137" cy="84137"/>
          </a:xfrm>
          <a:prstGeom prst="ellipse">
            <a:avLst/>
          </a:prstGeom>
          <a:solidFill>
            <a:srgbClr val="FF0000"/>
          </a:solidFill>
          <a:ln w="1587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0249" name="Oval 9"/>
          <p:cNvSpPr/>
          <p:nvPr/>
        </p:nvSpPr>
        <p:spPr>
          <a:xfrm>
            <a:off x="4381500" y="747713"/>
            <a:ext cx="84138" cy="84137"/>
          </a:xfrm>
          <a:prstGeom prst="ellipse">
            <a:avLst/>
          </a:prstGeom>
          <a:solidFill>
            <a:srgbClr val="FF0000"/>
          </a:solidFill>
          <a:ln w="1587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0250" name="Oval 10"/>
          <p:cNvSpPr/>
          <p:nvPr/>
        </p:nvSpPr>
        <p:spPr>
          <a:xfrm>
            <a:off x="4406900" y="911225"/>
            <a:ext cx="84138" cy="84138"/>
          </a:xfrm>
          <a:prstGeom prst="ellipse">
            <a:avLst/>
          </a:prstGeom>
          <a:solidFill>
            <a:srgbClr val="0000FF"/>
          </a:solidFill>
          <a:ln w="1587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0251" name="Oval 11"/>
          <p:cNvSpPr/>
          <p:nvPr/>
        </p:nvSpPr>
        <p:spPr>
          <a:xfrm>
            <a:off x="4262438" y="1004888"/>
            <a:ext cx="84137" cy="84137"/>
          </a:xfrm>
          <a:prstGeom prst="ellipse">
            <a:avLst/>
          </a:prstGeom>
          <a:solidFill>
            <a:srgbClr val="0000FF"/>
          </a:solidFill>
          <a:ln w="1587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0252" name="Oval 12"/>
          <p:cNvSpPr/>
          <p:nvPr/>
        </p:nvSpPr>
        <p:spPr>
          <a:xfrm>
            <a:off x="4005263" y="1193800"/>
            <a:ext cx="171450" cy="171450"/>
          </a:xfrm>
          <a:prstGeom prst="ellipse">
            <a:avLst/>
          </a:prstGeom>
          <a:solidFill>
            <a:srgbClr val="993366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grpSp>
        <p:nvGrpSpPr>
          <p:cNvPr id="10253" name="Group 13"/>
          <p:cNvGrpSpPr/>
          <p:nvPr/>
        </p:nvGrpSpPr>
        <p:grpSpPr>
          <a:xfrm>
            <a:off x="3910013" y="460375"/>
            <a:ext cx="944562" cy="1033463"/>
            <a:chOff x="2474" y="556"/>
            <a:chExt cx="536" cy="586"/>
          </a:xfrm>
        </p:grpSpPr>
        <p:sp>
          <p:nvSpPr>
            <p:cNvPr id="10363" name="Freeform 14"/>
            <p:cNvSpPr/>
            <p:nvPr/>
          </p:nvSpPr>
          <p:spPr>
            <a:xfrm>
              <a:off x="2474" y="576"/>
              <a:ext cx="134" cy="439"/>
            </a:xfrm>
            <a:custGeom>
              <a:avLst/>
              <a:gdLst>
                <a:gd name="txL" fmla="*/ 0 w 134"/>
                <a:gd name="txT" fmla="*/ 0 h 439"/>
                <a:gd name="txR" fmla="*/ 134 w 134"/>
                <a:gd name="txB" fmla="*/ 439 h 439"/>
              </a:gdLst>
              <a:ahLst/>
              <a:cxnLst>
                <a:cxn ang="0">
                  <a:pos x="113" y="0"/>
                </a:cxn>
                <a:cxn ang="0">
                  <a:pos x="15" y="68"/>
                </a:cxn>
                <a:cxn ang="0">
                  <a:pos x="6" y="98"/>
                </a:cxn>
                <a:cxn ang="0">
                  <a:pos x="94" y="146"/>
                </a:cxn>
                <a:cxn ang="0">
                  <a:pos x="103" y="303"/>
                </a:cxn>
                <a:cxn ang="0">
                  <a:pos x="74" y="312"/>
                </a:cxn>
                <a:cxn ang="0">
                  <a:pos x="15" y="332"/>
                </a:cxn>
                <a:cxn ang="0">
                  <a:pos x="35" y="361"/>
                </a:cxn>
                <a:cxn ang="0">
                  <a:pos x="64" y="381"/>
                </a:cxn>
                <a:cxn ang="0">
                  <a:pos x="74" y="420"/>
                </a:cxn>
                <a:cxn ang="0">
                  <a:pos x="113" y="439"/>
                </a:cxn>
              </a:cxnLst>
              <a:rect l="txL" t="txT" r="txR" b="txB"/>
              <a:pathLst>
                <a:path w="134" h="439">
                  <a:moveTo>
                    <a:pt x="113" y="0"/>
                  </a:moveTo>
                  <a:cubicBezTo>
                    <a:pt x="95" y="53"/>
                    <a:pt x="64" y="53"/>
                    <a:pt x="15" y="68"/>
                  </a:cubicBezTo>
                  <a:cubicBezTo>
                    <a:pt x="12" y="78"/>
                    <a:pt x="0" y="89"/>
                    <a:pt x="6" y="98"/>
                  </a:cubicBezTo>
                  <a:cubicBezTo>
                    <a:pt x="28" y="130"/>
                    <a:pt x="62" y="136"/>
                    <a:pt x="94" y="146"/>
                  </a:cubicBezTo>
                  <a:cubicBezTo>
                    <a:pt x="130" y="203"/>
                    <a:pt x="134" y="196"/>
                    <a:pt x="103" y="303"/>
                  </a:cubicBezTo>
                  <a:cubicBezTo>
                    <a:pt x="100" y="313"/>
                    <a:pt x="84" y="309"/>
                    <a:pt x="74" y="312"/>
                  </a:cubicBezTo>
                  <a:cubicBezTo>
                    <a:pt x="54" y="318"/>
                    <a:pt x="15" y="332"/>
                    <a:pt x="15" y="332"/>
                  </a:cubicBezTo>
                  <a:cubicBezTo>
                    <a:pt x="22" y="342"/>
                    <a:pt x="27" y="353"/>
                    <a:pt x="35" y="361"/>
                  </a:cubicBezTo>
                  <a:cubicBezTo>
                    <a:pt x="43" y="369"/>
                    <a:pt x="58" y="371"/>
                    <a:pt x="64" y="381"/>
                  </a:cubicBezTo>
                  <a:cubicBezTo>
                    <a:pt x="71" y="392"/>
                    <a:pt x="66" y="409"/>
                    <a:pt x="74" y="420"/>
                  </a:cubicBezTo>
                  <a:cubicBezTo>
                    <a:pt x="83" y="431"/>
                    <a:pt x="102" y="429"/>
                    <a:pt x="113" y="439"/>
                  </a:cubicBezTo>
                </a:path>
              </a:pathLst>
            </a:custGeom>
            <a:noFill/>
            <a:ln w="1587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364" name="Freeform 15"/>
            <p:cNvSpPr/>
            <p:nvPr/>
          </p:nvSpPr>
          <p:spPr>
            <a:xfrm>
              <a:off x="2661" y="722"/>
              <a:ext cx="83" cy="420"/>
            </a:xfrm>
            <a:custGeom>
              <a:avLst/>
              <a:gdLst>
                <a:gd name="txL" fmla="*/ 0 w 83"/>
                <a:gd name="txT" fmla="*/ 0 h 420"/>
                <a:gd name="txR" fmla="*/ 83 w 83"/>
                <a:gd name="txB" fmla="*/ 420 h 420"/>
              </a:gdLst>
              <a:ahLst/>
              <a:cxnLst>
                <a:cxn ang="0">
                  <a:pos x="34" y="0"/>
                </a:cxn>
                <a:cxn ang="0">
                  <a:pos x="63" y="127"/>
                </a:cxn>
                <a:cxn ang="0">
                  <a:pos x="24" y="313"/>
                </a:cxn>
                <a:cxn ang="0">
                  <a:pos x="34" y="362"/>
                </a:cxn>
                <a:cxn ang="0">
                  <a:pos x="73" y="401"/>
                </a:cxn>
              </a:cxnLst>
              <a:rect l="txL" t="txT" r="txR" b="txB"/>
              <a:pathLst>
                <a:path w="83" h="420">
                  <a:moveTo>
                    <a:pt x="34" y="0"/>
                  </a:moveTo>
                  <a:cubicBezTo>
                    <a:pt x="0" y="50"/>
                    <a:pt x="15" y="96"/>
                    <a:pt x="63" y="127"/>
                  </a:cubicBezTo>
                  <a:cubicBezTo>
                    <a:pt x="56" y="217"/>
                    <a:pt x="66" y="249"/>
                    <a:pt x="24" y="313"/>
                  </a:cubicBezTo>
                  <a:cubicBezTo>
                    <a:pt x="27" y="329"/>
                    <a:pt x="23" y="349"/>
                    <a:pt x="34" y="362"/>
                  </a:cubicBezTo>
                  <a:cubicBezTo>
                    <a:pt x="83" y="420"/>
                    <a:pt x="73" y="323"/>
                    <a:pt x="73" y="401"/>
                  </a:cubicBezTo>
                </a:path>
              </a:pathLst>
            </a:custGeom>
            <a:noFill/>
            <a:ln w="1587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365" name="Freeform 16"/>
            <p:cNvSpPr/>
            <p:nvPr/>
          </p:nvSpPr>
          <p:spPr>
            <a:xfrm>
              <a:off x="2743" y="655"/>
              <a:ext cx="113" cy="429"/>
            </a:xfrm>
            <a:custGeom>
              <a:avLst/>
              <a:gdLst>
                <a:gd name="txL" fmla="*/ 0 w 113"/>
                <a:gd name="txT" fmla="*/ 0 h 429"/>
                <a:gd name="txR" fmla="*/ 113 w 113"/>
                <a:gd name="txB" fmla="*/ 429 h 429"/>
              </a:gdLst>
              <a:ahLst/>
              <a:cxnLst>
                <a:cxn ang="0">
                  <a:pos x="0" y="9"/>
                </a:cxn>
                <a:cxn ang="0">
                  <a:pos x="39" y="48"/>
                </a:cxn>
                <a:cxn ang="0">
                  <a:pos x="69" y="67"/>
                </a:cxn>
                <a:cxn ang="0">
                  <a:pos x="49" y="175"/>
                </a:cxn>
                <a:cxn ang="0">
                  <a:pos x="39" y="204"/>
                </a:cxn>
                <a:cxn ang="0">
                  <a:pos x="108" y="351"/>
                </a:cxn>
                <a:cxn ang="0">
                  <a:pos x="98" y="380"/>
                </a:cxn>
                <a:cxn ang="0">
                  <a:pos x="49" y="429"/>
                </a:cxn>
              </a:cxnLst>
              <a:rect l="txL" t="txT" r="txR" b="txB"/>
              <a:pathLst>
                <a:path w="113" h="429">
                  <a:moveTo>
                    <a:pt x="0" y="9"/>
                  </a:moveTo>
                  <a:cubicBezTo>
                    <a:pt x="68" y="32"/>
                    <a:pt x="0" y="0"/>
                    <a:pt x="39" y="48"/>
                  </a:cubicBezTo>
                  <a:cubicBezTo>
                    <a:pt x="46" y="57"/>
                    <a:pt x="59" y="61"/>
                    <a:pt x="69" y="67"/>
                  </a:cubicBezTo>
                  <a:cubicBezTo>
                    <a:pt x="81" y="118"/>
                    <a:pt x="113" y="153"/>
                    <a:pt x="49" y="175"/>
                  </a:cubicBezTo>
                  <a:cubicBezTo>
                    <a:pt x="46" y="185"/>
                    <a:pt x="38" y="194"/>
                    <a:pt x="39" y="204"/>
                  </a:cubicBezTo>
                  <a:cubicBezTo>
                    <a:pt x="44" y="245"/>
                    <a:pt x="85" y="317"/>
                    <a:pt x="108" y="351"/>
                  </a:cubicBezTo>
                  <a:cubicBezTo>
                    <a:pt x="105" y="361"/>
                    <a:pt x="105" y="373"/>
                    <a:pt x="98" y="380"/>
                  </a:cubicBezTo>
                  <a:cubicBezTo>
                    <a:pt x="77" y="401"/>
                    <a:pt x="49" y="376"/>
                    <a:pt x="49" y="429"/>
                  </a:cubicBezTo>
                </a:path>
              </a:pathLst>
            </a:custGeom>
            <a:noFill/>
            <a:ln w="1587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366" name="Freeform 17"/>
            <p:cNvSpPr/>
            <p:nvPr/>
          </p:nvSpPr>
          <p:spPr>
            <a:xfrm>
              <a:off x="2616" y="556"/>
              <a:ext cx="394" cy="401"/>
            </a:xfrm>
            <a:custGeom>
              <a:avLst/>
              <a:gdLst>
                <a:gd name="txL" fmla="*/ 0 w 394"/>
                <a:gd name="txT" fmla="*/ 0 h 401"/>
                <a:gd name="txR" fmla="*/ 394 w 394"/>
                <a:gd name="txB" fmla="*/ 401 h 401"/>
              </a:gdLst>
              <a:ahLst/>
              <a:cxnLst>
                <a:cxn ang="0">
                  <a:pos x="0" y="10"/>
                </a:cxn>
                <a:cxn ang="0">
                  <a:pos x="157" y="0"/>
                </a:cxn>
                <a:cxn ang="0">
                  <a:pos x="196" y="10"/>
                </a:cxn>
                <a:cxn ang="0">
                  <a:pos x="235" y="98"/>
                </a:cxn>
                <a:cxn ang="0">
                  <a:pos x="196" y="137"/>
                </a:cxn>
                <a:cxn ang="0">
                  <a:pos x="176" y="166"/>
                </a:cxn>
                <a:cxn ang="0">
                  <a:pos x="254" y="186"/>
                </a:cxn>
                <a:cxn ang="0">
                  <a:pos x="313" y="166"/>
                </a:cxn>
                <a:cxn ang="0">
                  <a:pos x="381" y="176"/>
                </a:cxn>
                <a:cxn ang="0">
                  <a:pos x="391" y="225"/>
                </a:cxn>
                <a:cxn ang="0">
                  <a:pos x="362" y="362"/>
                </a:cxn>
                <a:cxn ang="0">
                  <a:pos x="352" y="401"/>
                </a:cxn>
              </a:cxnLst>
              <a:rect l="txL" t="txT" r="txR" b="txB"/>
              <a:pathLst>
                <a:path w="394" h="401">
                  <a:moveTo>
                    <a:pt x="0" y="10"/>
                  </a:moveTo>
                  <a:cubicBezTo>
                    <a:pt x="52" y="7"/>
                    <a:pt x="105" y="0"/>
                    <a:pt x="157" y="0"/>
                  </a:cubicBezTo>
                  <a:cubicBezTo>
                    <a:pt x="170" y="0"/>
                    <a:pt x="186" y="1"/>
                    <a:pt x="196" y="10"/>
                  </a:cubicBezTo>
                  <a:cubicBezTo>
                    <a:pt x="198" y="12"/>
                    <a:pt x="232" y="90"/>
                    <a:pt x="235" y="98"/>
                  </a:cubicBezTo>
                  <a:cubicBezTo>
                    <a:pt x="213" y="161"/>
                    <a:pt x="243" y="100"/>
                    <a:pt x="196" y="137"/>
                  </a:cubicBezTo>
                  <a:cubicBezTo>
                    <a:pt x="187" y="144"/>
                    <a:pt x="183" y="156"/>
                    <a:pt x="176" y="166"/>
                  </a:cubicBezTo>
                  <a:cubicBezTo>
                    <a:pt x="205" y="209"/>
                    <a:pt x="187" y="203"/>
                    <a:pt x="254" y="186"/>
                  </a:cubicBezTo>
                  <a:cubicBezTo>
                    <a:pt x="274" y="181"/>
                    <a:pt x="313" y="166"/>
                    <a:pt x="313" y="166"/>
                  </a:cubicBezTo>
                  <a:cubicBezTo>
                    <a:pt x="336" y="169"/>
                    <a:pt x="363" y="162"/>
                    <a:pt x="381" y="176"/>
                  </a:cubicBezTo>
                  <a:cubicBezTo>
                    <a:pt x="394" y="186"/>
                    <a:pt x="391" y="208"/>
                    <a:pt x="391" y="225"/>
                  </a:cubicBezTo>
                  <a:cubicBezTo>
                    <a:pt x="391" y="262"/>
                    <a:pt x="380" y="325"/>
                    <a:pt x="362" y="362"/>
                  </a:cubicBezTo>
                  <a:cubicBezTo>
                    <a:pt x="344" y="399"/>
                    <a:pt x="332" y="381"/>
                    <a:pt x="352" y="401"/>
                  </a:cubicBezTo>
                </a:path>
              </a:pathLst>
            </a:custGeom>
            <a:noFill/>
            <a:ln w="15875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sp>
        <p:nvSpPr>
          <p:cNvPr id="10254" name="AutoShape 18"/>
          <p:cNvSpPr/>
          <p:nvPr/>
        </p:nvSpPr>
        <p:spPr>
          <a:xfrm>
            <a:off x="4552950" y="168275"/>
            <a:ext cx="220663" cy="279400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0255" name="AutoShape 19"/>
          <p:cNvSpPr/>
          <p:nvPr/>
        </p:nvSpPr>
        <p:spPr>
          <a:xfrm>
            <a:off x="3938588" y="184150"/>
            <a:ext cx="220662" cy="279400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0256" name="Freeform 20" descr="Stationery"/>
          <p:cNvSpPr/>
          <p:nvPr/>
        </p:nvSpPr>
        <p:spPr>
          <a:xfrm rot="678700">
            <a:off x="6400800" y="-36512"/>
            <a:ext cx="2151063" cy="1998662"/>
          </a:xfrm>
          <a:custGeom>
            <a:avLst/>
            <a:gdLst>
              <a:gd name="txL" fmla="*/ 0 w 1205"/>
              <a:gd name="txT" fmla="*/ 0 h 1107"/>
              <a:gd name="txR" fmla="*/ 1205 w 1205"/>
              <a:gd name="txB" fmla="*/ 1107 h 110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205" h="1107">
                <a:moveTo>
                  <a:pt x="664" y="16"/>
                </a:moveTo>
                <a:cubicBezTo>
                  <a:pt x="584" y="24"/>
                  <a:pt x="384" y="8"/>
                  <a:pt x="280" y="64"/>
                </a:cubicBezTo>
                <a:cubicBezTo>
                  <a:pt x="176" y="120"/>
                  <a:pt x="80" y="256"/>
                  <a:pt x="40" y="352"/>
                </a:cubicBezTo>
                <a:cubicBezTo>
                  <a:pt x="0" y="448"/>
                  <a:pt x="32" y="552"/>
                  <a:pt x="40" y="640"/>
                </a:cubicBezTo>
                <a:cubicBezTo>
                  <a:pt x="48" y="728"/>
                  <a:pt x="36" y="813"/>
                  <a:pt x="88" y="880"/>
                </a:cubicBezTo>
                <a:cubicBezTo>
                  <a:pt x="140" y="947"/>
                  <a:pt x="246" y="1008"/>
                  <a:pt x="349" y="1043"/>
                </a:cubicBezTo>
                <a:cubicBezTo>
                  <a:pt x="452" y="1078"/>
                  <a:pt x="589" y="1107"/>
                  <a:pt x="705" y="1088"/>
                </a:cubicBezTo>
                <a:cubicBezTo>
                  <a:pt x="821" y="1069"/>
                  <a:pt x="967" y="1011"/>
                  <a:pt x="1048" y="928"/>
                </a:cubicBezTo>
                <a:cubicBezTo>
                  <a:pt x="1129" y="845"/>
                  <a:pt x="1179" y="700"/>
                  <a:pt x="1192" y="592"/>
                </a:cubicBezTo>
                <a:cubicBezTo>
                  <a:pt x="1205" y="484"/>
                  <a:pt x="1159" y="357"/>
                  <a:pt x="1127" y="277"/>
                </a:cubicBezTo>
                <a:cubicBezTo>
                  <a:pt x="1095" y="197"/>
                  <a:pt x="1061" y="155"/>
                  <a:pt x="1000" y="112"/>
                </a:cubicBezTo>
                <a:cubicBezTo>
                  <a:pt x="939" y="69"/>
                  <a:pt x="816" y="32"/>
                  <a:pt x="760" y="16"/>
                </a:cubicBezTo>
                <a:cubicBezTo>
                  <a:pt x="704" y="0"/>
                  <a:pt x="744" y="8"/>
                  <a:pt x="664" y="16"/>
                </a:cubicBezTo>
                <a:close/>
              </a:path>
            </a:pathLst>
          </a:custGeom>
          <a:blipFill rotWithShape="0">
            <a:blip r:embed="rId1"/>
          </a:blipFill>
          <a:ln w="9525" cap="flat" cmpd="sng">
            <a:prstDash val="solid"/>
            <a:headEnd type="none" w="med" len="med"/>
            <a:tailEnd type="none" w="med" len="med"/>
          </a:ln>
          <a:scene3d>
            <a:camera prst="legacyPerspectiveFront">
              <a:rot lat="21000000" lon="213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/>
          <a:p>
            <a:endParaRPr lang="en-US"/>
          </a:p>
        </p:txBody>
      </p:sp>
      <p:sp>
        <p:nvSpPr>
          <p:cNvPr id="10257" name="AutoShape 21"/>
          <p:cNvSpPr/>
          <p:nvPr/>
        </p:nvSpPr>
        <p:spPr>
          <a:xfrm>
            <a:off x="8191500" y="863600"/>
            <a:ext cx="220663" cy="279400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0258" name="AutoShape 22"/>
          <p:cNvSpPr/>
          <p:nvPr/>
        </p:nvSpPr>
        <p:spPr>
          <a:xfrm>
            <a:off x="6530975" y="874713"/>
            <a:ext cx="220663" cy="279400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grpSp>
        <p:nvGrpSpPr>
          <p:cNvPr id="10259" name="Group 23"/>
          <p:cNvGrpSpPr/>
          <p:nvPr/>
        </p:nvGrpSpPr>
        <p:grpSpPr>
          <a:xfrm>
            <a:off x="6705600" y="339725"/>
            <a:ext cx="1574800" cy="1381125"/>
            <a:chOff x="3824" y="2716"/>
            <a:chExt cx="1137" cy="968"/>
          </a:xfrm>
        </p:grpSpPr>
        <p:sp>
          <p:nvSpPr>
            <p:cNvPr id="10359" name="Oval 24"/>
            <p:cNvSpPr/>
            <p:nvPr/>
          </p:nvSpPr>
          <p:spPr>
            <a:xfrm>
              <a:off x="3824" y="2862"/>
              <a:ext cx="1137" cy="677"/>
            </a:xfrm>
            <a:prstGeom prst="ellipse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0360" name="Oval 25"/>
            <p:cNvSpPr/>
            <p:nvPr/>
          </p:nvSpPr>
          <p:spPr>
            <a:xfrm>
              <a:off x="3824" y="3128"/>
              <a:ext cx="1137" cy="144"/>
            </a:xfrm>
            <a:prstGeom prst="ellipse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0361" name="Oval 26"/>
            <p:cNvSpPr/>
            <p:nvPr/>
          </p:nvSpPr>
          <p:spPr>
            <a:xfrm>
              <a:off x="3824" y="2983"/>
              <a:ext cx="1137" cy="434"/>
            </a:xfrm>
            <a:prstGeom prst="ellipse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0362" name="Oval 27"/>
            <p:cNvSpPr/>
            <p:nvPr/>
          </p:nvSpPr>
          <p:spPr>
            <a:xfrm>
              <a:off x="3824" y="2716"/>
              <a:ext cx="1137" cy="968"/>
            </a:xfrm>
            <a:prstGeom prst="ellipse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0260" name="Freeform 28" descr="Stationery"/>
          <p:cNvSpPr/>
          <p:nvPr/>
        </p:nvSpPr>
        <p:spPr>
          <a:xfrm rot="678700">
            <a:off x="347663" y="2686050"/>
            <a:ext cx="2151062" cy="1998663"/>
          </a:xfrm>
          <a:custGeom>
            <a:avLst/>
            <a:gdLst>
              <a:gd name="txL" fmla="*/ 0 w 1205"/>
              <a:gd name="txT" fmla="*/ 0 h 1107"/>
              <a:gd name="txR" fmla="*/ 1205 w 1205"/>
              <a:gd name="txB" fmla="*/ 1107 h 110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205" h="1107">
                <a:moveTo>
                  <a:pt x="664" y="16"/>
                </a:moveTo>
                <a:cubicBezTo>
                  <a:pt x="584" y="24"/>
                  <a:pt x="384" y="8"/>
                  <a:pt x="280" y="64"/>
                </a:cubicBezTo>
                <a:cubicBezTo>
                  <a:pt x="176" y="120"/>
                  <a:pt x="80" y="256"/>
                  <a:pt x="40" y="352"/>
                </a:cubicBezTo>
                <a:cubicBezTo>
                  <a:pt x="0" y="448"/>
                  <a:pt x="32" y="552"/>
                  <a:pt x="40" y="640"/>
                </a:cubicBezTo>
                <a:cubicBezTo>
                  <a:pt x="48" y="728"/>
                  <a:pt x="36" y="813"/>
                  <a:pt x="88" y="880"/>
                </a:cubicBezTo>
                <a:cubicBezTo>
                  <a:pt x="140" y="947"/>
                  <a:pt x="246" y="1008"/>
                  <a:pt x="349" y="1043"/>
                </a:cubicBezTo>
                <a:cubicBezTo>
                  <a:pt x="452" y="1078"/>
                  <a:pt x="589" y="1107"/>
                  <a:pt x="705" y="1088"/>
                </a:cubicBezTo>
                <a:cubicBezTo>
                  <a:pt x="821" y="1069"/>
                  <a:pt x="967" y="1011"/>
                  <a:pt x="1048" y="928"/>
                </a:cubicBezTo>
                <a:cubicBezTo>
                  <a:pt x="1129" y="845"/>
                  <a:pt x="1179" y="700"/>
                  <a:pt x="1192" y="592"/>
                </a:cubicBezTo>
                <a:cubicBezTo>
                  <a:pt x="1205" y="484"/>
                  <a:pt x="1159" y="357"/>
                  <a:pt x="1127" y="277"/>
                </a:cubicBezTo>
                <a:cubicBezTo>
                  <a:pt x="1095" y="197"/>
                  <a:pt x="1061" y="155"/>
                  <a:pt x="1000" y="112"/>
                </a:cubicBezTo>
                <a:cubicBezTo>
                  <a:pt x="939" y="69"/>
                  <a:pt x="816" y="32"/>
                  <a:pt x="760" y="16"/>
                </a:cubicBezTo>
                <a:cubicBezTo>
                  <a:pt x="704" y="0"/>
                  <a:pt x="744" y="8"/>
                  <a:pt x="664" y="16"/>
                </a:cubicBezTo>
                <a:close/>
              </a:path>
            </a:pathLst>
          </a:custGeom>
          <a:blipFill rotWithShape="0">
            <a:blip r:embed="rId1"/>
          </a:blipFill>
          <a:ln w="9525" cap="flat" cmpd="sng">
            <a:prstDash val="solid"/>
            <a:headEnd type="none" w="med" len="med"/>
            <a:tailEnd type="none" w="med" len="med"/>
          </a:ln>
          <a:scene3d>
            <a:camera prst="legacyPerspectiveFront">
              <a:rot lat="21000000" lon="213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/>
          <a:p>
            <a:endParaRPr lang="en-US"/>
          </a:p>
        </p:txBody>
      </p:sp>
      <p:sp>
        <p:nvSpPr>
          <p:cNvPr id="10261" name="AutoShape 29"/>
          <p:cNvSpPr/>
          <p:nvPr/>
        </p:nvSpPr>
        <p:spPr>
          <a:xfrm>
            <a:off x="2124075" y="3586163"/>
            <a:ext cx="220663" cy="279400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0262" name="AutoShape 30"/>
          <p:cNvSpPr/>
          <p:nvPr/>
        </p:nvSpPr>
        <p:spPr>
          <a:xfrm>
            <a:off x="463550" y="3616325"/>
            <a:ext cx="220663" cy="279400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grpSp>
        <p:nvGrpSpPr>
          <p:cNvPr id="10263" name="Group 31"/>
          <p:cNvGrpSpPr/>
          <p:nvPr/>
        </p:nvGrpSpPr>
        <p:grpSpPr>
          <a:xfrm>
            <a:off x="615950" y="3041650"/>
            <a:ext cx="1574800" cy="1381125"/>
            <a:chOff x="3824" y="2716"/>
            <a:chExt cx="1137" cy="968"/>
          </a:xfrm>
        </p:grpSpPr>
        <p:sp>
          <p:nvSpPr>
            <p:cNvPr id="10355" name="Oval 32"/>
            <p:cNvSpPr/>
            <p:nvPr/>
          </p:nvSpPr>
          <p:spPr>
            <a:xfrm>
              <a:off x="3824" y="2862"/>
              <a:ext cx="1137" cy="677"/>
            </a:xfrm>
            <a:prstGeom prst="ellipse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0356" name="Oval 33"/>
            <p:cNvSpPr/>
            <p:nvPr/>
          </p:nvSpPr>
          <p:spPr>
            <a:xfrm>
              <a:off x="3824" y="3128"/>
              <a:ext cx="1137" cy="144"/>
            </a:xfrm>
            <a:prstGeom prst="ellipse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0357" name="Oval 34"/>
            <p:cNvSpPr/>
            <p:nvPr/>
          </p:nvSpPr>
          <p:spPr>
            <a:xfrm>
              <a:off x="3824" y="2983"/>
              <a:ext cx="1137" cy="434"/>
            </a:xfrm>
            <a:prstGeom prst="ellipse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0358" name="Oval 35"/>
            <p:cNvSpPr/>
            <p:nvPr/>
          </p:nvSpPr>
          <p:spPr>
            <a:xfrm>
              <a:off x="3824" y="2716"/>
              <a:ext cx="1137" cy="968"/>
            </a:xfrm>
            <a:prstGeom prst="ellipse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Group 36"/>
          <p:cNvGrpSpPr/>
          <p:nvPr/>
        </p:nvGrpSpPr>
        <p:grpSpPr>
          <a:xfrm>
            <a:off x="1352550" y="3694113"/>
            <a:ext cx="115888" cy="306387"/>
            <a:chOff x="2167" y="3128"/>
            <a:chExt cx="86" cy="290"/>
          </a:xfrm>
        </p:grpSpPr>
        <p:grpSp>
          <p:nvGrpSpPr>
            <p:cNvPr id="10347" name="Group 37"/>
            <p:cNvGrpSpPr/>
            <p:nvPr/>
          </p:nvGrpSpPr>
          <p:grpSpPr>
            <a:xfrm>
              <a:off x="2167" y="3128"/>
              <a:ext cx="60" cy="290"/>
              <a:chOff x="2167" y="3082"/>
              <a:chExt cx="60" cy="336"/>
            </a:xfrm>
          </p:grpSpPr>
          <p:sp>
            <p:nvSpPr>
              <p:cNvPr id="10352" name="Oval 38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53" name="Oval 39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54" name="Oval 40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0348" name="Group 41"/>
            <p:cNvGrpSpPr/>
            <p:nvPr/>
          </p:nvGrpSpPr>
          <p:grpSpPr>
            <a:xfrm flipH="1">
              <a:off x="2193" y="3128"/>
              <a:ext cx="60" cy="290"/>
              <a:chOff x="2167" y="3082"/>
              <a:chExt cx="60" cy="336"/>
            </a:xfrm>
          </p:grpSpPr>
          <p:sp>
            <p:nvSpPr>
              <p:cNvPr id="10349" name="Oval 42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50" name="Oval 43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51" name="Oval 44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8" name="Group 45"/>
          <p:cNvGrpSpPr/>
          <p:nvPr/>
        </p:nvGrpSpPr>
        <p:grpSpPr>
          <a:xfrm>
            <a:off x="1328738" y="3290888"/>
            <a:ext cx="120650" cy="282575"/>
            <a:chOff x="2167" y="3128"/>
            <a:chExt cx="86" cy="290"/>
          </a:xfrm>
        </p:grpSpPr>
        <p:grpSp>
          <p:nvGrpSpPr>
            <p:cNvPr id="10339" name="Group 46"/>
            <p:cNvGrpSpPr/>
            <p:nvPr/>
          </p:nvGrpSpPr>
          <p:grpSpPr>
            <a:xfrm>
              <a:off x="2167" y="3128"/>
              <a:ext cx="60" cy="290"/>
              <a:chOff x="2167" y="3082"/>
              <a:chExt cx="60" cy="336"/>
            </a:xfrm>
          </p:grpSpPr>
          <p:sp>
            <p:nvSpPr>
              <p:cNvPr id="10344" name="Oval 47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45" name="Oval 48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46" name="Oval 49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0340" name="Group 50"/>
            <p:cNvGrpSpPr/>
            <p:nvPr/>
          </p:nvGrpSpPr>
          <p:grpSpPr>
            <a:xfrm flipH="1">
              <a:off x="2193" y="3128"/>
              <a:ext cx="60" cy="290"/>
              <a:chOff x="2167" y="3082"/>
              <a:chExt cx="60" cy="336"/>
            </a:xfrm>
          </p:grpSpPr>
          <p:sp>
            <p:nvSpPr>
              <p:cNvPr id="10341" name="Oval 51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42" name="Oval 52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43" name="Oval 53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1" name="Group 54"/>
          <p:cNvGrpSpPr/>
          <p:nvPr/>
        </p:nvGrpSpPr>
        <p:grpSpPr>
          <a:xfrm>
            <a:off x="989013" y="3448050"/>
            <a:ext cx="133350" cy="285750"/>
            <a:chOff x="2167" y="3128"/>
            <a:chExt cx="86" cy="290"/>
          </a:xfrm>
        </p:grpSpPr>
        <p:grpSp>
          <p:nvGrpSpPr>
            <p:cNvPr id="10331" name="Group 55"/>
            <p:cNvGrpSpPr/>
            <p:nvPr/>
          </p:nvGrpSpPr>
          <p:grpSpPr>
            <a:xfrm>
              <a:off x="2167" y="3128"/>
              <a:ext cx="60" cy="290"/>
              <a:chOff x="2167" y="3082"/>
              <a:chExt cx="60" cy="336"/>
            </a:xfrm>
          </p:grpSpPr>
          <p:sp>
            <p:nvSpPr>
              <p:cNvPr id="10336" name="Oval 56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37" name="Oval 57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38" name="Oval 58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0332" name="Group 59"/>
            <p:cNvGrpSpPr/>
            <p:nvPr/>
          </p:nvGrpSpPr>
          <p:grpSpPr>
            <a:xfrm flipH="1">
              <a:off x="2193" y="3128"/>
              <a:ext cx="60" cy="290"/>
              <a:chOff x="2167" y="3082"/>
              <a:chExt cx="60" cy="336"/>
            </a:xfrm>
          </p:grpSpPr>
          <p:sp>
            <p:nvSpPr>
              <p:cNvPr id="10333" name="Oval 60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34" name="Oval 61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35" name="Oval 62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4" name="Group 63"/>
          <p:cNvGrpSpPr/>
          <p:nvPr/>
        </p:nvGrpSpPr>
        <p:grpSpPr>
          <a:xfrm>
            <a:off x="1160463" y="3716338"/>
            <a:ext cx="120650" cy="250825"/>
            <a:chOff x="2167" y="3128"/>
            <a:chExt cx="86" cy="290"/>
          </a:xfrm>
        </p:grpSpPr>
        <p:grpSp>
          <p:nvGrpSpPr>
            <p:cNvPr id="10323" name="Group 64"/>
            <p:cNvGrpSpPr/>
            <p:nvPr/>
          </p:nvGrpSpPr>
          <p:grpSpPr>
            <a:xfrm>
              <a:off x="2167" y="3128"/>
              <a:ext cx="60" cy="290"/>
              <a:chOff x="2167" y="3082"/>
              <a:chExt cx="60" cy="336"/>
            </a:xfrm>
          </p:grpSpPr>
          <p:sp>
            <p:nvSpPr>
              <p:cNvPr id="10328" name="Oval 65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29" name="Oval 66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30" name="Oval 67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0324" name="Group 68"/>
            <p:cNvGrpSpPr/>
            <p:nvPr/>
          </p:nvGrpSpPr>
          <p:grpSpPr>
            <a:xfrm flipH="1">
              <a:off x="2193" y="3128"/>
              <a:ext cx="60" cy="290"/>
              <a:chOff x="2167" y="3082"/>
              <a:chExt cx="60" cy="336"/>
            </a:xfrm>
          </p:grpSpPr>
          <p:sp>
            <p:nvSpPr>
              <p:cNvPr id="10325" name="Oval 69"/>
              <p:cNvSpPr/>
              <p:nvPr/>
            </p:nvSpPr>
            <p:spPr>
              <a:xfrm>
                <a:off x="2179" y="3215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26" name="Oval 70"/>
              <p:cNvSpPr/>
              <p:nvPr/>
            </p:nvSpPr>
            <p:spPr>
              <a:xfrm rot="-770803">
                <a:off x="2170" y="3082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27" name="Oval 71"/>
              <p:cNvSpPr/>
              <p:nvPr/>
            </p:nvSpPr>
            <p:spPr>
              <a:xfrm rot="770803" flipV="1">
                <a:off x="2167" y="3249"/>
                <a:ext cx="24" cy="169"/>
              </a:xfrm>
              <a:prstGeom prst="ellipse">
                <a:avLst/>
              </a:prstGeom>
              <a:solidFill>
                <a:srgbClr val="0000FF"/>
              </a:solidFill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vi-VN" altLang="x-none" dirty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0268" name="Text Box 72"/>
          <p:cNvSpPr txBox="1"/>
          <p:nvPr/>
        </p:nvSpPr>
        <p:spPr>
          <a:xfrm>
            <a:off x="117475" y="2162175"/>
            <a:ext cx="2611438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Tế bào mẹ</a:t>
            </a:r>
            <a:endParaRPr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69" name="Text Box 73"/>
          <p:cNvSpPr txBox="1"/>
          <p:nvPr/>
        </p:nvSpPr>
        <p:spPr>
          <a:xfrm>
            <a:off x="3151188" y="2162175"/>
            <a:ext cx="2611437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Kì trung gian</a:t>
            </a:r>
            <a:endParaRPr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70" name="Text Box 74"/>
          <p:cNvSpPr txBox="1"/>
          <p:nvPr/>
        </p:nvSpPr>
        <p:spPr>
          <a:xfrm>
            <a:off x="6261100" y="2162175"/>
            <a:ext cx="2611438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Kì đầu</a:t>
            </a:r>
            <a:endParaRPr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71" name="Text Box 75"/>
          <p:cNvSpPr txBox="1"/>
          <p:nvPr/>
        </p:nvSpPr>
        <p:spPr>
          <a:xfrm>
            <a:off x="2728913" y="3394075"/>
            <a:ext cx="207327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Kì giữa</a:t>
            </a:r>
            <a:endParaRPr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72" name="Freeform 76" descr="Stationery"/>
          <p:cNvSpPr/>
          <p:nvPr/>
        </p:nvSpPr>
        <p:spPr>
          <a:xfrm rot="678700">
            <a:off x="342900" y="-20637"/>
            <a:ext cx="2182813" cy="2028825"/>
          </a:xfrm>
          <a:custGeom>
            <a:avLst/>
            <a:gdLst>
              <a:gd name="txL" fmla="*/ 0 w 1205"/>
              <a:gd name="txT" fmla="*/ 0 h 1107"/>
              <a:gd name="txR" fmla="*/ 1205 w 1205"/>
              <a:gd name="txB" fmla="*/ 1107 h 110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205" h="1107">
                <a:moveTo>
                  <a:pt x="664" y="16"/>
                </a:moveTo>
                <a:cubicBezTo>
                  <a:pt x="584" y="24"/>
                  <a:pt x="384" y="8"/>
                  <a:pt x="280" y="64"/>
                </a:cubicBezTo>
                <a:cubicBezTo>
                  <a:pt x="176" y="120"/>
                  <a:pt x="80" y="256"/>
                  <a:pt x="40" y="352"/>
                </a:cubicBezTo>
                <a:cubicBezTo>
                  <a:pt x="0" y="448"/>
                  <a:pt x="32" y="552"/>
                  <a:pt x="40" y="640"/>
                </a:cubicBezTo>
                <a:cubicBezTo>
                  <a:pt x="48" y="728"/>
                  <a:pt x="36" y="813"/>
                  <a:pt x="88" y="880"/>
                </a:cubicBezTo>
                <a:cubicBezTo>
                  <a:pt x="140" y="947"/>
                  <a:pt x="246" y="1008"/>
                  <a:pt x="349" y="1043"/>
                </a:cubicBezTo>
                <a:cubicBezTo>
                  <a:pt x="452" y="1078"/>
                  <a:pt x="589" y="1107"/>
                  <a:pt x="705" y="1088"/>
                </a:cubicBezTo>
                <a:cubicBezTo>
                  <a:pt x="821" y="1069"/>
                  <a:pt x="967" y="1011"/>
                  <a:pt x="1048" y="928"/>
                </a:cubicBezTo>
                <a:cubicBezTo>
                  <a:pt x="1129" y="845"/>
                  <a:pt x="1179" y="700"/>
                  <a:pt x="1192" y="592"/>
                </a:cubicBezTo>
                <a:cubicBezTo>
                  <a:pt x="1205" y="484"/>
                  <a:pt x="1159" y="357"/>
                  <a:pt x="1127" y="277"/>
                </a:cubicBezTo>
                <a:cubicBezTo>
                  <a:pt x="1095" y="197"/>
                  <a:pt x="1061" y="155"/>
                  <a:pt x="1000" y="112"/>
                </a:cubicBezTo>
                <a:cubicBezTo>
                  <a:pt x="939" y="69"/>
                  <a:pt x="816" y="32"/>
                  <a:pt x="760" y="16"/>
                </a:cubicBezTo>
                <a:cubicBezTo>
                  <a:pt x="704" y="0"/>
                  <a:pt x="744" y="8"/>
                  <a:pt x="664" y="16"/>
                </a:cubicBezTo>
                <a:close/>
              </a:path>
            </a:pathLst>
          </a:custGeom>
          <a:blipFill rotWithShape="0">
            <a:blip r:embed="rId1"/>
          </a:blipFill>
          <a:ln w="9525" cap="flat" cmpd="sng">
            <a:prstDash val="solid"/>
            <a:headEnd type="none" w="med" len="med"/>
            <a:tailEnd type="none" w="med" len="med"/>
          </a:ln>
          <a:scene3d>
            <a:camera prst="legacyPerspectiveFront">
              <a:rot lat="21000000" lon="213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/>
          <a:p>
            <a:endParaRPr lang="en-US"/>
          </a:p>
        </p:txBody>
      </p:sp>
      <p:sp>
        <p:nvSpPr>
          <p:cNvPr id="10273" name="Freeform 77"/>
          <p:cNvSpPr/>
          <p:nvPr/>
        </p:nvSpPr>
        <p:spPr>
          <a:xfrm>
            <a:off x="730250" y="393700"/>
            <a:ext cx="1244600" cy="1155700"/>
          </a:xfrm>
          <a:custGeom>
            <a:avLst/>
            <a:gdLst>
              <a:gd name="txL" fmla="*/ 0 w 1205"/>
              <a:gd name="txT" fmla="*/ 0 h 1107"/>
              <a:gd name="txR" fmla="*/ 1205 w 1205"/>
              <a:gd name="txB" fmla="*/ 1107 h 110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205" h="1107">
                <a:moveTo>
                  <a:pt x="664" y="16"/>
                </a:moveTo>
                <a:cubicBezTo>
                  <a:pt x="584" y="24"/>
                  <a:pt x="384" y="8"/>
                  <a:pt x="280" y="64"/>
                </a:cubicBezTo>
                <a:cubicBezTo>
                  <a:pt x="176" y="120"/>
                  <a:pt x="80" y="256"/>
                  <a:pt x="40" y="352"/>
                </a:cubicBezTo>
                <a:cubicBezTo>
                  <a:pt x="0" y="448"/>
                  <a:pt x="32" y="552"/>
                  <a:pt x="40" y="640"/>
                </a:cubicBezTo>
                <a:cubicBezTo>
                  <a:pt x="48" y="728"/>
                  <a:pt x="36" y="813"/>
                  <a:pt x="88" y="880"/>
                </a:cubicBezTo>
                <a:cubicBezTo>
                  <a:pt x="140" y="947"/>
                  <a:pt x="246" y="1008"/>
                  <a:pt x="349" y="1043"/>
                </a:cubicBezTo>
                <a:cubicBezTo>
                  <a:pt x="452" y="1078"/>
                  <a:pt x="589" y="1107"/>
                  <a:pt x="705" y="1088"/>
                </a:cubicBezTo>
                <a:cubicBezTo>
                  <a:pt x="821" y="1069"/>
                  <a:pt x="967" y="1011"/>
                  <a:pt x="1048" y="928"/>
                </a:cubicBezTo>
                <a:cubicBezTo>
                  <a:pt x="1129" y="845"/>
                  <a:pt x="1179" y="700"/>
                  <a:pt x="1192" y="592"/>
                </a:cubicBezTo>
                <a:cubicBezTo>
                  <a:pt x="1205" y="484"/>
                  <a:pt x="1159" y="357"/>
                  <a:pt x="1127" y="277"/>
                </a:cubicBezTo>
                <a:cubicBezTo>
                  <a:pt x="1095" y="197"/>
                  <a:pt x="1061" y="155"/>
                  <a:pt x="1000" y="112"/>
                </a:cubicBezTo>
                <a:cubicBezTo>
                  <a:pt x="939" y="69"/>
                  <a:pt x="816" y="32"/>
                  <a:pt x="760" y="16"/>
                </a:cubicBezTo>
                <a:cubicBezTo>
                  <a:pt x="704" y="0"/>
                  <a:pt x="744" y="8"/>
                  <a:pt x="664" y="16"/>
                </a:cubicBezTo>
                <a:close/>
              </a:path>
            </a:pathLst>
          </a:custGeom>
          <a:solidFill>
            <a:srgbClr val="FF99CC">
              <a:alpha val="100000"/>
            </a:srgbClr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10274" name="Freeform 78"/>
          <p:cNvSpPr/>
          <p:nvPr/>
        </p:nvSpPr>
        <p:spPr>
          <a:xfrm>
            <a:off x="844550" y="506413"/>
            <a:ext cx="374650" cy="742950"/>
          </a:xfrm>
          <a:custGeom>
            <a:avLst/>
            <a:gdLst>
              <a:gd name="txL" fmla="*/ 0 w 208"/>
              <a:gd name="txT" fmla="*/ 0 h 412"/>
              <a:gd name="txR" fmla="*/ 208 w 208"/>
              <a:gd name="txB" fmla="*/ 412 h 412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08" h="412">
                <a:moveTo>
                  <a:pt x="130" y="0"/>
                </a:moveTo>
                <a:cubicBezTo>
                  <a:pt x="74" y="9"/>
                  <a:pt x="58" y="12"/>
                  <a:pt x="21" y="49"/>
                </a:cubicBezTo>
                <a:cubicBezTo>
                  <a:pt x="16" y="64"/>
                  <a:pt x="0" y="92"/>
                  <a:pt x="21" y="107"/>
                </a:cubicBezTo>
                <a:cubicBezTo>
                  <a:pt x="38" y="119"/>
                  <a:pt x="80" y="127"/>
                  <a:pt x="80" y="127"/>
                </a:cubicBezTo>
                <a:cubicBezTo>
                  <a:pt x="86" y="134"/>
                  <a:pt x="92" y="141"/>
                  <a:pt x="100" y="147"/>
                </a:cubicBezTo>
                <a:cubicBezTo>
                  <a:pt x="108" y="152"/>
                  <a:pt x="122" y="150"/>
                  <a:pt x="130" y="156"/>
                </a:cubicBezTo>
                <a:cubicBezTo>
                  <a:pt x="146" y="170"/>
                  <a:pt x="152" y="196"/>
                  <a:pt x="159" y="214"/>
                </a:cubicBezTo>
                <a:cubicBezTo>
                  <a:pt x="140" y="243"/>
                  <a:pt x="142" y="250"/>
                  <a:pt x="109" y="264"/>
                </a:cubicBezTo>
                <a:cubicBezTo>
                  <a:pt x="91" y="272"/>
                  <a:pt x="51" y="283"/>
                  <a:pt x="51" y="283"/>
                </a:cubicBezTo>
                <a:cubicBezTo>
                  <a:pt x="17" y="336"/>
                  <a:pt x="35" y="328"/>
                  <a:pt x="71" y="371"/>
                </a:cubicBezTo>
                <a:cubicBezTo>
                  <a:pt x="78" y="380"/>
                  <a:pt x="80" y="395"/>
                  <a:pt x="90" y="401"/>
                </a:cubicBezTo>
                <a:cubicBezTo>
                  <a:pt x="108" y="412"/>
                  <a:pt x="142" y="391"/>
                  <a:pt x="142" y="391"/>
                </a:cubicBezTo>
                <a:cubicBezTo>
                  <a:pt x="168" y="350"/>
                  <a:pt x="157" y="390"/>
                  <a:pt x="208" y="390"/>
                </a:cubicBezTo>
              </a:path>
            </a:pathLst>
          </a:custGeom>
          <a:noFill/>
          <a:ln w="1270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0275" name="Freeform 79"/>
          <p:cNvSpPr/>
          <p:nvPr/>
        </p:nvSpPr>
        <p:spPr>
          <a:xfrm>
            <a:off x="1087438" y="490538"/>
            <a:ext cx="712787" cy="695325"/>
          </a:xfrm>
          <a:custGeom>
            <a:avLst/>
            <a:gdLst>
              <a:gd name="txL" fmla="*/ 0 w 451"/>
              <a:gd name="txT" fmla="*/ 0 h 441"/>
              <a:gd name="txR" fmla="*/ 451 w 451"/>
              <a:gd name="txB" fmla="*/ 441 h 441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451" h="441">
                <a:moveTo>
                  <a:pt x="378" y="441"/>
                </a:moveTo>
                <a:cubicBezTo>
                  <a:pt x="424" y="391"/>
                  <a:pt x="441" y="286"/>
                  <a:pt x="451" y="229"/>
                </a:cubicBezTo>
                <a:cubicBezTo>
                  <a:pt x="446" y="213"/>
                  <a:pt x="443" y="179"/>
                  <a:pt x="413" y="183"/>
                </a:cubicBezTo>
                <a:cubicBezTo>
                  <a:pt x="389" y="187"/>
                  <a:pt x="345" y="213"/>
                  <a:pt x="345" y="213"/>
                </a:cubicBezTo>
                <a:cubicBezTo>
                  <a:pt x="335" y="212"/>
                  <a:pt x="325" y="211"/>
                  <a:pt x="315" y="213"/>
                </a:cubicBezTo>
                <a:cubicBezTo>
                  <a:pt x="302" y="215"/>
                  <a:pt x="291" y="227"/>
                  <a:pt x="281" y="228"/>
                </a:cubicBezTo>
                <a:cubicBezTo>
                  <a:pt x="256" y="231"/>
                  <a:pt x="233" y="214"/>
                  <a:pt x="216" y="205"/>
                </a:cubicBezTo>
                <a:cubicBezTo>
                  <a:pt x="214" y="169"/>
                  <a:pt x="208" y="165"/>
                  <a:pt x="229" y="128"/>
                </a:cubicBezTo>
                <a:cubicBezTo>
                  <a:pt x="240" y="108"/>
                  <a:pt x="270" y="68"/>
                  <a:pt x="270" y="68"/>
                </a:cubicBezTo>
                <a:cubicBezTo>
                  <a:pt x="267" y="0"/>
                  <a:pt x="255" y="20"/>
                  <a:pt x="194" y="13"/>
                </a:cubicBezTo>
                <a:cubicBezTo>
                  <a:pt x="181" y="13"/>
                  <a:pt x="170" y="3"/>
                  <a:pt x="158" y="5"/>
                </a:cubicBezTo>
                <a:cubicBezTo>
                  <a:pt x="133" y="10"/>
                  <a:pt x="89" y="36"/>
                  <a:pt x="89" y="36"/>
                </a:cubicBezTo>
                <a:cubicBezTo>
                  <a:pt x="92" y="89"/>
                  <a:pt x="19" y="75"/>
                  <a:pt x="0" y="85"/>
                </a:cubicBezTo>
              </a:path>
            </a:pathLst>
          </a:custGeom>
          <a:noFill/>
          <a:ln w="1270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0276" name="Freeform 80"/>
          <p:cNvSpPr/>
          <p:nvPr/>
        </p:nvSpPr>
        <p:spPr>
          <a:xfrm>
            <a:off x="1174750" y="660400"/>
            <a:ext cx="153988" cy="787400"/>
          </a:xfrm>
          <a:custGeom>
            <a:avLst/>
            <a:gdLst>
              <a:gd name="txL" fmla="*/ 0 w 236"/>
              <a:gd name="txT" fmla="*/ 0 h 478"/>
              <a:gd name="txR" fmla="*/ 236 w 236"/>
              <a:gd name="txB" fmla="*/ 478 h 478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36" h="478">
                <a:moveTo>
                  <a:pt x="147" y="0"/>
                </a:moveTo>
                <a:cubicBezTo>
                  <a:pt x="84" y="10"/>
                  <a:pt x="66" y="14"/>
                  <a:pt x="24" y="56"/>
                </a:cubicBezTo>
                <a:cubicBezTo>
                  <a:pt x="18" y="73"/>
                  <a:pt x="0" y="105"/>
                  <a:pt x="24" y="122"/>
                </a:cubicBezTo>
                <a:cubicBezTo>
                  <a:pt x="43" y="136"/>
                  <a:pt x="91" y="144"/>
                  <a:pt x="91" y="144"/>
                </a:cubicBezTo>
                <a:cubicBezTo>
                  <a:pt x="98" y="152"/>
                  <a:pt x="104" y="161"/>
                  <a:pt x="113" y="167"/>
                </a:cubicBezTo>
                <a:cubicBezTo>
                  <a:pt x="123" y="173"/>
                  <a:pt x="138" y="171"/>
                  <a:pt x="147" y="178"/>
                </a:cubicBezTo>
                <a:cubicBezTo>
                  <a:pt x="166" y="193"/>
                  <a:pt x="173" y="223"/>
                  <a:pt x="180" y="244"/>
                </a:cubicBezTo>
                <a:cubicBezTo>
                  <a:pt x="159" y="276"/>
                  <a:pt x="161" y="284"/>
                  <a:pt x="124" y="300"/>
                </a:cubicBezTo>
                <a:cubicBezTo>
                  <a:pt x="103" y="309"/>
                  <a:pt x="58" y="322"/>
                  <a:pt x="58" y="322"/>
                </a:cubicBezTo>
                <a:cubicBezTo>
                  <a:pt x="19" y="382"/>
                  <a:pt x="40" y="373"/>
                  <a:pt x="80" y="422"/>
                </a:cubicBezTo>
                <a:cubicBezTo>
                  <a:pt x="89" y="432"/>
                  <a:pt x="91" y="449"/>
                  <a:pt x="102" y="456"/>
                </a:cubicBezTo>
                <a:cubicBezTo>
                  <a:pt x="122" y="469"/>
                  <a:pt x="169" y="478"/>
                  <a:pt x="169" y="478"/>
                </a:cubicBezTo>
                <a:cubicBezTo>
                  <a:pt x="199" y="431"/>
                  <a:pt x="178" y="444"/>
                  <a:pt x="236" y="444"/>
                </a:cubicBezTo>
              </a:path>
            </a:pathLst>
          </a:custGeom>
          <a:noFill/>
          <a:ln w="127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0277" name="Freeform 81"/>
          <p:cNvSpPr/>
          <p:nvPr/>
        </p:nvSpPr>
        <p:spPr>
          <a:xfrm rot="3920436">
            <a:off x="1109663" y="776288"/>
            <a:ext cx="763587" cy="319087"/>
          </a:xfrm>
          <a:custGeom>
            <a:avLst/>
            <a:gdLst>
              <a:gd name="txL" fmla="*/ 0 w 451"/>
              <a:gd name="txT" fmla="*/ 0 h 441"/>
              <a:gd name="txR" fmla="*/ 451 w 451"/>
              <a:gd name="txB" fmla="*/ 441 h 441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451" h="441">
                <a:moveTo>
                  <a:pt x="378" y="441"/>
                </a:moveTo>
                <a:cubicBezTo>
                  <a:pt x="424" y="391"/>
                  <a:pt x="441" y="286"/>
                  <a:pt x="451" y="229"/>
                </a:cubicBezTo>
                <a:cubicBezTo>
                  <a:pt x="446" y="213"/>
                  <a:pt x="443" y="179"/>
                  <a:pt x="413" y="183"/>
                </a:cubicBezTo>
                <a:cubicBezTo>
                  <a:pt x="389" y="187"/>
                  <a:pt x="345" y="213"/>
                  <a:pt x="345" y="213"/>
                </a:cubicBezTo>
                <a:cubicBezTo>
                  <a:pt x="335" y="212"/>
                  <a:pt x="325" y="211"/>
                  <a:pt x="315" y="213"/>
                </a:cubicBezTo>
                <a:cubicBezTo>
                  <a:pt x="302" y="215"/>
                  <a:pt x="291" y="227"/>
                  <a:pt x="281" y="228"/>
                </a:cubicBezTo>
                <a:cubicBezTo>
                  <a:pt x="256" y="231"/>
                  <a:pt x="233" y="214"/>
                  <a:pt x="216" y="205"/>
                </a:cubicBezTo>
                <a:cubicBezTo>
                  <a:pt x="214" y="169"/>
                  <a:pt x="208" y="165"/>
                  <a:pt x="229" y="128"/>
                </a:cubicBezTo>
                <a:cubicBezTo>
                  <a:pt x="240" y="108"/>
                  <a:pt x="270" y="68"/>
                  <a:pt x="270" y="68"/>
                </a:cubicBezTo>
                <a:cubicBezTo>
                  <a:pt x="267" y="0"/>
                  <a:pt x="255" y="20"/>
                  <a:pt x="194" y="13"/>
                </a:cubicBezTo>
                <a:cubicBezTo>
                  <a:pt x="181" y="13"/>
                  <a:pt x="170" y="3"/>
                  <a:pt x="158" y="5"/>
                </a:cubicBezTo>
                <a:cubicBezTo>
                  <a:pt x="133" y="10"/>
                  <a:pt x="89" y="36"/>
                  <a:pt x="89" y="36"/>
                </a:cubicBezTo>
                <a:cubicBezTo>
                  <a:pt x="92" y="89"/>
                  <a:pt x="19" y="75"/>
                  <a:pt x="0" y="85"/>
                </a:cubicBezTo>
              </a:path>
            </a:pathLst>
          </a:custGeom>
          <a:noFill/>
          <a:ln w="12700" cap="flat" cmpd="sng">
            <a:solidFill>
              <a:srgbClr val="0000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0278" name="AutoShape 82"/>
          <p:cNvSpPr/>
          <p:nvPr/>
        </p:nvSpPr>
        <p:spPr>
          <a:xfrm>
            <a:off x="1557338" y="152400"/>
            <a:ext cx="220662" cy="280988"/>
          </a:xfrm>
          <a:prstGeom prst="sun">
            <a:avLst>
              <a:gd name="adj" fmla="val 25000"/>
            </a:avLst>
          </a:prstGeom>
          <a:solidFill>
            <a:srgbClr val="00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0279" name="Oval 83"/>
          <p:cNvSpPr/>
          <p:nvPr/>
        </p:nvSpPr>
        <p:spPr>
          <a:xfrm>
            <a:off x="1057275" y="815975"/>
            <a:ext cx="85725" cy="85725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0280" name="Oval 84"/>
          <p:cNvSpPr/>
          <p:nvPr/>
        </p:nvSpPr>
        <p:spPr>
          <a:xfrm>
            <a:off x="1357313" y="727075"/>
            <a:ext cx="85725" cy="85725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0281" name="Oval 85"/>
          <p:cNvSpPr/>
          <p:nvPr/>
        </p:nvSpPr>
        <p:spPr>
          <a:xfrm>
            <a:off x="1430338" y="890588"/>
            <a:ext cx="85725" cy="85725"/>
          </a:xfrm>
          <a:prstGeom prst="ellipse">
            <a:avLst/>
          </a:prstGeom>
          <a:solidFill>
            <a:srgbClr val="0000FF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0282" name="Oval 86"/>
          <p:cNvSpPr/>
          <p:nvPr/>
        </p:nvSpPr>
        <p:spPr>
          <a:xfrm>
            <a:off x="1254125" y="984250"/>
            <a:ext cx="85725" cy="85725"/>
          </a:xfrm>
          <a:prstGeom prst="ellipse">
            <a:avLst/>
          </a:prstGeom>
          <a:solidFill>
            <a:srgbClr val="0000FF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sp>
        <p:nvSpPr>
          <p:cNvPr id="10283" name="Oval 87"/>
          <p:cNvSpPr/>
          <p:nvPr/>
        </p:nvSpPr>
        <p:spPr>
          <a:xfrm>
            <a:off x="996950" y="1173163"/>
            <a:ext cx="173038" cy="173037"/>
          </a:xfrm>
          <a:prstGeom prst="ellipse">
            <a:avLst/>
          </a:prstGeom>
          <a:solidFill>
            <a:srgbClr val="993366"/>
          </a:solidFill>
          <a:ln w="9525">
            <a:noFill/>
          </a:ln>
        </p:spPr>
        <p:txBody>
          <a:bodyPr wrap="none" anchor="ctr" anchorCtr="0"/>
          <a:p>
            <a:endParaRPr lang="vi-VN" altLang="x-none" dirty="0">
              <a:latin typeface="Times New Roman" panose="02020603050405020304" pitchFamily="18" charset="0"/>
            </a:endParaRPr>
          </a:p>
        </p:txBody>
      </p:sp>
      <p:grpSp>
        <p:nvGrpSpPr>
          <p:cNvPr id="17" name="Group 88"/>
          <p:cNvGrpSpPr/>
          <p:nvPr/>
        </p:nvGrpSpPr>
        <p:grpSpPr>
          <a:xfrm>
            <a:off x="906463" y="3346450"/>
            <a:ext cx="862012" cy="769938"/>
            <a:chOff x="4956" y="2183"/>
            <a:chExt cx="543" cy="485"/>
          </a:xfrm>
        </p:grpSpPr>
        <p:sp>
          <p:nvSpPr>
            <p:cNvPr id="10311" name="Freeform 89"/>
            <p:cNvSpPr/>
            <p:nvPr/>
          </p:nvSpPr>
          <p:spPr>
            <a:xfrm>
              <a:off x="4956" y="2220"/>
              <a:ext cx="170" cy="289"/>
            </a:xfrm>
            <a:custGeom>
              <a:avLst/>
              <a:gdLst>
                <a:gd name="txL" fmla="*/ 0 w 208"/>
                <a:gd name="txT" fmla="*/ 0 h 412"/>
                <a:gd name="txR" fmla="*/ 208 w 208"/>
                <a:gd name="txB" fmla="*/ 412 h 412"/>
              </a:gdLst>
              <a:ahLst/>
              <a:cxnLst>
                <a:cxn ang="0">
                  <a:pos x="5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5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9" y="1"/>
                </a:cxn>
              </a:cxnLst>
              <a:rect l="txL" t="txT" r="txR" b="txB"/>
              <a:pathLst>
                <a:path w="208" h="412">
                  <a:moveTo>
                    <a:pt x="130" y="0"/>
                  </a:moveTo>
                  <a:cubicBezTo>
                    <a:pt x="74" y="9"/>
                    <a:pt x="58" y="12"/>
                    <a:pt x="21" y="49"/>
                  </a:cubicBezTo>
                  <a:cubicBezTo>
                    <a:pt x="16" y="64"/>
                    <a:pt x="0" y="92"/>
                    <a:pt x="21" y="107"/>
                  </a:cubicBezTo>
                  <a:cubicBezTo>
                    <a:pt x="38" y="119"/>
                    <a:pt x="80" y="127"/>
                    <a:pt x="80" y="127"/>
                  </a:cubicBezTo>
                  <a:cubicBezTo>
                    <a:pt x="86" y="134"/>
                    <a:pt x="92" y="141"/>
                    <a:pt x="100" y="147"/>
                  </a:cubicBezTo>
                  <a:cubicBezTo>
                    <a:pt x="108" y="152"/>
                    <a:pt x="122" y="150"/>
                    <a:pt x="130" y="156"/>
                  </a:cubicBezTo>
                  <a:cubicBezTo>
                    <a:pt x="146" y="170"/>
                    <a:pt x="152" y="196"/>
                    <a:pt x="159" y="214"/>
                  </a:cubicBezTo>
                  <a:cubicBezTo>
                    <a:pt x="140" y="243"/>
                    <a:pt x="142" y="250"/>
                    <a:pt x="109" y="264"/>
                  </a:cubicBezTo>
                  <a:cubicBezTo>
                    <a:pt x="91" y="272"/>
                    <a:pt x="51" y="283"/>
                    <a:pt x="51" y="283"/>
                  </a:cubicBezTo>
                  <a:cubicBezTo>
                    <a:pt x="17" y="336"/>
                    <a:pt x="35" y="328"/>
                    <a:pt x="71" y="371"/>
                  </a:cubicBezTo>
                  <a:cubicBezTo>
                    <a:pt x="78" y="380"/>
                    <a:pt x="80" y="395"/>
                    <a:pt x="90" y="401"/>
                  </a:cubicBezTo>
                  <a:cubicBezTo>
                    <a:pt x="108" y="412"/>
                    <a:pt x="142" y="391"/>
                    <a:pt x="142" y="391"/>
                  </a:cubicBezTo>
                  <a:cubicBezTo>
                    <a:pt x="168" y="350"/>
                    <a:pt x="157" y="390"/>
                    <a:pt x="208" y="390"/>
                  </a:cubicBezTo>
                </a:path>
              </a:pathLst>
            </a:custGeom>
            <a:noFill/>
            <a:ln w="3175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312" name="Freeform 90"/>
            <p:cNvSpPr/>
            <p:nvPr/>
          </p:nvSpPr>
          <p:spPr>
            <a:xfrm>
              <a:off x="5148" y="2203"/>
              <a:ext cx="322" cy="271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3175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313" name="Freeform 91"/>
            <p:cNvSpPr/>
            <p:nvPr/>
          </p:nvSpPr>
          <p:spPr>
            <a:xfrm>
              <a:off x="5158" y="2354"/>
              <a:ext cx="70" cy="306"/>
            </a:xfrm>
            <a:custGeom>
              <a:avLst/>
              <a:gdLst>
                <a:gd name="txL" fmla="*/ 0 w 236"/>
                <a:gd name="txT" fmla="*/ 0 h 478"/>
                <a:gd name="txR" fmla="*/ 236 w 236"/>
                <a:gd name="txB" fmla="*/ 478 h 478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36" h="478">
                  <a:moveTo>
                    <a:pt x="147" y="0"/>
                  </a:moveTo>
                  <a:cubicBezTo>
                    <a:pt x="84" y="10"/>
                    <a:pt x="66" y="14"/>
                    <a:pt x="24" y="56"/>
                  </a:cubicBezTo>
                  <a:cubicBezTo>
                    <a:pt x="18" y="73"/>
                    <a:pt x="0" y="105"/>
                    <a:pt x="24" y="122"/>
                  </a:cubicBezTo>
                  <a:cubicBezTo>
                    <a:pt x="43" y="136"/>
                    <a:pt x="91" y="144"/>
                    <a:pt x="91" y="144"/>
                  </a:cubicBezTo>
                  <a:cubicBezTo>
                    <a:pt x="98" y="152"/>
                    <a:pt x="104" y="161"/>
                    <a:pt x="113" y="167"/>
                  </a:cubicBezTo>
                  <a:cubicBezTo>
                    <a:pt x="123" y="173"/>
                    <a:pt x="138" y="171"/>
                    <a:pt x="147" y="178"/>
                  </a:cubicBezTo>
                  <a:cubicBezTo>
                    <a:pt x="166" y="193"/>
                    <a:pt x="173" y="223"/>
                    <a:pt x="180" y="244"/>
                  </a:cubicBezTo>
                  <a:cubicBezTo>
                    <a:pt x="159" y="276"/>
                    <a:pt x="161" y="284"/>
                    <a:pt x="124" y="300"/>
                  </a:cubicBezTo>
                  <a:cubicBezTo>
                    <a:pt x="103" y="309"/>
                    <a:pt x="58" y="322"/>
                    <a:pt x="58" y="322"/>
                  </a:cubicBezTo>
                  <a:cubicBezTo>
                    <a:pt x="19" y="382"/>
                    <a:pt x="40" y="373"/>
                    <a:pt x="80" y="422"/>
                  </a:cubicBezTo>
                  <a:cubicBezTo>
                    <a:pt x="89" y="432"/>
                    <a:pt x="91" y="449"/>
                    <a:pt x="102" y="456"/>
                  </a:cubicBezTo>
                  <a:cubicBezTo>
                    <a:pt x="122" y="469"/>
                    <a:pt x="169" y="478"/>
                    <a:pt x="169" y="478"/>
                  </a:cubicBezTo>
                  <a:cubicBezTo>
                    <a:pt x="199" y="431"/>
                    <a:pt x="178" y="444"/>
                    <a:pt x="236" y="444"/>
                  </a:cubicBezTo>
                </a:path>
              </a:pathLst>
            </a:custGeom>
            <a:noFill/>
            <a:ln w="317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314" name="Freeform 92"/>
            <p:cNvSpPr/>
            <p:nvPr/>
          </p:nvSpPr>
          <p:spPr>
            <a:xfrm rot="3920436">
              <a:off x="5163" y="2347"/>
              <a:ext cx="298" cy="144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317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315" name="Oval 93"/>
            <p:cNvSpPr/>
            <p:nvPr/>
          </p:nvSpPr>
          <p:spPr>
            <a:xfrm>
              <a:off x="5074" y="2363"/>
              <a:ext cx="39" cy="34"/>
            </a:xfrm>
            <a:prstGeom prst="ellipse">
              <a:avLst/>
            </a:prstGeom>
            <a:solidFill>
              <a:srgbClr val="FF0000"/>
            </a:solidFill>
            <a:ln w="31750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0316" name="Oval 94"/>
            <p:cNvSpPr/>
            <p:nvPr/>
          </p:nvSpPr>
          <p:spPr>
            <a:xfrm>
              <a:off x="5320" y="2305"/>
              <a:ext cx="39" cy="33"/>
            </a:xfrm>
            <a:prstGeom prst="ellipse">
              <a:avLst/>
            </a:prstGeom>
            <a:solidFill>
              <a:srgbClr val="FF0000"/>
            </a:solidFill>
            <a:ln w="31750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0317" name="Oval 95"/>
            <p:cNvSpPr/>
            <p:nvPr/>
          </p:nvSpPr>
          <p:spPr>
            <a:xfrm>
              <a:off x="5302" y="2407"/>
              <a:ext cx="39" cy="33"/>
            </a:xfrm>
            <a:prstGeom prst="ellipse">
              <a:avLst/>
            </a:prstGeom>
            <a:solidFill>
              <a:srgbClr val="0000FF"/>
            </a:solidFill>
            <a:ln w="31750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0318" name="Oval 96"/>
            <p:cNvSpPr/>
            <p:nvPr/>
          </p:nvSpPr>
          <p:spPr>
            <a:xfrm>
              <a:off x="5205" y="2473"/>
              <a:ext cx="39" cy="34"/>
            </a:xfrm>
            <a:prstGeom prst="ellipse">
              <a:avLst/>
            </a:prstGeom>
            <a:solidFill>
              <a:srgbClr val="0000FF"/>
            </a:solidFill>
            <a:ln w="31750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0319" name="Freeform 97"/>
            <p:cNvSpPr/>
            <p:nvPr/>
          </p:nvSpPr>
          <p:spPr>
            <a:xfrm>
              <a:off x="5002" y="2207"/>
              <a:ext cx="109" cy="309"/>
            </a:xfrm>
            <a:custGeom>
              <a:avLst/>
              <a:gdLst>
                <a:gd name="txL" fmla="*/ 0 w 134"/>
                <a:gd name="txT" fmla="*/ 0 h 439"/>
                <a:gd name="txR" fmla="*/ 134 w 134"/>
                <a:gd name="txB" fmla="*/ 439 h 439"/>
              </a:gdLst>
              <a:ahLst/>
              <a:cxnLst>
                <a:cxn ang="0">
                  <a:pos x="5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5" y="1"/>
                </a:cxn>
              </a:cxnLst>
              <a:rect l="txL" t="txT" r="txR" b="txB"/>
              <a:pathLst>
                <a:path w="134" h="439">
                  <a:moveTo>
                    <a:pt x="113" y="0"/>
                  </a:moveTo>
                  <a:cubicBezTo>
                    <a:pt x="95" y="53"/>
                    <a:pt x="64" y="53"/>
                    <a:pt x="15" y="68"/>
                  </a:cubicBezTo>
                  <a:cubicBezTo>
                    <a:pt x="12" y="78"/>
                    <a:pt x="0" y="89"/>
                    <a:pt x="6" y="98"/>
                  </a:cubicBezTo>
                  <a:cubicBezTo>
                    <a:pt x="28" y="130"/>
                    <a:pt x="62" y="136"/>
                    <a:pt x="94" y="146"/>
                  </a:cubicBezTo>
                  <a:cubicBezTo>
                    <a:pt x="130" y="203"/>
                    <a:pt x="134" y="196"/>
                    <a:pt x="103" y="303"/>
                  </a:cubicBezTo>
                  <a:cubicBezTo>
                    <a:pt x="100" y="313"/>
                    <a:pt x="84" y="309"/>
                    <a:pt x="74" y="312"/>
                  </a:cubicBezTo>
                  <a:cubicBezTo>
                    <a:pt x="54" y="318"/>
                    <a:pt x="15" y="332"/>
                    <a:pt x="15" y="332"/>
                  </a:cubicBezTo>
                  <a:cubicBezTo>
                    <a:pt x="22" y="342"/>
                    <a:pt x="27" y="353"/>
                    <a:pt x="35" y="361"/>
                  </a:cubicBezTo>
                  <a:cubicBezTo>
                    <a:pt x="43" y="369"/>
                    <a:pt x="58" y="371"/>
                    <a:pt x="64" y="381"/>
                  </a:cubicBezTo>
                  <a:cubicBezTo>
                    <a:pt x="71" y="392"/>
                    <a:pt x="66" y="409"/>
                    <a:pt x="74" y="420"/>
                  </a:cubicBezTo>
                  <a:cubicBezTo>
                    <a:pt x="83" y="431"/>
                    <a:pt x="102" y="429"/>
                    <a:pt x="113" y="439"/>
                  </a:cubicBezTo>
                </a:path>
              </a:pathLst>
            </a:custGeom>
            <a:noFill/>
            <a:ln w="3175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320" name="Freeform 98"/>
            <p:cNvSpPr/>
            <p:nvPr/>
          </p:nvSpPr>
          <p:spPr>
            <a:xfrm>
              <a:off x="5184" y="2373"/>
              <a:ext cx="68" cy="295"/>
            </a:xfrm>
            <a:custGeom>
              <a:avLst/>
              <a:gdLst>
                <a:gd name="txL" fmla="*/ 0 w 83"/>
                <a:gd name="txT" fmla="*/ 0 h 420"/>
                <a:gd name="txR" fmla="*/ 83 w 83"/>
                <a:gd name="txB" fmla="*/ 420 h 420"/>
              </a:gdLst>
              <a:ahLst/>
              <a:cxnLst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1"/>
                </a:cxn>
              </a:cxnLst>
              <a:rect l="txL" t="txT" r="txR" b="txB"/>
              <a:pathLst>
                <a:path w="83" h="420">
                  <a:moveTo>
                    <a:pt x="34" y="0"/>
                  </a:moveTo>
                  <a:cubicBezTo>
                    <a:pt x="0" y="50"/>
                    <a:pt x="15" y="96"/>
                    <a:pt x="63" y="127"/>
                  </a:cubicBezTo>
                  <a:cubicBezTo>
                    <a:pt x="56" y="217"/>
                    <a:pt x="66" y="249"/>
                    <a:pt x="24" y="313"/>
                  </a:cubicBezTo>
                  <a:cubicBezTo>
                    <a:pt x="27" y="329"/>
                    <a:pt x="23" y="349"/>
                    <a:pt x="34" y="362"/>
                  </a:cubicBezTo>
                  <a:cubicBezTo>
                    <a:pt x="83" y="420"/>
                    <a:pt x="73" y="323"/>
                    <a:pt x="73" y="401"/>
                  </a:cubicBezTo>
                </a:path>
              </a:pathLst>
            </a:custGeom>
            <a:noFill/>
            <a:ln w="317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321" name="Freeform 99"/>
            <p:cNvSpPr/>
            <p:nvPr/>
          </p:nvSpPr>
          <p:spPr>
            <a:xfrm>
              <a:off x="5261" y="2297"/>
              <a:ext cx="92" cy="301"/>
            </a:xfrm>
            <a:custGeom>
              <a:avLst/>
              <a:gdLst>
                <a:gd name="txL" fmla="*/ 0 w 113"/>
                <a:gd name="txT" fmla="*/ 0 h 429"/>
                <a:gd name="txR" fmla="*/ 113 w 113"/>
                <a:gd name="txB" fmla="*/ 429 h 429"/>
              </a:gdLst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2" y="1"/>
                </a:cxn>
              </a:cxnLst>
              <a:rect l="txL" t="txT" r="txR" b="txB"/>
              <a:pathLst>
                <a:path w="113" h="429">
                  <a:moveTo>
                    <a:pt x="0" y="9"/>
                  </a:moveTo>
                  <a:cubicBezTo>
                    <a:pt x="68" y="32"/>
                    <a:pt x="0" y="0"/>
                    <a:pt x="39" y="48"/>
                  </a:cubicBezTo>
                  <a:cubicBezTo>
                    <a:pt x="46" y="57"/>
                    <a:pt x="59" y="61"/>
                    <a:pt x="69" y="67"/>
                  </a:cubicBezTo>
                  <a:cubicBezTo>
                    <a:pt x="81" y="118"/>
                    <a:pt x="113" y="153"/>
                    <a:pt x="49" y="175"/>
                  </a:cubicBezTo>
                  <a:cubicBezTo>
                    <a:pt x="46" y="185"/>
                    <a:pt x="38" y="194"/>
                    <a:pt x="39" y="204"/>
                  </a:cubicBezTo>
                  <a:cubicBezTo>
                    <a:pt x="44" y="245"/>
                    <a:pt x="85" y="317"/>
                    <a:pt x="108" y="351"/>
                  </a:cubicBezTo>
                  <a:cubicBezTo>
                    <a:pt x="105" y="361"/>
                    <a:pt x="105" y="373"/>
                    <a:pt x="98" y="380"/>
                  </a:cubicBezTo>
                  <a:cubicBezTo>
                    <a:pt x="77" y="401"/>
                    <a:pt x="49" y="376"/>
                    <a:pt x="49" y="429"/>
                  </a:cubicBezTo>
                </a:path>
              </a:pathLst>
            </a:custGeom>
            <a:noFill/>
            <a:ln w="317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322" name="Freeform 100"/>
            <p:cNvSpPr/>
            <p:nvPr/>
          </p:nvSpPr>
          <p:spPr>
            <a:xfrm>
              <a:off x="5178" y="2183"/>
              <a:ext cx="321" cy="282"/>
            </a:xfrm>
            <a:custGeom>
              <a:avLst/>
              <a:gdLst>
                <a:gd name="txL" fmla="*/ 0 w 394"/>
                <a:gd name="txT" fmla="*/ 0 h 401"/>
                <a:gd name="txR" fmla="*/ 394 w 394"/>
                <a:gd name="txB" fmla="*/ 401 h 401"/>
              </a:gdLst>
              <a:ahLst/>
              <a:cxnLst>
                <a:cxn ang="0">
                  <a:pos x="0" y="1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9" y="1"/>
                </a:cxn>
                <a:cxn ang="0">
                  <a:pos x="7" y="1"/>
                </a:cxn>
                <a:cxn ang="0">
                  <a:pos x="7" y="1"/>
                </a:cxn>
                <a:cxn ang="0">
                  <a:pos x="10" y="1"/>
                </a:cxn>
                <a:cxn ang="0">
                  <a:pos x="12" y="1"/>
                </a:cxn>
                <a:cxn ang="0">
                  <a:pos x="15" y="1"/>
                </a:cxn>
                <a:cxn ang="0">
                  <a:pos x="15" y="1"/>
                </a:cxn>
                <a:cxn ang="0">
                  <a:pos x="13" y="1"/>
                </a:cxn>
                <a:cxn ang="0">
                  <a:pos x="13" y="1"/>
                </a:cxn>
              </a:cxnLst>
              <a:rect l="txL" t="txT" r="txR" b="txB"/>
              <a:pathLst>
                <a:path w="394" h="401">
                  <a:moveTo>
                    <a:pt x="0" y="10"/>
                  </a:moveTo>
                  <a:cubicBezTo>
                    <a:pt x="52" y="7"/>
                    <a:pt x="105" y="0"/>
                    <a:pt x="157" y="0"/>
                  </a:cubicBezTo>
                  <a:cubicBezTo>
                    <a:pt x="170" y="0"/>
                    <a:pt x="186" y="1"/>
                    <a:pt x="196" y="10"/>
                  </a:cubicBezTo>
                  <a:cubicBezTo>
                    <a:pt x="198" y="12"/>
                    <a:pt x="232" y="90"/>
                    <a:pt x="235" y="98"/>
                  </a:cubicBezTo>
                  <a:cubicBezTo>
                    <a:pt x="213" y="161"/>
                    <a:pt x="243" y="100"/>
                    <a:pt x="196" y="137"/>
                  </a:cubicBezTo>
                  <a:cubicBezTo>
                    <a:pt x="187" y="144"/>
                    <a:pt x="183" y="156"/>
                    <a:pt x="176" y="166"/>
                  </a:cubicBezTo>
                  <a:cubicBezTo>
                    <a:pt x="205" y="209"/>
                    <a:pt x="187" y="203"/>
                    <a:pt x="254" y="186"/>
                  </a:cubicBezTo>
                  <a:cubicBezTo>
                    <a:pt x="274" y="181"/>
                    <a:pt x="313" y="166"/>
                    <a:pt x="313" y="166"/>
                  </a:cubicBezTo>
                  <a:cubicBezTo>
                    <a:pt x="336" y="169"/>
                    <a:pt x="363" y="162"/>
                    <a:pt x="381" y="176"/>
                  </a:cubicBezTo>
                  <a:cubicBezTo>
                    <a:pt x="394" y="186"/>
                    <a:pt x="391" y="208"/>
                    <a:pt x="391" y="225"/>
                  </a:cubicBezTo>
                  <a:cubicBezTo>
                    <a:pt x="391" y="262"/>
                    <a:pt x="380" y="325"/>
                    <a:pt x="362" y="362"/>
                  </a:cubicBezTo>
                  <a:cubicBezTo>
                    <a:pt x="344" y="399"/>
                    <a:pt x="332" y="381"/>
                    <a:pt x="352" y="401"/>
                  </a:cubicBezTo>
                </a:path>
              </a:pathLst>
            </a:custGeom>
            <a:noFill/>
            <a:ln w="3175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pSp>
        <p:nvGrpSpPr>
          <p:cNvPr id="10285" name="Group 101"/>
          <p:cNvGrpSpPr/>
          <p:nvPr/>
        </p:nvGrpSpPr>
        <p:grpSpPr>
          <a:xfrm>
            <a:off x="6991350" y="625475"/>
            <a:ext cx="862013" cy="769938"/>
            <a:chOff x="4956" y="2183"/>
            <a:chExt cx="543" cy="485"/>
          </a:xfrm>
        </p:grpSpPr>
        <p:sp>
          <p:nvSpPr>
            <p:cNvPr id="10299" name="Freeform 102"/>
            <p:cNvSpPr/>
            <p:nvPr/>
          </p:nvSpPr>
          <p:spPr>
            <a:xfrm>
              <a:off x="4956" y="2220"/>
              <a:ext cx="170" cy="289"/>
            </a:xfrm>
            <a:custGeom>
              <a:avLst/>
              <a:gdLst>
                <a:gd name="txL" fmla="*/ 0 w 208"/>
                <a:gd name="txT" fmla="*/ 0 h 412"/>
                <a:gd name="txR" fmla="*/ 208 w 208"/>
                <a:gd name="txB" fmla="*/ 412 h 412"/>
              </a:gdLst>
              <a:ahLst/>
              <a:cxnLst>
                <a:cxn ang="0">
                  <a:pos x="5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5" y="1"/>
                </a:cxn>
                <a:cxn ang="0">
                  <a:pos x="6" y="1"/>
                </a:cxn>
                <a:cxn ang="0">
                  <a:pos x="5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6" y="1"/>
                </a:cxn>
                <a:cxn ang="0">
                  <a:pos x="9" y="1"/>
                </a:cxn>
              </a:cxnLst>
              <a:rect l="txL" t="txT" r="txR" b="txB"/>
              <a:pathLst>
                <a:path w="208" h="412">
                  <a:moveTo>
                    <a:pt x="130" y="0"/>
                  </a:moveTo>
                  <a:cubicBezTo>
                    <a:pt x="74" y="9"/>
                    <a:pt x="58" y="12"/>
                    <a:pt x="21" y="49"/>
                  </a:cubicBezTo>
                  <a:cubicBezTo>
                    <a:pt x="16" y="64"/>
                    <a:pt x="0" y="92"/>
                    <a:pt x="21" y="107"/>
                  </a:cubicBezTo>
                  <a:cubicBezTo>
                    <a:pt x="38" y="119"/>
                    <a:pt x="80" y="127"/>
                    <a:pt x="80" y="127"/>
                  </a:cubicBezTo>
                  <a:cubicBezTo>
                    <a:pt x="86" y="134"/>
                    <a:pt x="92" y="141"/>
                    <a:pt x="100" y="147"/>
                  </a:cubicBezTo>
                  <a:cubicBezTo>
                    <a:pt x="108" y="152"/>
                    <a:pt x="122" y="150"/>
                    <a:pt x="130" y="156"/>
                  </a:cubicBezTo>
                  <a:cubicBezTo>
                    <a:pt x="146" y="170"/>
                    <a:pt x="152" y="196"/>
                    <a:pt x="159" y="214"/>
                  </a:cubicBezTo>
                  <a:cubicBezTo>
                    <a:pt x="140" y="243"/>
                    <a:pt x="142" y="250"/>
                    <a:pt x="109" y="264"/>
                  </a:cubicBezTo>
                  <a:cubicBezTo>
                    <a:pt x="91" y="272"/>
                    <a:pt x="51" y="283"/>
                    <a:pt x="51" y="283"/>
                  </a:cubicBezTo>
                  <a:cubicBezTo>
                    <a:pt x="17" y="336"/>
                    <a:pt x="35" y="328"/>
                    <a:pt x="71" y="371"/>
                  </a:cubicBezTo>
                  <a:cubicBezTo>
                    <a:pt x="78" y="380"/>
                    <a:pt x="80" y="395"/>
                    <a:pt x="90" y="401"/>
                  </a:cubicBezTo>
                  <a:cubicBezTo>
                    <a:pt x="108" y="412"/>
                    <a:pt x="142" y="391"/>
                    <a:pt x="142" y="391"/>
                  </a:cubicBezTo>
                  <a:cubicBezTo>
                    <a:pt x="168" y="350"/>
                    <a:pt x="157" y="390"/>
                    <a:pt x="208" y="390"/>
                  </a:cubicBezTo>
                </a:path>
              </a:pathLst>
            </a:custGeom>
            <a:noFill/>
            <a:ln w="3175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300" name="Freeform 103"/>
            <p:cNvSpPr/>
            <p:nvPr/>
          </p:nvSpPr>
          <p:spPr>
            <a:xfrm>
              <a:off x="5148" y="2203"/>
              <a:ext cx="322" cy="271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3175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301" name="Freeform 104"/>
            <p:cNvSpPr/>
            <p:nvPr/>
          </p:nvSpPr>
          <p:spPr>
            <a:xfrm>
              <a:off x="5158" y="2354"/>
              <a:ext cx="70" cy="306"/>
            </a:xfrm>
            <a:custGeom>
              <a:avLst/>
              <a:gdLst>
                <a:gd name="txL" fmla="*/ 0 w 236"/>
                <a:gd name="txT" fmla="*/ 0 h 478"/>
                <a:gd name="txR" fmla="*/ 236 w 236"/>
                <a:gd name="txB" fmla="*/ 478 h 478"/>
              </a:gdLst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txL" t="txT" r="txR" b="txB"/>
              <a:pathLst>
                <a:path w="236" h="478">
                  <a:moveTo>
                    <a:pt x="147" y="0"/>
                  </a:moveTo>
                  <a:cubicBezTo>
                    <a:pt x="84" y="10"/>
                    <a:pt x="66" y="14"/>
                    <a:pt x="24" y="56"/>
                  </a:cubicBezTo>
                  <a:cubicBezTo>
                    <a:pt x="18" y="73"/>
                    <a:pt x="0" y="105"/>
                    <a:pt x="24" y="122"/>
                  </a:cubicBezTo>
                  <a:cubicBezTo>
                    <a:pt x="43" y="136"/>
                    <a:pt x="91" y="144"/>
                    <a:pt x="91" y="144"/>
                  </a:cubicBezTo>
                  <a:cubicBezTo>
                    <a:pt x="98" y="152"/>
                    <a:pt x="104" y="161"/>
                    <a:pt x="113" y="167"/>
                  </a:cubicBezTo>
                  <a:cubicBezTo>
                    <a:pt x="123" y="173"/>
                    <a:pt x="138" y="171"/>
                    <a:pt x="147" y="178"/>
                  </a:cubicBezTo>
                  <a:cubicBezTo>
                    <a:pt x="166" y="193"/>
                    <a:pt x="173" y="223"/>
                    <a:pt x="180" y="244"/>
                  </a:cubicBezTo>
                  <a:cubicBezTo>
                    <a:pt x="159" y="276"/>
                    <a:pt x="161" y="284"/>
                    <a:pt x="124" y="300"/>
                  </a:cubicBezTo>
                  <a:cubicBezTo>
                    <a:pt x="103" y="309"/>
                    <a:pt x="58" y="322"/>
                    <a:pt x="58" y="322"/>
                  </a:cubicBezTo>
                  <a:cubicBezTo>
                    <a:pt x="19" y="382"/>
                    <a:pt x="40" y="373"/>
                    <a:pt x="80" y="422"/>
                  </a:cubicBezTo>
                  <a:cubicBezTo>
                    <a:pt x="89" y="432"/>
                    <a:pt x="91" y="449"/>
                    <a:pt x="102" y="456"/>
                  </a:cubicBezTo>
                  <a:cubicBezTo>
                    <a:pt x="122" y="469"/>
                    <a:pt x="169" y="478"/>
                    <a:pt x="169" y="478"/>
                  </a:cubicBezTo>
                  <a:cubicBezTo>
                    <a:pt x="199" y="431"/>
                    <a:pt x="178" y="444"/>
                    <a:pt x="236" y="444"/>
                  </a:cubicBezTo>
                </a:path>
              </a:pathLst>
            </a:custGeom>
            <a:noFill/>
            <a:ln w="317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302" name="Freeform 105"/>
            <p:cNvSpPr/>
            <p:nvPr/>
          </p:nvSpPr>
          <p:spPr>
            <a:xfrm rot="3920436">
              <a:off x="5163" y="2347"/>
              <a:ext cx="298" cy="144"/>
            </a:xfrm>
            <a:custGeom>
              <a:avLst/>
              <a:gdLst>
                <a:gd name="txL" fmla="*/ 0 w 451"/>
                <a:gd name="txT" fmla="*/ 0 h 441"/>
                <a:gd name="txR" fmla="*/ 451 w 451"/>
                <a:gd name="txB" fmla="*/ 441 h 441"/>
              </a:gdLst>
              <a:ahLst/>
              <a:cxnLst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451" h="441">
                  <a:moveTo>
                    <a:pt x="378" y="441"/>
                  </a:moveTo>
                  <a:cubicBezTo>
                    <a:pt x="424" y="391"/>
                    <a:pt x="441" y="286"/>
                    <a:pt x="451" y="229"/>
                  </a:cubicBezTo>
                  <a:cubicBezTo>
                    <a:pt x="446" y="213"/>
                    <a:pt x="443" y="179"/>
                    <a:pt x="413" y="183"/>
                  </a:cubicBezTo>
                  <a:cubicBezTo>
                    <a:pt x="389" y="187"/>
                    <a:pt x="345" y="213"/>
                    <a:pt x="345" y="213"/>
                  </a:cubicBezTo>
                  <a:cubicBezTo>
                    <a:pt x="335" y="212"/>
                    <a:pt x="325" y="211"/>
                    <a:pt x="315" y="213"/>
                  </a:cubicBezTo>
                  <a:cubicBezTo>
                    <a:pt x="302" y="215"/>
                    <a:pt x="291" y="227"/>
                    <a:pt x="281" y="228"/>
                  </a:cubicBezTo>
                  <a:cubicBezTo>
                    <a:pt x="256" y="231"/>
                    <a:pt x="233" y="214"/>
                    <a:pt x="216" y="205"/>
                  </a:cubicBezTo>
                  <a:cubicBezTo>
                    <a:pt x="214" y="169"/>
                    <a:pt x="208" y="165"/>
                    <a:pt x="229" y="128"/>
                  </a:cubicBezTo>
                  <a:cubicBezTo>
                    <a:pt x="240" y="108"/>
                    <a:pt x="270" y="68"/>
                    <a:pt x="270" y="68"/>
                  </a:cubicBezTo>
                  <a:cubicBezTo>
                    <a:pt x="267" y="0"/>
                    <a:pt x="255" y="20"/>
                    <a:pt x="194" y="13"/>
                  </a:cubicBezTo>
                  <a:cubicBezTo>
                    <a:pt x="181" y="13"/>
                    <a:pt x="170" y="3"/>
                    <a:pt x="158" y="5"/>
                  </a:cubicBezTo>
                  <a:cubicBezTo>
                    <a:pt x="133" y="10"/>
                    <a:pt x="89" y="36"/>
                    <a:pt x="89" y="36"/>
                  </a:cubicBezTo>
                  <a:cubicBezTo>
                    <a:pt x="92" y="89"/>
                    <a:pt x="19" y="75"/>
                    <a:pt x="0" y="85"/>
                  </a:cubicBezTo>
                </a:path>
              </a:pathLst>
            </a:custGeom>
            <a:noFill/>
            <a:ln w="317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303" name="Oval 106"/>
            <p:cNvSpPr/>
            <p:nvPr/>
          </p:nvSpPr>
          <p:spPr>
            <a:xfrm>
              <a:off x="5074" y="2363"/>
              <a:ext cx="39" cy="34"/>
            </a:xfrm>
            <a:prstGeom prst="ellipse">
              <a:avLst/>
            </a:prstGeom>
            <a:solidFill>
              <a:srgbClr val="FF0000"/>
            </a:solidFill>
            <a:ln w="31750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0304" name="Oval 107"/>
            <p:cNvSpPr/>
            <p:nvPr/>
          </p:nvSpPr>
          <p:spPr>
            <a:xfrm>
              <a:off x="5320" y="2305"/>
              <a:ext cx="39" cy="33"/>
            </a:xfrm>
            <a:prstGeom prst="ellipse">
              <a:avLst/>
            </a:prstGeom>
            <a:solidFill>
              <a:srgbClr val="FF0000"/>
            </a:solidFill>
            <a:ln w="31750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0305" name="Oval 108"/>
            <p:cNvSpPr/>
            <p:nvPr/>
          </p:nvSpPr>
          <p:spPr>
            <a:xfrm>
              <a:off x="5302" y="2407"/>
              <a:ext cx="39" cy="33"/>
            </a:xfrm>
            <a:prstGeom prst="ellipse">
              <a:avLst/>
            </a:prstGeom>
            <a:solidFill>
              <a:srgbClr val="0000FF"/>
            </a:solidFill>
            <a:ln w="31750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0306" name="Oval 109"/>
            <p:cNvSpPr/>
            <p:nvPr/>
          </p:nvSpPr>
          <p:spPr>
            <a:xfrm>
              <a:off x="5205" y="2473"/>
              <a:ext cx="39" cy="34"/>
            </a:xfrm>
            <a:prstGeom prst="ellipse">
              <a:avLst/>
            </a:prstGeom>
            <a:solidFill>
              <a:srgbClr val="0000FF"/>
            </a:solidFill>
            <a:ln w="31750">
              <a:noFill/>
            </a:ln>
          </p:spPr>
          <p:txBody>
            <a:bodyPr wrap="none" anchor="ctr" anchorCtr="0"/>
            <a:p>
              <a:endParaRPr lang="vi-VN" altLang="x-none" dirty="0">
                <a:latin typeface="Times New Roman" panose="02020603050405020304" pitchFamily="18" charset="0"/>
              </a:endParaRPr>
            </a:p>
          </p:txBody>
        </p:sp>
        <p:sp>
          <p:nvSpPr>
            <p:cNvPr id="10307" name="Freeform 110"/>
            <p:cNvSpPr/>
            <p:nvPr/>
          </p:nvSpPr>
          <p:spPr>
            <a:xfrm>
              <a:off x="5002" y="2207"/>
              <a:ext cx="109" cy="309"/>
            </a:xfrm>
            <a:custGeom>
              <a:avLst/>
              <a:gdLst>
                <a:gd name="txL" fmla="*/ 0 w 134"/>
                <a:gd name="txT" fmla="*/ 0 h 439"/>
                <a:gd name="txR" fmla="*/ 134 w 134"/>
                <a:gd name="txB" fmla="*/ 439 h 439"/>
              </a:gdLst>
              <a:ahLst/>
              <a:cxnLst>
                <a:cxn ang="0">
                  <a:pos x="5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5" y="1"/>
                </a:cxn>
              </a:cxnLst>
              <a:rect l="txL" t="txT" r="txR" b="txB"/>
              <a:pathLst>
                <a:path w="134" h="439">
                  <a:moveTo>
                    <a:pt x="113" y="0"/>
                  </a:moveTo>
                  <a:cubicBezTo>
                    <a:pt x="95" y="53"/>
                    <a:pt x="64" y="53"/>
                    <a:pt x="15" y="68"/>
                  </a:cubicBezTo>
                  <a:cubicBezTo>
                    <a:pt x="12" y="78"/>
                    <a:pt x="0" y="89"/>
                    <a:pt x="6" y="98"/>
                  </a:cubicBezTo>
                  <a:cubicBezTo>
                    <a:pt x="28" y="130"/>
                    <a:pt x="62" y="136"/>
                    <a:pt x="94" y="146"/>
                  </a:cubicBezTo>
                  <a:cubicBezTo>
                    <a:pt x="130" y="203"/>
                    <a:pt x="134" y="196"/>
                    <a:pt x="103" y="303"/>
                  </a:cubicBezTo>
                  <a:cubicBezTo>
                    <a:pt x="100" y="313"/>
                    <a:pt x="84" y="309"/>
                    <a:pt x="74" y="312"/>
                  </a:cubicBezTo>
                  <a:cubicBezTo>
                    <a:pt x="54" y="318"/>
                    <a:pt x="15" y="332"/>
                    <a:pt x="15" y="332"/>
                  </a:cubicBezTo>
                  <a:cubicBezTo>
                    <a:pt x="22" y="342"/>
                    <a:pt x="27" y="353"/>
                    <a:pt x="35" y="361"/>
                  </a:cubicBezTo>
                  <a:cubicBezTo>
                    <a:pt x="43" y="369"/>
                    <a:pt x="58" y="371"/>
                    <a:pt x="64" y="381"/>
                  </a:cubicBezTo>
                  <a:cubicBezTo>
                    <a:pt x="71" y="392"/>
                    <a:pt x="66" y="409"/>
                    <a:pt x="74" y="420"/>
                  </a:cubicBezTo>
                  <a:cubicBezTo>
                    <a:pt x="83" y="431"/>
                    <a:pt x="102" y="429"/>
                    <a:pt x="113" y="439"/>
                  </a:cubicBezTo>
                </a:path>
              </a:pathLst>
            </a:custGeom>
            <a:noFill/>
            <a:ln w="3175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308" name="Freeform 111"/>
            <p:cNvSpPr/>
            <p:nvPr/>
          </p:nvSpPr>
          <p:spPr>
            <a:xfrm>
              <a:off x="5184" y="2373"/>
              <a:ext cx="68" cy="295"/>
            </a:xfrm>
            <a:custGeom>
              <a:avLst/>
              <a:gdLst>
                <a:gd name="txL" fmla="*/ 0 w 83"/>
                <a:gd name="txT" fmla="*/ 0 h 420"/>
                <a:gd name="txR" fmla="*/ 83 w 83"/>
                <a:gd name="txB" fmla="*/ 420 h 420"/>
              </a:gdLst>
              <a:ahLst/>
              <a:cxnLst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1"/>
                </a:cxn>
              </a:cxnLst>
              <a:rect l="txL" t="txT" r="txR" b="txB"/>
              <a:pathLst>
                <a:path w="83" h="420">
                  <a:moveTo>
                    <a:pt x="34" y="0"/>
                  </a:moveTo>
                  <a:cubicBezTo>
                    <a:pt x="0" y="50"/>
                    <a:pt x="15" y="96"/>
                    <a:pt x="63" y="127"/>
                  </a:cubicBezTo>
                  <a:cubicBezTo>
                    <a:pt x="56" y="217"/>
                    <a:pt x="66" y="249"/>
                    <a:pt x="24" y="313"/>
                  </a:cubicBezTo>
                  <a:cubicBezTo>
                    <a:pt x="27" y="329"/>
                    <a:pt x="23" y="349"/>
                    <a:pt x="34" y="362"/>
                  </a:cubicBezTo>
                  <a:cubicBezTo>
                    <a:pt x="83" y="420"/>
                    <a:pt x="73" y="323"/>
                    <a:pt x="73" y="401"/>
                  </a:cubicBezTo>
                </a:path>
              </a:pathLst>
            </a:custGeom>
            <a:noFill/>
            <a:ln w="317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309" name="Freeform 112"/>
            <p:cNvSpPr/>
            <p:nvPr/>
          </p:nvSpPr>
          <p:spPr>
            <a:xfrm>
              <a:off x="5261" y="2297"/>
              <a:ext cx="92" cy="301"/>
            </a:xfrm>
            <a:custGeom>
              <a:avLst/>
              <a:gdLst>
                <a:gd name="txL" fmla="*/ 0 w 113"/>
                <a:gd name="txT" fmla="*/ 0 h 429"/>
                <a:gd name="txR" fmla="*/ 113 w 113"/>
                <a:gd name="txB" fmla="*/ 429 h 429"/>
              </a:gdLst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2" y="1"/>
                </a:cxn>
              </a:cxnLst>
              <a:rect l="txL" t="txT" r="txR" b="txB"/>
              <a:pathLst>
                <a:path w="113" h="429">
                  <a:moveTo>
                    <a:pt x="0" y="9"/>
                  </a:moveTo>
                  <a:cubicBezTo>
                    <a:pt x="68" y="32"/>
                    <a:pt x="0" y="0"/>
                    <a:pt x="39" y="48"/>
                  </a:cubicBezTo>
                  <a:cubicBezTo>
                    <a:pt x="46" y="57"/>
                    <a:pt x="59" y="61"/>
                    <a:pt x="69" y="67"/>
                  </a:cubicBezTo>
                  <a:cubicBezTo>
                    <a:pt x="81" y="118"/>
                    <a:pt x="113" y="153"/>
                    <a:pt x="49" y="175"/>
                  </a:cubicBezTo>
                  <a:cubicBezTo>
                    <a:pt x="46" y="185"/>
                    <a:pt x="38" y="194"/>
                    <a:pt x="39" y="204"/>
                  </a:cubicBezTo>
                  <a:cubicBezTo>
                    <a:pt x="44" y="245"/>
                    <a:pt x="85" y="317"/>
                    <a:pt x="108" y="351"/>
                  </a:cubicBezTo>
                  <a:cubicBezTo>
                    <a:pt x="105" y="361"/>
                    <a:pt x="105" y="373"/>
                    <a:pt x="98" y="380"/>
                  </a:cubicBezTo>
                  <a:cubicBezTo>
                    <a:pt x="77" y="401"/>
                    <a:pt x="49" y="376"/>
                    <a:pt x="49" y="429"/>
                  </a:cubicBezTo>
                </a:path>
              </a:pathLst>
            </a:custGeom>
            <a:noFill/>
            <a:ln w="31750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10310" name="Freeform 113"/>
            <p:cNvSpPr/>
            <p:nvPr/>
          </p:nvSpPr>
          <p:spPr>
            <a:xfrm>
              <a:off x="5178" y="2183"/>
              <a:ext cx="321" cy="282"/>
            </a:xfrm>
            <a:custGeom>
              <a:avLst/>
              <a:gdLst>
                <a:gd name="txL" fmla="*/ 0 w 394"/>
                <a:gd name="txT" fmla="*/ 0 h 401"/>
                <a:gd name="txR" fmla="*/ 394 w 394"/>
                <a:gd name="txB" fmla="*/ 401 h 401"/>
              </a:gdLst>
              <a:ahLst/>
              <a:cxnLst>
                <a:cxn ang="0">
                  <a:pos x="0" y="1"/>
                </a:cxn>
                <a:cxn ang="0">
                  <a:pos x="6" y="0"/>
                </a:cxn>
                <a:cxn ang="0">
                  <a:pos x="7" y="1"/>
                </a:cxn>
                <a:cxn ang="0">
                  <a:pos x="9" y="1"/>
                </a:cxn>
                <a:cxn ang="0">
                  <a:pos x="7" y="1"/>
                </a:cxn>
                <a:cxn ang="0">
                  <a:pos x="7" y="1"/>
                </a:cxn>
                <a:cxn ang="0">
                  <a:pos x="10" y="1"/>
                </a:cxn>
                <a:cxn ang="0">
                  <a:pos x="12" y="1"/>
                </a:cxn>
                <a:cxn ang="0">
                  <a:pos x="15" y="1"/>
                </a:cxn>
                <a:cxn ang="0">
                  <a:pos x="15" y="1"/>
                </a:cxn>
                <a:cxn ang="0">
                  <a:pos x="13" y="1"/>
                </a:cxn>
                <a:cxn ang="0">
                  <a:pos x="13" y="1"/>
                </a:cxn>
              </a:cxnLst>
              <a:rect l="txL" t="txT" r="txR" b="txB"/>
              <a:pathLst>
                <a:path w="394" h="401">
                  <a:moveTo>
                    <a:pt x="0" y="10"/>
                  </a:moveTo>
                  <a:cubicBezTo>
                    <a:pt x="52" y="7"/>
                    <a:pt x="105" y="0"/>
                    <a:pt x="157" y="0"/>
                  </a:cubicBezTo>
                  <a:cubicBezTo>
                    <a:pt x="170" y="0"/>
                    <a:pt x="186" y="1"/>
                    <a:pt x="196" y="10"/>
                  </a:cubicBezTo>
                  <a:cubicBezTo>
                    <a:pt x="198" y="12"/>
                    <a:pt x="232" y="90"/>
                    <a:pt x="235" y="98"/>
                  </a:cubicBezTo>
                  <a:cubicBezTo>
                    <a:pt x="213" y="161"/>
                    <a:pt x="243" y="100"/>
                    <a:pt x="196" y="137"/>
                  </a:cubicBezTo>
                  <a:cubicBezTo>
                    <a:pt x="187" y="144"/>
                    <a:pt x="183" y="156"/>
                    <a:pt x="176" y="166"/>
                  </a:cubicBezTo>
                  <a:cubicBezTo>
                    <a:pt x="205" y="209"/>
                    <a:pt x="187" y="203"/>
                    <a:pt x="254" y="186"/>
                  </a:cubicBezTo>
                  <a:cubicBezTo>
                    <a:pt x="274" y="181"/>
                    <a:pt x="313" y="166"/>
                    <a:pt x="313" y="166"/>
                  </a:cubicBezTo>
                  <a:cubicBezTo>
                    <a:pt x="336" y="169"/>
                    <a:pt x="363" y="162"/>
                    <a:pt x="381" y="176"/>
                  </a:cubicBezTo>
                  <a:cubicBezTo>
                    <a:pt x="394" y="186"/>
                    <a:pt x="391" y="208"/>
                    <a:pt x="391" y="225"/>
                  </a:cubicBezTo>
                  <a:cubicBezTo>
                    <a:pt x="391" y="262"/>
                    <a:pt x="380" y="325"/>
                    <a:pt x="362" y="362"/>
                  </a:cubicBezTo>
                  <a:cubicBezTo>
                    <a:pt x="344" y="399"/>
                    <a:pt x="332" y="381"/>
                    <a:pt x="352" y="401"/>
                  </a:cubicBezTo>
                </a:path>
              </a:pathLst>
            </a:custGeom>
            <a:noFill/>
            <a:ln w="31750" cap="flat" cmpd="sng">
              <a:solidFill>
                <a:srgbClr val="FF0000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</p:grpSp>
      <p:graphicFrame>
        <p:nvGraphicFramePr>
          <p:cNvPr id="120" name="Group 27"/>
          <p:cNvGraphicFramePr/>
          <p:nvPr/>
        </p:nvGraphicFramePr>
        <p:xfrm>
          <a:off x="228600" y="4800600"/>
          <a:ext cx="8915400" cy="1905000"/>
        </p:xfrm>
        <a:graphic>
          <a:graphicData uri="http://schemas.openxmlformats.org/drawingml/2006/table">
            <a:tbl>
              <a:tblPr/>
              <a:tblGrid>
                <a:gridCol w="1782763"/>
                <a:gridCol w="7132637"/>
              </a:tblGrid>
              <a:tr h="5459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Các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kì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Những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diễn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biến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cơ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bản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của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NST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sym typeface="Wingdings" panose="05000000000000000000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90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Kì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giữa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1" name="Text Box 23"/>
          <p:cNvSpPr txBox="1"/>
          <p:nvPr/>
        </p:nvSpPr>
        <p:spPr>
          <a:xfrm>
            <a:off x="2133600" y="5334000"/>
            <a:ext cx="68580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- Các NST kép đóng xoắn cực đại và tập trung xếp thành một hàng trên mặt phẳng xích đạo của thoi phân bào.</a:t>
            </a:r>
            <a:endParaRPr sz="24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22" name="Picture 121" descr="ag00218_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1518479">
            <a:off x="1171575" y="5694363"/>
            <a:ext cx="731838" cy="657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0.00277 C -0.00174 0.02196 -0.00087 0.04693 0.00573 0.06311 C 0.01232 0.07906 0.02517 0.086 0.03819 0.09339 " pathEditMode="relative" rAng="0" ptsTypes="aaA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" y="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9.89367E-7 L 0.00209 -0.05432 L 0.00417 -0.08692 L 0.01233 -0.10056 L 0.02049 -0.11419 " pathEditMode="relative" ptsTypes="AAA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en-US" sz="3200" b="1" i="0" u="none" strike="noStrike" cap="none" normalizeH="0" baseline="0" smtClean="0">
            <a:ln>
              <a:noFill/>
            </a:ln>
            <a:solidFill>
              <a:srgbClr val="333399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en-US" sz="3200" b="1" i="0" u="none" strike="noStrike" cap="none" normalizeH="0" baseline="0" smtClean="0">
            <a:ln>
              <a:noFill/>
            </a:ln>
            <a:solidFill>
              <a:srgbClr val="333399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3422</Words>
  <Application>WPS Presentation</Application>
  <PresentationFormat/>
  <Paragraphs>215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5" baseType="lpstr">
      <vt:lpstr>Arial</vt:lpstr>
      <vt:lpstr>SimSun</vt:lpstr>
      <vt:lpstr>Wingdings</vt:lpstr>
      <vt:lpstr>Times New Roman</vt:lpstr>
      <vt:lpstr>Calibri</vt:lpstr>
      <vt:lpstr>.VnTime</vt:lpstr>
      <vt:lpstr>Segoe Print</vt:lpstr>
      <vt:lpstr>.VnArial Narrow</vt:lpstr>
      <vt:lpstr>.VnRevueH</vt:lpstr>
      <vt:lpstr>Tahoma</vt:lpstr>
      <vt:lpstr>Times</vt:lpstr>
      <vt:lpstr>Microsoft YaHei</vt:lpstr>
      <vt:lpstr>Arial Unicode MS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 THI THU THUONG</dc:creator>
  <cp:lastModifiedBy>Admin</cp:lastModifiedBy>
  <cp:revision>386</cp:revision>
  <dcterms:created xsi:type="dcterms:W3CDTF">2009-03-27T07:21:13Z</dcterms:created>
  <dcterms:modified xsi:type="dcterms:W3CDTF">2021-09-29T22:15:31Z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FA95DB989DEB4A72AA78AEEEACB9C34B</vt:lpwstr>
  </property>
  <property fmtid="{D5CDD505-2E9C-101B-9397-08002B2CF9AE}" pid="3" name="KSOProductBuildVer">
    <vt:lpwstr>1033-11.2.0.10323</vt:lpwstr>
  </property>
</Properties>
</file>