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77" r:id="rId4"/>
    <p:sldId id="266" r:id="rId5"/>
    <p:sldId id="268" r:id="rId6"/>
    <p:sldId id="278" r:id="rId7"/>
    <p:sldId id="269" r:id="rId8"/>
    <p:sldId id="271" r:id="rId9"/>
    <p:sldId id="270" r:id="rId10"/>
    <p:sldId id="272" r:id="rId11"/>
    <p:sldId id="273" r:id="rId12"/>
    <p:sldId id="276" r:id="rId13"/>
    <p:sldId id="275" r:id="rId14"/>
    <p:sldId id="274" r:id="rId15"/>
    <p:sldId id="256" r:id="rId16"/>
    <p:sldId id="263" r:id="rId17"/>
    <p:sldId id="264" r:id="rId18"/>
    <p:sldId id="259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FA4B06-8506-4E8F-8876-655BFFE648DC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F041A9-ADEE-4AA1-8D62-9D801D04C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34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oleObject" Target="../embeddings/oleObject38.bin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4.png"/><Relationship Id="rId4" Type="http://schemas.openxmlformats.org/officeDocument/2006/relationships/image" Target="../media/image4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7.png"/><Relationship Id="rId4" Type="http://schemas.openxmlformats.org/officeDocument/2006/relationships/image" Target="../media/image4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7.png"/><Relationship Id="rId4" Type="http://schemas.openxmlformats.org/officeDocument/2006/relationships/image" Target="../media/image4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png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21.wmf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381000"/>
            <a:ext cx="2514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1066800"/>
            <a:ext cx="7772400" cy="6751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 HẰNG ĐẲNG THỨC ĐÁNG NHỚ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179512" y="2781080"/>
            <a:ext cx="8964487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của một hiệu:  (A – B)</a:t>
            </a:r>
            <a:r>
              <a:rPr lang="en-US" altLang="en-US" sz="2800" b="1" i="1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2AB + B</a:t>
            </a:r>
            <a:r>
              <a:rPr lang="en-US" altLang="en-US" sz="2800" b="1" i="1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2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79512" y="3466880"/>
            <a:ext cx="8784975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Hiệu hai bình phương:       A</a:t>
            </a:r>
            <a:r>
              <a:rPr lang="en-US" altLang="en-US" sz="2800" b="1" i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 – B) 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79512" y="2060336"/>
            <a:ext cx="8784976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của </a:t>
            </a:r>
            <a:r>
              <a:rPr lang="en-US" altLang="en-US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(A + B)</a:t>
            </a:r>
            <a:r>
              <a:rPr lang="en-US" altLang="en-US" sz="2800" b="1" i="1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+ 2AB + B</a:t>
            </a:r>
            <a:r>
              <a:rPr lang="en-US" altLang="en-US" sz="2800" b="1" i="1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79512" y="4230419"/>
            <a:ext cx="8964488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Lập phương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tổng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B)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+ 3A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79511" y="4838480"/>
            <a:ext cx="8964487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Lập phương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3A</a:t>
            </a:r>
            <a:r>
              <a:rPr lang="en-US" altLang="en-US" sz="280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0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144016" y="5600480"/>
            <a:ext cx="8964488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Tổng hai lập phương:  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AB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144016" y="6210080"/>
            <a:ext cx="8964488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Hiệu hai lập phương:  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– B)(A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33: </a:t>
            </a:r>
            <a:r>
              <a:rPr lang="en-US" sz="2800" dirty="0" err="1" smtClean="0">
                <a:solidFill>
                  <a:prstClr val="black"/>
                </a:solidFill>
              </a:rPr>
              <a:t>Tính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630529"/>
              </p:ext>
            </p:extLst>
          </p:nvPr>
        </p:nvGraphicFramePr>
        <p:xfrm>
          <a:off x="2703865" y="1447800"/>
          <a:ext cx="3620735" cy="598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3" imgW="1688760" imgH="279360" progId="Equation.DSMT4">
                  <p:embed/>
                </p:oleObj>
              </mc:Choice>
              <mc:Fallback>
                <p:oleObj name="Equation" r:id="rId3" imgW="1688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3865" y="1447800"/>
                        <a:ext cx="3620735" cy="598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115764"/>
              </p:ext>
            </p:extLst>
          </p:nvPr>
        </p:nvGraphicFramePr>
        <p:xfrm>
          <a:off x="2704122" y="3886200"/>
          <a:ext cx="2858478" cy="598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5" imgW="1333440" imgH="279360" progId="Equation.DSMT4">
                  <p:embed/>
                </p:oleObj>
              </mc:Choice>
              <mc:Fallback>
                <p:oleObj name="Equation" r:id="rId5" imgW="1333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4122" y="3886200"/>
                        <a:ext cx="2858478" cy="598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848302"/>
              </p:ext>
            </p:extLst>
          </p:nvPr>
        </p:nvGraphicFramePr>
        <p:xfrm>
          <a:off x="2743200" y="4419600"/>
          <a:ext cx="3049041" cy="160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7" imgW="1422360" imgH="749160" progId="Equation.DSMT4">
                  <p:embed/>
                </p:oleObj>
              </mc:Choice>
              <mc:Fallback>
                <p:oleObj name="Equation" r:id="rId7" imgW="142236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3200" y="4419600"/>
                        <a:ext cx="3049041" cy="160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595492"/>
              </p:ext>
            </p:extLst>
          </p:nvPr>
        </p:nvGraphicFramePr>
        <p:xfrm>
          <a:off x="2743200" y="2034996"/>
          <a:ext cx="3974642" cy="185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9" imgW="1854000" imgH="863280" progId="Equation.DSMT4">
                  <p:embed/>
                </p:oleObj>
              </mc:Choice>
              <mc:Fallback>
                <p:oleObj name="Equation" r:id="rId9" imgW="18540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43200" y="2034996"/>
                        <a:ext cx="3974642" cy="1851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0576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34: </a:t>
            </a:r>
            <a:r>
              <a:rPr lang="en-US" sz="2800" dirty="0" err="1" smtClean="0">
                <a:solidFill>
                  <a:prstClr val="black"/>
                </a:solidFill>
              </a:rPr>
              <a:t>Rút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gọn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các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biểu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thức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sau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92818"/>
              </p:ext>
            </p:extLst>
          </p:nvPr>
        </p:nvGraphicFramePr>
        <p:xfrm>
          <a:off x="1512428" y="1444051"/>
          <a:ext cx="6677945" cy="203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2831760" imgH="863280" progId="Equation.DSMT4">
                  <p:embed/>
                </p:oleObj>
              </mc:Choice>
              <mc:Fallback>
                <p:oleObj name="Equation" r:id="rId3" imgW="28317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28" y="1444051"/>
                        <a:ext cx="6677945" cy="2036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07884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34: </a:t>
            </a:r>
            <a:r>
              <a:rPr lang="en-US" sz="2800" dirty="0" err="1" smtClean="0">
                <a:solidFill>
                  <a:prstClr val="black"/>
                </a:solidFill>
              </a:rPr>
              <a:t>Rút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gọn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các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biểu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thức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sau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77520"/>
              </p:ext>
            </p:extLst>
          </p:nvPr>
        </p:nvGraphicFramePr>
        <p:xfrm>
          <a:off x="2286000" y="2133600"/>
          <a:ext cx="5906237" cy="2826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3" imgW="2070000" imgH="990360" progId="Equation.DSMT4">
                  <p:embed/>
                </p:oleObj>
              </mc:Choice>
              <mc:Fallback>
                <p:oleObj name="Equation" r:id="rId3" imgW="207000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133600"/>
                        <a:ext cx="5906237" cy="2826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973985"/>
              </p:ext>
            </p:extLst>
          </p:nvPr>
        </p:nvGraphicFramePr>
        <p:xfrm>
          <a:off x="2438400" y="1513820"/>
          <a:ext cx="3587222" cy="797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5" imgW="1257120" imgH="279360" progId="Equation.DSMT4">
                  <p:embed/>
                </p:oleObj>
              </mc:Choice>
              <mc:Fallback>
                <p:oleObj name="Equation" r:id="rId5" imgW="12571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1513820"/>
                        <a:ext cx="3587222" cy="797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405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34: </a:t>
            </a:r>
            <a:r>
              <a:rPr lang="en-US" sz="2800" dirty="0" err="1" smtClean="0">
                <a:solidFill>
                  <a:prstClr val="black"/>
                </a:solidFill>
              </a:rPr>
              <a:t>Rút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gọn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các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biểu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thức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sau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903422"/>
              </p:ext>
            </p:extLst>
          </p:nvPr>
        </p:nvGraphicFramePr>
        <p:xfrm>
          <a:off x="1548622" y="1540412"/>
          <a:ext cx="7595378" cy="2776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3" imgW="3543120" imgH="1295280" progId="Equation.DSMT4">
                  <p:embed/>
                </p:oleObj>
              </mc:Choice>
              <mc:Fallback>
                <p:oleObj name="Equation" r:id="rId3" imgW="354312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8622" y="1540412"/>
                        <a:ext cx="7595378" cy="2776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405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34: </a:t>
            </a:r>
            <a:r>
              <a:rPr lang="en-US" sz="2800" dirty="0" err="1" smtClean="0">
                <a:solidFill>
                  <a:prstClr val="black"/>
                </a:solidFill>
              </a:rPr>
              <a:t>Rút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gọn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các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biểu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thức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sau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817472"/>
              </p:ext>
            </p:extLst>
          </p:nvPr>
        </p:nvGraphicFramePr>
        <p:xfrm>
          <a:off x="2836862" y="3276600"/>
          <a:ext cx="362267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3" imgW="1536480" imgH="799920" progId="Equation.DSMT4">
                  <p:embed/>
                </p:oleObj>
              </mc:Choice>
              <mc:Fallback>
                <p:oleObj name="Equation" r:id="rId3" imgW="153648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6862" y="3276600"/>
                        <a:ext cx="3622675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129064"/>
              </p:ext>
            </p:extLst>
          </p:nvPr>
        </p:nvGraphicFramePr>
        <p:xfrm>
          <a:off x="1572321" y="1600200"/>
          <a:ext cx="6558159" cy="65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5" imgW="2781000" imgH="279360" progId="Equation.DSMT4">
                  <p:embed/>
                </p:oleObj>
              </mc:Choice>
              <mc:Fallback>
                <p:oleObj name="Equation" r:id="rId5" imgW="2781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2321" y="1600200"/>
                        <a:ext cx="6558159" cy="658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5188"/>
            <a:ext cx="79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726" y="2132013"/>
            <a:ext cx="793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2013"/>
            <a:ext cx="793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133600"/>
            <a:ext cx="793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2590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259715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2590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8375" y="2600980"/>
            <a:ext cx="454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53405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752601" y="17526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dirty="0" smtClean="0">
                <a:latin typeface="Times New Roman"/>
                <a:cs typeface="Times New Roman"/>
              </a:rPr>
              <a:t>a)(x +</a:t>
            </a:r>
            <a:r>
              <a:rPr lang="es-ES" sz="3000" spc="-10" dirty="0" smtClean="0">
                <a:latin typeface="Times New Roman"/>
                <a:cs typeface="Times New Roman"/>
              </a:rPr>
              <a:t> </a:t>
            </a:r>
            <a:r>
              <a:rPr lang="es-ES" sz="3000" spc="-5" dirty="0" smtClean="0">
                <a:latin typeface="Times New Roman"/>
                <a:cs typeface="Times New Roman"/>
              </a:rPr>
              <a:t>2y)</a:t>
            </a:r>
            <a:r>
              <a:rPr lang="es-ES" sz="3000" spc="-7" baseline="30864" dirty="0" smtClean="0">
                <a:latin typeface="Times New Roman"/>
                <a:cs typeface="Times New Roman"/>
              </a:rPr>
              <a:t>2</a:t>
            </a:r>
            <a:endParaRPr lang="es-ES" sz="3000" baseline="30864" dirty="0" smtClean="0">
              <a:latin typeface="Times New Roman"/>
              <a:cs typeface="Times New Roman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1752600" y="2025387"/>
            <a:ext cx="8305800" cy="9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marR="4774565" indent="-279400">
              <a:lnSpc>
                <a:spcPct val="191400"/>
              </a:lnSpc>
              <a:buNone/>
            </a:pPr>
            <a:r>
              <a:rPr lang="es-ES" sz="3000" dirty="0" smtClean="0">
                <a:latin typeface="Times New Roman"/>
                <a:cs typeface="Times New Roman"/>
              </a:rPr>
              <a:t>b) (x – </a:t>
            </a:r>
            <a:r>
              <a:rPr lang="es-ES" sz="3000" spc="-5" dirty="0" smtClean="0">
                <a:latin typeface="Times New Roman"/>
                <a:cs typeface="Times New Roman"/>
              </a:rPr>
              <a:t>3y)(x </a:t>
            </a:r>
            <a:r>
              <a:rPr lang="es-ES" sz="3000" dirty="0" smtClean="0">
                <a:latin typeface="Times New Roman"/>
                <a:cs typeface="Times New Roman"/>
              </a:rPr>
              <a:t>+ </a:t>
            </a:r>
            <a:r>
              <a:rPr lang="es-ES" sz="3000" spc="-5" dirty="0" smtClean="0">
                <a:latin typeface="Times New Roman"/>
                <a:cs typeface="Times New Roman"/>
              </a:rPr>
              <a:t>3y)</a:t>
            </a:r>
            <a:endParaRPr lang="es-ES" sz="3000" baseline="30864" dirty="0" smtClean="0">
              <a:latin typeface="Times New Roman"/>
              <a:cs typeface="Times New Roman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1752600" y="2895600"/>
            <a:ext cx="67818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sz="3000" dirty="0" smtClean="0">
                <a:latin typeface="Times New Roman"/>
                <a:cs typeface="Times New Roman"/>
              </a:rPr>
              <a:t>c) (5 –</a:t>
            </a:r>
            <a:r>
              <a:rPr lang="es-ES" sz="3000" spc="-30" dirty="0" smtClean="0">
                <a:latin typeface="Times New Roman"/>
                <a:cs typeface="Times New Roman"/>
              </a:rPr>
              <a:t> </a:t>
            </a:r>
            <a:r>
              <a:rPr lang="es-ES" sz="3000" dirty="0" smtClean="0">
                <a:latin typeface="Times New Roman"/>
                <a:cs typeface="Times New Roman"/>
              </a:rPr>
              <a:t>x)</a:t>
            </a:r>
            <a:r>
              <a:rPr lang="es-ES" sz="3000" baseline="30864" dirty="0" smtClean="0">
                <a:latin typeface="Times New Roman"/>
                <a:cs typeface="Times New Roman"/>
              </a:rPr>
              <a:t>2</a:t>
            </a:r>
            <a:endParaRPr lang="en-US" altLang="en-US" sz="30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676401" y="1066800"/>
            <a:ext cx="6629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b="1" dirty="0" err="1" smtClean="0">
                <a:latin typeface="Times New Roman"/>
                <a:cs typeface="Times New Roman"/>
              </a:rPr>
              <a:t>Bài</a:t>
            </a:r>
            <a:r>
              <a:rPr lang="es-ES" sz="3000" b="1" dirty="0" smtClean="0">
                <a:latin typeface="Times New Roman"/>
                <a:cs typeface="Times New Roman"/>
              </a:rPr>
              <a:t> </a:t>
            </a:r>
            <a:r>
              <a:rPr lang="es-ES" sz="3000" b="1" dirty="0" err="1" smtClean="0">
                <a:latin typeface="Times New Roman"/>
                <a:cs typeface="Times New Roman"/>
              </a:rPr>
              <a:t>tập</a:t>
            </a:r>
            <a:r>
              <a:rPr lang="es-ES" sz="3000" b="1" dirty="0" smtClean="0">
                <a:latin typeface="Times New Roman"/>
                <a:cs typeface="Times New Roman"/>
              </a:rPr>
              <a:t> </a:t>
            </a:r>
            <a:r>
              <a:rPr lang="es-ES" sz="3000" b="1" dirty="0" err="1" smtClean="0">
                <a:latin typeface="Times New Roman"/>
                <a:cs typeface="Times New Roman"/>
              </a:rPr>
              <a:t>cơ</a:t>
            </a:r>
            <a:r>
              <a:rPr lang="es-ES" sz="3000" b="1" dirty="0" smtClean="0">
                <a:latin typeface="Times New Roman"/>
                <a:cs typeface="Times New Roman"/>
              </a:rPr>
              <a:t> </a:t>
            </a:r>
            <a:r>
              <a:rPr lang="es-ES" sz="3000" b="1" dirty="0" err="1" smtClean="0">
                <a:latin typeface="Times New Roman"/>
                <a:cs typeface="Times New Roman"/>
              </a:rPr>
              <a:t>bản</a:t>
            </a:r>
            <a:r>
              <a:rPr lang="es-ES" sz="3000" b="1" dirty="0" smtClean="0">
                <a:latin typeface="Times New Roman"/>
                <a:cs typeface="Times New Roman"/>
              </a:rPr>
              <a:t>: </a:t>
            </a:r>
            <a:r>
              <a:rPr lang="es-ES" sz="3000" b="1" dirty="0" err="1" smtClean="0">
                <a:latin typeface="Times New Roman"/>
                <a:cs typeface="Times New Roman"/>
              </a:rPr>
              <a:t>Tính</a:t>
            </a:r>
            <a:endParaRPr lang="es-ES" sz="3000" b="1" baseline="30864" dirty="0" smtClean="0">
              <a:latin typeface="Times New Roman"/>
              <a:cs typeface="Times New Roman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657600" y="33528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Giải</a:t>
            </a:r>
            <a:endParaRPr lang="es-ES" sz="3000" baseline="30864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1905000" y="3962400"/>
            <a:ext cx="55626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dirty="0" smtClean="0">
                <a:latin typeface="Times New Roman"/>
                <a:cs typeface="Times New Roman"/>
              </a:rPr>
              <a:t>a)  </a:t>
            </a:r>
            <a:r>
              <a:rPr lang="es-ES" sz="3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(x +</a:t>
            </a:r>
            <a:r>
              <a:rPr lang="es-ES" sz="3000" spc="-1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ES" sz="3000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2y)</a:t>
            </a:r>
            <a:r>
              <a:rPr lang="es-ES" sz="3000" spc="-7" baseline="30864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/>
                <a:cs typeface="Times New Roman"/>
              </a:rPr>
              <a:t>=</a:t>
            </a:r>
            <a:endParaRPr lang="es-ES" sz="300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777899"/>
              </p:ext>
            </p:extLst>
          </p:nvPr>
        </p:nvGraphicFramePr>
        <p:xfrm>
          <a:off x="4208472" y="3902869"/>
          <a:ext cx="3030528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3" imgW="1168200" imgH="228600" progId="Equation.DSMT4">
                  <p:embed/>
                </p:oleObj>
              </mc:Choice>
              <mc:Fallback>
                <p:oleObj name="Equation" r:id="rId3" imgW="1168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8472" y="3902869"/>
                        <a:ext cx="3030528" cy="592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172317"/>
              </p:ext>
            </p:extLst>
          </p:nvPr>
        </p:nvGraphicFramePr>
        <p:xfrm>
          <a:off x="3885016" y="4542235"/>
          <a:ext cx="2668184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5" imgW="1028520" imgH="228600" progId="Equation.DSMT4">
                  <p:embed/>
                </p:oleObj>
              </mc:Choice>
              <mc:Fallback>
                <p:oleObj name="Equation" r:id="rId5" imgW="1028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5016" y="4542235"/>
                        <a:ext cx="2668184" cy="592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667000" y="4495800"/>
            <a:ext cx="0" cy="311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5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0" y="4876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876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752601" y="17526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a)(x +</a:t>
            </a:r>
            <a:r>
              <a:rPr lang="es-ES" sz="3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s-ES" sz="3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2y)</a:t>
            </a:r>
            <a:r>
              <a:rPr lang="es-ES" sz="3000" spc="-7" baseline="30864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lang="es-ES" sz="3000" baseline="30864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1752600" y="2025387"/>
            <a:ext cx="8305800" cy="9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marR="4774565" indent="-279400">
              <a:lnSpc>
                <a:spcPct val="191400"/>
              </a:lnSpc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b) (x – </a:t>
            </a:r>
            <a:r>
              <a:rPr lang="es-ES" sz="3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3y)(x </a:t>
            </a: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a:r>
              <a:rPr lang="es-ES" sz="3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3y)</a:t>
            </a:r>
            <a:endParaRPr lang="es-ES" sz="3000" baseline="30864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1752600" y="2895600"/>
            <a:ext cx="67818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c) (5 –</a:t>
            </a:r>
            <a:r>
              <a:rPr lang="es-ES" sz="3000" spc="-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x)</a:t>
            </a:r>
            <a:r>
              <a:rPr lang="es-ES" sz="3000" baseline="30864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lang="en-US" altLang="en-US" sz="30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657600" y="33528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buFontTx/>
              <a:buNone/>
            </a:pPr>
            <a:r>
              <a:rPr lang="es-ES" sz="3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Giải</a:t>
            </a:r>
            <a:endParaRPr lang="es-ES" sz="3000" baseline="30864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2286000" y="3962400"/>
            <a:ext cx="61722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b) </a:t>
            </a:r>
            <a:r>
              <a:rPr lang="es-ES" sz="28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(x – </a:t>
            </a:r>
            <a:r>
              <a:rPr lang="es-ES" sz="2800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3y)(x </a:t>
            </a:r>
            <a:r>
              <a:rPr lang="es-ES" sz="28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+ </a:t>
            </a:r>
            <a:r>
              <a:rPr lang="es-ES" sz="2800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3y) </a:t>
            </a:r>
            <a:r>
              <a:rPr lang="es-ES" sz="28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=</a:t>
            </a:r>
            <a:endParaRPr lang="es-ES" sz="3000" baseline="30864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639954"/>
              </p:ext>
            </p:extLst>
          </p:nvPr>
        </p:nvGraphicFramePr>
        <p:xfrm>
          <a:off x="5372100" y="3928686"/>
          <a:ext cx="164623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72100" y="3928686"/>
                        <a:ext cx="1646237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82" y="4403725"/>
            <a:ext cx="15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380" y="4367817"/>
            <a:ext cx="15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4367816"/>
            <a:ext cx="15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65416"/>
            <a:ext cx="158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65" y="4843397"/>
            <a:ext cx="45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79535" y="4876800"/>
            <a:ext cx="455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32205" y="4800600"/>
            <a:ext cx="530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32682" y="4800600"/>
            <a:ext cx="610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43308"/>
              </p:ext>
            </p:extLst>
          </p:nvPr>
        </p:nvGraphicFramePr>
        <p:xfrm>
          <a:off x="5068893" y="4495800"/>
          <a:ext cx="1712907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6" imgW="660240" imgH="228600" progId="Equation.DSMT4">
                  <p:embed/>
                </p:oleObj>
              </mc:Choice>
              <mc:Fallback>
                <p:oleObj name="Equation" r:id="rId6" imgW="660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68893" y="4495800"/>
                        <a:ext cx="1712907" cy="592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00" name="Picture 5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7" y="935038"/>
            <a:ext cx="680402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49135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752601" y="17526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a)(x +</a:t>
            </a:r>
            <a:r>
              <a:rPr lang="es-ES" sz="3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s-ES" sz="3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2y)</a:t>
            </a:r>
            <a:r>
              <a:rPr lang="es-ES" sz="3000" spc="-7" baseline="30864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lang="es-ES" sz="3000" baseline="30864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1752600" y="2025387"/>
            <a:ext cx="8305800" cy="9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marR="4774565" indent="-279400">
              <a:lnSpc>
                <a:spcPct val="191400"/>
              </a:lnSpc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b) (x – </a:t>
            </a:r>
            <a:r>
              <a:rPr lang="es-ES" sz="3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3y)(x </a:t>
            </a: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a:r>
              <a:rPr lang="es-ES" sz="3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3y)</a:t>
            </a:r>
            <a:endParaRPr lang="es-ES" sz="3000" baseline="30864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1752600" y="2895600"/>
            <a:ext cx="67818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c) (5 –</a:t>
            </a:r>
            <a:r>
              <a:rPr lang="es-ES" sz="3000" spc="-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x)</a:t>
            </a:r>
            <a:r>
              <a:rPr lang="es-ES" sz="3000" baseline="30864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lang="en-US" altLang="en-US" sz="30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657600" y="33528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buFontTx/>
              <a:buNone/>
            </a:pPr>
            <a:r>
              <a:rPr lang="es-ES" sz="3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Giải</a:t>
            </a:r>
            <a:endParaRPr lang="es-ES" sz="3000" baseline="30864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2114812" y="3879098"/>
            <a:ext cx="61722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buFontTx/>
              <a:buNone/>
            </a:pPr>
            <a:r>
              <a:rPr lang="es-ES" sz="3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c) </a:t>
            </a:r>
            <a:r>
              <a:rPr lang="en-US" sz="28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(5 – x)</a:t>
            </a:r>
            <a:r>
              <a:rPr lang="en-US" sz="2800" baseline="30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endParaRPr lang="es-ES" sz="3000" baseline="30864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265609"/>
              </p:ext>
            </p:extLst>
          </p:nvPr>
        </p:nvGraphicFramePr>
        <p:xfrm>
          <a:off x="3689350" y="3886200"/>
          <a:ext cx="26035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9350" y="3886200"/>
                        <a:ext cx="2603500" cy="118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935038"/>
            <a:ext cx="680402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5702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752601" y="17526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dirty="0" smtClean="0">
                <a:latin typeface="Times New Roman"/>
                <a:cs typeface="Times New Roman"/>
              </a:rPr>
              <a:t>a) (2x -</a:t>
            </a:r>
            <a:r>
              <a:rPr lang="es-ES" sz="3000" spc="-10" dirty="0" smtClean="0">
                <a:latin typeface="Times New Roman"/>
                <a:cs typeface="Times New Roman"/>
              </a:rPr>
              <a:t> </a:t>
            </a:r>
            <a:r>
              <a:rPr lang="es-ES" sz="3000" spc="-5" dirty="0" smtClean="0">
                <a:latin typeface="Times New Roman"/>
                <a:cs typeface="Times New Roman"/>
              </a:rPr>
              <a:t>3y)</a:t>
            </a:r>
            <a:r>
              <a:rPr lang="es-ES" sz="3000" spc="-7" baseline="30864" dirty="0" smtClean="0">
                <a:latin typeface="Times New Roman"/>
                <a:cs typeface="Times New Roman"/>
              </a:rPr>
              <a:t>2</a:t>
            </a:r>
            <a:endParaRPr lang="es-ES" sz="3000" baseline="30864" dirty="0" smtClean="0">
              <a:latin typeface="Times New Roman"/>
              <a:cs typeface="Times New Roman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810000" y="22860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Giải</a:t>
            </a:r>
            <a:endParaRPr lang="es-ES" sz="3000" baseline="30864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1752600" y="2743200"/>
            <a:ext cx="6705600" cy="1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>
              <a:lnSpc>
                <a:spcPct val="100000"/>
              </a:lnSpc>
              <a:buAutoNum type="alphaLcParenR"/>
            </a:pPr>
            <a:r>
              <a:rPr lang="es-ES" sz="30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(2x - </a:t>
            </a:r>
            <a:r>
              <a:rPr lang="es-ES" sz="30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3y)</a:t>
            </a:r>
            <a:r>
              <a:rPr lang="es-ES" sz="3000" spc="-7" baseline="30864" dirty="0" smtClean="0">
                <a:solidFill>
                  <a:srgbClr val="7030A0"/>
                </a:solidFill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= (2</a:t>
            </a:r>
            <a:r>
              <a:rPr lang="en-US" sz="28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x)</a:t>
            </a:r>
            <a:r>
              <a:rPr lang="en-US" sz="2800" spc="-7" baseline="30864" dirty="0" smtClean="0">
                <a:solidFill>
                  <a:srgbClr val="7030A0"/>
                </a:solidFill>
                <a:latin typeface="Times New Roman"/>
                <a:cs typeface="Times New Roman"/>
              </a:rPr>
              <a:t>2 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– 2.(2x)(3y)</a:t>
            </a:r>
            <a:r>
              <a:rPr lang="en-US" sz="28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+</a:t>
            </a:r>
            <a:r>
              <a:rPr lang="en-US" sz="2800" spc="-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(</a:t>
            </a:r>
            <a:r>
              <a:rPr lang="en-US" sz="2800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3y)</a:t>
            </a:r>
            <a:r>
              <a:rPr lang="en-US" sz="2800" spc="-15" baseline="30864" dirty="0" smtClean="0">
                <a:solidFill>
                  <a:srgbClr val="7030A0"/>
                </a:solidFill>
                <a:latin typeface="Times New Roman"/>
                <a:cs typeface="Times New Roman"/>
              </a:rPr>
              <a:t>2</a:t>
            </a:r>
            <a:r>
              <a:rPr lang="en-US" sz="2800" spc="-1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          </a:t>
            </a:r>
          </a:p>
          <a:p>
            <a:pPr marL="514350" indent="-514350">
              <a:lnSpc>
                <a:spcPct val="100000"/>
              </a:lnSpc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                   = 4</a:t>
            </a:r>
            <a:r>
              <a:rPr lang="en-US" sz="28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x</a:t>
            </a:r>
            <a:r>
              <a:rPr lang="en-US" sz="2800" spc="-7" baseline="30864" dirty="0" smtClean="0">
                <a:solidFill>
                  <a:srgbClr val="7030A0"/>
                </a:solidFill>
                <a:latin typeface="Times New Roman"/>
                <a:cs typeface="Times New Roman"/>
              </a:rPr>
              <a:t>2 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– 12xy</a:t>
            </a:r>
            <a:r>
              <a:rPr lang="en-US" sz="28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+</a:t>
            </a:r>
            <a:r>
              <a:rPr lang="en-US" sz="2800" spc="-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9</a:t>
            </a:r>
            <a:r>
              <a:rPr lang="en-US" sz="2800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y</a:t>
            </a:r>
            <a:r>
              <a:rPr lang="en-US" sz="2800" spc="-15" baseline="30864" dirty="0" smtClean="0">
                <a:solidFill>
                  <a:srgbClr val="7030A0"/>
                </a:solidFill>
                <a:latin typeface="Times New Roman"/>
                <a:cs typeface="Times New Roman"/>
              </a:rPr>
              <a:t>2</a:t>
            </a:r>
            <a:endParaRPr lang="es-ES" sz="3000" baseline="30864" dirty="0" smtClean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1981200" y="3810000"/>
            <a:ext cx="6172200" cy="1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b) </a:t>
            </a:r>
            <a:r>
              <a:rPr lang="es-ES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(-3 -</a:t>
            </a:r>
            <a:r>
              <a:rPr lang="es-ES" sz="2800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8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2y)</a:t>
            </a:r>
            <a:r>
              <a:rPr lang="es-ES" sz="2800" spc="-7" baseline="30864" dirty="0" smtClean="0">
                <a:solidFill>
                  <a:srgbClr val="C00000"/>
                </a:solidFill>
                <a:latin typeface="Times New Roman"/>
                <a:cs typeface="Times New Roman"/>
              </a:rPr>
              <a:t>2 </a:t>
            </a:r>
            <a:r>
              <a:rPr lang="es-ES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= (-3)</a:t>
            </a:r>
            <a:r>
              <a:rPr lang="es-ES" sz="2800" spc="7" baseline="30864" dirty="0" smtClean="0">
                <a:solidFill>
                  <a:srgbClr val="C00000"/>
                </a:solidFill>
                <a:latin typeface="Times New Roman"/>
                <a:cs typeface="Times New Roman"/>
              </a:rPr>
              <a:t>2 </a:t>
            </a:r>
            <a:r>
              <a:rPr lang="es-ES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– 2.</a:t>
            </a:r>
            <a:r>
              <a:rPr lang="es-ES" sz="28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(-3)(2y) + (2y)</a:t>
            </a:r>
            <a:r>
              <a:rPr lang="es-ES" sz="2800" spc="-7" baseline="30864" dirty="0" smtClean="0">
                <a:solidFill>
                  <a:srgbClr val="C00000"/>
                </a:solidFill>
                <a:latin typeface="Times New Roman"/>
                <a:cs typeface="Times New Roman"/>
              </a:rPr>
              <a:t>2 </a:t>
            </a:r>
          </a:p>
          <a:p>
            <a:pPr marL="279400" indent="-279400">
              <a:lnSpc>
                <a:spcPct val="100000"/>
              </a:lnSpc>
              <a:buNone/>
            </a:pPr>
            <a:r>
              <a:rPr lang="es-ES" sz="2800" spc="-7" baseline="30864" dirty="0" smtClean="0">
                <a:solidFill>
                  <a:srgbClr val="C00000"/>
                </a:solidFill>
                <a:latin typeface="Times New Roman"/>
                <a:cs typeface="Times New Roman"/>
              </a:rPr>
              <a:t>                               </a:t>
            </a:r>
            <a:r>
              <a:rPr lang="es-ES" sz="28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= 9 + 12y + 4y</a:t>
            </a:r>
            <a:r>
              <a:rPr lang="es-ES" sz="2800" spc="-7" baseline="30864" dirty="0" smtClean="0">
                <a:solidFill>
                  <a:srgbClr val="C00000"/>
                </a:solidFill>
                <a:latin typeface="Times New Roman"/>
                <a:cs typeface="Times New Roman"/>
              </a:rPr>
              <a:t>2 </a:t>
            </a:r>
            <a:endParaRPr lang="es-ES" sz="3000" baseline="30864" dirty="0" smtClean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114800" y="1752600"/>
            <a:ext cx="2057400" cy="52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79400" indent="-279400">
              <a:lnSpc>
                <a:spcPct val="100000"/>
              </a:lnSpc>
              <a:buNone/>
            </a:pPr>
            <a:r>
              <a:rPr lang="es-ES" sz="3000" dirty="0" smtClean="0">
                <a:latin typeface="Times New Roman"/>
                <a:cs typeface="Times New Roman"/>
              </a:rPr>
              <a:t>b) (- 3 -</a:t>
            </a:r>
            <a:r>
              <a:rPr lang="es-ES" sz="3000" spc="-10" dirty="0" smtClean="0">
                <a:latin typeface="Times New Roman"/>
                <a:cs typeface="Times New Roman"/>
              </a:rPr>
              <a:t> </a:t>
            </a:r>
            <a:r>
              <a:rPr lang="es-ES" sz="3000" spc="-5" dirty="0" smtClean="0">
                <a:latin typeface="Times New Roman"/>
                <a:cs typeface="Times New Roman"/>
              </a:rPr>
              <a:t>2y)</a:t>
            </a:r>
            <a:r>
              <a:rPr lang="es-ES" sz="3000" spc="-7" baseline="30864" dirty="0" smtClean="0">
                <a:latin typeface="Times New Roman"/>
                <a:cs typeface="Times New Roman"/>
              </a:rPr>
              <a:t>2</a:t>
            </a:r>
            <a:endParaRPr lang="es-ES" sz="3000" baseline="30864" dirty="0" smtClean="0">
              <a:latin typeface="Times New Roman"/>
              <a:cs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602668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93" y="935038"/>
            <a:ext cx="680402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52444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6858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Hướng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dẫn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nhà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524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7 </a:t>
            </a:r>
            <a:r>
              <a:rPr lang="en-US" sz="2800" dirty="0" err="1" smtClean="0"/>
              <a:t>hằng</a:t>
            </a:r>
            <a:r>
              <a:rPr lang="en-US" sz="2800" dirty="0" smtClean="0"/>
              <a:t> </a:t>
            </a:r>
            <a:r>
              <a:rPr lang="en-US" sz="2800" dirty="0" err="1" smtClean="0"/>
              <a:t>đẳng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đáng</a:t>
            </a:r>
            <a:r>
              <a:rPr lang="en-US" sz="2800" dirty="0" smtClean="0"/>
              <a:t> </a:t>
            </a:r>
            <a:r>
              <a:rPr lang="en-US" sz="2800" dirty="0" err="1" smtClean="0"/>
              <a:t>nhớ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1336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.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thêm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37, 36 </a:t>
            </a:r>
            <a:r>
              <a:rPr lang="en-US" sz="2800" dirty="0" err="1" smtClean="0"/>
              <a:t>sgk</a:t>
            </a:r>
            <a:r>
              <a:rPr lang="en-US" sz="2800" dirty="0" smtClean="0"/>
              <a:t> </a:t>
            </a:r>
            <a:r>
              <a:rPr lang="en-US" sz="2800" dirty="0" err="1" smtClean="0"/>
              <a:t>trang</a:t>
            </a:r>
            <a:r>
              <a:rPr lang="en-US" sz="2800" dirty="0" smtClean="0"/>
              <a:t> 17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110805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trước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bài</a:t>
            </a:r>
            <a:r>
              <a:rPr lang="en-US" sz="2800" dirty="0" smtClean="0">
                <a:solidFill>
                  <a:srgbClr val="0070C0"/>
                </a:solidFill>
              </a:rPr>
              <a:t> 6. </a:t>
            </a:r>
            <a:r>
              <a:rPr lang="en-US" sz="2800" dirty="0" err="1" smtClean="0">
                <a:solidFill>
                  <a:srgbClr val="0070C0"/>
                </a:solidFill>
              </a:rPr>
              <a:t>Phân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tích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thức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thành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nhân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tử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bằng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phương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pháp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đặt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nhân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tử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chung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chúng</a:t>
            </a:r>
            <a:r>
              <a:rPr lang="en-US" sz="2800" dirty="0" smtClean="0">
                <a:solidFill>
                  <a:srgbClr val="FF0000"/>
                </a:solidFill>
              </a:rPr>
              <a:t> ta </a:t>
            </a:r>
            <a:r>
              <a:rPr lang="en-US" sz="2800" dirty="0" err="1" smtClean="0">
                <a:solidFill>
                  <a:srgbClr val="FF0000"/>
                </a:solidFill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bài</a:t>
            </a:r>
            <a:r>
              <a:rPr lang="en-US" sz="2800" dirty="0" smtClean="0">
                <a:solidFill>
                  <a:srgbClr val="FF0000"/>
                </a:solidFill>
              </a:rPr>
              <a:t> 6.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9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838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/>
              <a:t> 30: </a:t>
            </a:r>
            <a:r>
              <a:rPr lang="en-US" sz="2800" dirty="0" err="1" smtClean="0"/>
              <a:t>Rút</a:t>
            </a:r>
            <a:r>
              <a:rPr lang="en-US" sz="2800" dirty="0" smtClean="0"/>
              <a:t> </a:t>
            </a:r>
            <a:r>
              <a:rPr lang="en-US" sz="2800" dirty="0" err="1" smtClean="0"/>
              <a:t>gọn</a:t>
            </a:r>
            <a:r>
              <a:rPr lang="en-US" sz="2800" dirty="0" smtClean="0"/>
              <a:t>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63397"/>
              </p:ext>
            </p:extLst>
          </p:nvPr>
        </p:nvGraphicFramePr>
        <p:xfrm>
          <a:off x="1371600" y="1371600"/>
          <a:ext cx="5894692" cy="103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3" imgW="3327120" imgH="583920" progId="Equation.DSMT4">
                  <p:embed/>
                </p:oleObj>
              </mc:Choice>
              <mc:Fallback>
                <p:oleObj name="Equation" r:id="rId3" imgW="33271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371600"/>
                        <a:ext cx="5894692" cy="103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236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606682"/>
              </p:ext>
            </p:extLst>
          </p:nvPr>
        </p:nvGraphicFramePr>
        <p:xfrm>
          <a:off x="1732411" y="2820541"/>
          <a:ext cx="4058789" cy="2499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5" imgW="2082600" imgH="1282680" progId="Equation.DSMT4">
                  <p:embed/>
                </p:oleObj>
              </mc:Choice>
              <mc:Fallback>
                <p:oleObj name="Equation" r:id="rId5" imgW="208260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2411" y="2820541"/>
                        <a:ext cx="4058789" cy="2499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489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838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30: </a:t>
            </a:r>
            <a:r>
              <a:rPr lang="en-US" sz="2800" dirty="0" err="1" smtClean="0">
                <a:solidFill>
                  <a:prstClr val="black"/>
                </a:solidFill>
              </a:rPr>
              <a:t>Rút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gọn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biểu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thức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847901"/>
              </p:ext>
            </p:extLst>
          </p:nvPr>
        </p:nvGraphicFramePr>
        <p:xfrm>
          <a:off x="1371600" y="1371600"/>
          <a:ext cx="5894692" cy="103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3" imgW="3327120" imgH="583920" progId="Equation.DSMT4">
                  <p:embed/>
                </p:oleObj>
              </mc:Choice>
              <mc:Fallback>
                <p:oleObj name="Equation" r:id="rId3" imgW="33271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371600"/>
                        <a:ext cx="5894692" cy="103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236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</a:rPr>
              <a:t>Giải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035652"/>
              </p:ext>
            </p:extLst>
          </p:nvPr>
        </p:nvGraphicFramePr>
        <p:xfrm>
          <a:off x="1732292" y="2882577"/>
          <a:ext cx="7152377" cy="3365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5" imgW="3670200" imgH="1726920" progId="Equation.DSMT4">
                  <p:embed/>
                </p:oleObj>
              </mc:Choice>
              <mc:Fallback>
                <p:oleObj name="Equation" r:id="rId5" imgW="367020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2292" y="2882577"/>
                        <a:ext cx="7152377" cy="3365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6575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838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31: </a:t>
            </a:r>
            <a:r>
              <a:rPr lang="en-US" sz="2800" dirty="0" err="1" smtClean="0">
                <a:solidFill>
                  <a:prstClr val="black"/>
                </a:solidFill>
              </a:rPr>
              <a:t>Chứng</a:t>
            </a:r>
            <a:r>
              <a:rPr lang="en-US" sz="2800" dirty="0" smtClean="0">
                <a:solidFill>
                  <a:prstClr val="black"/>
                </a:solidFill>
              </a:rPr>
              <a:t> minh </a:t>
            </a:r>
            <a:r>
              <a:rPr lang="en-US" sz="2800" dirty="0" err="1" smtClean="0">
                <a:solidFill>
                  <a:prstClr val="black"/>
                </a:solidFill>
              </a:rPr>
              <a:t>rằng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98712"/>
              </p:ext>
            </p:extLst>
          </p:nvPr>
        </p:nvGraphicFramePr>
        <p:xfrm>
          <a:off x="2552700" y="1462088"/>
          <a:ext cx="35321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3" imgW="1993680" imgH="482400" progId="Equation.DSMT4">
                  <p:embed/>
                </p:oleObj>
              </mc:Choice>
              <mc:Fallback>
                <p:oleObj name="Equation" r:id="rId3" imgW="1993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2700" y="1462088"/>
                        <a:ext cx="3532188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236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</a:rPr>
              <a:t>Giải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573826"/>
              </p:ext>
            </p:extLst>
          </p:nvPr>
        </p:nvGraphicFramePr>
        <p:xfrm>
          <a:off x="2300461" y="2819400"/>
          <a:ext cx="5471939" cy="31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5" imgW="2552400" imgH="1447560" progId="Equation.DSMT4">
                  <p:embed/>
                </p:oleObj>
              </mc:Choice>
              <mc:Fallback>
                <p:oleObj name="Equation" r:id="rId5" imgW="255240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0461" y="2819400"/>
                        <a:ext cx="5471939" cy="310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5943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437538"/>
              </p:ext>
            </p:extLst>
          </p:nvPr>
        </p:nvGraphicFramePr>
        <p:xfrm>
          <a:off x="3041228" y="5960526"/>
          <a:ext cx="3892972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7" imgW="1815840" imgH="228600" progId="Equation.DSMT4">
                  <p:embed/>
                </p:oleObj>
              </mc:Choice>
              <mc:Fallback>
                <p:oleObj name="Equation" r:id="rId7" imgW="1815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1228" y="5960526"/>
                        <a:ext cx="3892972" cy="49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8874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3038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14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31: </a:t>
            </a:r>
            <a:r>
              <a:rPr lang="en-US" sz="2800" dirty="0" err="1" smtClean="0">
                <a:solidFill>
                  <a:prstClr val="black"/>
                </a:solidFill>
              </a:rPr>
              <a:t>Chứng</a:t>
            </a:r>
            <a:r>
              <a:rPr lang="en-US" sz="2800" dirty="0" smtClean="0">
                <a:solidFill>
                  <a:prstClr val="black"/>
                </a:solidFill>
              </a:rPr>
              <a:t> minh </a:t>
            </a:r>
            <a:r>
              <a:rPr lang="en-US" sz="2800" dirty="0" err="1" smtClean="0">
                <a:solidFill>
                  <a:prstClr val="black"/>
                </a:solidFill>
              </a:rPr>
              <a:t>rằng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400768"/>
              </p:ext>
            </p:extLst>
          </p:nvPr>
        </p:nvGraphicFramePr>
        <p:xfrm>
          <a:off x="2552700" y="1462088"/>
          <a:ext cx="35321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3" imgW="1993680" imgH="482400" progId="Equation.DSMT4">
                  <p:embed/>
                </p:oleObj>
              </mc:Choice>
              <mc:Fallback>
                <p:oleObj name="Equation" r:id="rId3" imgW="1993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2700" y="1462088"/>
                        <a:ext cx="3532188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236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</a:rPr>
              <a:t>Giải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943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190590"/>
              </p:ext>
            </p:extLst>
          </p:nvPr>
        </p:nvGraphicFramePr>
        <p:xfrm>
          <a:off x="3055938" y="5961063"/>
          <a:ext cx="3863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tion" r:id="rId5" imgW="1803240" imgH="228600" progId="Equation.DSMT4">
                  <p:embed/>
                </p:oleObj>
              </mc:Choice>
              <mc:Fallback>
                <p:oleObj name="Equation" r:id="rId5" imgW="1803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5938" y="5961063"/>
                        <a:ext cx="38639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708941"/>
              </p:ext>
            </p:extLst>
          </p:nvPr>
        </p:nvGraphicFramePr>
        <p:xfrm>
          <a:off x="2202377" y="2763912"/>
          <a:ext cx="5798623" cy="31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tion" r:id="rId7" imgW="2705040" imgH="1447560" progId="Equation.DSMT4">
                  <p:embed/>
                </p:oleObj>
              </mc:Choice>
              <mc:Fallback>
                <p:oleObj name="Equation" r:id="rId7" imgW="270504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02377" y="2763912"/>
                        <a:ext cx="5798623" cy="310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7922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144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31: </a:t>
            </a:r>
            <a:r>
              <a:rPr lang="en-US" sz="2800" dirty="0" err="1" smtClean="0">
                <a:solidFill>
                  <a:prstClr val="black"/>
                </a:solidFill>
              </a:rPr>
              <a:t>Chứng</a:t>
            </a:r>
            <a:r>
              <a:rPr lang="en-US" sz="2800" dirty="0" smtClean="0">
                <a:solidFill>
                  <a:prstClr val="black"/>
                </a:solidFill>
              </a:rPr>
              <a:t> minh </a:t>
            </a:r>
            <a:r>
              <a:rPr lang="en-US" sz="2800" dirty="0" err="1" smtClean="0">
                <a:solidFill>
                  <a:prstClr val="black"/>
                </a:solidFill>
              </a:rPr>
              <a:t>rằng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907" y="1447800"/>
            <a:ext cx="35337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2362200"/>
            <a:ext cx="354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Áp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05555"/>
              </p:ext>
            </p:extLst>
          </p:nvPr>
        </p:nvGraphicFramePr>
        <p:xfrm>
          <a:off x="4018115" y="2406021"/>
          <a:ext cx="952826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8115" y="2406021"/>
                        <a:ext cx="952826" cy="435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70941" y="238412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b</a:t>
            </a:r>
            <a:r>
              <a:rPr lang="en-US" sz="2800" dirty="0" err="1" smtClean="0"/>
              <a:t>iết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118660"/>
              </p:ext>
            </p:extLst>
          </p:nvPr>
        </p:nvGraphicFramePr>
        <p:xfrm>
          <a:off x="5776316" y="2464884"/>
          <a:ext cx="980049" cy="38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6" imgW="457200" imgH="177480" progId="Equation.DSMT4">
                  <p:embed/>
                </p:oleObj>
              </mc:Choice>
              <mc:Fallback>
                <p:oleObj name="Equation" r:id="rId6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76316" y="2464884"/>
                        <a:ext cx="980049" cy="381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2362200"/>
            <a:ext cx="64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và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260691"/>
              </p:ext>
            </p:extLst>
          </p:nvPr>
        </p:nvGraphicFramePr>
        <p:xfrm>
          <a:off x="7345863" y="2433245"/>
          <a:ext cx="1388404" cy="38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8" imgW="647640" imgH="177480" progId="Equation.DSMT4">
                  <p:embed/>
                </p:oleObj>
              </mc:Choice>
              <mc:Fallback>
                <p:oleObj name="Equation" r:id="rId8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5863" y="2433245"/>
                        <a:ext cx="1388404" cy="381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62200" y="3656012"/>
            <a:ext cx="2227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 </a:t>
            </a:r>
            <a:r>
              <a:rPr lang="en-US" sz="2800" dirty="0" err="1" smtClean="0"/>
              <a:t>có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716511"/>
              </p:ext>
            </p:extLst>
          </p:nvPr>
        </p:nvGraphicFramePr>
        <p:xfrm>
          <a:off x="3492958" y="3656012"/>
          <a:ext cx="3974642" cy="598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10" imgW="1854000" imgH="279360" progId="Equation.DSMT4">
                  <p:embed/>
                </p:oleObj>
              </mc:Choice>
              <mc:Fallback>
                <p:oleObj name="Equation" r:id="rId10" imgW="1854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92958" y="3656012"/>
                        <a:ext cx="3974642" cy="598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218779"/>
              </p:ext>
            </p:extLst>
          </p:nvPr>
        </p:nvGraphicFramePr>
        <p:xfrm>
          <a:off x="4420872" y="4341812"/>
          <a:ext cx="2395537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12" imgW="1117440" imgH="711000" progId="Equation.DSMT4">
                  <p:embed/>
                </p:oleObj>
              </mc:Choice>
              <mc:Fallback>
                <p:oleObj name="Equation" r:id="rId12" imgW="11174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20872" y="4341812"/>
                        <a:ext cx="2395537" cy="152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31394" y="2971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Giải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840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33: </a:t>
            </a:r>
            <a:r>
              <a:rPr lang="en-US" sz="2800" dirty="0" err="1" smtClean="0">
                <a:solidFill>
                  <a:prstClr val="black"/>
                </a:solidFill>
              </a:rPr>
              <a:t>Tính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574217"/>
              </p:ext>
            </p:extLst>
          </p:nvPr>
        </p:nvGraphicFramePr>
        <p:xfrm>
          <a:off x="2743200" y="1600200"/>
          <a:ext cx="2992438" cy="31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3" imgW="1688760" imgH="1752480" progId="Equation.DSMT4">
                  <p:embed/>
                </p:oleObj>
              </mc:Choice>
              <mc:Fallback>
                <p:oleObj name="Equation" r:id="rId3" imgW="168876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1600200"/>
                        <a:ext cx="2992438" cy="310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0874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33: </a:t>
            </a:r>
            <a:r>
              <a:rPr lang="en-US" sz="2800" dirty="0" err="1" smtClean="0">
                <a:solidFill>
                  <a:prstClr val="black"/>
                </a:solidFill>
              </a:rPr>
              <a:t>Tính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053146"/>
              </p:ext>
            </p:extLst>
          </p:nvPr>
        </p:nvGraphicFramePr>
        <p:xfrm>
          <a:off x="2362200" y="1752600"/>
          <a:ext cx="15303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Equation" r:id="rId3" imgW="863280" imgH="279360" progId="Equation.DSMT4">
                  <p:embed/>
                </p:oleObj>
              </mc:Choice>
              <mc:Fallback>
                <p:oleObj name="Equation" r:id="rId3" imgW="863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752600"/>
                        <a:ext cx="1530350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2819400" y="22860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90800" y="311906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14098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519206"/>
              </p:ext>
            </p:extLst>
          </p:nvPr>
        </p:nvGraphicFramePr>
        <p:xfrm>
          <a:off x="3941205" y="1816274"/>
          <a:ext cx="2002395" cy="40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Equation" r:id="rId5" imgW="1130040" imgH="228600" progId="Equation.DSMT4">
                  <p:embed/>
                </p:oleObj>
              </mc:Choice>
              <mc:Fallback>
                <p:oleObj name="Equation" r:id="rId5" imgW="1130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41205" y="1816274"/>
                        <a:ext cx="2002395" cy="404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416051"/>
              </p:ext>
            </p:extLst>
          </p:nvPr>
        </p:nvGraphicFramePr>
        <p:xfrm>
          <a:off x="3657600" y="2239475"/>
          <a:ext cx="1979898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8" name="Equation" r:id="rId7" imgW="1015920" imgH="228600" progId="Equation.DSMT4">
                  <p:embed/>
                </p:oleObj>
              </mc:Choice>
              <mc:Fallback>
                <p:oleObj name="Equation" r:id="rId7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7600" y="2239475"/>
                        <a:ext cx="1979898" cy="44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993746"/>
              </p:ext>
            </p:extLst>
          </p:nvPr>
        </p:nvGraphicFramePr>
        <p:xfrm>
          <a:off x="2328986" y="3810000"/>
          <a:ext cx="1633414" cy="544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9" name="Equation" r:id="rId9" imgW="838080" imgH="279360" progId="Equation.DSMT4">
                  <p:embed/>
                </p:oleObj>
              </mc:Choice>
              <mc:Fallback>
                <p:oleObj name="Equation" r:id="rId9" imgW="838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28986" y="3810000"/>
                        <a:ext cx="1633414" cy="544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5" y="4191000"/>
            <a:ext cx="1587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91000"/>
            <a:ext cx="1587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073" y="4953000"/>
            <a:ext cx="10366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427" y="4953000"/>
            <a:ext cx="14208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477498"/>
              </p:ext>
            </p:extLst>
          </p:nvPr>
        </p:nvGraphicFramePr>
        <p:xfrm>
          <a:off x="4097217" y="3802029"/>
          <a:ext cx="2227383" cy="544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0" name="Equation" r:id="rId14" imgW="1143000" imgH="279360" progId="Equation.DSMT4">
                  <p:embed/>
                </p:oleObj>
              </mc:Choice>
              <mc:Fallback>
                <p:oleObj name="Equation" r:id="rId14" imgW="1143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97217" y="3802029"/>
                        <a:ext cx="2227383" cy="544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960808"/>
              </p:ext>
            </p:extLst>
          </p:nvPr>
        </p:nvGraphicFramePr>
        <p:xfrm>
          <a:off x="3733800" y="4343400"/>
          <a:ext cx="2177888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1" name="Equation" r:id="rId16" imgW="1015920" imgH="203040" progId="Equation.DSMT4">
                  <p:embed/>
                </p:oleObj>
              </mc:Choice>
              <mc:Fallback>
                <p:oleObj name="Equation" r:id="rId16" imgW="1015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733800" y="4343400"/>
                        <a:ext cx="2177888" cy="435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3279775" y="2280868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3260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8610600" cy="6751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</a:t>
            </a:r>
            <a:r>
              <a:rPr lang="en-US" sz="2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 HẰNG ĐẲNG THỨC ĐÁNG NHỚ)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990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</a:rPr>
              <a:t> 33: </a:t>
            </a:r>
            <a:r>
              <a:rPr lang="en-US" sz="2800" dirty="0" err="1" smtClean="0">
                <a:solidFill>
                  <a:prstClr val="black"/>
                </a:solidFill>
              </a:rPr>
              <a:t>Tính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518780"/>
              </p:ext>
            </p:extLst>
          </p:nvPr>
        </p:nvGraphicFramePr>
        <p:xfrm>
          <a:off x="1828800" y="1577975"/>
          <a:ext cx="2422525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3" imgW="1130040" imgH="825480" progId="Equation.DSMT4">
                  <p:embed/>
                </p:oleObj>
              </mc:Choice>
              <mc:Fallback>
                <p:oleObj name="Equation" r:id="rId3" imgW="113004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577975"/>
                        <a:ext cx="2422525" cy="177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610457"/>
              </p:ext>
            </p:extLst>
          </p:nvPr>
        </p:nvGraphicFramePr>
        <p:xfrm>
          <a:off x="1735537" y="3362980"/>
          <a:ext cx="1647027" cy="65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5" imgW="698400" imgH="279360" progId="Equation.DSMT4">
                  <p:embed/>
                </p:oleObj>
              </mc:Choice>
              <mc:Fallback>
                <p:oleObj name="Equation" r:id="rId5" imgW="698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5537" y="3362980"/>
                        <a:ext cx="1647027" cy="658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3830"/>
            <a:ext cx="1587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20180"/>
            <a:ext cx="1587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09800" y="46583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658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988879"/>
              </p:ext>
            </p:extLst>
          </p:nvPr>
        </p:nvGraphicFramePr>
        <p:xfrm>
          <a:off x="3419272" y="3362980"/>
          <a:ext cx="4581728" cy="113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9" imgW="1942920" imgH="482400" progId="Equation.DSMT4">
                  <p:embed/>
                </p:oleObj>
              </mc:Choice>
              <mc:Fallback>
                <p:oleObj name="Equation" r:id="rId9" imgW="19429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19272" y="3362980"/>
                        <a:ext cx="4581728" cy="1137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83260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503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Oriel</vt:lpstr>
      <vt:lpstr>Equation</vt:lpstr>
      <vt:lpstr>MathType 6.0 Equation</vt:lpstr>
      <vt:lpstr>   LUYỆN TẬP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(NHỮNG HẰNG ĐẲNG THỨC ĐÁNG NHỚ)</vt:lpstr>
      <vt:lpstr>   LUYỆN TẬP NHỮNG HẰNG ĐẲNG THỨC ĐÁNG NHỚ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 KHOI</dc:creator>
  <cp:lastModifiedBy>User</cp:lastModifiedBy>
  <cp:revision>50</cp:revision>
  <dcterms:created xsi:type="dcterms:W3CDTF">2021-10-05T12:47:07Z</dcterms:created>
  <dcterms:modified xsi:type="dcterms:W3CDTF">2021-10-12T22:38:54Z</dcterms:modified>
</cp:coreProperties>
</file>