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328" r:id="rId2"/>
    <p:sldMasterId id="2147484340" r:id="rId3"/>
    <p:sldMasterId id="2147484352" r:id="rId4"/>
    <p:sldMasterId id="2147484364" r:id="rId5"/>
  </p:sldMasterIdLst>
  <p:notesMasterIdLst>
    <p:notesMasterId r:id="rId28"/>
  </p:notesMasterIdLst>
  <p:sldIdLst>
    <p:sldId id="390" r:id="rId6"/>
    <p:sldId id="376" r:id="rId7"/>
    <p:sldId id="391" r:id="rId8"/>
    <p:sldId id="378" r:id="rId9"/>
    <p:sldId id="370" r:id="rId10"/>
    <p:sldId id="379" r:id="rId11"/>
    <p:sldId id="288" r:id="rId12"/>
    <p:sldId id="372" r:id="rId13"/>
    <p:sldId id="373" r:id="rId14"/>
    <p:sldId id="386" r:id="rId15"/>
    <p:sldId id="387" r:id="rId16"/>
    <p:sldId id="388" r:id="rId17"/>
    <p:sldId id="392" r:id="rId18"/>
    <p:sldId id="389" r:id="rId19"/>
    <p:sldId id="402" r:id="rId20"/>
    <p:sldId id="398" r:id="rId21"/>
    <p:sldId id="399" r:id="rId22"/>
    <p:sldId id="400" r:id="rId23"/>
    <p:sldId id="397" r:id="rId24"/>
    <p:sldId id="375" r:id="rId25"/>
    <p:sldId id="395" r:id="rId26"/>
    <p:sldId id="401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4783" autoAdjust="0"/>
  </p:normalViewPr>
  <p:slideViewPr>
    <p:cSldViewPr>
      <p:cViewPr>
        <p:scale>
          <a:sx n="79" d="100"/>
          <a:sy n="79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FA8EF0-514A-43F0-97B6-F83E406A25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171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2B51-EFD8-4752-807E-AED37F64B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1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DC9-DF97-4B18-8C2F-275B86CCB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8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152D-734E-44B0-BADF-4C770868C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2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2582-8286-469B-A85C-AD3D24B0D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8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5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0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EDE2-EE0F-4C4E-9143-5342DD8E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2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4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4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7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7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45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4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1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5985-DB92-42C5-B6C5-FA3A6F90F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60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1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5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11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37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56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9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1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33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7FBD-0C8F-4143-9FB8-AB4C33ED3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05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0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3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1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1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85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7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5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09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9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F727-880E-4634-ABF1-55938314D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08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72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8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65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8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28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6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27CB-3BEC-4E58-8036-75406EE6E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8309-5B7E-4CDE-AD5B-9B88718ED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B018-809F-4EA0-838A-72BD7BBC2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E209-D374-493E-9034-317F4E049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A176F8F-2D26-4937-9383-1389773D3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9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5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0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9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0.wm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7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21.emf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6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0.emf"/><Relationship Id="rId4" Type="http://schemas.openxmlformats.org/officeDocument/2006/relationships/image" Target="../media/image47.png"/><Relationship Id="rId9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5.e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76200"/>
            <a:ext cx="8656638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CHƯƠNG I-HỆ THỨC LƯỢNG TRONG TAM GIÁC VUÔNG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4850" y="557213"/>
            <a:ext cx="7945438" cy="8318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4" name="Content Placeholder 4"/>
          <p:cNvSpPr>
            <a:spLocks noGrp="1"/>
          </p:cNvSpPr>
          <p:nvPr/>
        </p:nvSpPr>
        <p:spPr bwMode="auto">
          <a:xfrm>
            <a:off x="563563" y="1420813"/>
            <a:ext cx="49990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291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838" y="4418013"/>
            <a:ext cx="6659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AB, AC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góc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vuông</a:t>
            </a:r>
            <a:endParaRPr lang="en-US" sz="28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838" y="4989513"/>
            <a:ext cx="4343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BC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huyền</a:t>
            </a:r>
            <a:endParaRPr lang="en-US" sz="28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25" y="5513388"/>
            <a:ext cx="78962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BH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CH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lần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lượt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chiếu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AB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AC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huyền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BC.</a:t>
            </a:r>
          </a:p>
        </p:txBody>
      </p:sp>
    </p:spTree>
    <p:extLst>
      <p:ext uri="{BB962C8B-B14F-4D97-AF65-F5344CB8AC3E}">
        <p14:creationId xmlns:p14="http://schemas.microsoft.com/office/powerpoint/2010/main" val="11086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5382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3796605"/>
            <a:ext cx="81088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" indent="-571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ABC vuông tại A, AH là đường cao ứng với cạnh huyền BC và HB = 4, HC =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định lí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591814"/>
              </p:ext>
            </p:extLst>
          </p:nvPr>
        </p:nvGraphicFramePr>
        <p:xfrm>
          <a:off x="2022475" y="5259388"/>
          <a:ext cx="52466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3" imgW="2869920" imgH="571320" progId="Equation.DSMT4">
                  <p:embed/>
                </p:oleObj>
              </mc:Choice>
              <mc:Fallback>
                <p:oleObj name="Equation" r:id="rId3" imgW="28699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5259388"/>
                        <a:ext cx="5246688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3772620" y="3066956"/>
            <a:ext cx="1108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13227" y="642610"/>
            <a:ext cx="3581398" cy="2584450"/>
            <a:chOff x="5915025" y="1676400"/>
            <a:chExt cx="3152775" cy="2260600"/>
          </a:xfrm>
        </p:grpSpPr>
        <p:grpSp>
          <p:nvGrpSpPr>
            <p:cNvPr id="9" name="Group 8"/>
            <p:cNvGrpSpPr/>
            <p:nvPr/>
          </p:nvGrpSpPr>
          <p:grpSpPr>
            <a:xfrm>
              <a:off x="5915025" y="1676400"/>
              <a:ext cx="3152775" cy="2260600"/>
              <a:chOff x="5827713" y="3530600"/>
              <a:chExt cx="3152775" cy="2260600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5827713" y="3530600"/>
                <a:ext cx="3152775" cy="2260600"/>
                <a:chOff x="3323" y="248"/>
                <a:chExt cx="1986" cy="1424"/>
              </a:xfrm>
            </p:grpSpPr>
            <p:sp>
              <p:nvSpPr>
                <p:cNvPr id="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723" y="1054"/>
                  <a:ext cx="264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>
                      <a:solidFill>
                        <a:srgbClr val="FFFF00"/>
                      </a:solidFill>
                      <a:cs typeface="Times New Roman" pitchFamily="18" charset="0"/>
                    </a:rPr>
                    <a:t>c’</a:t>
                  </a:r>
                </a:p>
              </p:txBody>
            </p: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3323" y="248"/>
                  <a:ext cx="1986" cy="1424"/>
                  <a:chOff x="3767" y="536"/>
                  <a:chExt cx="1986" cy="142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25" y="1526"/>
                    <a:ext cx="26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en-US" sz="240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7" name="AutoShape 20"/>
                  <p:cNvSpPr>
                    <a:spLocks noChangeArrowheads="1"/>
                  </p:cNvSpPr>
                  <p:nvPr/>
                </p:nvSpPr>
                <p:spPr bwMode="auto">
                  <a:xfrm rot="7354959">
                    <a:off x="4325" y="902"/>
                    <a:ext cx="827" cy="1290"/>
                  </a:xfrm>
                  <a:prstGeom prst="rtTriangle">
                    <a:avLst/>
                  </a:prstGeom>
                  <a:ln>
                    <a:headEnd/>
                    <a:tailEnd/>
                  </a:ln>
                  <a:extLst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Rectangle 21"/>
                  <p:cNvSpPr>
                    <a:spLocks noChangeArrowheads="1"/>
                  </p:cNvSpPr>
                  <p:nvPr/>
                </p:nvSpPr>
                <p:spPr bwMode="auto">
                  <a:xfrm rot="1851252">
                    <a:off x="4408" y="857"/>
                    <a:ext cx="34" cy="36"/>
                  </a:xfrm>
                  <a:prstGeom prst="rect">
                    <a:avLst/>
                  </a:prstGeom>
                  <a:noFill/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8" y="849"/>
                    <a:ext cx="1" cy="694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1457"/>
                    <a:ext cx="81" cy="8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319" y="536"/>
                    <a:ext cx="26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en-US" sz="240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cs typeface="Times New Roman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2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1448"/>
                    <a:ext cx="26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en-US" sz="240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cs typeface="Times New Roman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2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489" y="1430"/>
                    <a:ext cx="264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en-US" sz="240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cs typeface="Times New Roman" pitchFamily="18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5" name="Rectangle 32"/>
                <p:cNvSpPr>
                  <a:spLocks noChangeArrowheads="1"/>
                </p:cNvSpPr>
                <p:nvPr/>
              </p:nvSpPr>
              <p:spPr bwMode="auto">
                <a:xfrm>
                  <a:off x="4317" y="1000"/>
                  <a:ext cx="423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240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cs typeface="Times New Roman" pitchFamily="18" charset="0"/>
                    </a:rPr>
                    <a:t>9</a:t>
                  </a:r>
                </a:p>
              </p:txBody>
            </p:sp>
          </p:grpSp>
          <p:sp>
            <p:nvSpPr>
              <p:cNvPr id="12" name="Rectangle 28"/>
              <p:cNvSpPr>
                <a:spLocks noChangeArrowheads="1"/>
              </p:cNvSpPr>
              <p:nvPr/>
            </p:nvSpPr>
            <p:spPr bwMode="auto">
              <a:xfrm>
                <a:off x="6362700" y="4745470"/>
                <a:ext cx="547412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969233">
              <a:off x="6883735" y="2214933"/>
              <a:ext cx="182880" cy="1828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9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0442" y="457200"/>
            <a:ext cx="8677358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17470"/>
              </p:ext>
            </p:extLst>
          </p:nvPr>
        </p:nvGraphicFramePr>
        <p:xfrm>
          <a:off x="457200" y="2030558"/>
          <a:ext cx="973253" cy="44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0558"/>
                        <a:ext cx="973253" cy="444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1" y="202644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 (h1)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80319"/>
              </p:ext>
            </p:extLst>
          </p:nvPr>
        </p:nvGraphicFramePr>
        <p:xfrm>
          <a:off x="3200400" y="2673925"/>
          <a:ext cx="4000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673925"/>
                        <a:ext cx="4000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605558" y="252478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a.h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2553325"/>
            <a:ext cx="80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(3)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3401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0" y="3407889"/>
            <a:ext cx="2326105" cy="13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90442" y="3389293"/>
            <a:ext cx="575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(h2) ,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AH (h2),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99702" y="281493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(h1)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99702" y="457200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(h2)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04019"/>
              </p:ext>
            </p:extLst>
          </p:nvPr>
        </p:nvGraphicFramePr>
        <p:xfrm>
          <a:off x="2633523" y="3962270"/>
          <a:ext cx="2395677" cy="3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9" imgW="1117440" imgH="177480" progId="Equation.DSMT4">
                  <p:embed/>
                </p:oleObj>
              </mc:Choice>
              <mc:Fallback>
                <p:oleObj name="Equation" r:id="rId9" imgW="1117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3523" y="3962270"/>
                        <a:ext cx="2395677" cy="381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3526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3" grpId="0"/>
      <p:bldP spid="4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762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Nhờ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Py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– ta – go,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(3) 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b.c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a.h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, ta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3333FF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2145632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h =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bc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555" y="2133600"/>
            <a:ext cx="261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=&gt; a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h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= b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endParaRPr lang="en-US" sz="28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7639" y="2667000"/>
            <a:ext cx="42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=&gt; (b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c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)h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= b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endParaRPr lang="en-US" sz="28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19320"/>
              </p:ext>
            </p:extLst>
          </p:nvPr>
        </p:nvGraphicFramePr>
        <p:xfrm>
          <a:off x="5698289" y="3190220"/>
          <a:ext cx="1917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5" name="Equation" r:id="rId3" imgW="1917360" imgH="761760" progId="Equation.DSMT4">
                  <p:embed/>
                </p:oleObj>
              </mc:Choice>
              <mc:Fallback>
                <p:oleObj name="Equation" r:id="rId3" imgW="19173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8289" y="3190220"/>
                        <a:ext cx="19177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90593"/>
              </p:ext>
            </p:extLst>
          </p:nvPr>
        </p:nvGraphicFramePr>
        <p:xfrm>
          <a:off x="5679239" y="4028420"/>
          <a:ext cx="2165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Equation" r:id="rId5" imgW="1968480" imgH="761760" progId="Equation.DSMT4">
                  <p:embed/>
                </p:oleObj>
              </mc:Choice>
              <mc:Fallback>
                <p:oleObj name="Equation" r:id="rId5" imgW="19684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9239" y="4028420"/>
                        <a:ext cx="21653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55830"/>
              </p:ext>
            </p:extLst>
          </p:nvPr>
        </p:nvGraphicFramePr>
        <p:xfrm>
          <a:off x="5699559" y="5819140"/>
          <a:ext cx="2221230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7" name="Equation" r:id="rId7" imgW="2019240" imgH="736560" progId="Equation.DSMT4">
                  <p:embed/>
                </p:oleObj>
              </mc:Choice>
              <mc:Fallback>
                <p:oleObj name="Equation" r:id="rId7" imgW="20192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9559" y="5819140"/>
                        <a:ext cx="2221230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3" y="3352800"/>
            <a:ext cx="2574167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05593"/>
              </p:ext>
            </p:extLst>
          </p:nvPr>
        </p:nvGraphicFramePr>
        <p:xfrm>
          <a:off x="3444746" y="2143780"/>
          <a:ext cx="2259557" cy="59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" name="Equation" r:id="rId10" imgW="1054080" imgH="279360" progId="Equation.DSMT4">
                  <p:embed/>
                </p:oleObj>
              </mc:Choice>
              <mc:Fallback>
                <p:oleObj name="Equation" r:id="rId10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4746" y="2143780"/>
                        <a:ext cx="2259557" cy="59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9633" y="2143780"/>
            <a:ext cx="165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06678"/>
              </p:ext>
            </p:extLst>
          </p:nvPr>
        </p:nvGraphicFramePr>
        <p:xfrm>
          <a:off x="5638800" y="4898294"/>
          <a:ext cx="2450121" cy="8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Equation" r:id="rId12" imgW="1257120" imgH="419040" progId="Equation.DSMT4">
                  <p:embed/>
                </p:oleObj>
              </mc:Choice>
              <mc:Fallback>
                <p:oleObj name="Equation" r:id="rId12" imgW="1257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8800" y="4898294"/>
                        <a:ext cx="2450121" cy="81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2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400" y="1371600"/>
            <a:ext cx="8650438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 LÍ 4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nghịch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huyền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nghịch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8" y="2971800"/>
            <a:ext cx="23401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36991"/>
              </p:ext>
            </p:extLst>
          </p:nvPr>
        </p:nvGraphicFramePr>
        <p:xfrm>
          <a:off x="76200" y="3516510"/>
          <a:ext cx="1070578" cy="44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4" imgW="431425" imgH="177646" progId="Equation.DSMT4">
                  <p:embed/>
                </p:oleObj>
              </mc:Choice>
              <mc:Fallback>
                <p:oleObj name="Equation" r:id="rId4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516510"/>
                        <a:ext cx="1070578" cy="442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69129" y="3450888"/>
            <a:ext cx="194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5625"/>
              </p:ext>
            </p:extLst>
          </p:nvPr>
        </p:nvGraphicFramePr>
        <p:xfrm>
          <a:off x="3276600" y="3276600"/>
          <a:ext cx="2066862" cy="98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6600"/>
                        <a:ext cx="2066862" cy="987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2389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(4)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3: 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Cho tam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giác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vuông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góc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vuông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6cm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8cm.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đường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xuất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phát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góc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vuông</a:t>
            </a:r>
            <a:endParaRPr lang="en-US" sz="2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66469" y="1219200"/>
            <a:ext cx="2567931" cy="2016380"/>
            <a:chOff x="6221412" y="2173288"/>
            <a:chExt cx="2260600" cy="1763713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6221412" y="2173288"/>
              <a:ext cx="2260600" cy="1763713"/>
              <a:chOff x="3516" y="561"/>
              <a:chExt cx="1424" cy="1111"/>
            </a:xfrm>
          </p:grpSpPr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3723" y="1054"/>
                <a:ext cx="2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>
                    <a:solidFill>
                      <a:srgbClr val="FFFF00"/>
                    </a:solidFill>
                    <a:cs typeface="Times New Roman" pitchFamily="18" charset="0"/>
                  </a:rPr>
                  <a:t>c’</a:t>
                </a:r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3650" y="561"/>
                <a:ext cx="1290" cy="1111"/>
                <a:chOff x="4094" y="849"/>
                <a:chExt cx="1290" cy="1111"/>
              </a:xfrm>
            </p:grpSpPr>
            <p:sp>
              <p:nvSpPr>
                <p:cNvPr id="17" name="AutoShape 20"/>
                <p:cNvSpPr>
                  <a:spLocks noChangeArrowheads="1"/>
                </p:cNvSpPr>
                <p:nvPr/>
              </p:nvSpPr>
              <p:spPr bwMode="auto">
                <a:xfrm rot="7354959">
                  <a:off x="4325" y="902"/>
                  <a:ext cx="827" cy="1290"/>
                </a:xfrm>
                <a:prstGeom prst="rtTriangle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 rot="1851252">
                  <a:off x="4408" y="857"/>
                  <a:ext cx="34" cy="36"/>
                </a:xfrm>
                <a:prstGeom prst="rect">
                  <a:avLst/>
                </a:prstGeom>
                <a:noFill/>
                <a:ln w="9525">
                  <a:solidFill>
                    <a:srgbClr val="FFFF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418" y="849"/>
                  <a:ext cx="1" cy="694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3" y="1457"/>
                  <a:ext cx="81" cy="85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10" name="Rectangle 27"/>
              <p:cNvSpPr>
                <a:spLocks noChangeArrowheads="1"/>
              </p:cNvSpPr>
              <p:nvPr/>
            </p:nvSpPr>
            <p:spPr bwMode="auto">
              <a:xfrm>
                <a:off x="4476" y="664"/>
                <a:ext cx="2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3516" y="734"/>
                <a:ext cx="2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3953" y="812"/>
                <a:ext cx="264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 rot="1969233">
              <a:off x="6883735" y="2214933"/>
              <a:ext cx="182880" cy="18288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25453" y="16568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514600"/>
            <a:ext cx="743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h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2971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4 (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)                   ta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053"/>
              </p:ext>
            </p:extLst>
          </p:nvPr>
        </p:nvGraphicFramePr>
        <p:xfrm>
          <a:off x="3387090" y="3609340"/>
          <a:ext cx="1718310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Equation" r:id="rId3" imgW="1562040" imgH="736560" progId="Equation.DSMT4">
                  <p:embed/>
                </p:oleObj>
              </mc:Choice>
              <mc:Fallback>
                <p:oleObj name="Equation" r:id="rId3" imgW="1562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7090" y="3609340"/>
                        <a:ext cx="1718310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73163"/>
              </p:ext>
            </p:extLst>
          </p:nvPr>
        </p:nvGraphicFramePr>
        <p:xfrm>
          <a:off x="1874553" y="4511842"/>
          <a:ext cx="307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2" name="Equation" r:id="rId5" imgW="2793960" imgH="761760" progId="Equation.DSMT4">
                  <p:embed/>
                </p:oleObj>
              </mc:Choice>
              <mc:Fallback>
                <p:oleObj name="Equation" r:id="rId5" imgW="27939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4553" y="4511842"/>
                        <a:ext cx="3073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48064"/>
              </p:ext>
            </p:extLst>
          </p:nvPr>
        </p:nvGraphicFramePr>
        <p:xfrm>
          <a:off x="5157445" y="4547733"/>
          <a:ext cx="2919730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Equation" r:id="rId7" imgW="2654280" imgH="736560" progId="Equation.DSMT4">
                  <p:embed/>
                </p:oleObj>
              </mc:Choice>
              <mc:Fallback>
                <p:oleObj name="Equation" r:id="rId7" imgW="2654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57445" y="4547733"/>
                        <a:ext cx="2919730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4800" y="5334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ý: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ví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dụ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tập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tính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toán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chương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này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đo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độ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dài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ở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mỗi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nếu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ghi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đơn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vị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ta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ước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cùng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đơn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vị</a:t>
            </a:r>
            <a:r>
              <a:rPr lang="en-US" sz="2800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cs typeface="Times New Roman" pitchFamily="18" charset="0"/>
              </a:rPr>
              <a:t>đo</a:t>
            </a:r>
            <a:endParaRPr lang="en-US" sz="28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06827"/>
              </p:ext>
            </p:extLst>
          </p:nvPr>
        </p:nvGraphicFramePr>
        <p:xfrm>
          <a:off x="1491166" y="3648657"/>
          <a:ext cx="17764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Equation" r:id="rId9" imgW="1002960" imgH="393480" progId="Equation.DSMT4">
                  <p:embed/>
                </p:oleObj>
              </mc:Choice>
              <mc:Fallback>
                <p:oleObj name="Equation" r:id="rId9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1166" y="3648657"/>
                        <a:ext cx="1776412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22967"/>
              </p:ext>
            </p:extLst>
          </p:nvPr>
        </p:nvGraphicFramePr>
        <p:xfrm>
          <a:off x="5218984" y="3581400"/>
          <a:ext cx="2096216" cy="89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Equation" r:id="rId11" imgW="977760" imgH="419040" progId="Equation.DSMT4">
                  <p:embed/>
                </p:oleObj>
              </mc:Choice>
              <mc:Fallback>
                <p:oleObj name="Equation" r:id="rId11" imgW="977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8984" y="3581400"/>
                        <a:ext cx="2096216" cy="89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7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97150" y="184150"/>
            <a:ext cx="3970338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2318" y="2971800"/>
            <a:ext cx="4104481" cy="267765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Xem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3, 4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69 </a:t>
            </a:r>
            <a:r>
              <a:rPr lang="en-US" sz="2800" dirty="0" err="1" smtClean="0">
                <a:solidFill>
                  <a:srgbClr val="FF0000"/>
                </a:solidFill>
              </a:rPr>
              <a:t>sgk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69, 70 </a:t>
            </a:r>
            <a:r>
              <a:rPr lang="en-US" sz="2800" dirty="0" err="1" smtClean="0">
                <a:solidFill>
                  <a:srgbClr val="FF0000"/>
                </a:solidFill>
              </a:rPr>
              <a:t>sgk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sửa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838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* Qua </a:t>
            </a:r>
            <a:r>
              <a:rPr lang="en-US" sz="2800" dirty="0" err="1" smtClean="0">
                <a:solidFill>
                  <a:prstClr val="black"/>
                </a:solidFill>
              </a:rPr>
              <a:t>bài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này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cần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nắm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640013" cy="189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44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Thứ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nhất</a:t>
            </a:r>
            <a:r>
              <a:rPr lang="en-US" sz="2800" b="1" u="sng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vẽ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133600"/>
            <a:ext cx="3807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Thứ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hai</a:t>
            </a:r>
            <a:r>
              <a:rPr lang="en-US" sz="2800" b="1" u="sng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prstClr val="black"/>
                </a:solidFill>
              </a:rPr>
              <a:t>C</a:t>
            </a:r>
            <a:r>
              <a:rPr lang="en-US" sz="2800" b="1" dirty="0" err="1" smtClean="0">
                <a:solidFill>
                  <a:prstClr val="black"/>
                </a:solidFill>
              </a:rPr>
              <a:t>ác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công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thức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54408"/>
              </p:ext>
            </p:extLst>
          </p:nvPr>
        </p:nvGraphicFramePr>
        <p:xfrm>
          <a:off x="950123" y="2667000"/>
          <a:ext cx="3294053" cy="289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4" imgW="1269720" imgH="1117440" progId="Equation.DSMT4">
                  <p:embed/>
                </p:oleObj>
              </mc:Choice>
              <mc:Fallback>
                <p:oleObj name="Equation" r:id="rId4" imgW="12697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123" y="2667000"/>
                        <a:ext cx="3294053" cy="289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56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Các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kiến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liên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quan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86806"/>
              </p:ext>
            </p:extLst>
          </p:nvPr>
        </p:nvGraphicFramePr>
        <p:xfrm>
          <a:off x="1295400" y="6096000"/>
          <a:ext cx="6677945" cy="53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6" imgW="2831760" imgH="228600" progId="Equation.DSMT4">
                  <p:embed/>
                </p:oleObj>
              </mc:Choice>
              <mc:Fallback>
                <p:oleObj name="Equation" r:id="rId6" imgW="283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6096000"/>
                        <a:ext cx="6677945" cy="53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5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  <p:bldP spid="3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6549" y="41135"/>
            <a:ext cx="4736152" cy="83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92680" y="184299"/>
            <a:ext cx="1579278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ÁP DỤNG</a:t>
            </a:r>
            <a:endParaRPr lang="en-U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smtClean="0"/>
              <a:t>1/</a:t>
            </a:r>
            <a:r>
              <a:rPr lang="en-US" sz="2800" dirty="0" err="1" smtClean="0"/>
              <a:t>Hình</a:t>
            </a:r>
            <a:r>
              <a:rPr lang="en-US" sz="2800" dirty="0" smtClean="0"/>
              <a:t> 4(</a:t>
            </a:r>
            <a:r>
              <a:rPr lang="en-US" sz="2800" dirty="0" err="1" smtClean="0"/>
              <a:t>a,b</a:t>
            </a:r>
            <a:r>
              <a:rPr lang="en-US" sz="2800" dirty="0" smtClean="0"/>
              <a:t>) /SGK </a:t>
            </a:r>
            <a:r>
              <a:rPr lang="en-US" sz="2800" dirty="0" err="1" smtClean="0"/>
              <a:t>trang</a:t>
            </a:r>
            <a:r>
              <a:rPr lang="en-US" sz="2800" dirty="0" smtClean="0"/>
              <a:t> 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0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084388"/>
            <a:ext cx="731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638" y="2438400"/>
            <a:ext cx="838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endParaRPr lang="en-US" sz="28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2000" y="289560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03697"/>
              </p:ext>
            </p:extLst>
          </p:nvPr>
        </p:nvGraphicFramePr>
        <p:xfrm>
          <a:off x="941388" y="3505200"/>
          <a:ext cx="53451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3" imgW="2997000" imgH="266400" progId="Equation.DSMT4">
                  <p:embed/>
                </p:oleObj>
              </mc:Choice>
              <mc:Fallback>
                <p:oleObj name="Equation" r:id="rId3" imgW="2997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5200"/>
                        <a:ext cx="53451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17500" y="3886200"/>
            <a:ext cx="80216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44419"/>
              </p:ext>
            </p:extLst>
          </p:nvPr>
        </p:nvGraphicFramePr>
        <p:xfrm>
          <a:off x="609600" y="5181600"/>
          <a:ext cx="8432800" cy="93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5" imgW="3073320" imgH="393480" progId="Equation.DSMT4">
                  <p:embed/>
                </p:oleObj>
              </mc:Choice>
              <mc:Fallback>
                <p:oleObj name="Equation" r:id="rId5" imgW="3073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8432800" cy="938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5982"/>
            <a:ext cx="1981200" cy="9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54675"/>
              </p:ext>
            </p:extLst>
          </p:nvPr>
        </p:nvGraphicFramePr>
        <p:xfrm>
          <a:off x="685800" y="4648200"/>
          <a:ext cx="6615331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8" imgW="3085920" imgH="393480" progId="Equation.DSMT4">
                  <p:embed/>
                </p:oleObj>
              </mc:Choice>
              <mc:Fallback>
                <p:oleObj name="Equation" r:id="rId8" imgW="308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4648200"/>
                        <a:ext cx="6615331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215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Cách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khác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69525"/>
              </p:ext>
            </p:extLst>
          </p:nvPr>
        </p:nvGraphicFramePr>
        <p:xfrm>
          <a:off x="2776538" y="5991225"/>
          <a:ext cx="56911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10" imgW="2412720" imgH="203040" progId="Equation.DSMT4">
                  <p:embed/>
                </p:oleObj>
              </mc:Choice>
              <mc:Fallback>
                <p:oleObj name="Equation" r:id="rId10" imgW="241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6538" y="5991225"/>
                        <a:ext cx="569118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2400"/>
            <a:ext cx="1865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1066800"/>
            <a:ext cx="56086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31775"/>
            <a:ext cx="1865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1066800"/>
            <a:ext cx="56086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18161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b)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124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cạnh</a:t>
            </a:r>
            <a:r>
              <a:rPr lang="en-US" sz="2800" dirty="0" smtClean="0"/>
              <a:t> </a:t>
            </a:r>
            <a:r>
              <a:rPr lang="en-US" sz="2800" dirty="0" err="1" smtClean="0"/>
              <a:t>góc</a:t>
            </a:r>
            <a:r>
              <a:rPr lang="en-US" sz="2800" dirty="0" smtClean="0"/>
              <a:t> </a:t>
            </a:r>
            <a:r>
              <a:rPr lang="en-US" sz="2800" dirty="0" err="1" smtClean="0"/>
              <a:t>vuông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61788"/>
              </p:ext>
            </p:extLst>
          </p:nvPr>
        </p:nvGraphicFramePr>
        <p:xfrm>
          <a:off x="1140395" y="3657600"/>
          <a:ext cx="4727005" cy="8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6" imgW="2425680" imgH="419040" progId="Equation.DSMT4">
                  <p:embed/>
                </p:oleObj>
              </mc:Choice>
              <mc:Fallback>
                <p:oleObj name="Equation" r:id="rId6" imgW="2425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0395" y="3657600"/>
                        <a:ext cx="4727005" cy="81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44661"/>
              </p:ext>
            </p:extLst>
          </p:nvPr>
        </p:nvGraphicFramePr>
        <p:xfrm>
          <a:off x="983308" y="4517422"/>
          <a:ext cx="5417492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8" imgW="2527200" imgH="203040" progId="Equation.DSMT4">
                  <p:embed/>
                </p:oleObj>
              </mc:Choice>
              <mc:Fallback>
                <p:oleObj name="Equation" r:id="rId8" imgW="252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3308" y="4517422"/>
                        <a:ext cx="5417492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419600"/>
            <a:ext cx="69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5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19263"/>
            <a:ext cx="8328025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92680" y="184299"/>
            <a:ext cx="1579278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ÁP DỤNG</a:t>
            </a:r>
            <a:endParaRPr lang="en-U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/>
              <a:t>Bài</a:t>
            </a:r>
            <a:r>
              <a:rPr lang="en-US" sz="2800" dirty="0"/>
              <a:t> 2/</a:t>
            </a:r>
            <a:r>
              <a:rPr lang="en-US" sz="2800" dirty="0" err="1"/>
              <a:t>Hình</a:t>
            </a:r>
            <a:r>
              <a:rPr lang="en-US" sz="2800" dirty="0"/>
              <a:t> 5/SGK</a:t>
            </a:r>
          </a:p>
        </p:txBody>
      </p:sp>
    </p:spTree>
    <p:extLst>
      <p:ext uri="{BB962C8B-B14F-4D97-AF65-F5344CB8AC3E}">
        <p14:creationId xmlns:p14="http://schemas.microsoft.com/office/powerpoint/2010/main" val="18811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xmlns="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xmlns="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xmlns="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F913A765-E71C-4623-BA90-86A01916AB4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5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</a:t>
            </a:r>
            <a:r>
              <a:rPr lang="en-US" sz="25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</a:t>
            </a:r>
            <a:endParaRPr lang="vi-VN" sz="25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655316"/>
            <a:ext cx="9144000" cy="8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79495E-B2F6-47B7-8E52-EFF334CBCC88}"/>
              </a:ext>
            </a:extLst>
          </p:cNvPr>
          <p:cNvSpPr txBox="1"/>
          <p:nvPr/>
        </p:nvSpPr>
        <p:spPr>
          <a:xfrm>
            <a:off x="359065" y="3810000"/>
            <a:ext cx="8730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BC = a</a:t>
            </a:r>
          </a:p>
          <a:p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 = b; AB = c</a:t>
            </a:r>
          </a:p>
          <a:p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AH = h</a:t>
            </a:r>
          </a:p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= b’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 = c’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 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CAB0A8-67DE-423F-92CE-C234EA0C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01" y="1598365"/>
            <a:ext cx="4366633" cy="31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92680" y="184299"/>
            <a:ext cx="1579278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ÁP DỤNG</a:t>
            </a:r>
            <a:endParaRPr lang="en-U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9144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/>
              <a:t>Bài</a:t>
            </a:r>
            <a:r>
              <a:rPr lang="en-US" sz="2800" dirty="0"/>
              <a:t> 2/</a:t>
            </a:r>
            <a:r>
              <a:rPr lang="en-US" sz="2800" dirty="0" err="1"/>
              <a:t>Hình</a:t>
            </a:r>
            <a:r>
              <a:rPr lang="en-US" sz="2800" dirty="0"/>
              <a:t> 5/SGK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1350963"/>
            <a:ext cx="4876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Áp dụng hệ thức giữa cạnh và đường cao vào tam giác vuông MNP, vuông tại M ta có: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38275"/>
            <a:ext cx="3203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9475" y="2706688"/>
            <a:ext cx="246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MK</a:t>
            </a:r>
            <a:r>
              <a:rPr lang="en-US" sz="2800" baseline="30000"/>
              <a:t>2</a:t>
            </a:r>
            <a:r>
              <a:rPr lang="en-US" sz="2800"/>
              <a:t> = NK.KP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90875" y="2695575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hay z</a:t>
            </a:r>
            <a:r>
              <a:rPr lang="en-US" sz="2800" baseline="30000"/>
              <a:t>2</a:t>
            </a:r>
            <a:r>
              <a:rPr lang="en-US" sz="2800"/>
              <a:t> = 1.4 = 4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59175" y="3111500"/>
          <a:ext cx="18875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4" imgW="875920" imgH="215806" progId="Equation.DSMT4">
                  <p:embed/>
                </p:oleObj>
              </mc:Choice>
              <mc:Fallback>
                <p:oleObj name="Equation" r:id="rId4" imgW="875920" imgH="215806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3111500"/>
                        <a:ext cx="18875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9475" y="37433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MN</a:t>
            </a:r>
            <a:r>
              <a:rPr lang="en-US" sz="2800" baseline="30000"/>
              <a:t>2</a:t>
            </a:r>
            <a:r>
              <a:rPr lang="en-US" sz="2800"/>
              <a:t> = NP.NK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65475" y="3743325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hay x</a:t>
            </a:r>
            <a:r>
              <a:rPr lang="en-US" sz="2800" baseline="30000"/>
              <a:t>2</a:t>
            </a:r>
            <a:r>
              <a:rPr lang="en-US" sz="2800"/>
              <a:t> = (1+4).1 = 5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172200" y="3714750"/>
          <a:ext cx="1447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6" imgW="647700" imgH="228600" progId="Equation.DSMT4">
                  <p:embed/>
                </p:oleObj>
              </mc:Choice>
              <mc:Fallback>
                <p:oleObj name="Equation" r:id="rId6" imgW="6477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14750"/>
                        <a:ext cx="1447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79475" y="434975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MP</a:t>
            </a:r>
            <a:r>
              <a:rPr lang="en-US" sz="2800" baseline="30000"/>
              <a:t>2</a:t>
            </a:r>
            <a:r>
              <a:rPr lang="en-US" sz="2800"/>
              <a:t> = NP.PK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63875" y="4349750"/>
            <a:ext cx="336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/>
              <a:t>hay y</a:t>
            </a:r>
            <a:r>
              <a:rPr lang="en-US" sz="2800" baseline="30000"/>
              <a:t>2</a:t>
            </a:r>
            <a:r>
              <a:rPr lang="en-US" sz="2800"/>
              <a:t> = (1+4).4 = 20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278563" y="4279900"/>
          <a:ext cx="15922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4279900"/>
                        <a:ext cx="15922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0010" y="4963567"/>
            <a:ext cx="4149190" cy="568169"/>
          </a:xfrm>
          <a:prstGeom prst="rect">
            <a:avLst/>
          </a:prstGeom>
          <a:blipFill rotWithShape="0">
            <a:blip r:embed="rId10"/>
            <a:stretch>
              <a:fillRect l="-2937" t="-2151" r="-1909" b="-3010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9854" y="-3003937"/>
            <a:ext cx="3220323" cy="916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" y="3199119"/>
            <a:ext cx="9162574" cy="33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97150" y="184150"/>
            <a:ext cx="3970338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2318" y="2971800"/>
            <a:ext cx="4104481" cy="267765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Xem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dụ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3, 4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69 </a:t>
            </a:r>
            <a:r>
              <a:rPr lang="en-US" sz="2800" dirty="0" err="1" smtClean="0">
                <a:solidFill>
                  <a:srgbClr val="FF0000"/>
                </a:solidFill>
              </a:rPr>
              <a:t>sgk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</a:rPr>
              <a:t> 69, 70 </a:t>
            </a:r>
            <a:r>
              <a:rPr lang="en-US" sz="2800" dirty="0" err="1" smtClean="0">
                <a:solidFill>
                  <a:srgbClr val="FF0000"/>
                </a:solidFill>
              </a:rPr>
              <a:t>sgk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sửa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838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 Qua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nắm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640013" cy="189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44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Thứ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nhất</a:t>
            </a:r>
            <a:r>
              <a:rPr lang="en-US" sz="2800" b="1" u="sng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vẽ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2133600"/>
            <a:ext cx="3807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</a:rPr>
              <a:t>Thứ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hai</a:t>
            </a:r>
            <a:r>
              <a:rPr lang="en-US" sz="2800" b="1" u="sng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prstClr val="black"/>
                </a:solidFill>
              </a:rPr>
              <a:t>C</a:t>
            </a:r>
            <a:r>
              <a:rPr lang="en-US" sz="2800" b="1" dirty="0" err="1" smtClean="0">
                <a:solidFill>
                  <a:prstClr val="black"/>
                </a:solidFill>
              </a:rPr>
              <a:t>ác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công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thức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88746"/>
              </p:ext>
            </p:extLst>
          </p:nvPr>
        </p:nvGraphicFramePr>
        <p:xfrm>
          <a:off x="950123" y="2667000"/>
          <a:ext cx="3294053" cy="289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4" imgW="1269720" imgH="1117440" progId="Equation.DSMT4">
                  <p:embed/>
                </p:oleObj>
              </mc:Choice>
              <mc:Fallback>
                <p:oleObj name="Equation" r:id="rId4" imgW="12697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123" y="2667000"/>
                        <a:ext cx="3294053" cy="289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56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07002"/>
              </p:ext>
            </p:extLst>
          </p:nvPr>
        </p:nvGraphicFramePr>
        <p:xfrm>
          <a:off x="1295400" y="6096000"/>
          <a:ext cx="6677945" cy="53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6" imgW="2831760" imgH="228600" progId="Equation.DSMT4">
                  <p:embed/>
                </p:oleObj>
              </mc:Choice>
              <mc:Fallback>
                <p:oleObj name="Equation" r:id="rId6" imgW="283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6096000"/>
                        <a:ext cx="6677945" cy="539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  <p:bldP spid="3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8097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1.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Cho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AH.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minh: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AB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= BC. BH;		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33688" y="2244725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1820"/>
            <a:ext cx="3062947" cy="15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9919" y="3165550"/>
            <a:ext cx="3962400" cy="523220"/>
          </a:xfrm>
          <a:prstGeom prst="rect">
            <a:avLst/>
          </a:prstGeom>
          <a:blipFill rotWithShape="0">
            <a:blip r:embed="rId4"/>
            <a:stretch>
              <a:fillRect l="-3231" t="-11628" b="-313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3674" y="3623754"/>
            <a:ext cx="3561556" cy="537583"/>
          </a:xfrm>
          <a:prstGeom prst="rect">
            <a:avLst/>
          </a:prstGeom>
          <a:blipFill rotWithShape="0">
            <a:blip r:embed="rId5"/>
            <a:stretch>
              <a:fillRect t="-7865" b="-3033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2556" y="4056919"/>
            <a:ext cx="1417637" cy="534762"/>
          </a:xfrm>
          <a:prstGeom prst="rect">
            <a:avLst/>
          </a:prstGeom>
          <a:blipFill rotWithShape="0">
            <a:blip r:embed="rId6"/>
            <a:stretch>
              <a:fillRect t="-10345" r="-4721" b="-321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89000" y="4578275"/>
            <a:ext cx="2316163" cy="398463"/>
            <a:chOff x="793751" y="5044524"/>
            <a:chExt cx="2316162" cy="398463"/>
          </a:xfrm>
        </p:grpSpPr>
        <p:graphicFrame>
          <p:nvGraphicFramePr>
            <p:cNvPr id="5137" name="Object 7"/>
            <p:cNvGraphicFramePr>
              <a:graphicFrameLocks noChangeAspect="1"/>
            </p:cNvGraphicFramePr>
            <p:nvPr/>
          </p:nvGraphicFramePr>
          <p:xfrm>
            <a:off x="1908846" y="5127949"/>
            <a:ext cx="381136" cy="239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8" name="Bitmap Image" r:id="rId7" imgW="181096" imgH="95390" progId="PBrush">
                    <p:embed/>
                  </p:oleObj>
                </mc:Choice>
                <mc:Fallback>
                  <p:oleObj name="Bitmap Image" r:id="rId7" imgW="181096" imgH="9539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846" y="5127949"/>
                          <a:ext cx="381136" cy="2399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8" name="Object 12"/>
            <p:cNvGraphicFramePr>
              <a:graphicFrameLocks noChangeAspect="1"/>
            </p:cNvGraphicFramePr>
            <p:nvPr/>
          </p:nvGraphicFramePr>
          <p:xfrm>
            <a:off x="793751" y="5044524"/>
            <a:ext cx="2316162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59" name="Equation" r:id="rId9" imgW="1206500" imgH="203200" progId="Equation.DSMT4">
                    <p:embed/>
                  </p:oleObj>
                </mc:Choice>
                <mc:Fallback>
                  <p:oleObj name="Equation" r:id="rId9" imgW="1206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51" y="5044524"/>
                          <a:ext cx="2316162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73169"/>
              </p:ext>
            </p:extLst>
          </p:nvPr>
        </p:nvGraphicFramePr>
        <p:xfrm>
          <a:off x="927100" y="4971975"/>
          <a:ext cx="1727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Equation" r:id="rId11" imgW="863225" imgH="393529" progId="Equation.DSMT4">
                  <p:embed/>
                </p:oleObj>
              </mc:Choice>
              <mc:Fallback>
                <p:oleObj name="Equation" r:id="rId11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971975"/>
                        <a:ext cx="1727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36713"/>
              </p:ext>
            </p:extLst>
          </p:nvPr>
        </p:nvGraphicFramePr>
        <p:xfrm>
          <a:off x="927100" y="5826050"/>
          <a:ext cx="2089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Equation" r:id="rId13" imgW="1117115" imgH="203112" progId="Equation.DSMT4">
                  <p:embed/>
                </p:oleObj>
              </mc:Choice>
              <mc:Fallback>
                <p:oleObj name="Equation" r:id="rId13" imgW="111711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5826050"/>
                        <a:ext cx="20891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0" y="4876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</a:rPr>
              <a:t>Tương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ta </a:t>
            </a:r>
            <a:r>
              <a:rPr lang="en-US" sz="2800" dirty="0" err="1" smtClean="0">
                <a:solidFill>
                  <a:prstClr val="black"/>
                </a:solidFill>
              </a:rPr>
              <a:t>có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610491"/>
              </p:ext>
            </p:extLst>
          </p:nvPr>
        </p:nvGraphicFramePr>
        <p:xfrm>
          <a:off x="6489834" y="4844662"/>
          <a:ext cx="243759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" name="Equation" r:id="rId15" imgW="939600" imgH="203040" progId="Equation.DSMT4">
                  <p:embed/>
                </p:oleObj>
              </mc:Choice>
              <mc:Fallback>
                <p:oleObj name="Equation" r:id="rId15" imgW="939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89834" y="4844662"/>
                        <a:ext cx="2437598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1" name="Picture 2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0"/>
            <a:ext cx="8540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0"/>
            <a:ext cx="7945438" cy="8302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79500"/>
            <a:ext cx="8174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huyền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3874" y="2057400"/>
            <a:ext cx="81348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352800"/>
            <a:ext cx="2717017" cy="194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456" y="3733800"/>
            <a:ext cx="52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( h1),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01698"/>
              </p:ext>
            </p:extLst>
          </p:nvPr>
        </p:nvGraphicFramePr>
        <p:xfrm>
          <a:off x="3429000" y="4267200"/>
          <a:ext cx="3524638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4267200"/>
                        <a:ext cx="3524638" cy="5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8" y="5064459"/>
            <a:ext cx="2326105" cy="13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4876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(h1)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6172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(h2)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4513" y="5181600"/>
            <a:ext cx="5535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,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AH (h2),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246730"/>
              </p:ext>
            </p:extLst>
          </p:nvPr>
        </p:nvGraphicFramePr>
        <p:xfrm>
          <a:off x="4607277" y="5730956"/>
          <a:ext cx="3959793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Equation" r:id="rId7" imgW="2031840" imgH="228600" progId="Equation.DSMT4">
                  <p:embed/>
                </p:oleObj>
              </mc:Choice>
              <mc:Fallback>
                <p:oleObj name="Equation" r:id="rId7" imgW="203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7277" y="5730956"/>
                        <a:ext cx="3959793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010400" y="4325986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(1)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0"/>
            <a:ext cx="7945438" cy="8302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79500"/>
            <a:ext cx="8174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huyền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381000" y="38020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</a:rPr>
              <a:t> 1. (</a:t>
            </a:r>
            <a:r>
              <a:rPr 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Pytago-Một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76600" y="43529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u="sng" dirty="0" err="1">
                <a:latin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5302" y="4749515"/>
            <a:ext cx="8153400" cy="1815882"/>
          </a:xfrm>
          <a:prstGeom prst="rect">
            <a:avLst/>
          </a:prstGeom>
          <a:blipFill rotWithShape="0">
            <a:blip r:embed="rId3"/>
            <a:stretch>
              <a:fillRect l="-1571" t="-3356" b="-838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3" y="2133600"/>
            <a:ext cx="2717017" cy="194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9001" y="2438400"/>
            <a:ext cx="52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(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22216"/>
              </p:ext>
            </p:extLst>
          </p:nvPr>
        </p:nvGraphicFramePr>
        <p:xfrm>
          <a:off x="4095362" y="3124200"/>
          <a:ext cx="3524638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5" imgW="1358640" imgH="228600" progId="Equation.DSMT4">
                  <p:embed/>
                </p:oleObj>
              </mc:Choice>
              <mc:Fallback>
                <p:oleObj name="Equation" r:id="rId5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362" y="3124200"/>
                        <a:ext cx="3524638" cy="5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48747" y="316739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(1)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0"/>
            <a:ext cx="7945438" cy="8302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79500"/>
            <a:ext cx="8174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huyền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3" y="2133600"/>
            <a:ext cx="2717017" cy="194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1" y="2438400"/>
            <a:ext cx="52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(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53394"/>
              </p:ext>
            </p:extLst>
          </p:nvPr>
        </p:nvGraphicFramePr>
        <p:xfrm>
          <a:off x="4095362" y="3124200"/>
          <a:ext cx="3524638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362" y="3124200"/>
                        <a:ext cx="3524638" cy="59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191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 1: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Như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lí</a:t>
            </a:r>
            <a:r>
              <a:rPr lang="en-US" sz="2800" dirty="0" smtClean="0">
                <a:solidFill>
                  <a:srgbClr val="FF0000"/>
                </a:solidFill>
              </a:rPr>
              <a:t> 1, ta </a:t>
            </a:r>
            <a:r>
              <a:rPr lang="en-US" sz="2800" dirty="0" err="1" smtClean="0">
                <a:solidFill>
                  <a:srgbClr val="FF0000"/>
                </a:solidFill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pytago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3194538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(1)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0"/>
            <a:ext cx="7945438" cy="8302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00" y="1063625"/>
            <a:ext cx="81724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huyền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084388"/>
            <a:ext cx="731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7638" y="2438400"/>
            <a:ext cx="838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2000" y="289560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33345"/>
              </p:ext>
            </p:extLst>
          </p:nvPr>
        </p:nvGraphicFramePr>
        <p:xfrm>
          <a:off x="941388" y="3505200"/>
          <a:ext cx="53451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3" imgW="2997000" imgH="266400" progId="Equation.DSMT4">
                  <p:embed/>
                </p:oleObj>
              </mc:Choice>
              <mc:Fallback>
                <p:oleObj name="Equation" r:id="rId3" imgW="2997000" imgH="2664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5200"/>
                        <a:ext cx="534511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17500" y="3886200"/>
            <a:ext cx="802163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01807"/>
              </p:ext>
            </p:extLst>
          </p:nvPr>
        </p:nvGraphicFramePr>
        <p:xfrm>
          <a:off x="609600" y="5181600"/>
          <a:ext cx="8432800" cy="93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5" imgW="3073320" imgH="393480" progId="Equation.DSMT4">
                  <p:embed/>
                </p:oleObj>
              </mc:Choice>
              <mc:Fallback>
                <p:oleObj name="Equation" r:id="rId5" imgW="307332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8432800" cy="938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5982"/>
            <a:ext cx="1981200" cy="9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58269"/>
              </p:ext>
            </p:extLst>
          </p:nvPr>
        </p:nvGraphicFramePr>
        <p:xfrm>
          <a:off x="685800" y="4648200"/>
          <a:ext cx="6615331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8" imgW="3085920" imgH="393480" progId="Equation.DSMT4">
                  <p:embed/>
                </p:oleObj>
              </mc:Choice>
              <mc:Fallback>
                <p:oleObj name="Equation" r:id="rId8" imgW="308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4648200"/>
                        <a:ext cx="6615331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215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90893"/>
              </p:ext>
            </p:extLst>
          </p:nvPr>
        </p:nvGraphicFramePr>
        <p:xfrm>
          <a:off x="2357438" y="5991225"/>
          <a:ext cx="65293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10" imgW="2768400" imgH="203040" progId="Equation.DSMT4">
                  <p:embed/>
                </p:oleObj>
              </mc:Choice>
              <mc:Fallback>
                <p:oleObj name="Equation" r:id="rId10" imgW="276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7438" y="5991225"/>
                        <a:ext cx="6529387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0"/>
            <a:ext cx="7945438" cy="8302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 1. MỘT SỐ HỆ THỨC VỀ CẠNH VÀ ĐƯỜNG CAO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1740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huyền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17713"/>
            <a:ext cx="8174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liên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tới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81000" y="2541588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huyền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4" y="3810000"/>
            <a:ext cx="234015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8" y="5465289"/>
            <a:ext cx="2326105" cy="13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0" y="4151293"/>
            <a:ext cx="52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( h1),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06001"/>
              </p:ext>
            </p:extLst>
          </p:nvPr>
        </p:nvGraphicFramePr>
        <p:xfrm>
          <a:off x="3596122" y="4572000"/>
          <a:ext cx="158114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6122" y="4572000"/>
                        <a:ext cx="1581148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0400" y="5370493"/>
            <a:ext cx="52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Trong</a:t>
            </a:r>
            <a:r>
              <a:rPr lang="en-US" sz="2800" dirty="0" smtClean="0"/>
              <a:t> tam </a:t>
            </a:r>
            <a:r>
              <a:rPr lang="en-US" sz="2800" dirty="0" err="1" smtClean="0"/>
              <a:t>giác</a:t>
            </a:r>
            <a:r>
              <a:rPr lang="en-US" sz="2800" dirty="0" smtClean="0"/>
              <a:t> ABC ,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AH (h2), ta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23136"/>
              </p:ext>
            </p:extLst>
          </p:nvPr>
        </p:nvGraphicFramePr>
        <p:xfrm>
          <a:off x="5436616" y="5867400"/>
          <a:ext cx="2335784" cy="47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616" y="5867400"/>
                        <a:ext cx="2335784" cy="479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105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(h1)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650022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(h2)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334000" y="457200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(2)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21" grpId="0"/>
      <p:bldP spid="12" grpId="0"/>
      <p:bldP spid="13" grpId="0"/>
      <p:bldP spid="7" grpId="0"/>
      <p:bldP spid="1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810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</a:rPr>
              <a:t> 2,25m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1,5m.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0264"/>
              </p:ext>
            </p:extLst>
          </p:nvPr>
        </p:nvGraphicFramePr>
        <p:xfrm>
          <a:off x="6934200" y="1503891"/>
          <a:ext cx="2114205" cy="299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03891"/>
                        <a:ext cx="2114205" cy="29919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765300"/>
            <a:ext cx="1905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990600" y="22860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ABDE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AB = DE = 1,5m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BD = AE = 2,25m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3747195"/>
            <a:ext cx="6096000" cy="3228641"/>
          </a:xfrm>
          <a:prstGeom prst="rect">
            <a:avLst/>
          </a:prstGeom>
          <a:blipFill rotWithShape="0">
            <a:blip r:embed="rId5"/>
            <a:stretch>
              <a:fillRect l="-2100" t="-2079" r="-1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2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74&quot;&gt;&lt;/object&gt;&lt;object type=&quot;2&quot; unique_id=&quot;10075&quot;&gt;&lt;object type=&quot;3&quot; unique_id=&quot;10077&quot;&gt;&lt;property id=&quot;20148&quot; value=&quot;5&quot;/&gt;&lt;property id=&quot;20300&quot; value=&quot;Slide 2&quot;/&gt;&lt;property id=&quot;20307&quot; value=&quot;256&quot;/&gt;&lt;/object&gt;&lt;object type=&quot;3&quot; unique_id=&quot;10080&quot;&gt;&lt;property id=&quot;20148&quot; value=&quot;5&quot;/&gt;&lt;property id=&quot;20300&quot; value=&quot;Slide 5&quot;/&gt;&lt;property id=&quot;20307&quot; value=&quot;259&quot;/&gt;&lt;/object&gt;&lt;object type=&quot;3&quot; unique_id=&quot;10084&quot;&gt;&lt;property id=&quot;20148&quot; value=&quot;5&quot;/&gt;&lt;property id=&quot;20300&quot; value=&quot;Slide 11&quot;/&gt;&lt;property id=&quot;20307&quot; value=&quot;267&quot;/&gt;&lt;/object&gt;&lt;object type=&quot;3&quot; unique_id=&quot;10086&quot;&gt;&lt;property id=&quot;20148&quot; value=&quot;5&quot;/&gt;&lt;property id=&quot;20300&quot; value=&quot;Slide 12&quot;/&gt;&lt;property id=&quot;20307&quot; value=&quot;268&quot;/&gt;&lt;/object&gt;&lt;object type=&quot;3&quot; unique_id=&quot;10087&quot;&gt;&lt;property id=&quot;20148&quot; value=&quot;5&quot;/&gt;&lt;property id=&quot;20300&quot; value=&quot;Slide 13&quot;/&gt;&lt;property id=&quot;20307&quot; value=&quot;273&quot;/&gt;&lt;/object&gt;&lt;object type=&quot;3&quot; unique_id=&quot;10088&quot;&gt;&lt;property id=&quot;20148&quot; value=&quot;5&quot;/&gt;&lt;property id=&quot;20300&quot; value=&quot;Slide 15&quot;/&gt;&lt;property id=&quot;20307&quot; value=&quot;269&quot;/&gt;&lt;/object&gt;&lt;object type=&quot;3&quot; unique_id=&quot;10089&quot;&gt;&lt;property id=&quot;20148&quot; value=&quot;5&quot;/&gt;&lt;property id=&quot;20300&quot; value=&quot;Slide 18&quot;/&gt;&lt;property id=&quot;20307&quot; value=&quot;270&quot;/&gt;&lt;/object&gt;&lt;object type=&quot;3&quot; unique_id=&quot;10090&quot;&gt;&lt;property id=&quot;20148&quot; value=&quot;5&quot;/&gt;&lt;property id=&quot;20300&quot; value=&quot;Slide 19&quot;/&gt;&lt;property id=&quot;20307&quot; value=&quot;271&quot;/&gt;&lt;/object&gt;&lt;object type=&quot;3&quot; unique_id=&quot;10091&quot;&gt;&lt;property id=&quot;20148&quot; value=&quot;5&quot;/&gt;&lt;property id=&quot;20300&quot; value=&quot;Slide 20&quot;/&gt;&lt;property id=&quot;20307&quot; value=&quot;272&quot;/&gt;&lt;/object&gt;&lt;object type=&quot;3&quot; unique_id=&quot;10092&quot;&gt;&lt;property id=&quot;20148&quot; value=&quot;5&quot;/&gt;&lt;property id=&quot;20300&quot; value=&quot;Slide 24&quot;/&gt;&lt;property id=&quot;20307&quot; value=&quot;274&quot;/&gt;&lt;/object&gt;&lt;object type=&quot;3&quot; unique_id=&quot;10093&quot;&gt;&lt;property id=&quot;20148&quot; value=&quot;5&quot;/&gt;&lt;property id=&quot;20300&quot; value=&quot;Slide 28&quot;/&gt;&lt;property id=&quot;20307&quot; value=&quot;276&quot;/&gt;&lt;/object&gt;&lt;object type=&quot;3&quot; unique_id=&quot;10444&quot;&gt;&lt;property id=&quot;20148&quot; value=&quot;5&quot;/&gt;&lt;property id=&quot;20300&quot; value=&quot;Slide 6&quot;/&gt;&lt;property id=&quot;20307&quot; value=&quot;287&quot;/&gt;&lt;/object&gt;&lt;object type=&quot;3&quot; unique_id=&quot;10445&quot;&gt;&lt;property id=&quot;20148&quot; value=&quot;5&quot;/&gt;&lt;property id=&quot;20300&quot; value=&quot;Slide 7&quot;/&gt;&lt;property id=&quot;20307&quot; value=&quot;288&quot;/&gt;&lt;/object&gt;&lt;object type=&quot;3&quot; unique_id=&quot;10493&quot;&gt;&lt;property id=&quot;20148&quot; value=&quot;5&quot;/&gt;&lt;property id=&quot;20300&quot; value=&quot;Slide 16&quot;/&gt;&lt;property id=&quot;20307&quot; value=&quot;290&quot;/&gt;&lt;/object&gt;&lt;object type=&quot;3&quot; unique_id=&quot;10713&quot;&gt;&lt;property id=&quot;20148&quot; value=&quot;5&quot;/&gt;&lt;property id=&quot;20300&quot; value=&quot;Slide 17&quot;/&gt;&lt;property id=&quot;20307&quot; value=&quot;291&quot;/&gt;&lt;/object&gt;&lt;object type=&quot;3&quot; unique_id=&quot;10714&quot;&gt;&lt;property id=&quot;20148&quot; value=&quot;5&quot;/&gt;&lt;property id=&quot;20300&quot; value=&quot;Slide 21&quot;/&gt;&lt;property id=&quot;20307&quot; value=&quot;292&quot;/&gt;&lt;/object&gt;&lt;object type=&quot;3&quot; unique_id=&quot;10715&quot;&gt;&lt;property id=&quot;20148&quot; value=&quot;5&quot;/&gt;&lt;property id=&quot;20300&quot; value=&quot;Slide 22&quot;/&gt;&lt;property id=&quot;20307&quot; value=&quot;294&quot;/&gt;&lt;/object&gt;&lt;object type=&quot;3&quot; unique_id=&quot;10716&quot;&gt;&lt;property id=&quot;20148&quot; value=&quot;5&quot;/&gt;&lt;property id=&quot;20300&quot; value=&quot;Slide 23&quot;/&gt;&lt;property id=&quot;20307&quot; value=&quot;295&quot;/&gt;&lt;/object&gt;&lt;object type=&quot;3&quot; unique_id=&quot;10829&quot;&gt;&lt;property id=&quot;20148&quot; value=&quot;5&quot;/&gt;&lt;property id=&quot;20300&quot; value=&quot;Slide 4&quot;/&gt;&lt;property id=&quot;20307&quot; value=&quot;296&quot;/&gt;&lt;/object&gt;&lt;object type=&quot;3&quot; unique_id=&quot;11054&quot;&gt;&lt;property id=&quot;20148&quot; value=&quot;5&quot;/&gt;&lt;property id=&quot;20300&quot; value=&quot;Slide 27&quot;/&gt;&lt;property id=&quot;20307&quot; value=&quot;300&quot;/&gt;&lt;/object&gt;&lt;object type=&quot;3&quot; unique_id=&quot;11112&quot;&gt;&lt;property id=&quot;20148&quot; value=&quot;5&quot;/&gt;&lt;property id=&quot;20300&quot; value=&quot;Slide 1&quot;/&gt;&lt;property id=&quot;20307&quot; value=&quot;303&quot;/&gt;&lt;/object&gt;&lt;object type=&quot;3&quot; unique_id=&quot;11395&quot;&gt;&lt;property id=&quot;20148&quot; value=&quot;5&quot;/&gt;&lt;property id=&quot;20300&quot; value=&quot;Slide 10&quot;/&gt;&lt;property id=&quot;20307&quot; value=&quot;304&quot;/&gt;&lt;/object&gt;&lt;object type=&quot;3&quot; unique_id=&quot;11483&quot;&gt;&lt;property id=&quot;20148&quot; value=&quot;5&quot;/&gt;&lt;property id=&quot;20300&quot; value=&quot;Slide 9&quot;/&gt;&lt;property id=&quot;20307&quot; value=&quot;305&quot;/&gt;&lt;/object&gt;&lt;object type=&quot;3&quot; unique_id=&quot;11604&quot;&gt;&lt;property id=&quot;20148&quot; value=&quot;5&quot;/&gt;&lt;property id=&quot;20300&quot; value=&quot;Slide 3 - &amp;quot;TIẾT 54: CÔNG THỨC NGHIỆM CỦA PHƯƠNG TRÌNH BẬC HAI&amp;quot;&quot;/&gt;&lt;property id=&quot;20307&quot; value=&quot;306&quot;/&gt;&lt;/object&gt;&lt;object type=&quot;3&quot; unique_id=&quot;11696&quot;&gt;&lt;property id=&quot;20148&quot; value=&quot;5&quot;/&gt;&lt;property id=&quot;20300&quot; value=&quot;Slide 8&quot;/&gt;&lt;property id=&quot;20307&quot; value=&quot;307&quot;/&gt;&lt;/object&gt;&lt;object type=&quot;3&quot; unique_id=&quot;11725&quot;&gt;&lt;property id=&quot;20148&quot; value=&quot;5&quot;/&gt;&lt;property id=&quot;20300&quot; value=&quot;Slide 14&quot;/&gt;&lt;property id=&quot;20307&quot; value=&quot;308&quot;/&gt;&lt;/object&gt;&lt;object type=&quot;3&quot; unique_id=&quot;11866&quot;&gt;&lt;property id=&quot;20148&quot; value=&quot;5&quot;/&gt;&lt;property id=&quot;20300&quot; value=&quot;Slide 26&quot;/&gt;&lt;property id=&quot;20307&quot; value=&quot;309&quot;/&gt;&lt;/object&gt;&lt;object type=&quot;3&quot; unique_id=&quot;11983&quot;&gt;&lt;property id=&quot;20148&quot; value=&quot;5&quot;/&gt;&lt;property id=&quot;20300&quot; value=&quot;Slide 2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1190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Bitmap Image</vt:lpstr>
      <vt:lpstr>Equation</vt:lpstr>
      <vt:lpstr>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197 Ly Thuong Kiet  _ Thai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TN_PC</dc:creator>
  <cp:lastModifiedBy>User</cp:lastModifiedBy>
  <cp:revision>428</cp:revision>
  <dcterms:created xsi:type="dcterms:W3CDTF">2008-03-11T00:29:27Z</dcterms:created>
  <dcterms:modified xsi:type="dcterms:W3CDTF">2021-09-23T07:53:50Z</dcterms:modified>
</cp:coreProperties>
</file>