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260" r:id="rId2"/>
    <p:sldId id="290" r:id="rId3"/>
    <p:sldId id="280" r:id="rId4"/>
    <p:sldId id="281" r:id="rId5"/>
    <p:sldId id="282" r:id="rId6"/>
    <p:sldId id="291" r:id="rId7"/>
    <p:sldId id="292" r:id="rId8"/>
    <p:sldId id="303" r:id="rId9"/>
    <p:sldId id="284" r:id="rId10"/>
    <p:sldId id="293" r:id="rId11"/>
    <p:sldId id="301" r:id="rId12"/>
    <p:sldId id="305" r:id="rId13"/>
    <p:sldId id="285" r:id="rId14"/>
    <p:sldId id="313" r:id="rId15"/>
    <p:sldId id="314" r:id="rId16"/>
  </p:sldIdLst>
  <p:sldSz cx="14630400" cy="8229600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5311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0622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59331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612441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26555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91866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57177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224882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0A6F8"/>
    <a:srgbClr val="FEA0A9"/>
    <a:srgbClr val="FF0000"/>
    <a:srgbClr val="0000CC"/>
    <a:srgbClr val="DFADF1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50" d="100"/>
          <a:sy n="50" d="100"/>
        </p:scale>
        <p:origin x="-1092" y="-28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81C7A-B091-435F-BC1D-0D4D265BA150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D964-D192-40D6-9E9E-B7B0234AED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0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B1F07-D5EA-4E41-BEFA-3F4F5B90DC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3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F69D-4D7E-41BC-8896-246197B842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3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D9E0-882D-4750-9589-161B07EB21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1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1520" y="329566"/>
            <a:ext cx="13167360" cy="70218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8546-2D2B-4B00-BCE6-FAD8EA310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3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4B5B-BBE3-42CB-9656-D17BC28E5A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0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2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ADDB0-931C-4717-98E0-4B647D1B7E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9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368F-825B-48DA-B172-C4C80C7E84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1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2833-F8DE-4C19-A08A-7D3C50EB3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F6B5-64A5-4404-B5E7-4ADA18163E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8018-C627-4CE2-8B71-27049AD8D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2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64C78-4434-4460-B6EB-080A3EA46D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3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15" tIns="65308" rIns="130615" bIns="653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15" tIns="65308" rIns="130615" bIns="65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EDB446-39E2-4358-886F-0B1662CC17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2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130615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08" indent="-489808" algn="l" defTabSz="1306155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251" indent="-408174" algn="l" defTabSz="130615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94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indent="-326539" algn="l" defTabSz="130615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849" indent="-326539" algn="l" defTabSz="1306155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4.wmf"/><Relationship Id="rId3" Type="http://schemas.openxmlformats.org/officeDocument/2006/relationships/image" Target="../media/image36.pn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0.png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Users\Administrator\AppData\Local\Microsoft\Windows\Temporary Internet Files\Content.IE5\HTPK51U7\-1441601922V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651760"/>
            <a:ext cx="743712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Freeform 17"/>
          <p:cNvSpPr>
            <a:spLocks/>
          </p:cNvSpPr>
          <p:nvPr/>
        </p:nvSpPr>
        <p:spPr bwMode="auto">
          <a:xfrm>
            <a:off x="601981" y="2137410"/>
            <a:ext cx="4023360" cy="2926080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 rot="20227522">
            <a:off x="9237981" y="2411730"/>
            <a:ext cx="5120640" cy="1828800"/>
          </a:xfrm>
          <a:prstGeom prst="rect">
            <a:avLst/>
          </a:prstGeom>
          <a:solidFill>
            <a:srgbClr val="B0A6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5125" name="Rectangle 19"/>
          <p:cNvSpPr>
            <a:spLocks noChangeArrowheads="1"/>
          </p:cNvSpPr>
          <p:nvPr/>
        </p:nvSpPr>
        <p:spPr bwMode="auto">
          <a:xfrm>
            <a:off x="5364480" y="2320290"/>
            <a:ext cx="2682240" cy="201168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pic>
        <p:nvPicPr>
          <p:cNvPr id="5126" name="Picture 9" descr="Káº¿t quáº£ hÃ¬nh áº£nh cho hÃ¬nh áº£nh com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40140">
            <a:off x="2882902" y="4789170"/>
            <a:ext cx="2413000" cy="30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15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8" name="AutoShape 17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9" name="AutoShape 19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756920" y="14668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30" name="AutoShape 21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1000760" y="32956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63673" y="304988"/>
            <a:ext cx="6810458" cy="1316837"/>
          </a:xfrm>
          <a:prstGeom prst="rect">
            <a:avLst/>
          </a:prstGeom>
          <a:noFill/>
        </p:spPr>
        <p:txBody>
          <a:bodyPr lIns="130622" tIns="65311" rIns="130622" bIns="653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TỨ GIÁC</a:t>
            </a:r>
          </a:p>
        </p:txBody>
      </p:sp>
      <p:pic>
        <p:nvPicPr>
          <p:cNvPr id="27650" name="Picture 2" descr="C:\Users\Administrator\AppData\Local\Microsoft\Windows\Temporary Internet Files\Content.IE5\HTPK51U7\ruler_PNG7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35" y="4554537"/>
            <a:ext cx="4934365" cy="35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5044440" y="228600"/>
            <a:ext cx="5242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Tìm</a:t>
            </a:r>
            <a:r>
              <a:rPr lang="en-US" sz="4000" dirty="0">
                <a:solidFill>
                  <a:srgbClr val="0000CC"/>
                </a:solidFill>
              </a:rPr>
              <a:t> x ở </a:t>
            </a:r>
            <a:r>
              <a:rPr lang="en-US" sz="4000" dirty="0" err="1">
                <a:solidFill>
                  <a:srgbClr val="0000CC"/>
                </a:solidFill>
              </a:rPr>
              <a:t>các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sau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4339" name="Group 55"/>
          <p:cNvGrpSpPr>
            <a:grpSpLocks/>
          </p:cNvGrpSpPr>
          <p:nvPr/>
        </p:nvGrpSpPr>
        <p:grpSpPr bwMode="auto">
          <a:xfrm>
            <a:off x="990600" y="914400"/>
            <a:ext cx="5328920" cy="2962796"/>
            <a:chOff x="2352" y="2592"/>
            <a:chExt cx="1632" cy="1151"/>
          </a:xfrm>
        </p:grpSpPr>
        <p:sp>
          <p:nvSpPr>
            <p:cNvPr id="14355" name="Line 56"/>
            <p:cNvSpPr>
              <a:spLocks noChangeShapeType="1"/>
            </p:cNvSpPr>
            <p:nvPr/>
          </p:nvSpPr>
          <p:spPr bwMode="auto">
            <a:xfrm flipH="1">
              <a:off x="2592" y="2784"/>
              <a:ext cx="19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57"/>
            <p:cNvSpPr>
              <a:spLocks noChangeShapeType="1"/>
            </p:cNvSpPr>
            <p:nvPr/>
          </p:nvSpPr>
          <p:spPr bwMode="auto">
            <a:xfrm>
              <a:off x="2784" y="2784"/>
              <a:ext cx="1008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58"/>
            <p:cNvSpPr>
              <a:spLocks noChangeShapeType="1"/>
            </p:cNvSpPr>
            <p:nvPr/>
          </p:nvSpPr>
          <p:spPr bwMode="auto">
            <a:xfrm flipH="1">
              <a:off x="3312" y="2841"/>
              <a:ext cx="48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59"/>
            <p:cNvSpPr>
              <a:spLocks noChangeShapeType="1"/>
            </p:cNvSpPr>
            <p:nvPr/>
          </p:nvSpPr>
          <p:spPr bwMode="auto">
            <a:xfrm flipH="1" flipV="1">
              <a:off x="2592" y="3360"/>
              <a:ext cx="72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Text Box 60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Q</a:t>
              </a:r>
            </a:p>
          </p:txBody>
        </p:sp>
        <p:sp>
          <p:nvSpPr>
            <p:cNvPr id="14360" name="Text Box 61"/>
            <p:cNvSpPr txBox="1">
              <a:spLocks noChangeArrowheads="1"/>
            </p:cNvSpPr>
            <p:nvPr/>
          </p:nvSpPr>
          <p:spPr bwMode="auto">
            <a:xfrm>
              <a:off x="2688" y="2592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P</a:t>
              </a:r>
            </a:p>
          </p:txBody>
        </p:sp>
        <p:sp>
          <p:nvSpPr>
            <p:cNvPr id="14361" name="Text Box 62"/>
            <p:cNvSpPr txBox="1">
              <a:spLocks noChangeArrowheads="1"/>
            </p:cNvSpPr>
            <p:nvPr/>
          </p:nvSpPr>
          <p:spPr bwMode="auto">
            <a:xfrm>
              <a:off x="3744" y="2688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S</a:t>
              </a:r>
            </a:p>
          </p:txBody>
        </p:sp>
        <p:sp>
          <p:nvSpPr>
            <p:cNvPr id="14362" name="Text Box 63"/>
            <p:cNvSpPr txBox="1">
              <a:spLocks noChangeArrowheads="1"/>
            </p:cNvSpPr>
            <p:nvPr/>
          </p:nvSpPr>
          <p:spPr bwMode="auto">
            <a:xfrm>
              <a:off x="3264" y="3552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R</a:t>
              </a:r>
            </a:p>
          </p:txBody>
        </p:sp>
        <p:sp>
          <p:nvSpPr>
            <p:cNvPr id="14363" name="Text Box 64"/>
            <p:cNvSpPr txBox="1">
              <a:spLocks noChangeArrowheads="1"/>
            </p:cNvSpPr>
            <p:nvPr/>
          </p:nvSpPr>
          <p:spPr bwMode="auto">
            <a:xfrm>
              <a:off x="2766" y="2754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64" name="Text Box 65"/>
            <p:cNvSpPr txBox="1">
              <a:spLocks noChangeArrowheads="1"/>
            </p:cNvSpPr>
            <p:nvPr/>
          </p:nvSpPr>
          <p:spPr bwMode="auto">
            <a:xfrm>
              <a:off x="2610" y="3204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65" name="Text Box 66"/>
            <p:cNvSpPr txBox="1">
              <a:spLocks noChangeArrowheads="1"/>
            </p:cNvSpPr>
            <p:nvPr/>
          </p:nvSpPr>
          <p:spPr bwMode="auto">
            <a:xfrm>
              <a:off x="3120" y="3360"/>
              <a:ext cx="384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cs typeface="Times New Roman" pitchFamily="18" charset="0"/>
                </a:rPr>
                <a:t>95</a:t>
              </a:r>
              <a:r>
                <a:rPr lang="en-US" sz="2900" baseline="30000" dirty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14366" name="Text Box 67"/>
            <p:cNvSpPr txBox="1">
              <a:spLocks noChangeArrowheads="1"/>
            </p:cNvSpPr>
            <p:nvPr/>
          </p:nvSpPr>
          <p:spPr bwMode="auto">
            <a:xfrm>
              <a:off x="3456" y="2832"/>
              <a:ext cx="33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cs typeface="Times New Roman" pitchFamily="18" charset="0"/>
                </a:rPr>
                <a:t>65</a:t>
              </a:r>
              <a:r>
                <a:rPr lang="en-US" sz="2900" baseline="30000" dirty="0"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14340" name="Group 68"/>
          <p:cNvGrpSpPr>
            <a:grpSpLocks/>
          </p:cNvGrpSpPr>
          <p:nvPr/>
        </p:nvGrpSpPr>
        <p:grpSpPr bwMode="auto">
          <a:xfrm>
            <a:off x="7559038" y="1066800"/>
            <a:ext cx="6157494" cy="2314932"/>
            <a:chOff x="3792" y="2613"/>
            <a:chExt cx="1880" cy="766"/>
          </a:xfrm>
        </p:grpSpPr>
        <p:sp>
          <p:nvSpPr>
            <p:cNvPr id="14343" name="Line 69"/>
            <p:cNvSpPr>
              <a:spLocks noChangeShapeType="1"/>
            </p:cNvSpPr>
            <p:nvPr/>
          </p:nvSpPr>
          <p:spPr bwMode="auto">
            <a:xfrm>
              <a:off x="4176" y="27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70"/>
            <p:cNvSpPr>
              <a:spLocks noChangeShapeType="1"/>
            </p:cNvSpPr>
            <p:nvPr/>
          </p:nvSpPr>
          <p:spPr bwMode="auto">
            <a:xfrm flipH="1">
              <a:off x="3936" y="2784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71"/>
            <p:cNvSpPr>
              <a:spLocks noChangeShapeType="1"/>
            </p:cNvSpPr>
            <p:nvPr/>
          </p:nvSpPr>
          <p:spPr bwMode="auto">
            <a:xfrm>
              <a:off x="3936" y="3264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72"/>
            <p:cNvSpPr>
              <a:spLocks noChangeShapeType="1"/>
            </p:cNvSpPr>
            <p:nvPr/>
          </p:nvSpPr>
          <p:spPr bwMode="auto">
            <a:xfrm flipH="1" flipV="1">
              <a:off x="4752" y="2784"/>
              <a:ext cx="67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Text Box 73"/>
            <p:cNvSpPr txBox="1">
              <a:spLocks noChangeArrowheads="1"/>
            </p:cNvSpPr>
            <p:nvPr/>
          </p:nvSpPr>
          <p:spPr bwMode="auto">
            <a:xfrm>
              <a:off x="4032" y="2638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M</a:t>
              </a:r>
            </a:p>
          </p:txBody>
        </p:sp>
        <p:sp>
          <p:nvSpPr>
            <p:cNvPr id="14348" name="Text Box 74"/>
            <p:cNvSpPr txBox="1">
              <a:spLocks noChangeArrowheads="1"/>
            </p:cNvSpPr>
            <p:nvPr/>
          </p:nvSpPr>
          <p:spPr bwMode="auto">
            <a:xfrm>
              <a:off x="5432" y="3168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P</a:t>
              </a:r>
            </a:p>
          </p:txBody>
        </p:sp>
        <p:sp>
          <p:nvSpPr>
            <p:cNvPr id="14349" name="Text Box 75"/>
            <p:cNvSpPr txBox="1">
              <a:spLocks noChangeArrowheads="1"/>
            </p:cNvSpPr>
            <p:nvPr/>
          </p:nvSpPr>
          <p:spPr bwMode="auto">
            <a:xfrm>
              <a:off x="3792" y="3216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Q</a:t>
              </a:r>
            </a:p>
          </p:txBody>
        </p:sp>
        <p:sp>
          <p:nvSpPr>
            <p:cNvPr id="14350" name="Text Box 76"/>
            <p:cNvSpPr txBox="1">
              <a:spLocks noChangeArrowheads="1"/>
            </p:cNvSpPr>
            <p:nvPr/>
          </p:nvSpPr>
          <p:spPr bwMode="auto">
            <a:xfrm>
              <a:off x="4687" y="2613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N</a:t>
              </a:r>
            </a:p>
          </p:txBody>
        </p:sp>
        <p:sp>
          <p:nvSpPr>
            <p:cNvPr id="14351" name="Text Box 77"/>
            <p:cNvSpPr txBox="1">
              <a:spLocks noChangeArrowheads="1"/>
            </p:cNvSpPr>
            <p:nvPr/>
          </p:nvSpPr>
          <p:spPr bwMode="auto">
            <a:xfrm>
              <a:off x="4128" y="2769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3x</a:t>
              </a:r>
            </a:p>
          </p:txBody>
        </p:sp>
        <p:sp>
          <p:nvSpPr>
            <p:cNvPr id="14352" name="Text Box 78"/>
            <p:cNvSpPr txBox="1">
              <a:spLocks noChangeArrowheads="1"/>
            </p:cNvSpPr>
            <p:nvPr/>
          </p:nvSpPr>
          <p:spPr bwMode="auto">
            <a:xfrm>
              <a:off x="4608" y="2769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4x</a:t>
              </a:r>
            </a:p>
          </p:txBody>
        </p:sp>
        <p:sp>
          <p:nvSpPr>
            <p:cNvPr id="14353" name="Text Box 79"/>
            <p:cNvSpPr txBox="1">
              <a:spLocks noChangeArrowheads="1"/>
            </p:cNvSpPr>
            <p:nvPr/>
          </p:nvSpPr>
          <p:spPr bwMode="auto">
            <a:xfrm>
              <a:off x="5097" y="3102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54" name="Text Box 80"/>
            <p:cNvSpPr txBox="1">
              <a:spLocks noChangeArrowheads="1"/>
            </p:cNvSpPr>
            <p:nvPr/>
          </p:nvSpPr>
          <p:spPr bwMode="auto">
            <a:xfrm>
              <a:off x="3984" y="3102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2x</a:t>
              </a:r>
            </a:p>
          </p:txBody>
        </p:sp>
      </p:grpSp>
      <p:sp>
        <p:nvSpPr>
          <p:cNvPr id="14341" name="Text Box 81"/>
          <p:cNvSpPr txBox="1">
            <a:spLocks noChangeArrowheads="1"/>
          </p:cNvSpPr>
          <p:nvPr/>
        </p:nvSpPr>
        <p:spPr bwMode="auto">
          <a:xfrm>
            <a:off x="69011" y="1069209"/>
            <a:ext cx="195072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5</a:t>
            </a:r>
          </a:p>
        </p:txBody>
      </p:sp>
      <p:sp>
        <p:nvSpPr>
          <p:cNvPr id="14342" name="Text Box 82"/>
          <p:cNvSpPr txBox="1">
            <a:spLocks noChangeArrowheads="1"/>
          </p:cNvSpPr>
          <p:nvPr/>
        </p:nvSpPr>
        <p:spPr bwMode="auto">
          <a:xfrm>
            <a:off x="11454060" y="1261230"/>
            <a:ext cx="186944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6               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4371" y="3877196"/>
            <a:ext cx="118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Ta có:</a:t>
            </a:r>
            <a:endParaRPr lang="en-US" sz="24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406336"/>
              </p:ext>
            </p:extLst>
          </p:nvPr>
        </p:nvGraphicFramePr>
        <p:xfrm>
          <a:off x="2030951" y="4006428"/>
          <a:ext cx="4065049" cy="56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2" name="Equation" r:id="rId3" imgW="1460160" imgH="203040" progId="Equation.DSMT4">
                  <p:embed/>
                </p:oleObj>
              </mc:Choice>
              <mc:Fallback>
                <p:oleObj name="Equation" r:id="rId3" imgW="1460160" imgH="203040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951" y="4006428"/>
                        <a:ext cx="4065049" cy="565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647427"/>
              </p:ext>
            </p:extLst>
          </p:nvPr>
        </p:nvGraphicFramePr>
        <p:xfrm>
          <a:off x="3198813" y="4724400"/>
          <a:ext cx="28971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" name="Equation" r:id="rId5" imgW="1041120" imgH="203040" progId="Equation.DSMT4">
                  <p:embed/>
                </p:oleObj>
              </mc:Choice>
              <mc:Fallback>
                <p:oleObj name="Equation" r:id="rId5" imgW="1041120" imgH="20304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4724400"/>
                        <a:ext cx="289718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575736"/>
              </p:ext>
            </p:extLst>
          </p:nvPr>
        </p:nvGraphicFramePr>
        <p:xfrm>
          <a:off x="4418013" y="5410200"/>
          <a:ext cx="28971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4" name="Equation" r:id="rId7" imgW="1041120" imgH="203040" progId="Equation.DSMT4">
                  <p:embed/>
                </p:oleObj>
              </mc:Choice>
              <mc:Fallback>
                <p:oleObj name="Equation" r:id="rId7" imgW="1041120" imgH="203040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5410200"/>
                        <a:ext cx="289718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887602"/>
              </p:ext>
            </p:extLst>
          </p:nvPr>
        </p:nvGraphicFramePr>
        <p:xfrm>
          <a:off x="4978400" y="5845175"/>
          <a:ext cx="16605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5" name="Equation" r:id="rId9" imgW="596880" imgH="419040" progId="Equation.DSMT4">
                  <p:embed/>
                </p:oleObj>
              </mc:Choice>
              <mc:Fallback>
                <p:oleObj name="Equation" r:id="rId9" imgW="596880" imgH="41904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5845175"/>
                        <a:ext cx="1660525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382626"/>
              </p:ext>
            </p:extLst>
          </p:nvPr>
        </p:nvGraphicFramePr>
        <p:xfrm>
          <a:off x="5032375" y="7035800"/>
          <a:ext cx="14827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6" name="Equation" r:id="rId11" imgW="533160" imgH="203040" progId="Equation.DSMT4">
                  <p:embed/>
                </p:oleObj>
              </mc:Choice>
              <mc:Fallback>
                <p:oleObj name="Equation" r:id="rId11" imgW="533160" imgH="20304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7035800"/>
                        <a:ext cx="14827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7716387" y="3665470"/>
            <a:ext cx="118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Ta có:</a:t>
            </a:r>
            <a:endParaRPr lang="en-US" sz="240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506359"/>
              </p:ext>
            </p:extLst>
          </p:nvPr>
        </p:nvGraphicFramePr>
        <p:xfrm>
          <a:off x="8869363" y="3541713"/>
          <a:ext cx="39592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7" name="Equation" r:id="rId13" imgW="1422360" imgH="203040" progId="Equation.DSMT4">
                  <p:embed/>
                </p:oleObj>
              </mc:Choice>
              <mc:Fallback>
                <p:oleObj name="Equation" r:id="rId13" imgW="1422360" imgH="20304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9363" y="3541713"/>
                        <a:ext cx="3959225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76388"/>
              </p:ext>
            </p:extLst>
          </p:nvPr>
        </p:nvGraphicFramePr>
        <p:xfrm>
          <a:off x="10893425" y="4308475"/>
          <a:ext cx="19081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8" name="Equation" r:id="rId15" imgW="685800" imgH="203040" progId="Equation.DSMT4">
                  <p:embed/>
                </p:oleObj>
              </mc:Choice>
              <mc:Fallback>
                <p:oleObj name="Equation" r:id="rId15" imgW="685800" imgH="20304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3425" y="4308475"/>
                        <a:ext cx="1908175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06625"/>
              </p:ext>
            </p:extLst>
          </p:nvPr>
        </p:nvGraphicFramePr>
        <p:xfrm>
          <a:off x="11277600" y="4851400"/>
          <a:ext cx="16256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9" name="Equation" r:id="rId17" imgW="583920" imgH="419040" progId="Equation.DSMT4">
                  <p:embed/>
                </p:oleObj>
              </mc:Choice>
              <mc:Fallback>
                <p:oleObj name="Equation" r:id="rId17" imgW="583920" imgH="41904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0" y="4851400"/>
                        <a:ext cx="16256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593132"/>
              </p:ext>
            </p:extLst>
          </p:nvPr>
        </p:nvGraphicFramePr>
        <p:xfrm>
          <a:off x="11353800" y="6019800"/>
          <a:ext cx="13065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0" name="Equation" r:id="rId19" imgW="469800" imgH="203040" progId="Equation.DSMT4">
                  <p:embed/>
                </p:oleObj>
              </mc:Choice>
              <mc:Fallback>
                <p:oleObj name="Equation" r:id="rId19" imgW="469800" imgH="20304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3800" y="6019800"/>
                        <a:ext cx="1306512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7"/>
          <p:cNvGrpSpPr>
            <a:grpSpLocks/>
          </p:cNvGrpSpPr>
          <p:nvPr/>
        </p:nvGrpSpPr>
        <p:grpSpPr bwMode="auto">
          <a:xfrm>
            <a:off x="8656320" y="228600"/>
            <a:ext cx="4338320" cy="3202306"/>
            <a:chOff x="-503904" y="3777595"/>
            <a:chExt cx="3234816" cy="3127109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52148" y="3870609"/>
              <a:ext cx="685599" cy="220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-503904" y="5987592"/>
              <a:ext cx="2820048" cy="152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948723" y="4465894"/>
              <a:ext cx="609842" cy="24388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6536" y="4222200"/>
              <a:ext cx="1814376" cy="457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3" name="TextBox 31"/>
            <p:cNvSpPr txBox="1">
              <a:spLocks noChangeArrowheads="1"/>
            </p:cNvSpPr>
            <p:nvPr/>
          </p:nvSpPr>
          <p:spPr bwMode="auto">
            <a:xfrm>
              <a:off x="179445" y="5994994"/>
              <a:ext cx="383459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5384" name="TextBox 32"/>
            <p:cNvSpPr txBox="1">
              <a:spLocks noChangeArrowheads="1"/>
            </p:cNvSpPr>
            <p:nvPr/>
          </p:nvSpPr>
          <p:spPr bwMode="auto">
            <a:xfrm>
              <a:off x="512568" y="3910548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5385" name="TextBox 33"/>
            <p:cNvSpPr txBox="1">
              <a:spLocks noChangeArrowheads="1"/>
            </p:cNvSpPr>
            <p:nvPr/>
          </p:nvSpPr>
          <p:spPr bwMode="auto">
            <a:xfrm>
              <a:off x="1773940" y="4011779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5386" name="TextBox 34"/>
            <p:cNvSpPr txBox="1">
              <a:spLocks noChangeArrowheads="1"/>
            </p:cNvSpPr>
            <p:nvPr/>
          </p:nvSpPr>
          <p:spPr bwMode="auto">
            <a:xfrm>
              <a:off x="2286000" y="5700251"/>
              <a:ext cx="390833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030172" y="4270567"/>
              <a:ext cx="73863" cy="2492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852143" y="4477056"/>
              <a:ext cx="178029" cy="42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9" name="TextBox 37"/>
            <p:cNvSpPr txBox="1">
              <a:spLocks noChangeArrowheads="1"/>
            </p:cNvSpPr>
            <p:nvPr/>
          </p:nvSpPr>
          <p:spPr bwMode="auto">
            <a:xfrm>
              <a:off x="1297978" y="4439263"/>
              <a:ext cx="762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120</a:t>
              </a:r>
              <a:r>
                <a:rPr lang="en-US" sz="2600" baseline="30000" dirty="0"/>
                <a:t>0</a:t>
              </a:r>
            </a:p>
          </p:txBody>
        </p:sp>
        <p:sp>
          <p:nvSpPr>
            <p:cNvPr id="15390" name="TextBox 38"/>
            <p:cNvSpPr txBox="1">
              <a:spLocks noChangeArrowheads="1"/>
            </p:cNvSpPr>
            <p:nvPr/>
          </p:nvSpPr>
          <p:spPr bwMode="auto">
            <a:xfrm>
              <a:off x="408821" y="5645006"/>
              <a:ext cx="70552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75</a:t>
              </a:r>
              <a:r>
                <a:rPr lang="en-US" sz="2600" baseline="30000" dirty="0"/>
                <a:t>0</a:t>
              </a:r>
            </a:p>
          </p:txBody>
        </p:sp>
        <p:sp>
          <p:nvSpPr>
            <p:cNvPr id="15391" name="TextBox 43"/>
            <p:cNvSpPr txBox="1">
              <a:spLocks noChangeArrowheads="1"/>
            </p:cNvSpPr>
            <p:nvPr/>
          </p:nvSpPr>
          <p:spPr bwMode="auto">
            <a:xfrm>
              <a:off x="2093038" y="595557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2" name="TextBox 44"/>
            <p:cNvSpPr txBox="1">
              <a:spLocks noChangeArrowheads="1"/>
            </p:cNvSpPr>
            <p:nvPr/>
          </p:nvSpPr>
          <p:spPr bwMode="auto">
            <a:xfrm>
              <a:off x="63582" y="569003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3" name="TextBox 45"/>
            <p:cNvSpPr txBox="1">
              <a:spLocks noChangeArrowheads="1"/>
            </p:cNvSpPr>
            <p:nvPr/>
          </p:nvSpPr>
          <p:spPr bwMode="auto">
            <a:xfrm>
              <a:off x="1012804" y="3777595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4" name="TextBox 46"/>
            <p:cNvSpPr txBox="1">
              <a:spLocks noChangeArrowheads="1"/>
            </p:cNvSpPr>
            <p:nvPr/>
          </p:nvSpPr>
          <p:spPr bwMode="auto">
            <a:xfrm>
              <a:off x="2035521" y="448105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</p:grp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00673" y="285960"/>
            <a:ext cx="579881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2 (Sgk-T66):</a:t>
            </a:r>
          </a:p>
        </p:txBody>
      </p:sp>
      <p:sp>
        <p:nvSpPr>
          <p:cNvPr id="15364" name="Text Box 82"/>
          <p:cNvSpPr txBox="1">
            <a:spLocks noChangeArrowheads="1"/>
          </p:cNvSpPr>
          <p:nvPr/>
        </p:nvSpPr>
        <p:spPr bwMode="auto">
          <a:xfrm>
            <a:off x="10063481" y="3200401"/>
            <a:ext cx="2334261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7a                                          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848360" y="937260"/>
            <a:ext cx="6837680" cy="11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kề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b="1" dirty="0" err="1"/>
              <a:t>góc</a:t>
            </a:r>
            <a:r>
              <a:rPr lang="en-US" b="1" dirty="0"/>
              <a:t> </a:t>
            </a:r>
            <a:r>
              <a:rPr lang="en-US" b="1" dirty="0" err="1"/>
              <a:t>ngoài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tứ</a:t>
            </a:r>
            <a:r>
              <a:rPr lang="en-US" b="1" dirty="0"/>
              <a:t> </a:t>
            </a:r>
            <a:r>
              <a:rPr lang="en-US" b="1" dirty="0" err="1"/>
              <a:t>giác</a:t>
            </a:r>
            <a:endParaRPr lang="en-US" b="1" dirty="0"/>
          </a:p>
        </p:txBody>
      </p:sp>
      <p:pic>
        <p:nvPicPr>
          <p:cNvPr id="56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130885" y="4800600"/>
            <a:ext cx="1907715" cy="290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3657600" y="5410200"/>
            <a:ext cx="9296400" cy="2118361"/>
            <a:chOff x="3056084" y="-446599"/>
            <a:chExt cx="3616347" cy="1971020"/>
          </a:xfrm>
        </p:grpSpPr>
        <p:sp>
          <p:nvSpPr>
            <p:cNvPr id="58" name="Cloud 57"/>
            <p:cNvSpPr/>
            <p:nvPr/>
          </p:nvSpPr>
          <p:spPr>
            <a:xfrm>
              <a:off x="3056084" y="-446599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8" name="TextBox 33"/>
            <p:cNvSpPr txBox="1">
              <a:spLocks noChangeArrowheads="1"/>
            </p:cNvSpPr>
            <p:nvPr/>
          </p:nvSpPr>
          <p:spPr bwMode="auto">
            <a:xfrm>
              <a:off x="3454908" y="-92099"/>
              <a:ext cx="3217523" cy="1038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 smtClean="0">
                  <a:solidFill>
                    <a:srgbClr val="0000CC"/>
                  </a:solidFill>
                </a:rPr>
                <a:t>Chúng</a:t>
              </a:r>
              <a:r>
                <a:rPr lang="en-US" sz="4000" dirty="0" smtClean="0">
                  <a:solidFill>
                    <a:srgbClr val="0000CC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00CC"/>
                  </a:solidFill>
                </a:rPr>
                <a:t>ta</a:t>
              </a:r>
              <a:r>
                <a:rPr lang="en-US" sz="4000" dirty="0" smtClean="0">
                  <a:solidFill>
                    <a:srgbClr val="0000CC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00CC"/>
                  </a:solidFill>
                </a:rPr>
                <a:t>rút</a:t>
              </a:r>
              <a:r>
                <a:rPr lang="en-US" sz="4000" dirty="0" smtClean="0">
                  <a:solidFill>
                    <a:srgbClr val="0000CC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00CC"/>
                  </a:solidFill>
                </a:rPr>
                <a:t>ra</a:t>
              </a:r>
              <a:r>
                <a:rPr lang="en-US" sz="4000" dirty="0" smtClean="0">
                  <a:solidFill>
                    <a:srgbClr val="0000CC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00CC"/>
                  </a:solidFill>
                </a:rPr>
                <a:t>điều</a:t>
              </a:r>
              <a:r>
                <a:rPr lang="en-US" sz="4000" dirty="0" smtClean="0">
                  <a:solidFill>
                    <a:srgbClr val="0000CC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00CC"/>
                  </a:solidFill>
                </a:rPr>
                <a:t>gì</a:t>
              </a:r>
              <a:r>
                <a:rPr lang="en-US" sz="4000" dirty="0" smtClean="0">
                  <a:solidFill>
                    <a:srgbClr val="0000CC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00CC"/>
                  </a:solidFill>
                </a:rPr>
                <a:t>về</a:t>
              </a:r>
              <a:r>
                <a:rPr lang="en-US" sz="4000" dirty="0" smtClean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tổng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số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đo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góc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ngoài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của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smtClean="0">
                  <a:solidFill>
                    <a:srgbClr val="0000CC"/>
                  </a:solidFill>
                </a:rPr>
                <a:t>?</a:t>
              </a:r>
              <a:endParaRPr lang="en-US" sz="4000" baseline="30000" dirty="0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636099"/>
              </p:ext>
            </p:extLst>
          </p:nvPr>
        </p:nvGraphicFramePr>
        <p:xfrm>
          <a:off x="917575" y="2135188"/>
          <a:ext cx="20732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0" name="Equation" r:id="rId4" imgW="609480" imgH="228600" progId="Equation.DSMT4">
                  <p:embed/>
                </p:oleObj>
              </mc:Choice>
              <mc:Fallback>
                <p:oleObj name="Equation" r:id="rId4" imgW="609480" imgH="22860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2135188"/>
                        <a:ext cx="20732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661741"/>
              </p:ext>
            </p:extLst>
          </p:nvPr>
        </p:nvGraphicFramePr>
        <p:xfrm>
          <a:off x="3581400" y="2209800"/>
          <a:ext cx="1856739" cy="57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1" name="Equation" r:id="rId6" imgW="545863" imgH="228501" progId="Equation.DSMT4">
                  <p:embed/>
                </p:oleObj>
              </mc:Choice>
              <mc:Fallback>
                <p:oleObj name="Equation" r:id="rId6" imgW="545863" imgH="228501" progId="Equation.DSMT4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09800"/>
                        <a:ext cx="1856739" cy="577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018748"/>
              </p:ext>
            </p:extLst>
          </p:nvPr>
        </p:nvGraphicFramePr>
        <p:xfrm>
          <a:off x="6172200" y="2209800"/>
          <a:ext cx="1856739" cy="57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2" name="Equation" r:id="rId8" imgW="545863" imgH="228501" progId="Equation.DSMT4">
                  <p:embed/>
                </p:oleObj>
              </mc:Choice>
              <mc:Fallback>
                <p:oleObj name="Equation" r:id="rId8" imgW="545863" imgH="228501" progId="Equation.DSMT4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209800"/>
                        <a:ext cx="1856739" cy="577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5738"/>
              </p:ext>
            </p:extLst>
          </p:nvPr>
        </p:nvGraphicFramePr>
        <p:xfrm>
          <a:off x="914400" y="2895600"/>
          <a:ext cx="69516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3" name="Equation" r:id="rId10" imgW="2044440" imgH="228600" progId="Equation.DSMT4">
                  <p:embed/>
                </p:oleObj>
              </mc:Choice>
              <mc:Fallback>
                <p:oleObj name="Equation" r:id="rId10" imgW="2044440" imgH="228600" progId="Equation.DSMT4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95600"/>
                        <a:ext cx="695166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609016"/>
              </p:ext>
            </p:extLst>
          </p:nvPr>
        </p:nvGraphicFramePr>
        <p:xfrm>
          <a:off x="896622" y="3505200"/>
          <a:ext cx="2115821" cy="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4" name="Equation" r:id="rId12" imgW="622030" imgH="266584" progId="Equation.DSMT4">
                  <p:embed/>
                </p:oleObj>
              </mc:Choice>
              <mc:Fallback>
                <p:oleObj name="Equation" r:id="rId12" imgW="622030" imgH="266584" progId="Equation.DSMT4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622" y="3505200"/>
                        <a:ext cx="2115821" cy="674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457200" y="4267200"/>
          <a:ext cx="10795000" cy="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5" name="Equation" r:id="rId14" imgW="3175000" imgH="266700" progId="Equation.DSMT4">
                  <p:embed/>
                </p:oleObj>
              </mc:Choice>
              <mc:Fallback>
                <p:oleObj name="Equation" r:id="rId14" imgW="3175000" imgH="266700" progId="Equation.DSMT4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0795000" cy="674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4104640" y="3840481"/>
            <a:ext cx="5648960" cy="1802130"/>
            <a:chOff x="3085994" y="-1685777"/>
            <a:chExt cx="2664041" cy="1414570"/>
          </a:xfrm>
        </p:grpSpPr>
        <p:sp>
          <p:nvSpPr>
            <p:cNvPr id="72" name="Cloud 71"/>
            <p:cNvSpPr/>
            <p:nvPr/>
          </p:nvSpPr>
          <p:spPr>
            <a:xfrm>
              <a:off x="3085994" y="-1685777"/>
              <a:ext cx="2617325" cy="141457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6" name="TextBox 33"/>
            <p:cNvSpPr txBox="1">
              <a:spLocks noChangeArrowheads="1"/>
            </p:cNvSpPr>
            <p:nvPr/>
          </p:nvSpPr>
          <p:spPr bwMode="auto">
            <a:xfrm>
              <a:off x="3284684" y="-1593460"/>
              <a:ext cx="2465351" cy="103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Tính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góc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ngoài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của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ở </a:t>
              </a: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7a.</a:t>
              </a:r>
              <a:endParaRPr lang="en-US" sz="4000" baseline="30000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7"/>
          <p:cNvGrpSpPr>
            <a:grpSpLocks/>
          </p:cNvGrpSpPr>
          <p:nvPr/>
        </p:nvGrpSpPr>
        <p:grpSpPr bwMode="auto">
          <a:xfrm>
            <a:off x="7660640" y="861060"/>
            <a:ext cx="4338320" cy="3116580"/>
            <a:chOff x="-503904" y="3861308"/>
            <a:chExt cx="3234816" cy="3043396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352148" y="3870610"/>
              <a:ext cx="685599" cy="220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503904" y="5987593"/>
              <a:ext cx="2820048" cy="152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1948723" y="4465895"/>
              <a:ext cx="609842" cy="24388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16536" y="4222200"/>
              <a:ext cx="1814376" cy="457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2" name="TextBox 31"/>
            <p:cNvSpPr txBox="1">
              <a:spLocks noChangeArrowheads="1"/>
            </p:cNvSpPr>
            <p:nvPr/>
          </p:nvSpPr>
          <p:spPr bwMode="auto">
            <a:xfrm>
              <a:off x="179445" y="6017318"/>
              <a:ext cx="38346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16393" name="TextBox 32"/>
            <p:cNvSpPr txBox="1">
              <a:spLocks noChangeArrowheads="1"/>
            </p:cNvSpPr>
            <p:nvPr/>
          </p:nvSpPr>
          <p:spPr bwMode="auto">
            <a:xfrm>
              <a:off x="512568" y="3910548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6394" name="TextBox 33"/>
            <p:cNvSpPr txBox="1">
              <a:spLocks noChangeArrowheads="1"/>
            </p:cNvSpPr>
            <p:nvPr/>
          </p:nvSpPr>
          <p:spPr bwMode="auto">
            <a:xfrm>
              <a:off x="1773940" y="4011779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6395" name="TextBox 34"/>
            <p:cNvSpPr txBox="1">
              <a:spLocks noChangeArrowheads="1"/>
            </p:cNvSpPr>
            <p:nvPr/>
          </p:nvSpPr>
          <p:spPr bwMode="auto">
            <a:xfrm>
              <a:off x="2286000" y="5700251"/>
              <a:ext cx="390834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6396" name="TextBox 43"/>
            <p:cNvSpPr txBox="1">
              <a:spLocks noChangeArrowheads="1"/>
            </p:cNvSpPr>
            <p:nvPr/>
          </p:nvSpPr>
          <p:spPr bwMode="auto">
            <a:xfrm>
              <a:off x="2093038" y="595557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7" name="TextBox 44"/>
            <p:cNvSpPr txBox="1">
              <a:spLocks noChangeArrowheads="1"/>
            </p:cNvSpPr>
            <p:nvPr/>
          </p:nvSpPr>
          <p:spPr bwMode="auto">
            <a:xfrm>
              <a:off x="63582" y="569003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8" name="TextBox 45"/>
            <p:cNvSpPr txBox="1">
              <a:spLocks noChangeArrowheads="1"/>
            </p:cNvSpPr>
            <p:nvPr/>
          </p:nvSpPr>
          <p:spPr bwMode="auto">
            <a:xfrm>
              <a:off x="923842" y="386130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9" name="TextBox 46"/>
            <p:cNvSpPr txBox="1">
              <a:spLocks noChangeArrowheads="1"/>
            </p:cNvSpPr>
            <p:nvPr/>
          </p:nvSpPr>
          <p:spPr bwMode="auto">
            <a:xfrm>
              <a:off x="1951704" y="448105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5800" y="1219200"/>
            <a:ext cx="7259320" cy="136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22" tIns="65311" rIns="130622" bIns="65311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* </a:t>
            </a:r>
            <a:r>
              <a:rPr lang="en-US" sz="4000" dirty="0" err="1" smtClean="0">
                <a:solidFill>
                  <a:srgbClr val="FF0000"/>
                </a:solidFill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xét</a:t>
            </a:r>
            <a:r>
              <a:rPr lang="en-US" sz="4000" dirty="0" smtClean="0">
                <a:solidFill>
                  <a:srgbClr val="FF0000"/>
                </a:solidFill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</a:rPr>
              <a:t>Tổng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góc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ngoài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một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bằng</a:t>
            </a:r>
            <a:r>
              <a:rPr lang="en-US" sz="4000" dirty="0">
                <a:solidFill>
                  <a:srgbClr val="FF0000"/>
                </a:solidFill>
              </a:rPr>
              <a:t> 360</a:t>
            </a:r>
            <a:r>
              <a:rPr lang="en-US" sz="4000" baseline="30000" dirty="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20" y="3223060"/>
            <a:ext cx="1644400" cy="1423987"/>
          </a:xfrm>
          <a:prstGeom prst="rect">
            <a:avLst/>
          </a:prstGeom>
        </p:spPr>
      </p:pic>
      <p:sp>
        <p:nvSpPr>
          <p:cNvPr id="62" name="Line 164"/>
          <p:cNvSpPr>
            <a:spLocks noChangeShapeType="1"/>
          </p:cNvSpPr>
          <p:nvPr/>
        </p:nvSpPr>
        <p:spPr bwMode="auto">
          <a:xfrm>
            <a:off x="4023361" y="3956686"/>
            <a:ext cx="3878581" cy="2667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3" name="Line 171"/>
          <p:cNvSpPr>
            <a:spLocks noChangeShapeType="1"/>
          </p:cNvSpPr>
          <p:nvPr/>
        </p:nvSpPr>
        <p:spPr bwMode="auto">
          <a:xfrm flipH="1" flipV="1">
            <a:off x="7901942" y="3956686"/>
            <a:ext cx="22859" cy="3724274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aphicFrame>
        <p:nvGraphicFramePr>
          <p:cNvPr id="39064" name="Group 152"/>
          <p:cNvGraphicFramePr>
            <a:graphicFrameLocks noGrp="1"/>
          </p:cNvGraphicFramePr>
          <p:nvPr>
            <p:ph/>
          </p:nvPr>
        </p:nvGraphicFramePr>
        <p:xfrm>
          <a:off x="4023360" y="2103121"/>
          <a:ext cx="8534400" cy="5651118"/>
        </p:xfrm>
        <a:graphic>
          <a:graphicData uri="http://schemas.openxmlformats.org/drawingml/2006/table">
            <a:tbl>
              <a:tblPr/>
              <a:tblGrid>
                <a:gridCol w="777240"/>
                <a:gridCol w="774701"/>
                <a:gridCol w="764539"/>
                <a:gridCol w="787400"/>
                <a:gridCol w="774701"/>
                <a:gridCol w="777240"/>
                <a:gridCol w="777240"/>
                <a:gridCol w="774699"/>
                <a:gridCol w="777240"/>
                <a:gridCol w="772160"/>
                <a:gridCol w="777240"/>
              </a:tblGrid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51" name="Text Box 139"/>
          <p:cNvSpPr txBox="1">
            <a:spLocks noChangeArrowheads="1"/>
          </p:cNvSpPr>
          <p:nvPr/>
        </p:nvSpPr>
        <p:spPr bwMode="auto">
          <a:xfrm>
            <a:off x="508000" y="246888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A(3;2)</a:t>
            </a:r>
          </a:p>
        </p:txBody>
      </p:sp>
      <p:sp>
        <p:nvSpPr>
          <p:cNvPr id="39052" name="Text Box 140"/>
          <p:cNvSpPr txBox="1">
            <a:spLocks noChangeArrowheads="1"/>
          </p:cNvSpPr>
          <p:nvPr/>
        </p:nvSpPr>
        <p:spPr bwMode="auto">
          <a:xfrm>
            <a:off x="508000" y="301752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B(2;7)</a:t>
            </a:r>
          </a:p>
        </p:txBody>
      </p:sp>
      <p:sp>
        <p:nvSpPr>
          <p:cNvPr id="39053" name="Text Box 141"/>
          <p:cNvSpPr txBox="1">
            <a:spLocks noChangeArrowheads="1"/>
          </p:cNvSpPr>
          <p:nvPr/>
        </p:nvSpPr>
        <p:spPr bwMode="auto">
          <a:xfrm>
            <a:off x="487680" y="356616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C(6;8)</a:t>
            </a:r>
          </a:p>
        </p:txBody>
      </p:sp>
      <p:sp>
        <p:nvSpPr>
          <p:cNvPr id="39054" name="Text Box 142"/>
          <p:cNvSpPr txBox="1">
            <a:spLocks noChangeArrowheads="1"/>
          </p:cNvSpPr>
          <p:nvPr/>
        </p:nvSpPr>
        <p:spPr bwMode="auto">
          <a:xfrm>
            <a:off x="487680" y="411480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D(8;5)</a:t>
            </a:r>
          </a:p>
        </p:txBody>
      </p:sp>
      <p:sp>
        <p:nvSpPr>
          <p:cNvPr id="39055" name="Line 143"/>
          <p:cNvSpPr>
            <a:spLocks noChangeShapeType="1"/>
          </p:cNvSpPr>
          <p:nvPr/>
        </p:nvSpPr>
        <p:spPr bwMode="auto">
          <a:xfrm flipV="1">
            <a:off x="6339840" y="2743200"/>
            <a:ext cx="2316480" cy="37490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9056" name="Line 144"/>
          <p:cNvSpPr>
            <a:spLocks noChangeShapeType="1"/>
          </p:cNvSpPr>
          <p:nvPr/>
        </p:nvSpPr>
        <p:spPr bwMode="auto">
          <a:xfrm>
            <a:off x="5608320" y="3383280"/>
            <a:ext cx="4632960" cy="11887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444240" y="1183005"/>
            <a:ext cx="11338560" cy="7198995"/>
            <a:chOff x="3413760" y="1097280"/>
            <a:chExt cx="11338560" cy="7198995"/>
          </a:xfrm>
        </p:grpSpPr>
        <p:pic>
          <p:nvPicPr>
            <p:cNvPr id="17566" name="Picture 4" descr="AG00612_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3600450"/>
              <a:ext cx="1828800" cy="180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567" name="Group 138"/>
            <p:cNvGrpSpPr>
              <a:grpSpLocks/>
            </p:cNvGrpSpPr>
            <p:nvPr/>
          </p:nvGrpSpPr>
          <p:grpSpPr bwMode="auto">
            <a:xfrm>
              <a:off x="3413760" y="1097280"/>
              <a:ext cx="11338560" cy="7198995"/>
              <a:chOff x="1152" y="0"/>
              <a:chExt cx="4464" cy="3779"/>
            </a:xfrm>
          </p:grpSpPr>
          <p:sp>
            <p:nvSpPr>
              <p:cNvPr id="17570" name="Line 131"/>
              <p:cNvSpPr>
                <a:spLocks noChangeShapeType="1"/>
              </p:cNvSpPr>
              <p:nvPr/>
            </p:nvSpPr>
            <p:spPr bwMode="auto">
              <a:xfrm>
                <a:off x="1392" y="3456"/>
                <a:ext cx="38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Line 132"/>
              <p:cNvSpPr>
                <a:spLocks noChangeShapeType="1"/>
              </p:cNvSpPr>
              <p:nvPr/>
            </p:nvSpPr>
            <p:spPr bwMode="auto">
              <a:xfrm flipV="1">
                <a:off x="1392" y="144"/>
                <a:ext cx="0" cy="33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Text Box 133"/>
              <p:cNvSpPr txBox="1">
                <a:spLocks noChangeArrowheads="1"/>
              </p:cNvSpPr>
              <p:nvPr/>
            </p:nvSpPr>
            <p:spPr bwMode="auto">
              <a:xfrm>
                <a:off x="5280" y="336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x</a:t>
                </a:r>
              </a:p>
            </p:txBody>
          </p:sp>
          <p:sp>
            <p:nvSpPr>
              <p:cNvPr id="17573" name="Text Box 134"/>
              <p:cNvSpPr txBox="1">
                <a:spLocks noChangeArrowheads="1"/>
              </p:cNvSpPr>
              <p:nvPr/>
            </p:nvSpPr>
            <p:spPr bwMode="auto">
              <a:xfrm>
                <a:off x="1152" y="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y</a:t>
                </a:r>
              </a:p>
            </p:txBody>
          </p:sp>
          <p:sp>
            <p:nvSpPr>
              <p:cNvPr id="17574" name="Text Box 135"/>
              <p:cNvSpPr txBox="1">
                <a:spLocks noChangeArrowheads="1"/>
              </p:cNvSpPr>
              <p:nvPr/>
            </p:nvSpPr>
            <p:spPr bwMode="auto">
              <a:xfrm>
                <a:off x="118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17575" name="Text Box 136"/>
              <p:cNvSpPr txBox="1">
                <a:spLocks noChangeArrowheads="1"/>
              </p:cNvSpPr>
              <p:nvPr/>
            </p:nvSpPr>
            <p:spPr bwMode="auto">
              <a:xfrm>
                <a:off x="1584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576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97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577" name="Text Box 136"/>
              <p:cNvSpPr txBox="1">
                <a:spLocks noChangeArrowheads="1"/>
              </p:cNvSpPr>
              <p:nvPr/>
            </p:nvSpPr>
            <p:spPr bwMode="auto">
              <a:xfrm>
                <a:off x="190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578" name="Text Box 136"/>
              <p:cNvSpPr txBox="1">
                <a:spLocks noChangeArrowheads="1"/>
              </p:cNvSpPr>
              <p:nvPr/>
            </p:nvSpPr>
            <p:spPr bwMode="auto">
              <a:xfrm>
                <a:off x="2196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579" name="Text Box 136"/>
              <p:cNvSpPr txBox="1">
                <a:spLocks noChangeArrowheads="1"/>
              </p:cNvSpPr>
              <p:nvPr/>
            </p:nvSpPr>
            <p:spPr bwMode="auto">
              <a:xfrm>
                <a:off x="2520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580" name="Text Box 136"/>
              <p:cNvSpPr txBox="1">
                <a:spLocks noChangeArrowheads="1"/>
              </p:cNvSpPr>
              <p:nvPr/>
            </p:nvSpPr>
            <p:spPr bwMode="auto">
              <a:xfrm>
                <a:off x="280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581" name="Text Box 136"/>
              <p:cNvSpPr txBox="1">
                <a:spLocks noChangeArrowheads="1"/>
              </p:cNvSpPr>
              <p:nvPr/>
            </p:nvSpPr>
            <p:spPr bwMode="auto">
              <a:xfrm>
                <a:off x="3132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582" name="Text Box 136"/>
              <p:cNvSpPr txBox="1">
                <a:spLocks noChangeArrowheads="1"/>
              </p:cNvSpPr>
              <p:nvPr/>
            </p:nvSpPr>
            <p:spPr bwMode="auto">
              <a:xfrm>
                <a:off x="3420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583" name="Text Box 136"/>
              <p:cNvSpPr txBox="1">
                <a:spLocks noChangeArrowheads="1"/>
              </p:cNvSpPr>
              <p:nvPr/>
            </p:nvSpPr>
            <p:spPr bwMode="auto">
              <a:xfrm>
                <a:off x="3744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584" name="Text Box 136"/>
              <p:cNvSpPr txBox="1">
                <a:spLocks noChangeArrowheads="1"/>
              </p:cNvSpPr>
              <p:nvPr/>
            </p:nvSpPr>
            <p:spPr bwMode="auto">
              <a:xfrm>
                <a:off x="4032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  <p:sp>
            <p:nvSpPr>
              <p:cNvPr id="17585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672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586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328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587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01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588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68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589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37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590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032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591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72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592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393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</p:grpSp>
        <p:pic>
          <p:nvPicPr>
            <p:cNvPr id="17568" name="Picture 147" descr="AG00612_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32980" y="4591050"/>
              <a:ext cx="2481580" cy="204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69" name="Picture 148" descr="AG00612_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67800" y="2057400"/>
              <a:ext cx="1950720" cy="20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067" name="Group 155"/>
          <p:cNvGrpSpPr>
            <a:grpSpLocks/>
          </p:cNvGrpSpPr>
          <p:nvPr/>
        </p:nvGrpSpPr>
        <p:grpSpPr bwMode="auto">
          <a:xfrm>
            <a:off x="4023360" y="6461760"/>
            <a:ext cx="2316480" cy="1219200"/>
            <a:chOff x="1632" y="3440"/>
            <a:chExt cx="912" cy="640"/>
          </a:xfrm>
        </p:grpSpPr>
        <p:sp>
          <p:nvSpPr>
            <p:cNvPr id="17564" name="Line 149"/>
            <p:cNvSpPr>
              <a:spLocks noChangeShapeType="1"/>
            </p:cNvSpPr>
            <p:nvPr/>
          </p:nvSpPr>
          <p:spPr bwMode="auto">
            <a:xfrm>
              <a:off x="1632" y="3440"/>
              <a:ext cx="91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5" name="Line 150"/>
            <p:cNvSpPr>
              <a:spLocks noChangeShapeType="1"/>
            </p:cNvSpPr>
            <p:nvPr/>
          </p:nvSpPr>
          <p:spPr bwMode="auto">
            <a:xfrm>
              <a:off x="2544" y="3456"/>
              <a:ext cx="0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63" name="Text Box 151"/>
          <p:cNvSpPr txBox="1">
            <a:spLocks noChangeArrowheads="1"/>
          </p:cNvSpPr>
          <p:nvPr/>
        </p:nvSpPr>
        <p:spPr bwMode="auto">
          <a:xfrm>
            <a:off x="487680" y="182880"/>
            <a:ext cx="41452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5 (Sgk-T67)</a:t>
            </a:r>
          </a:p>
        </p:txBody>
      </p:sp>
      <p:sp>
        <p:nvSpPr>
          <p:cNvPr id="39066" name="Text Box 154"/>
          <p:cNvSpPr txBox="1">
            <a:spLocks noChangeArrowheads="1"/>
          </p:cNvSpPr>
          <p:nvPr/>
        </p:nvSpPr>
        <p:spPr bwMode="auto">
          <a:xfrm>
            <a:off x="365760" y="640081"/>
            <a:ext cx="14386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Kho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báu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giao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điểm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hai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đường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chéo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</a:t>
            </a:r>
          </a:p>
        </p:txBody>
      </p:sp>
      <p:sp>
        <p:nvSpPr>
          <p:cNvPr id="39068" name="Oval 156"/>
          <p:cNvSpPr>
            <a:spLocks noChangeArrowheads="1"/>
          </p:cNvSpPr>
          <p:nvPr/>
        </p:nvSpPr>
        <p:spPr bwMode="auto">
          <a:xfrm>
            <a:off x="6217920" y="640080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69" name="Text Box 157"/>
          <p:cNvSpPr txBox="1">
            <a:spLocks noChangeArrowheads="1"/>
          </p:cNvSpPr>
          <p:nvPr/>
        </p:nvSpPr>
        <p:spPr bwMode="auto">
          <a:xfrm>
            <a:off x="6339840" y="630936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39072" name="Group 160"/>
          <p:cNvGrpSpPr>
            <a:grpSpLocks/>
          </p:cNvGrpSpPr>
          <p:nvPr/>
        </p:nvGrpSpPr>
        <p:grpSpPr bwMode="auto">
          <a:xfrm>
            <a:off x="3962400" y="3291840"/>
            <a:ext cx="1706880" cy="4389120"/>
            <a:chOff x="1605" y="1776"/>
            <a:chExt cx="672" cy="2304"/>
          </a:xfrm>
        </p:grpSpPr>
        <p:sp>
          <p:nvSpPr>
            <p:cNvPr id="17562" name="Line 158"/>
            <p:cNvSpPr>
              <a:spLocks noChangeShapeType="1"/>
            </p:cNvSpPr>
            <p:nvPr/>
          </p:nvSpPr>
          <p:spPr bwMode="auto">
            <a:xfrm flipV="1">
              <a:off x="2247" y="1776"/>
              <a:ext cx="0" cy="23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Line 159"/>
            <p:cNvSpPr>
              <a:spLocks noChangeShapeType="1"/>
            </p:cNvSpPr>
            <p:nvPr/>
          </p:nvSpPr>
          <p:spPr bwMode="auto">
            <a:xfrm>
              <a:off x="1605" y="1806"/>
              <a:ext cx="67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73" name="Oval 161"/>
          <p:cNvSpPr>
            <a:spLocks noChangeArrowheads="1"/>
          </p:cNvSpPr>
          <p:nvPr/>
        </p:nvSpPr>
        <p:spPr bwMode="auto">
          <a:xfrm>
            <a:off x="5455920" y="3240406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74" name="Text Box 162"/>
          <p:cNvSpPr txBox="1">
            <a:spLocks noChangeArrowheads="1"/>
          </p:cNvSpPr>
          <p:nvPr/>
        </p:nvSpPr>
        <p:spPr bwMode="auto">
          <a:xfrm>
            <a:off x="5120640" y="274320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39082" name="Group 170"/>
          <p:cNvGrpSpPr>
            <a:grpSpLocks/>
          </p:cNvGrpSpPr>
          <p:nvPr/>
        </p:nvGrpSpPr>
        <p:grpSpPr bwMode="auto">
          <a:xfrm>
            <a:off x="4023360" y="2720340"/>
            <a:ext cx="4632960" cy="4960620"/>
            <a:chOff x="1632" y="1476"/>
            <a:chExt cx="1824" cy="2604"/>
          </a:xfrm>
        </p:grpSpPr>
        <p:sp>
          <p:nvSpPr>
            <p:cNvPr id="17560" name="Line 163"/>
            <p:cNvSpPr>
              <a:spLocks noChangeShapeType="1"/>
            </p:cNvSpPr>
            <p:nvPr/>
          </p:nvSpPr>
          <p:spPr bwMode="auto">
            <a:xfrm flipV="1">
              <a:off x="3456" y="1488"/>
              <a:ext cx="0" cy="25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1" name="Line 164"/>
            <p:cNvSpPr>
              <a:spLocks noChangeShapeType="1"/>
            </p:cNvSpPr>
            <p:nvPr/>
          </p:nvSpPr>
          <p:spPr bwMode="auto">
            <a:xfrm>
              <a:off x="1632" y="1476"/>
              <a:ext cx="18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80" name="Oval 168"/>
          <p:cNvSpPr>
            <a:spLocks noChangeArrowheads="1"/>
          </p:cNvSpPr>
          <p:nvPr/>
        </p:nvSpPr>
        <p:spPr bwMode="auto">
          <a:xfrm>
            <a:off x="8549640" y="264033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81" name="Text Box 169"/>
          <p:cNvSpPr txBox="1">
            <a:spLocks noChangeArrowheads="1"/>
          </p:cNvSpPr>
          <p:nvPr/>
        </p:nvSpPr>
        <p:spPr bwMode="auto">
          <a:xfrm>
            <a:off x="8214360" y="2143126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9085" name="Group 173"/>
          <p:cNvGrpSpPr>
            <a:grpSpLocks/>
          </p:cNvGrpSpPr>
          <p:nvPr/>
        </p:nvGrpSpPr>
        <p:grpSpPr bwMode="auto">
          <a:xfrm>
            <a:off x="4023360" y="4480560"/>
            <a:ext cx="6217920" cy="3200400"/>
            <a:chOff x="1632" y="2400"/>
            <a:chExt cx="2448" cy="1680"/>
          </a:xfrm>
        </p:grpSpPr>
        <p:sp>
          <p:nvSpPr>
            <p:cNvPr id="17558" name="Line 171"/>
            <p:cNvSpPr>
              <a:spLocks noChangeShapeType="1"/>
            </p:cNvSpPr>
            <p:nvPr/>
          </p:nvSpPr>
          <p:spPr bwMode="auto">
            <a:xfrm flipV="1">
              <a:off x="4080" y="2400"/>
              <a:ext cx="0" cy="16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Line 172"/>
            <p:cNvSpPr>
              <a:spLocks noChangeShapeType="1"/>
            </p:cNvSpPr>
            <p:nvPr/>
          </p:nvSpPr>
          <p:spPr bwMode="auto">
            <a:xfrm>
              <a:off x="1632" y="2448"/>
              <a:ext cx="244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86" name="Oval 174"/>
          <p:cNvSpPr>
            <a:spLocks noChangeArrowheads="1"/>
          </p:cNvSpPr>
          <p:nvPr/>
        </p:nvSpPr>
        <p:spPr bwMode="auto">
          <a:xfrm>
            <a:off x="10088880" y="448056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87" name="Text Box 175"/>
          <p:cNvSpPr txBox="1">
            <a:spLocks noChangeArrowheads="1"/>
          </p:cNvSpPr>
          <p:nvPr/>
        </p:nvSpPr>
        <p:spPr bwMode="auto">
          <a:xfrm>
            <a:off x="9753600" y="3983356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9089" name="Freeform 177"/>
          <p:cNvSpPr>
            <a:spLocks/>
          </p:cNvSpPr>
          <p:nvPr/>
        </p:nvSpPr>
        <p:spPr bwMode="auto">
          <a:xfrm>
            <a:off x="5608320" y="2743200"/>
            <a:ext cx="4632960" cy="3749040"/>
          </a:xfrm>
          <a:custGeom>
            <a:avLst/>
            <a:gdLst>
              <a:gd name="T0" fmla="*/ 2147483647 w 1824"/>
              <a:gd name="T1" fmla="*/ 2147483647 h 1968"/>
              <a:gd name="T2" fmla="*/ 2147483647 w 1824"/>
              <a:gd name="T3" fmla="*/ 2147483647 h 1968"/>
              <a:gd name="T4" fmla="*/ 2147483647 w 1824"/>
              <a:gd name="T5" fmla="*/ 0 h 1968"/>
              <a:gd name="T6" fmla="*/ 0 w 1824"/>
              <a:gd name="T7" fmla="*/ 2147483647 h 1968"/>
              <a:gd name="T8" fmla="*/ 2147483647 w 1824"/>
              <a:gd name="T9" fmla="*/ 2147483647 h 1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24" h="1968">
                <a:moveTo>
                  <a:pt x="288" y="1968"/>
                </a:moveTo>
                <a:lnTo>
                  <a:pt x="1824" y="960"/>
                </a:lnTo>
                <a:lnTo>
                  <a:pt x="1200" y="0"/>
                </a:lnTo>
                <a:lnTo>
                  <a:pt x="0" y="288"/>
                </a:lnTo>
                <a:lnTo>
                  <a:pt x="288" y="1968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9090" name="Oval 178"/>
          <p:cNvSpPr>
            <a:spLocks noChangeArrowheads="1"/>
          </p:cNvSpPr>
          <p:nvPr/>
        </p:nvSpPr>
        <p:spPr bwMode="auto">
          <a:xfrm>
            <a:off x="7780021" y="3874770"/>
            <a:ext cx="243840" cy="1828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91" name="Text Box 179"/>
          <p:cNvSpPr txBox="1">
            <a:spLocks noChangeArrowheads="1"/>
          </p:cNvSpPr>
          <p:nvPr/>
        </p:nvSpPr>
        <p:spPr bwMode="auto">
          <a:xfrm>
            <a:off x="243840" y="5029200"/>
            <a:ext cx="28041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Toạ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báu</a:t>
            </a:r>
            <a:r>
              <a:rPr lang="en-US" dirty="0">
                <a:solidFill>
                  <a:srgbClr val="FF0000"/>
                </a:solidFill>
              </a:rPr>
              <a:t>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(5;6)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3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3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3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3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3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39051" grpId="0"/>
      <p:bldP spid="39052" grpId="0"/>
      <p:bldP spid="39053" grpId="0"/>
      <p:bldP spid="39054" grpId="0"/>
      <p:bldP spid="39055" grpId="0" animBg="1"/>
      <p:bldP spid="39056" grpId="0" animBg="1"/>
      <p:bldP spid="39063" grpId="0"/>
      <p:bldP spid="39066" grpId="0"/>
      <p:bldP spid="39068" grpId="0" animBg="1"/>
      <p:bldP spid="39069" grpId="0"/>
      <p:bldP spid="39073" grpId="0" animBg="1"/>
      <p:bldP spid="39074" grpId="0"/>
      <p:bldP spid="39080" grpId="0" animBg="1"/>
      <p:bldP spid="39081" grpId="0"/>
      <p:bldP spid="39086" grpId="0" animBg="1"/>
      <p:bldP spid="39087" grpId="0"/>
      <p:bldP spid="39089" grpId="0" animBg="1"/>
      <p:bldP spid="39090" grpId="0" animBg="1"/>
      <p:bldP spid="39090" grpId="1" animBg="1"/>
      <p:bldP spid="390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8542" y="6774180"/>
            <a:ext cx="6017259" cy="144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2" y="4634866"/>
            <a:ext cx="4859019" cy="28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0539" y="4154806"/>
            <a:ext cx="5737861" cy="20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3347086"/>
            <a:ext cx="3914139" cy="114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50618">
            <a:off x="5339397" y="1979964"/>
            <a:ext cx="3528059" cy="22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7582" y="923926"/>
            <a:ext cx="5379720" cy="20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12480" y="140971"/>
            <a:ext cx="5641341" cy="12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45761" y="611506"/>
            <a:ext cx="3418840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41501" y="1394460"/>
            <a:ext cx="4335779" cy="398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7"/>
          <p:cNvSpPr>
            <a:spLocks/>
          </p:cNvSpPr>
          <p:nvPr/>
        </p:nvSpPr>
        <p:spPr bwMode="auto">
          <a:xfrm rot="1213187">
            <a:off x="4869181" y="3263266"/>
            <a:ext cx="2336800" cy="1339214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0493" name="AutoShape 22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0494" name="AutoShape 24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0760" y="3640009"/>
            <a:ext cx="3708994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latin typeface="VNI-Revue" pitchFamily="2" charset="0"/>
            </a:endParaRPr>
          </a:p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TỨ GIÁC</a:t>
            </a:r>
          </a:p>
          <a:p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12" y="5257800"/>
            <a:ext cx="2745944" cy="1945395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619250" y="1524000"/>
            <a:ext cx="1524000" cy="971550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971550">
                <a:moveTo>
                  <a:pt x="0" y="895350"/>
                </a:moveTo>
                <a:lnTo>
                  <a:pt x="495300" y="0"/>
                </a:lnTo>
                <a:lnTo>
                  <a:pt x="1524000" y="495300"/>
                </a:lnTo>
                <a:lnTo>
                  <a:pt x="952500" y="971550"/>
                </a:lnTo>
                <a:lnTo>
                  <a:pt x="38100" y="876300"/>
                </a:ln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523490" y="6477000"/>
            <a:ext cx="1524000" cy="1442086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971550">
                <a:moveTo>
                  <a:pt x="0" y="895350"/>
                </a:moveTo>
                <a:lnTo>
                  <a:pt x="495300" y="0"/>
                </a:lnTo>
                <a:lnTo>
                  <a:pt x="1524000" y="495300"/>
                </a:lnTo>
                <a:lnTo>
                  <a:pt x="952500" y="971550"/>
                </a:lnTo>
                <a:lnTo>
                  <a:pt x="38100" y="876300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606539" y="4847273"/>
            <a:ext cx="1657350" cy="2133600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  <a:gd name="connsiteX0" fmla="*/ 0 w 1524000"/>
              <a:gd name="connsiteY0" fmla="*/ 895350 h 1905000"/>
              <a:gd name="connsiteX1" fmla="*/ 495300 w 1524000"/>
              <a:gd name="connsiteY1" fmla="*/ 0 h 1905000"/>
              <a:gd name="connsiteX2" fmla="*/ 1524000 w 1524000"/>
              <a:gd name="connsiteY2" fmla="*/ 495300 h 1905000"/>
              <a:gd name="connsiteX3" fmla="*/ 1028700 w 1524000"/>
              <a:gd name="connsiteY3" fmla="*/ 1905000 h 1905000"/>
              <a:gd name="connsiteX4" fmla="*/ 38100 w 1524000"/>
              <a:gd name="connsiteY4" fmla="*/ 876300 h 1905000"/>
              <a:gd name="connsiteX0" fmla="*/ 0 w 2095500"/>
              <a:gd name="connsiteY0" fmla="*/ 895350 h 1905000"/>
              <a:gd name="connsiteX1" fmla="*/ 495300 w 2095500"/>
              <a:gd name="connsiteY1" fmla="*/ 0 h 1905000"/>
              <a:gd name="connsiteX2" fmla="*/ 2095500 w 2095500"/>
              <a:gd name="connsiteY2" fmla="*/ 190500 h 1905000"/>
              <a:gd name="connsiteX3" fmla="*/ 1028700 w 2095500"/>
              <a:gd name="connsiteY3" fmla="*/ 1905000 h 1905000"/>
              <a:gd name="connsiteX4" fmla="*/ 38100 w 2095500"/>
              <a:gd name="connsiteY4" fmla="*/ 876300 h 1905000"/>
              <a:gd name="connsiteX0" fmla="*/ 0 w 1657350"/>
              <a:gd name="connsiteY0" fmla="*/ 1123950 h 2133600"/>
              <a:gd name="connsiteX1" fmla="*/ 495300 w 1657350"/>
              <a:gd name="connsiteY1" fmla="*/ 228600 h 2133600"/>
              <a:gd name="connsiteX2" fmla="*/ 1657350 w 1657350"/>
              <a:gd name="connsiteY2" fmla="*/ 0 h 2133600"/>
              <a:gd name="connsiteX3" fmla="*/ 1028700 w 1657350"/>
              <a:gd name="connsiteY3" fmla="*/ 2133600 h 2133600"/>
              <a:gd name="connsiteX4" fmla="*/ 38100 w 1657350"/>
              <a:gd name="connsiteY4" fmla="*/ 11049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2133600">
                <a:moveTo>
                  <a:pt x="0" y="1123950"/>
                </a:moveTo>
                <a:lnTo>
                  <a:pt x="495300" y="228600"/>
                </a:lnTo>
                <a:lnTo>
                  <a:pt x="1657350" y="0"/>
                </a:lnTo>
                <a:lnTo>
                  <a:pt x="1028700" y="2133600"/>
                </a:lnTo>
                <a:lnTo>
                  <a:pt x="38100" y="1104900"/>
                </a:lnTo>
              </a:path>
            </a:pathLst>
          </a:custGeom>
          <a:solidFill>
            <a:srgbClr val="FEA0A9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545071" y="1624398"/>
            <a:ext cx="1524000" cy="895350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  <a:gd name="connsiteX0" fmla="*/ 0 w 1524000"/>
              <a:gd name="connsiteY0" fmla="*/ 895350 h 895350"/>
              <a:gd name="connsiteX1" fmla="*/ 495300 w 1524000"/>
              <a:gd name="connsiteY1" fmla="*/ 0 h 895350"/>
              <a:gd name="connsiteX2" fmla="*/ 1524000 w 1524000"/>
              <a:gd name="connsiteY2" fmla="*/ 495300 h 895350"/>
              <a:gd name="connsiteX3" fmla="*/ 647700 w 1524000"/>
              <a:gd name="connsiteY3" fmla="*/ 457200 h 895350"/>
              <a:gd name="connsiteX4" fmla="*/ 38100 w 1524000"/>
              <a:gd name="connsiteY4" fmla="*/ 87630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895350">
                <a:moveTo>
                  <a:pt x="0" y="895350"/>
                </a:moveTo>
                <a:lnTo>
                  <a:pt x="495300" y="0"/>
                </a:lnTo>
                <a:lnTo>
                  <a:pt x="1524000" y="495300"/>
                </a:lnTo>
                <a:lnTo>
                  <a:pt x="647700" y="457200"/>
                </a:lnTo>
                <a:lnTo>
                  <a:pt x="38100" y="876300"/>
                </a:lnTo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1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43400" y="481966"/>
            <a:ext cx="5562600" cy="737234"/>
          </a:xfrm>
          <a:solidFill>
            <a:srgbClr val="00B0F0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75438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Nắm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tứ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438400"/>
            <a:ext cx="75438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Làm</a:t>
            </a:r>
            <a:r>
              <a:rPr lang="en-US" dirty="0" smtClean="0"/>
              <a:t> BT 2,3 SGK </a:t>
            </a:r>
            <a:r>
              <a:rPr lang="en-US" dirty="0" err="1" smtClean="0"/>
              <a:t>trang</a:t>
            </a:r>
            <a:r>
              <a:rPr lang="en-US" dirty="0" smtClean="0"/>
              <a:t> 66, 67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3"/>
          <p:cNvGrpSpPr>
            <a:grpSpLocks/>
          </p:cNvGrpSpPr>
          <p:nvPr/>
        </p:nvGrpSpPr>
        <p:grpSpPr bwMode="auto">
          <a:xfrm>
            <a:off x="0" y="731520"/>
            <a:ext cx="3657600" cy="2718435"/>
            <a:chOff x="0" y="960"/>
            <a:chExt cx="1440" cy="1427"/>
          </a:xfrm>
        </p:grpSpPr>
        <p:grpSp>
          <p:nvGrpSpPr>
            <p:cNvPr id="6182" name="Group 15"/>
            <p:cNvGrpSpPr>
              <a:grpSpLocks/>
            </p:cNvGrpSpPr>
            <p:nvPr/>
          </p:nvGrpSpPr>
          <p:grpSpPr bwMode="auto">
            <a:xfrm>
              <a:off x="0" y="960"/>
              <a:ext cx="1440" cy="1235"/>
              <a:chOff x="240" y="912"/>
              <a:chExt cx="1440" cy="1235"/>
            </a:xfrm>
          </p:grpSpPr>
          <p:sp>
            <p:nvSpPr>
              <p:cNvPr id="6184" name="Freeform 7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3 h 1056"/>
                  <a:gd name="T2" fmla="*/ 17 w 1248"/>
                  <a:gd name="T3" fmla="*/ 0 h 1056"/>
                  <a:gd name="T4" fmla="*/ 63 w 1248"/>
                  <a:gd name="T5" fmla="*/ 1 h 1056"/>
                  <a:gd name="T6" fmla="*/ 22 w 1248"/>
                  <a:gd name="T7" fmla="*/ 5 h 1056"/>
                  <a:gd name="T8" fmla="*/ 0 w 1248"/>
                  <a:gd name="T9" fmla="*/ 3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Text Box 11"/>
              <p:cNvSpPr txBox="1">
                <a:spLocks noChangeArrowheads="1"/>
              </p:cNvSpPr>
              <p:nvPr/>
            </p:nvSpPr>
            <p:spPr bwMode="auto">
              <a:xfrm>
                <a:off x="240" y="144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86" name="Text Box 12"/>
              <p:cNvSpPr txBox="1">
                <a:spLocks noChangeArrowheads="1"/>
              </p:cNvSpPr>
              <p:nvPr/>
            </p:nvSpPr>
            <p:spPr bwMode="auto">
              <a:xfrm>
                <a:off x="576" y="91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87" name="Text Box 13"/>
              <p:cNvSpPr txBox="1">
                <a:spLocks noChangeArrowheads="1"/>
              </p:cNvSpPr>
              <p:nvPr/>
            </p:nvSpPr>
            <p:spPr bwMode="auto">
              <a:xfrm>
                <a:off x="1392" y="124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88" name="Text Box 14"/>
              <p:cNvSpPr txBox="1">
                <a:spLocks noChangeArrowheads="1"/>
              </p:cNvSpPr>
              <p:nvPr/>
            </p:nvSpPr>
            <p:spPr bwMode="auto">
              <a:xfrm>
                <a:off x="672" y="182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83" name="Text Box 32"/>
            <p:cNvSpPr txBox="1">
              <a:spLocks noChangeArrowheads="1"/>
            </p:cNvSpPr>
            <p:nvPr/>
          </p:nvSpPr>
          <p:spPr bwMode="auto">
            <a:xfrm>
              <a:off x="384" y="2064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a)</a:t>
              </a:r>
            </a:p>
          </p:txBody>
        </p:sp>
      </p:grpSp>
      <p:grpSp>
        <p:nvGrpSpPr>
          <p:cNvPr id="6147" name="Group 36"/>
          <p:cNvGrpSpPr>
            <a:grpSpLocks/>
          </p:cNvGrpSpPr>
          <p:nvPr/>
        </p:nvGrpSpPr>
        <p:grpSpPr bwMode="auto">
          <a:xfrm>
            <a:off x="3657600" y="640080"/>
            <a:ext cx="2560320" cy="2809875"/>
            <a:chOff x="1440" y="912"/>
            <a:chExt cx="1008" cy="1475"/>
          </a:xfrm>
        </p:grpSpPr>
        <p:grpSp>
          <p:nvGrpSpPr>
            <p:cNvPr id="6175" name="Group 31"/>
            <p:cNvGrpSpPr>
              <a:grpSpLocks/>
            </p:cNvGrpSpPr>
            <p:nvPr/>
          </p:nvGrpSpPr>
          <p:grpSpPr bwMode="auto">
            <a:xfrm>
              <a:off x="1440" y="912"/>
              <a:ext cx="1008" cy="1427"/>
              <a:chOff x="1536" y="864"/>
              <a:chExt cx="1008" cy="1427"/>
            </a:xfrm>
          </p:grpSpPr>
          <p:sp>
            <p:nvSpPr>
              <p:cNvPr id="6177" name="Freeform 8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Text Box 16"/>
              <p:cNvSpPr txBox="1">
                <a:spLocks noChangeArrowheads="1"/>
              </p:cNvSpPr>
              <p:nvPr/>
            </p:nvSpPr>
            <p:spPr bwMode="auto">
              <a:xfrm>
                <a:off x="1536" y="134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79" name="Text Box 17"/>
              <p:cNvSpPr txBox="1">
                <a:spLocks noChangeArrowheads="1"/>
              </p:cNvSpPr>
              <p:nvPr/>
            </p:nvSpPr>
            <p:spPr bwMode="auto">
              <a:xfrm>
                <a:off x="2256" y="86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80" name="Text Box 18"/>
              <p:cNvSpPr txBox="1">
                <a:spLocks noChangeArrowheads="1"/>
              </p:cNvSpPr>
              <p:nvPr/>
            </p:nvSpPr>
            <p:spPr bwMode="auto">
              <a:xfrm>
                <a:off x="2112" y="134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81" name="Text Box 19"/>
              <p:cNvSpPr txBox="1">
                <a:spLocks noChangeArrowheads="1"/>
              </p:cNvSpPr>
              <p:nvPr/>
            </p:nvSpPr>
            <p:spPr bwMode="auto">
              <a:xfrm>
                <a:off x="2256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76" name="Text Box 35"/>
            <p:cNvSpPr txBox="1">
              <a:spLocks noChangeArrowheads="1"/>
            </p:cNvSpPr>
            <p:nvPr/>
          </p:nvSpPr>
          <p:spPr bwMode="auto">
            <a:xfrm>
              <a:off x="1776" y="2064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b)</a:t>
              </a:r>
            </a:p>
          </p:txBody>
        </p:sp>
      </p:grpSp>
      <p:grpSp>
        <p:nvGrpSpPr>
          <p:cNvPr id="6148" name="Group 38"/>
          <p:cNvGrpSpPr>
            <a:grpSpLocks/>
          </p:cNvGrpSpPr>
          <p:nvPr/>
        </p:nvGrpSpPr>
        <p:grpSpPr bwMode="auto">
          <a:xfrm>
            <a:off x="7071360" y="274320"/>
            <a:ext cx="3291840" cy="3084195"/>
            <a:chOff x="2784" y="720"/>
            <a:chExt cx="1296" cy="1619"/>
          </a:xfrm>
        </p:grpSpPr>
        <p:grpSp>
          <p:nvGrpSpPr>
            <p:cNvPr id="6168" name="Group 30"/>
            <p:cNvGrpSpPr>
              <a:grpSpLocks/>
            </p:cNvGrpSpPr>
            <p:nvPr/>
          </p:nvGrpSpPr>
          <p:grpSpPr bwMode="auto">
            <a:xfrm>
              <a:off x="2784" y="720"/>
              <a:ext cx="1296" cy="1523"/>
              <a:chOff x="2784" y="816"/>
              <a:chExt cx="1296" cy="1523"/>
            </a:xfrm>
          </p:grpSpPr>
          <p:sp>
            <p:nvSpPr>
              <p:cNvPr id="6170" name="Freeform 9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Text Box 20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72" name="Text Box 21"/>
              <p:cNvSpPr txBox="1">
                <a:spLocks noChangeArrowheads="1"/>
              </p:cNvSpPr>
              <p:nvPr/>
            </p:nvSpPr>
            <p:spPr bwMode="auto">
              <a:xfrm>
                <a:off x="3696" y="8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73" name="Text Box 22"/>
              <p:cNvSpPr txBox="1">
                <a:spLocks noChangeArrowheads="1"/>
              </p:cNvSpPr>
              <p:nvPr/>
            </p:nvSpPr>
            <p:spPr bwMode="auto">
              <a:xfrm>
                <a:off x="2832" y="20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74" name="Text Box 23"/>
              <p:cNvSpPr txBox="1">
                <a:spLocks noChangeArrowheads="1"/>
              </p:cNvSpPr>
              <p:nvPr/>
            </p:nvSpPr>
            <p:spPr bwMode="auto">
              <a:xfrm>
                <a:off x="3792" y="20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69" name="Text Box 37"/>
            <p:cNvSpPr txBox="1">
              <a:spLocks noChangeArrowheads="1"/>
            </p:cNvSpPr>
            <p:nvPr/>
          </p:nvSpPr>
          <p:spPr bwMode="auto">
            <a:xfrm>
              <a:off x="3120" y="2016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c)</a:t>
              </a:r>
            </a:p>
          </p:txBody>
        </p:sp>
      </p:grpSp>
      <p:grpSp>
        <p:nvGrpSpPr>
          <p:cNvPr id="6149" name="Group 40"/>
          <p:cNvGrpSpPr>
            <a:grpSpLocks/>
          </p:cNvGrpSpPr>
          <p:nvPr/>
        </p:nvGrpSpPr>
        <p:grpSpPr bwMode="auto">
          <a:xfrm>
            <a:off x="10972800" y="457200"/>
            <a:ext cx="3657600" cy="3810000"/>
            <a:chOff x="4320" y="912"/>
            <a:chExt cx="1440" cy="2000"/>
          </a:xfrm>
        </p:grpSpPr>
        <p:grpSp>
          <p:nvGrpSpPr>
            <p:cNvPr id="6160" name="Group 29"/>
            <p:cNvGrpSpPr>
              <a:grpSpLocks/>
            </p:cNvGrpSpPr>
            <p:nvPr/>
          </p:nvGrpSpPr>
          <p:grpSpPr bwMode="auto">
            <a:xfrm>
              <a:off x="4320" y="912"/>
              <a:ext cx="1440" cy="1331"/>
              <a:chOff x="4272" y="960"/>
              <a:chExt cx="1440" cy="1331"/>
            </a:xfrm>
          </p:grpSpPr>
          <p:sp>
            <p:nvSpPr>
              <p:cNvPr id="6162" name="Freeform 10"/>
              <p:cNvSpPr>
                <a:spLocks/>
              </p:cNvSpPr>
              <p:nvPr/>
            </p:nvSpPr>
            <p:spPr bwMode="auto">
              <a:xfrm>
                <a:off x="4416" y="1200"/>
                <a:ext cx="1104" cy="768"/>
              </a:xfrm>
              <a:custGeom>
                <a:avLst/>
                <a:gdLst>
                  <a:gd name="T0" fmla="*/ 0 w 1104"/>
                  <a:gd name="T1" fmla="*/ 768 h 768"/>
                  <a:gd name="T2" fmla="*/ 336 w 1104"/>
                  <a:gd name="T3" fmla="*/ 0 h 768"/>
                  <a:gd name="T4" fmla="*/ 1104 w 1104"/>
                  <a:gd name="T5" fmla="*/ 768 h 768"/>
                  <a:gd name="T6" fmla="*/ 0 w 1104"/>
                  <a:gd name="T7" fmla="*/ 768 h 7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4" h="768">
                    <a:moveTo>
                      <a:pt x="0" y="768"/>
                    </a:moveTo>
                    <a:lnTo>
                      <a:pt x="336" y="0"/>
                    </a:lnTo>
                    <a:lnTo>
                      <a:pt x="1104" y="768"/>
                    </a:lnTo>
                    <a:lnTo>
                      <a:pt x="0" y="76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Text Box 24"/>
              <p:cNvSpPr txBox="1">
                <a:spLocks noChangeArrowheads="1"/>
              </p:cNvSpPr>
              <p:nvPr/>
            </p:nvSpPr>
            <p:spPr bwMode="auto">
              <a:xfrm>
                <a:off x="4608" y="96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64" name="Text Box 25"/>
              <p:cNvSpPr txBox="1">
                <a:spLocks noChangeArrowheads="1"/>
              </p:cNvSpPr>
              <p:nvPr/>
            </p:nvSpPr>
            <p:spPr bwMode="auto">
              <a:xfrm>
                <a:off x="4272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65" name="Text Box 26"/>
              <p:cNvSpPr txBox="1">
                <a:spLocks noChangeArrowheads="1"/>
              </p:cNvSpPr>
              <p:nvPr/>
            </p:nvSpPr>
            <p:spPr bwMode="auto">
              <a:xfrm>
                <a:off x="4608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66" name="Text Box 27"/>
              <p:cNvSpPr txBox="1">
                <a:spLocks noChangeArrowheads="1"/>
              </p:cNvSpPr>
              <p:nvPr/>
            </p:nvSpPr>
            <p:spPr bwMode="auto">
              <a:xfrm>
                <a:off x="5424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  <p:sp>
            <p:nvSpPr>
              <p:cNvPr id="6167" name="Oval 28"/>
              <p:cNvSpPr>
                <a:spLocks noChangeArrowheads="1"/>
              </p:cNvSpPr>
              <p:nvPr/>
            </p:nvSpPr>
            <p:spPr bwMode="auto">
              <a:xfrm>
                <a:off x="4683" y="193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1" name="Text Box 39"/>
            <p:cNvSpPr txBox="1">
              <a:spLocks noChangeArrowheads="1"/>
            </p:cNvSpPr>
            <p:nvPr/>
          </p:nvSpPr>
          <p:spPr bwMode="auto">
            <a:xfrm>
              <a:off x="4728" y="2540"/>
              <a:ext cx="744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2</a:t>
              </a:r>
            </a:p>
          </p:txBody>
        </p:sp>
      </p:grpSp>
      <p:sp>
        <p:nvSpPr>
          <p:cNvPr id="39" name="Freeform 49"/>
          <p:cNvSpPr>
            <a:spLocks/>
          </p:cNvSpPr>
          <p:nvPr/>
        </p:nvSpPr>
        <p:spPr bwMode="auto">
          <a:xfrm>
            <a:off x="487680" y="1188720"/>
            <a:ext cx="2560320" cy="13716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40" name="Freeform 57"/>
          <p:cNvSpPr>
            <a:spLocks/>
          </p:cNvSpPr>
          <p:nvPr/>
        </p:nvSpPr>
        <p:spPr bwMode="auto">
          <a:xfrm>
            <a:off x="4145280" y="1097280"/>
            <a:ext cx="1706880" cy="164592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41" name="Freeform 80"/>
          <p:cNvSpPr>
            <a:spLocks/>
          </p:cNvSpPr>
          <p:nvPr/>
        </p:nvSpPr>
        <p:spPr bwMode="auto">
          <a:xfrm>
            <a:off x="7559040" y="817246"/>
            <a:ext cx="2316480" cy="173736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153" name="Line 84"/>
          <p:cNvSpPr>
            <a:spLocks noChangeShapeType="1"/>
          </p:cNvSpPr>
          <p:nvPr/>
        </p:nvSpPr>
        <p:spPr bwMode="auto">
          <a:xfrm>
            <a:off x="10728960" y="1097280"/>
            <a:ext cx="0" cy="356616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154" name="Text Box 85"/>
          <p:cNvSpPr txBox="1">
            <a:spLocks noChangeArrowheads="1"/>
          </p:cNvSpPr>
          <p:nvPr/>
        </p:nvSpPr>
        <p:spPr bwMode="auto">
          <a:xfrm>
            <a:off x="4084320" y="3577591"/>
            <a:ext cx="188976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1</a:t>
            </a:r>
          </a:p>
        </p:txBody>
      </p:sp>
      <p:pic>
        <p:nvPicPr>
          <p:cNvPr id="7209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53440" y="4907070"/>
            <a:ext cx="2054861" cy="313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182620" y="4173856"/>
            <a:ext cx="8856979" cy="2684144"/>
            <a:chOff x="6083710" y="4084637"/>
            <a:chExt cx="4838700" cy="2236788"/>
          </a:xfrm>
        </p:grpSpPr>
        <p:sp>
          <p:nvSpPr>
            <p:cNvPr id="4" name="Cloud Callout 3"/>
            <p:cNvSpPr/>
            <p:nvPr/>
          </p:nvSpPr>
          <p:spPr>
            <a:xfrm>
              <a:off x="6083710" y="4084637"/>
              <a:ext cx="4838700" cy="223678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59" name="TextBox 1"/>
            <p:cNvSpPr txBox="1">
              <a:spLocks noChangeArrowheads="1"/>
            </p:cNvSpPr>
            <p:nvPr/>
          </p:nvSpPr>
          <p:spPr bwMode="auto">
            <a:xfrm>
              <a:off x="6602413" y="4565650"/>
              <a:ext cx="4217987" cy="1615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00CC"/>
                  </a:solidFill>
                </a:rPr>
                <a:t>được</a:t>
              </a:r>
              <a:r>
                <a:rPr lang="en-US" sz="4000" dirty="0" smtClean="0">
                  <a:solidFill>
                    <a:srgbClr val="0000CC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00CC"/>
                  </a:solidFill>
                </a:rPr>
                <a:t>tạo</a:t>
              </a:r>
              <a:r>
                <a:rPr lang="en-US" sz="4000" dirty="0" smtClean="0">
                  <a:solidFill>
                    <a:srgbClr val="0000CC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00CC"/>
                  </a:solidFill>
                </a:rPr>
                <a:t>thành</a:t>
              </a:r>
              <a:r>
                <a:rPr lang="en-US" sz="4000" dirty="0" smtClean="0">
                  <a:solidFill>
                    <a:srgbClr val="0000CC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00CC"/>
                  </a:solidFill>
                </a:rPr>
                <a:t>từ</a:t>
              </a:r>
              <a:r>
                <a:rPr lang="en-US" sz="4000" dirty="0" smtClean="0">
                  <a:solidFill>
                    <a:srgbClr val="0000CC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00CC"/>
                  </a:solidFill>
                </a:rPr>
                <a:t>bốn</a:t>
              </a:r>
              <a:r>
                <a:rPr lang="en-US" sz="4000" dirty="0" smtClean="0">
                  <a:solidFill>
                    <a:srgbClr val="0000CC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00CC"/>
                  </a:solidFill>
                </a:rPr>
                <a:t>đoạn</a:t>
              </a:r>
              <a:r>
                <a:rPr lang="en-US" sz="4000" dirty="0" smtClean="0">
                  <a:solidFill>
                    <a:srgbClr val="0000CC"/>
                  </a:solidFill>
                </a:rPr>
                <a:t> </a:t>
              </a:r>
              <a:r>
                <a:rPr lang="en-US" sz="4000" dirty="0" err="1" smtClean="0">
                  <a:solidFill>
                    <a:srgbClr val="0000CC"/>
                  </a:solidFill>
                </a:rPr>
                <a:t>thẳng</a:t>
              </a:r>
              <a:r>
                <a:rPr lang="en-US" sz="4000" dirty="0" smtClean="0">
                  <a:solidFill>
                    <a:srgbClr val="0000CC"/>
                  </a:solidFill>
                </a:rPr>
                <a:t>?</a:t>
              </a:r>
              <a:endParaRPr lang="en-US" sz="4000" dirty="0">
                <a:solidFill>
                  <a:srgbClr val="0000CC"/>
                </a:solidFill>
              </a:endParaRPr>
            </a:p>
            <a:p>
              <a:pPr algn="ctr"/>
              <a:endParaRPr lang="en-US" sz="4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9" name="Up Arrow 8"/>
          <p:cNvSpPr/>
          <p:nvPr/>
        </p:nvSpPr>
        <p:spPr>
          <a:xfrm>
            <a:off x="3048000" y="4419600"/>
            <a:ext cx="4145280" cy="2926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 GIÁC</a:t>
            </a:r>
          </a:p>
        </p:txBody>
      </p:sp>
      <p:sp>
        <p:nvSpPr>
          <p:cNvPr id="2" name="Multiply 1"/>
          <p:cNvSpPr/>
          <p:nvPr/>
        </p:nvSpPr>
        <p:spPr>
          <a:xfrm>
            <a:off x="10622280" y="48576"/>
            <a:ext cx="3520440" cy="3529014"/>
          </a:xfrm>
          <a:prstGeom prst="mathMultiply">
            <a:avLst>
              <a:gd name="adj1" fmla="val 78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9" grpId="0" animBg="1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09981" y="1371601"/>
            <a:ext cx="54762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</a:rPr>
              <a:t> </a:t>
            </a:r>
            <a:r>
              <a:rPr lang="en-US" sz="4000" b="1" i="1" smtClean="0">
                <a:solidFill>
                  <a:srgbClr val="FF0000"/>
                </a:solidFill>
              </a:rPr>
              <a:t>1. Định </a:t>
            </a:r>
            <a:r>
              <a:rPr lang="en-US" sz="4000" b="1" i="1" dirty="0" err="1">
                <a:solidFill>
                  <a:srgbClr val="FF0000"/>
                </a:solidFill>
              </a:rPr>
              <a:t>nghĩa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giác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7171" name="Group 15"/>
          <p:cNvGrpSpPr>
            <a:grpSpLocks/>
          </p:cNvGrpSpPr>
          <p:nvPr/>
        </p:nvGrpSpPr>
        <p:grpSpPr bwMode="auto">
          <a:xfrm>
            <a:off x="6296662" y="300991"/>
            <a:ext cx="6464299" cy="3400242"/>
            <a:chOff x="277" y="912"/>
            <a:chExt cx="1401" cy="1045"/>
          </a:xfrm>
        </p:grpSpPr>
        <p:sp>
          <p:nvSpPr>
            <p:cNvPr id="7181" name="Freeform 7"/>
            <p:cNvSpPr>
              <a:spLocks/>
            </p:cNvSpPr>
            <p:nvPr/>
          </p:nvSpPr>
          <p:spPr bwMode="auto">
            <a:xfrm>
              <a:off x="392" y="1072"/>
              <a:ext cx="1008" cy="720"/>
            </a:xfrm>
            <a:custGeom>
              <a:avLst/>
              <a:gdLst>
                <a:gd name="T0" fmla="*/ 0 w 1248"/>
                <a:gd name="T1" fmla="*/ 3 h 1056"/>
                <a:gd name="T2" fmla="*/ 17 w 1248"/>
                <a:gd name="T3" fmla="*/ 0 h 1056"/>
                <a:gd name="T4" fmla="*/ 63 w 1248"/>
                <a:gd name="T5" fmla="*/ 1 h 1056"/>
                <a:gd name="T6" fmla="*/ 22 w 1248"/>
                <a:gd name="T7" fmla="*/ 5 h 1056"/>
                <a:gd name="T8" fmla="*/ 0 w 1248"/>
                <a:gd name="T9" fmla="*/ 3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8" h="1056">
                  <a:moveTo>
                    <a:pt x="0" y="624"/>
                  </a:moveTo>
                  <a:lnTo>
                    <a:pt x="336" y="0"/>
                  </a:lnTo>
                  <a:lnTo>
                    <a:pt x="1248" y="384"/>
                  </a:lnTo>
                  <a:lnTo>
                    <a:pt x="432" y="1056"/>
                  </a:lnTo>
                  <a:lnTo>
                    <a:pt x="0" y="62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Text Box 11"/>
            <p:cNvSpPr txBox="1">
              <a:spLocks noChangeArrowheads="1"/>
            </p:cNvSpPr>
            <p:nvPr/>
          </p:nvSpPr>
          <p:spPr bwMode="auto">
            <a:xfrm>
              <a:off x="277" y="1403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7183" name="Text Box 12"/>
            <p:cNvSpPr txBox="1">
              <a:spLocks noChangeArrowheads="1"/>
            </p:cNvSpPr>
            <p:nvPr/>
          </p:nvSpPr>
          <p:spPr bwMode="auto">
            <a:xfrm>
              <a:off x="606" y="912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7184" name="Text Box 13"/>
            <p:cNvSpPr txBox="1">
              <a:spLocks noChangeArrowheads="1"/>
            </p:cNvSpPr>
            <p:nvPr/>
          </p:nvSpPr>
          <p:spPr bwMode="auto">
            <a:xfrm>
              <a:off x="1390" y="1241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7185" name="Text Box 14"/>
            <p:cNvSpPr txBox="1">
              <a:spLocks noChangeArrowheads="1"/>
            </p:cNvSpPr>
            <p:nvPr/>
          </p:nvSpPr>
          <p:spPr bwMode="auto">
            <a:xfrm>
              <a:off x="709" y="1768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243840" y="3749040"/>
            <a:ext cx="14142720" cy="11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Tứ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r>
              <a:rPr lang="en-US" dirty="0">
                <a:solidFill>
                  <a:srgbClr val="FF0000"/>
                </a:solidFill>
              </a:rPr>
              <a:t> ABCD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gồm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bốn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r>
              <a:rPr lang="en-US" dirty="0">
                <a:solidFill>
                  <a:srgbClr val="FF0000"/>
                </a:solidFill>
              </a:rPr>
              <a:t> AB, BC, CD, DA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kì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cũng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nằm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584960" y="5852160"/>
            <a:ext cx="11460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-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ABCD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BCDA, BADC,…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1584960" y="640080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-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A,B,C,D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đỉnh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1587501" y="6949440"/>
            <a:ext cx="999489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-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AB,BC,CD,DA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cạnh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1109981" y="5029201"/>
            <a:ext cx="266953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</a:t>
            </a:r>
            <a:r>
              <a:rPr lang="en-US" sz="4000" b="1" i="1" dirty="0">
                <a:solidFill>
                  <a:srgbClr val="FF0000"/>
                </a:solidFill>
              </a:rPr>
              <a:t> ý:</a:t>
            </a:r>
          </a:p>
        </p:txBody>
      </p:sp>
      <p:pic>
        <p:nvPicPr>
          <p:cNvPr id="48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895600" y="4572000"/>
            <a:ext cx="2141394" cy="32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953000" y="3943351"/>
            <a:ext cx="5659120" cy="2366010"/>
            <a:chOff x="3056084" y="-304800"/>
            <a:chExt cx="3536948" cy="1971020"/>
          </a:xfrm>
        </p:grpSpPr>
        <p:sp>
          <p:nvSpPr>
            <p:cNvPr id="2" name="Cloud 1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80" name="TextBox 46"/>
            <p:cNvSpPr txBox="1">
              <a:spLocks noChangeArrowheads="1"/>
            </p:cNvSpPr>
            <p:nvPr/>
          </p:nvSpPr>
          <p:spPr bwMode="auto">
            <a:xfrm>
              <a:off x="3505200" y="139709"/>
              <a:ext cx="2876550" cy="110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ABCD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như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thế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813" grpId="0"/>
      <p:bldP spid="32849" grpId="0"/>
      <p:bldP spid="32850" grpId="0"/>
      <p:bldP spid="32851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49726" y="5034715"/>
            <a:ext cx="1845874" cy="281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43840" y="182881"/>
            <a:ext cx="97536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?1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447800" y="182880"/>
            <a:ext cx="12192000" cy="11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Trong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 ở </a:t>
            </a:r>
            <a:r>
              <a:rPr lang="en-US" dirty="0" err="1">
                <a:solidFill>
                  <a:srgbClr val="0000CC"/>
                </a:solidFill>
              </a:rPr>
              <a:t>hình</a:t>
            </a:r>
            <a:r>
              <a:rPr lang="en-US" dirty="0">
                <a:solidFill>
                  <a:srgbClr val="0000CC"/>
                </a:solidFill>
              </a:rPr>
              <a:t> 1,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nào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luôn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nằm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trong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một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nửa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mặt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phẳng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có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bờ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là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đường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thẳng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chứa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bất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kì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cạnh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nào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của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?</a:t>
            </a:r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1463040" y="1861186"/>
            <a:ext cx="3779520" cy="2907029"/>
            <a:chOff x="-48" y="929"/>
            <a:chExt cx="1488" cy="1526"/>
          </a:xfrm>
        </p:grpSpPr>
        <p:grpSp>
          <p:nvGrpSpPr>
            <p:cNvPr id="8230" name="Group 7"/>
            <p:cNvGrpSpPr>
              <a:grpSpLocks/>
            </p:cNvGrpSpPr>
            <p:nvPr/>
          </p:nvGrpSpPr>
          <p:grpSpPr bwMode="auto">
            <a:xfrm>
              <a:off x="-48" y="929"/>
              <a:ext cx="1488" cy="1280"/>
              <a:chOff x="192" y="881"/>
              <a:chExt cx="1488" cy="1280"/>
            </a:xfrm>
          </p:grpSpPr>
          <p:sp>
            <p:nvSpPr>
              <p:cNvPr id="8232" name="Freeform 8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3 h 1056"/>
                  <a:gd name="T2" fmla="*/ 17 w 1248"/>
                  <a:gd name="T3" fmla="*/ 0 h 1056"/>
                  <a:gd name="T4" fmla="*/ 63 w 1248"/>
                  <a:gd name="T5" fmla="*/ 1 h 1056"/>
                  <a:gd name="T6" fmla="*/ 22 w 1248"/>
                  <a:gd name="T7" fmla="*/ 5 h 1056"/>
                  <a:gd name="T8" fmla="*/ 0 w 1248"/>
                  <a:gd name="T9" fmla="*/ 3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Text Box 9"/>
              <p:cNvSpPr txBox="1">
                <a:spLocks noChangeArrowheads="1"/>
              </p:cNvSpPr>
              <p:nvPr/>
            </p:nvSpPr>
            <p:spPr bwMode="auto">
              <a:xfrm>
                <a:off x="192" y="144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34" name="Text Box 10"/>
              <p:cNvSpPr txBox="1">
                <a:spLocks noChangeArrowheads="1"/>
              </p:cNvSpPr>
              <p:nvPr/>
            </p:nvSpPr>
            <p:spPr bwMode="auto">
              <a:xfrm>
                <a:off x="624" y="881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35" name="Text Box 11"/>
              <p:cNvSpPr txBox="1">
                <a:spLocks noChangeArrowheads="1"/>
              </p:cNvSpPr>
              <p:nvPr/>
            </p:nvSpPr>
            <p:spPr bwMode="auto">
              <a:xfrm>
                <a:off x="1392" y="120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36" name="Text Box 12"/>
              <p:cNvSpPr txBox="1">
                <a:spLocks noChangeArrowheads="1"/>
              </p:cNvSpPr>
              <p:nvPr/>
            </p:nvSpPr>
            <p:spPr bwMode="auto">
              <a:xfrm>
                <a:off x="672" y="183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31" name="Text Box 13"/>
            <p:cNvSpPr txBox="1">
              <a:spLocks noChangeArrowheads="1"/>
            </p:cNvSpPr>
            <p:nvPr/>
          </p:nvSpPr>
          <p:spPr bwMode="auto">
            <a:xfrm>
              <a:off x="384" y="2132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a)</a:t>
              </a:r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6375400" y="1851660"/>
            <a:ext cx="2804160" cy="2969895"/>
            <a:chOff x="1454" y="924"/>
            <a:chExt cx="1104" cy="1559"/>
          </a:xfrm>
        </p:grpSpPr>
        <p:grpSp>
          <p:nvGrpSpPr>
            <p:cNvPr id="8223" name="Group 15"/>
            <p:cNvGrpSpPr>
              <a:grpSpLocks/>
            </p:cNvGrpSpPr>
            <p:nvPr/>
          </p:nvGrpSpPr>
          <p:grpSpPr bwMode="auto">
            <a:xfrm>
              <a:off x="1454" y="924"/>
              <a:ext cx="1104" cy="1271"/>
              <a:chOff x="1550" y="876"/>
              <a:chExt cx="1104" cy="1271"/>
            </a:xfrm>
          </p:grpSpPr>
          <p:sp>
            <p:nvSpPr>
              <p:cNvPr id="8225" name="Freeform 16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Text Box 17"/>
              <p:cNvSpPr txBox="1">
                <a:spLocks noChangeArrowheads="1"/>
              </p:cNvSpPr>
              <p:nvPr/>
            </p:nvSpPr>
            <p:spPr bwMode="auto">
              <a:xfrm>
                <a:off x="1550" y="129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27" name="Text Box 18"/>
              <p:cNvSpPr txBox="1">
                <a:spLocks noChangeArrowheads="1"/>
              </p:cNvSpPr>
              <p:nvPr/>
            </p:nvSpPr>
            <p:spPr bwMode="auto">
              <a:xfrm>
                <a:off x="2196" y="87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28" name="Text Box 19"/>
              <p:cNvSpPr txBox="1">
                <a:spLocks noChangeArrowheads="1"/>
              </p:cNvSpPr>
              <p:nvPr/>
            </p:nvSpPr>
            <p:spPr bwMode="auto">
              <a:xfrm>
                <a:off x="2126" y="1361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29" name="Text Box 20"/>
              <p:cNvSpPr txBox="1">
                <a:spLocks noChangeArrowheads="1"/>
              </p:cNvSpPr>
              <p:nvPr/>
            </p:nvSpPr>
            <p:spPr bwMode="auto">
              <a:xfrm>
                <a:off x="2366" y="182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24" name="Text Box 21"/>
            <p:cNvSpPr txBox="1">
              <a:spLocks noChangeArrowheads="1"/>
            </p:cNvSpPr>
            <p:nvPr/>
          </p:nvSpPr>
          <p:spPr bwMode="auto">
            <a:xfrm>
              <a:off x="1872" y="2160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b)</a:t>
              </a:r>
            </a:p>
          </p:txBody>
        </p:sp>
      </p:grp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10327641" y="1600200"/>
            <a:ext cx="3449320" cy="3129915"/>
            <a:chOff x="2784" y="792"/>
            <a:chExt cx="1358" cy="1643"/>
          </a:xfrm>
        </p:grpSpPr>
        <p:grpSp>
          <p:nvGrpSpPr>
            <p:cNvPr id="8216" name="Group 23"/>
            <p:cNvGrpSpPr>
              <a:grpSpLocks/>
            </p:cNvGrpSpPr>
            <p:nvPr/>
          </p:nvGrpSpPr>
          <p:grpSpPr bwMode="auto">
            <a:xfrm>
              <a:off x="2784" y="792"/>
              <a:ext cx="1358" cy="1355"/>
              <a:chOff x="2784" y="888"/>
              <a:chExt cx="1358" cy="1355"/>
            </a:xfrm>
          </p:grpSpPr>
          <p:sp>
            <p:nvSpPr>
              <p:cNvPr id="8218" name="Freeform 24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Text Box 25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20" name="Text Box 26"/>
              <p:cNvSpPr txBox="1">
                <a:spLocks noChangeArrowheads="1"/>
              </p:cNvSpPr>
              <p:nvPr/>
            </p:nvSpPr>
            <p:spPr bwMode="auto">
              <a:xfrm>
                <a:off x="3648" y="88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21" name="Text Box 27"/>
              <p:cNvSpPr txBox="1">
                <a:spLocks noChangeArrowheads="1"/>
              </p:cNvSpPr>
              <p:nvPr/>
            </p:nvSpPr>
            <p:spPr bwMode="auto">
              <a:xfrm>
                <a:off x="2784" y="192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22" name="Text Box 28"/>
              <p:cNvSpPr txBox="1">
                <a:spLocks noChangeArrowheads="1"/>
              </p:cNvSpPr>
              <p:nvPr/>
            </p:nvSpPr>
            <p:spPr bwMode="auto">
              <a:xfrm>
                <a:off x="3854" y="1869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17" name="Text Box 29"/>
            <p:cNvSpPr txBox="1">
              <a:spLocks noChangeArrowheads="1"/>
            </p:cNvSpPr>
            <p:nvPr/>
          </p:nvSpPr>
          <p:spPr bwMode="auto">
            <a:xfrm>
              <a:off x="3278" y="2112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c)</a:t>
              </a:r>
            </a:p>
          </p:txBody>
        </p:sp>
      </p:grpSp>
      <p:sp>
        <p:nvSpPr>
          <p:cNvPr id="8200" name="Freeform 30"/>
          <p:cNvSpPr>
            <a:spLocks/>
          </p:cNvSpPr>
          <p:nvPr/>
        </p:nvSpPr>
        <p:spPr bwMode="auto">
          <a:xfrm>
            <a:off x="2072640" y="2377440"/>
            <a:ext cx="2560320" cy="13716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3823" name="Freeform 31"/>
          <p:cNvSpPr>
            <a:spLocks/>
          </p:cNvSpPr>
          <p:nvPr/>
        </p:nvSpPr>
        <p:spPr bwMode="auto">
          <a:xfrm>
            <a:off x="6827520" y="2286000"/>
            <a:ext cx="1706880" cy="164592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10815320" y="2005966"/>
            <a:ext cx="2316480" cy="173736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pic>
        <p:nvPicPr>
          <p:cNvPr id="33826" name="Picture 34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0763">
            <a:off x="420687" y="2835592"/>
            <a:ext cx="3621406" cy="1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7" name="Picture 35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4932">
            <a:off x="7622" y="3434716"/>
            <a:ext cx="4828539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8" name="Picture 36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56115">
            <a:off x="1023622" y="3452010"/>
            <a:ext cx="4828539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9" name="Picture 37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98502">
            <a:off x="1219200" y="2508886"/>
            <a:ext cx="4828541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0" name="Picture 38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14994">
            <a:off x="5975668" y="3090863"/>
            <a:ext cx="3621406" cy="14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1" name="Picture 39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69259">
            <a:off x="9976139" y="2835300"/>
            <a:ext cx="3621406" cy="1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4876801" y="2743200"/>
            <a:ext cx="9179560" cy="197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FF"/>
                </a:solidFill>
              </a:rPr>
              <a:t>Tứ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giác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lồi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là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tứ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giác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luôn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nằm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trong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một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nửa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mặt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phẳng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có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bờ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là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đường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thẳng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chứa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bất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kì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cạnh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nào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của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tứ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giác</a:t>
            </a:r>
            <a:r>
              <a:rPr lang="en-US" sz="4000" dirty="0" smtClean="0">
                <a:solidFill>
                  <a:srgbClr val="0000FF"/>
                </a:solidFill>
              </a:rPr>
              <a:t>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4876800" y="5402579"/>
            <a:ext cx="8991600" cy="136300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nói</a:t>
            </a:r>
            <a:r>
              <a:rPr lang="en-US" sz="4000" dirty="0" smtClean="0"/>
              <a:t> </a:t>
            </a:r>
            <a:r>
              <a:rPr lang="en-US" sz="4000" dirty="0" err="1" smtClean="0"/>
              <a:t>đến</a:t>
            </a:r>
            <a:r>
              <a:rPr lang="en-US" sz="4000" dirty="0" smtClean="0"/>
              <a:t> </a:t>
            </a:r>
            <a:r>
              <a:rPr lang="en-US" sz="4000" dirty="0" err="1" smtClean="0"/>
              <a:t>tứ</a:t>
            </a:r>
            <a:r>
              <a:rPr lang="en-US" sz="4000" dirty="0" smtClean="0"/>
              <a:t> </a:t>
            </a:r>
            <a:r>
              <a:rPr lang="en-US" sz="4000" dirty="0" err="1" smtClean="0"/>
              <a:t>giác</a:t>
            </a:r>
            <a:r>
              <a:rPr lang="en-US" sz="4000" dirty="0" smtClean="0"/>
              <a:t> </a:t>
            </a:r>
            <a:r>
              <a:rPr lang="en-US" sz="4000" dirty="0" err="1" smtClean="0"/>
              <a:t>mà</a:t>
            </a:r>
            <a:r>
              <a:rPr lang="en-US" sz="4000" dirty="0" smtClean="0"/>
              <a:t>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nói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 </a:t>
            </a:r>
            <a:r>
              <a:rPr lang="en-US" sz="4000" dirty="0" err="1" smtClean="0"/>
              <a:t>thêm</a:t>
            </a:r>
            <a:r>
              <a:rPr lang="en-US" sz="4000" dirty="0" smtClean="0"/>
              <a:t> ta </a:t>
            </a:r>
            <a:r>
              <a:rPr lang="en-US" sz="4000" dirty="0" err="1" smtClean="0"/>
              <a:t>hiểu</a:t>
            </a:r>
            <a:r>
              <a:rPr lang="en-US" sz="4000" dirty="0" smtClean="0"/>
              <a:t> </a:t>
            </a:r>
            <a:r>
              <a:rPr lang="en-US" sz="4000" dirty="0" err="1" smtClean="0"/>
              <a:t>đó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tứ</a:t>
            </a:r>
            <a:r>
              <a:rPr lang="en-US" sz="4000" dirty="0" smtClean="0"/>
              <a:t> </a:t>
            </a:r>
            <a:r>
              <a:rPr lang="en-US" sz="4000" dirty="0" err="1" smtClean="0"/>
              <a:t>giác</a:t>
            </a:r>
            <a:r>
              <a:rPr lang="en-US" sz="4000" dirty="0" smtClean="0"/>
              <a:t> </a:t>
            </a:r>
            <a:r>
              <a:rPr lang="en-US" sz="4000" dirty="0" err="1" smtClean="0"/>
              <a:t>lồi</a:t>
            </a:r>
            <a:r>
              <a:rPr lang="en-US" sz="4000" dirty="0" smtClean="0"/>
              <a:t>.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4876801" y="1752600"/>
            <a:ext cx="70459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nghĩa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giác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lồi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889501" y="4648200"/>
            <a:ext cx="266953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</a:t>
            </a:r>
            <a:r>
              <a:rPr lang="en-US" sz="4000" b="1" i="1" dirty="0">
                <a:solidFill>
                  <a:srgbClr val="FF0000"/>
                </a:solidFill>
              </a:rPr>
              <a:t> ý: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461760" y="2103120"/>
            <a:ext cx="4511039" cy="1737360"/>
            <a:chOff x="10138195" y="4112101"/>
            <a:chExt cx="2819181" cy="1566373"/>
          </a:xfrm>
        </p:grpSpPr>
        <p:sp>
          <p:nvSpPr>
            <p:cNvPr id="6" name="Left Arrow 5"/>
            <p:cNvSpPr/>
            <p:nvPr/>
          </p:nvSpPr>
          <p:spPr>
            <a:xfrm>
              <a:off x="10138195" y="4112101"/>
              <a:ext cx="2487420" cy="156637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15" name="TextBox 3"/>
            <p:cNvSpPr txBox="1">
              <a:spLocks noChangeArrowheads="1"/>
            </p:cNvSpPr>
            <p:nvPr/>
          </p:nvSpPr>
          <p:spPr bwMode="auto">
            <a:xfrm>
              <a:off x="10293970" y="4645699"/>
              <a:ext cx="2663406" cy="638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TỨ GIÁC LỒI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23" grpId="0" animBg="1"/>
      <p:bldP spid="33824" grpId="0" animBg="1"/>
      <p:bldP spid="33832" grpId="0"/>
      <p:bldP spid="33833" grpId="0" animBg="1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1920" y="102871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?2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53440" y="1"/>
            <a:ext cx="134112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Quan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sát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 ở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rồi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điền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vào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chỗ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trống</a:t>
            </a:r>
            <a:r>
              <a:rPr lang="en-US" sz="4000" dirty="0">
                <a:solidFill>
                  <a:srgbClr val="0000CC"/>
                </a:solidFill>
              </a:rPr>
              <a:t>:</a:t>
            </a:r>
          </a:p>
        </p:txBody>
      </p: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213360" y="2560320"/>
            <a:ext cx="5090160" cy="3084195"/>
            <a:chOff x="108" y="384"/>
            <a:chExt cx="2004" cy="1619"/>
          </a:xfrm>
        </p:grpSpPr>
        <p:sp>
          <p:nvSpPr>
            <p:cNvPr id="9271" name="Freeform 6"/>
            <p:cNvSpPr>
              <a:spLocks/>
            </p:cNvSpPr>
            <p:nvPr/>
          </p:nvSpPr>
          <p:spPr bwMode="auto">
            <a:xfrm>
              <a:off x="336" y="624"/>
              <a:ext cx="1488" cy="1104"/>
            </a:xfrm>
            <a:custGeom>
              <a:avLst/>
              <a:gdLst>
                <a:gd name="T0" fmla="*/ 144 w 1488"/>
                <a:gd name="T1" fmla="*/ 336 h 1104"/>
                <a:gd name="T2" fmla="*/ 1104 w 1488"/>
                <a:gd name="T3" fmla="*/ 0 h 1104"/>
                <a:gd name="T4" fmla="*/ 1488 w 1488"/>
                <a:gd name="T5" fmla="*/ 1104 h 1104"/>
                <a:gd name="T6" fmla="*/ 0 w 1488"/>
                <a:gd name="T7" fmla="*/ 1104 h 1104"/>
                <a:gd name="T8" fmla="*/ 144 w 1488"/>
                <a:gd name="T9" fmla="*/ 336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8" h="1104">
                  <a:moveTo>
                    <a:pt x="144" y="336"/>
                  </a:moveTo>
                  <a:lnTo>
                    <a:pt x="1104" y="0"/>
                  </a:lnTo>
                  <a:lnTo>
                    <a:pt x="1488" y="1104"/>
                  </a:lnTo>
                  <a:lnTo>
                    <a:pt x="0" y="1104"/>
                  </a:lnTo>
                  <a:lnTo>
                    <a:pt x="144" y="33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Oval 7"/>
            <p:cNvSpPr>
              <a:spLocks noChangeArrowheads="1"/>
            </p:cNvSpPr>
            <p:nvPr/>
          </p:nvSpPr>
          <p:spPr bwMode="auto">
            <a:xfrm>
              <a:off x="864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Oval 8"/>
            <p:cNvSpPr>
              <a:spLocks noChangeArrowheads="1"/>
            </p:cNvSpPr>
            <p:nvPr/>
          </p:nvSpPr>
          <p:spPr bwMode="auto">
            <a:xfrm>
              <a:off x="1104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Oval 9"/>
            <p:cNvSpPr>
              <a:spLocks noChangeArrowheads="1"/>
            </p:cNvSpPr>
            <p:nvPr/>
          </p:nvSpPr>
          <p:spPr bwMode="auto">
            <a:xfrm>
              <a:off x="2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Oval 10"/>
            <p:cNvSpPr>
              <a:spLocks noChangeArrowheads="1"/>
            </p:cNvSpPr>
            <p:nvPr/>
          </p:nvSpPr>
          <p:spPr bwMode="auto">
            <a:xfrm>
              <a:off x="1728" y="9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Text Box 11"/>
            <p:cNvSpPr txBox="1">
              <a:spLocks noChangeArrowheads="1"/>
            </p:cNvSpPr>
            <p:nvPr/>
          </p:nvSpPr>
          <p:spPr bwMode="auto">
            <a:xfrm>
              <a:off x="336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9277" name="Text Box 12"/>
            <p:cNvSpPr txBox="1">
              <a:spLocks noChangeArrowheads="1"/>
            </p:cNvSpPr>
            <p:nvPr/>
          </p:nvSpPr>
          <p:spPr bwMode="auto">
            <a:xfrm>
              <a:off x="1344" y="38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9278" name="Text Box 13"/>
            <p:cNvSpPr txBox="1">
              <a:spLocks noChangeArrowheads="1"/>
            </p:cNvSpPr>
            <p:nvPr/>
          </p:nvSpPr>
          <p:spPr bwMode="auto">
            <a:xfrm>
              <a:off x="1776" y="168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9279" name="Text Box 14"/>
            <p:cNvSpPr txBox="1">
              <a:spLocks noChangeArrowheads="1"/>
            </p:cNvSpPr>
            <p:nvPr/>
          </p:nvSpPr>
          <p:spPr bwMode="auto">
            <a:xfrm>
              <a:off x="144" y="168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  <p:sp>
          <p:nvSpPr>
            <p:cNvPr id="9280" name="Text Box 15"/>
            <p:cNvSpPr txBox="1">
              <a:spLocks noChangeArrowheads="1"/>
            </p:cNvSpPr>
            <p:nvPr/>
          </p:nvSpPr>
          <p:spPr bwMode="auto">
            <a:xfrm>
              <a:off x="876" y="129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/>
                <a:t>J</a:t>
              </a:r>
              <a:endParaRPr lang="en-US"/>
            </a:p>
          </p:txBody>
        </p:sp>
        <p:sp>
          <p:nvSpPr>
            <p:cNvPr id="9281" name="Text Box 16"/>
            <p:cNvSpPr txBox="1">
              <a:spLocks noChangeArrowheads="1"/>
            </p:cNvSpPr>
            <p:nvPr/>
          </p:nvSpPr>
          <p:spPr bwMode="auto">
            <a:xfrm>
              <a:off x="1116" y="98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</a:p>
          </p:txBody>
        </p:sp>
        <p:sp>
          <p:nvSpPr>
            <p:cNvPr id="9282" name="Text Box 17"/>
            <p:cNvSpPr txBox="1">
              <a:spLocks noChangeArrowheads="1"/>
            </p:cNvSpPr>
            <p:nvPr/>
          </p:nvSpPr>
          <p:spPr bwMode="auto">
            <a:xfrm>
              <a:off x="1740" y="81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/>
                <a:t>K</a:t>
              </a:r>
              <a:endParaRPr lang="en-US"/>
            </a:p>
          </p:txBody>
        </p:sp>
        <p:sp>
          <p:nvSpPr>
            <p:cNvPr id="9283" name="Text Box 18"/>
            <p:cNvSpPr txBox="1">
              <a:spLocks noChangeArrowheads="1"/>
            </p:cNvSpPr>
            <p:nvPr/>
          </p:nvSpPr>
          <p:spPr bwMode="auto">
            <a:xfrm>
              <a:off x="108" y="10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</a:t>
              </a:r>
            </a:p>
          </p:txBody>
        </p:sp>
      </p:grp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3352800" y="731520"/>
            <a:ext cx="67056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 Hai </a:t>
            </a:r>
            <a:r>
              <a:rPr lang="en-US" b="1" i="1"/>
              <a:t>đỉnh kề nhau</a:t>
            </a:r>
            <a:r>
              <a:rPr lang="en-US"/>
              <a:t>: A và B,….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3779520" y="1377316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Hai </a:t>
            </a:r>
            <a:r>
              <a:rPr lang="en-US" b="1" i="1"/>
              <a:t>đỉnh đối nhau</a:t>
            </a:r>
            <a:r>
              <a:rPr lang="en-US"/>
              <a:t>: A và C,….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5486400" y="2194560"/>
            <a:ext cx="51816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b) </a:t>
            </a:r>
            <a:r>
              <a:rPr lang="en-US" b="1" i="1"/>
              <a:t>Đường chéo</a:t>
            </a:r>
            <a:r>
              <a:rPr lang="en-US"/>
              <a:t>: AC,….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5547360" y="292608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c) Hai </a:t>
            </a:r>
            <a:r>
              <a:rPr lang="en-US" b="1" i="1" dirty="0" err="1"/>
              <a:t>cạnh</a:t>
            </a:r>
            <a:r>
              <a:rPr lang="en-US" b="1" i="1" dirty="0"/>
              <a:t> </a:t>
            </a:r>
            <a:r>
              <a:rPr lang="en-US" b="1" i="1" dirty="0" err="1"/>
              <a:t>kề</a:t>
            </a:r>
            <a:r>
              <a:rPr lang="en-US" b="1" i="1" dirty="0"/>
              <a:t> </a:t>
            </a:r>
            <a:r>
              <a:rPr lang="en-US" b="1" i="1" dirty="0" err="1"/>
              <a:t>nhau</a:t>
            </a:r>
            <a:r>
              <a:rPr lang="en-US" dirty="0"/>
              <a:t>: AB </a:t>
            </a:r>
            <a:r>
              <a:rPr lang="en-US" dirty="0" err="1"/>
              <a:t>và</a:t>
            </a:r>
            <a:r>
              <a:rPr lang="en-US" dirty="0"/>
              <a:t> BC,….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035040" y="438912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Hai </a:t>
            </a:r>
            <a:r>
              <a:rPr lang="en-US" b="1" i="1" dirty="0" err="1"/>
              <a:t>cạnh</a:t>
            </a:r>
            <a:r>
              <a:rPr lang="en-US" b="1" i="1" dirty="0"/>
              <a:t> </a:t>
            </a:r>
            <a:r>
              <a:rPr lang="en-US" b="1" i="1" dirty="0" err="1"/>
              <a:t>đối</a:t>
            </a:r>
            <a:r>
              <a:rPr lang="en-US" b="1" i="1" dirty="0"/>
              <a:t> </a:t>
            </a:r>
            <a:r>
              <a:rPr lang="en-US" b="1" i="1" dirty="0" err="1"/>
              <a:t>nhau</a:t>
            </a:r>
            <a:r>
              <a:rPr lang="en-US" dirty="0"/>
              <a:t>: AB </a:t>
            </a:r>
            <a:r>
              <a:rPr lang="en-US" dirty="0" err="1"/>
              <a:t>và</a:t>
            </a:r>
            <a:r>
              <a:rPr lang="en-US" dirty="0"/>
              <a:t> CD,….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547360" y="6600826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e) </a:t>
            </a:r>
            <a:r>
              <a:rPr lang="en-US" b="1" i="1" dirty="0" err="1"/>
              <a:t>Điểm</a:t>
            </a:r>
            <a:r>
              <a:rPr lang="en-US" b="1" i="1" dirty="0"/>
              <a:t> </a:t>
            </a:r>
            <a:r>
              <a:rPr lang="en-US" b="1" i="1" dirty="0" err="1"/>
              <a:t>nằm</a:t>
            </a:r>
            <a:r>
              <a:rPr lang="en-US" b="1" i="1" dirty="0"/>
              <a:t> </a:t>
            </a:r>
            <a:r>
              <a:rPr lang="en-US" b="1" i="1" dirty="0" err="1"/>
              <a:t>trong</a:t>
            </a:r>
            <a:r>
              <a:rPr lang="en-US" b="1" i="1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: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5913120" y="722376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b="1" i="1" dirty="0" err="1"/>
              <a:t>Điểm</a:t>
            </a:r>
            <a:r>
              <a:rPr lang="en-US" b="1" i="1" dirty="0"/>
              <a:t> </a:t>
            </a:r>
            <a:r>
              <a:rPr lang="en-US" b="1" i="1" dirty="0" err="1"/>
              <a:t>nằm</a:t>
            </a:r>
            <a:r>
              <a:rPr lang="en-US" b="1" i="1" dirty="0"/>
              <a:t> </a:t>
            </a:r>
            <a:r>
              <a:rPr lang="en-US" b="1" i="1" dirty="0" err="1"/>
              <a:t>ngoài</a:t>
            </a:r>
            <a:r>
              <a:rPr lang="en-US" b="1" i="1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: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8460975" y="735675"/>
            <a:ext cx="5410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B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C, C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D, D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A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8610600" y="1371600"/>
            <a:ext cx="18897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 và D 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9103825" y="2190607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BD 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5974080" y="3703320"/>
            <a:ext cx="2743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BC và CD,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8351520" y="3703320"/>
            <a:ext cx="57302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CD và DA, DA và AB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11592100" y="4393275"/>
            <a:ext cx="26822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BC </a:t>
            </a:r>
            <a:r>
              <a:rPr lang="en-US" b="1" dirty="0" err="1">
                <a:solidFill>
                  <a:srgbClr val="0000FF"/>
                </a:solidFill>
              </a:rPr>
              <a:t>và</a:t>
            </a:r>
            <a:r>
              <a:rPr lang="en-US" b="1" dirty="0">
                <a:solidFill>
                  <a:srgbClr val="0000FF"/>
                </a:solidFill>
              </a:rPr>
              <a:t> AD</a:t>
            </a:r>
          </a:p>
        </p:txBody>
      </p: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5547360" y="5210177"/>
            <a:ext cx="7559040" cy="617219"/>
            <a:chOff x="2256" y="2543"/>
            <a:chExt cx="2976" cy="324"/>
          </a:xfrm>
        </p:grpSpPr>
        <p:sp>
          <p:nvSpPr>
            <p:cNvPr id="9267" name="Text Box 25"/>
            <p:cNvSpPr txBox="1">
              <a:spLocks noChangeArrowheads="1"/>
            </p:cNvSpPr>
            <p:nvPr/>
          </p:nvSpPr>
          <p:spPr bwMode="auto">
            <a:xfrm>
              <a:off x="2256" y="2544"/>
              <a:ext cx="297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d) </a:t>
              </a:r>
              <a:r>
                <a:rPr lang="en-US" b="1" i="1" dirty="0" err="1"/>
                <a:t>Góc</a:t>
              </a:r>
              <a:r>
                <a:rPr lang="en-US" dirty="0"/>
                <a:t>: </a:t>
              </a:r>
              <a:r>
                <a:rPr lang="en-US" dirty="0" smtClean="0"/>
                <a:t>  A, ….</a:t>
              </a:r>
              <a:endParaRPr lang="en-US" dirty="0"/>
            </a:p>
          </p:txBody>
        </p:sp>
        <p:grpSp>
          <p:nvGrpSpPr>
            <p:cNvPr id="9268" name="Group 38"/>
            <p:cNvGrpSpPr>
              <a:grpSpLocks/>
            </p:cNvGrpSpPr>
            <p:nvPr/>
          </p:nvGrpSpPr>
          <p:grpSpPr bwMode="auto">
            <a:xfrm>
              <a:off x="2945" y="2543"/>
              <a:ext cx="114" cy="80"/>
              <a:chOff x="4262" y="2575"/>
              <a:chExt cx="192" cy="49"/>
            </a:xfrm>
          </p:grpSpPr>
          <p:sp>
            <p:nvSpPr>
              <p:cNvPr id="9269" name="Line 36"/>
              <p:cNvSpPr>
                <a:spLocks noChangeShapeType="1"/>
              </p:cNvSpPr>
              <p:nvPr/>
            </p:nvSpPr>
            <p:spPr bwMode="auto">
              <a:xfrm flipV="1">
                <a:off x="4262" y="25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37"/>
              <p:cNvSpPr>
                <a:spLocks noChangeShapeType="1"/>
              </p:cNvSpPr>
              <p:nvPr/>
            </p:nvSpPr>
            <p:spPr bwMode="auto">
              <a:xfrm>
                <a:off x="4358" y="2575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592295" y="5105400"/>
            <a:ext cx="2682240" cy="711148"/>
            <a:chOff x="7592295" y="5166358"/>
            <a:chExt cx="2682240" cy="711148"/>
          </a:xfrm>
        </p:grpSpPr>
        <p:sp>
          <p:nvSpPr>
            <p:cNvPr id="9257" name="Text Box 35"/>
            <p:cNvSpPr txBox="1">
              <a:spLocks noChangeArrowheads="1"/>
            </p:cNvSpPr>
            <p:nvPr/>
          </p:nvSpPr>
          <p:spPr bwMode="auto">
            <a:xfrm>
              <a:off x="7592295" y="5261953"/>
              <a:ext cx="268224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0000FF"/>
                  </a:solidFill>
                </a:rPr>
                <a:t> B</a:t>
              </a:r>
              <a:r>
                <a:rPr lang="en-US" b="1" dirty="0">
                  <a:solidFill>
                    <a:srgbClr val="0000FF"/>
                  </a:solidFill>
                </a:rPr>
                <a:t>, C, D</a:t>
              </a:r>
            </a:p>
          </p:txBody>
        </p:sp>
        <p:grpSp>
          <p:nvGrpSpPr>
            <p:cNvPr id="9258" name="Group 39"/>
            <p:cNvGrpSpPr>
              <a:grpSpLocks/>
            </p:cNvGrpSpPr>
            <p:nvPr/>
          </p:nvGrpSpPr>
          <p:grpSpPr bwMode="auto">
            <a:xfrm>
              <a:off x="7924800" y="5166358"/>
              <a:ext cx="289560" cy="148590"/>
              <a:chOff x="960" y="2688"/>
              <a:chExt cx="192" cy="48"/>
            </a:xfrm>
          </p:grpSpPr>
          <p:sp>
            <p:nvSpPr>
              <p:cNvPr id="9265" name="Line 40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41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9" name="Group 42"/>
            <p:cNvGrpSpPr>
              <a:grpSpLocks/>
            </p:cNvGrpSpPr>
            <p:nvPr/>
          </p:nvGrpSpPr>
          <p:grpSpPr bwMode="auto">
            <a:xfrm>
              <a:off x="8496301" y="5166358"/>
              <a:ext cx="289560" cy="148590"/>
              <a:chOff x="960" y="2688"/>
              <a:chExt cx="192" cy="48"/>
            </a:xfrm>
          </p:grpSpPr>
          <p:sp>
            <p:nvSpPr>
              <p:cNvPr id="9263" name="Line 43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44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0" name="Group 45"/>
            <p:cNvGrpSpPr>
              <a:grpSpLocks/>
            </p:cNvGrpSpPr>
            <p:nvPr/>
          </p:nvGrpSpPr>
          <p:grpSpPr bwMode="auto">
            <a:xfrm>
              <a:off x="9075421" y="5177788"/>
              <a:ext cx="289560" cy="148590"/>
              <a:chOff x="960" y="2688"/>
              <a:chExt cx="192" cy="48"/>
            </a:xfrm>
          </p:grpSpPr>
          <p:sp>
            <p:nvSpPr>
              <p:cNvPr id="9261" name="Line 46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47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36" name="Text Box 26"/>
          <p:cNvSpPr txBox="1">
            <a:spLocks noChangeArrowheads="1"/>
          </p:cNvSpPr>
          <p:nvPr/>
        </p:nvSpPr>
        <p:spPr bwMode="auto">
          <a:xfrm>
            <a:off x="6080760" y="594360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b="1" i="1" dirty="0" err="1"/>
              <a:t>góc</a:t>
            </a:r>
            <a:r>
              <a:rPr lang="en-US" b="1" i="1" dirty="0"/>
              <a:t> </a:t>
            </a:r>
            <a:r>
              <a:rPr lang="en-US" b="1" i="1" dirty="0" err="1"/>
              <a:t>đối</a:t>
            </a:r>
            <a:r>
              <a:rPr lang="en-US" b="1" i="1" dirty="0"/>
              <a:t> </a:t>
            </a:r>
            <a:r>
              <a:rPr lang="en-US" b="1" i="1" dirty="0" err="1"/>
              <a:t>nhau</a:t>
            </a:r>
            <a:r>
              <a:rPr lang="en-US" dirty="0"/>
              <a:t>: </a:t>
            </a:r>
            <a:r>
              <a:rPr lang="en-US" dirty="0" smtClean="0"/>
              <a:t>    A </a:t>
            </a:r>
            <a:r>
              <a:rPr lang="en-US" dirty="0" err="1"/>
              <a:t>và</a:t>
            </a:r>
            <a:r>
              <a:rPr lang="en-US" dirty="0"/>
              <a:t> C,….</a:t>
            </a:r>
          </a:p>
        </p:txBody>
      </p:sp>
      <p:grpSp>
        <p:nvGrpSpPr>
          <p:cNvPr id="9237" name="Group 57"/>
          <p:cNvGrpSpPr>
            <a:grpSpLocks/>
          </p:cNvGrpSpPr>
          <p:nvPr/>
        </p:nvGrpSpPr>
        <p:grpSpPr bwMode="auto">
          <a:xfrm>
            <a:off x="9761222" y="5977890"/>
            <a:ext cx="1508760" cy="91440"/>
            <a:chOff x="1929" y="2946"/>
            <a:chExt cx="594" cy="48"/>
          </a:xfrm>
        </p:grpSpPr>
        <p:grpSp>
          <p:nvGrpSpPr>
            <p:cNvPr id="9251" name="Group 53"/>
            <p:cNvGrpSpPr>
              <a:grpSpLocks/>
            </p:cNvGrpSpPr>
            <p:nvPr/>
          </p:nvGrpSpPr>
          <p:grpSpPr bwMode="auto">
            <a:xfrm>
              <a:off x="1929" y="2946"/>
              <a:ext cx="192" cy="48"/>
              <a:chOff x="1920" y="2928"/>
              <a:chExt cx="192" cy="48"/>
            </a:xfrm>
          </p:grpSpPr>
          <p:sp>
            <p:nvSpPr>
              <p:cNvPr id="9255" name="Line 51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52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2" name="Group 54"/>
            <p:cNvGrpSpPr>
              <a:grpSpLocks/>
            </p:cNvGrpSpPr>
            <p:nvPr/>
          </p:nvGrpSpPr>
          <p:grpSpPr bwMode="auto">
            <a:xfrm>
              <a:off x="2331" y="2946"/>
              <a:ext cx="192" cy="48"/>
              <a:chOff x="1920" y="2928"/>
              <a:chExt cx="192" cy="48"/>
            </a:xfrm>
          </p:grpSpPr>
          <p:sp>
            <p:nvSpPr>
              <p:cNvPr id="9253" name="Line 55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Line 56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65" name="Group 1"/>
          <p:cNvGrpSpPr>
            <a:grpSpLocks/>
          </p:cNvGrpSpPr>
          <p:nvPr/>
        </p:nvGrpSpPr>
        <p:grpSpPr bwMode="auto">
          <a:xfrm>
            <a:off x="11369040" y="5943598"/>
            <a:ext cx="2560320" cy="615553"/>
            <a:chOff x="7219950" y="5619750"/>
            <a:chExt cx="1600200" cy="512961"/>
          </a:xfrm>
        </p:grpSpPr>
        <p:grpSp>
          <p:nvGrpSpPr>
            <p:cNvPr id="9244" name="Group 60"/>
            <p:cNvGrpSpPr>
              <a:grpSpLocks/>
            </p:cNvGrpSpPr>
            <p:nvPr/>
          </p:nvGrpSpPr>
          <p:grpSpPr bwMode="auto">
            <a:xfrm>
              <a:off x="7253287" y="5624513"/>
              <a:ext cx="304800" cy="76200"/>
              <a:chOff x="1920" y="2928"/>
              <a:chExt cx="192" cy="48"/>
            </a:xfrm>
          </p:grpSpPr>
          <p:sp>
            <p:nvSpPr>
              <p:cNvPr id="9249" name="Line 61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62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5" name="Group 63"/>
            <p:cNvGrpSpPr>
              <a:grpSpLocks/>
            </p:cNvGrpSpPr>
            <p:nvPr/>
          </p:nvGrpSpPr>
          <p:grpSpPr bwMode="auto">
            <a:xfrm>
              <a:off x="7924800" y="5624513"/>
              <a:ext cx="304800" cy="76200"/>
              <a:chOff x="1920" y="2928"/>
              <a:chExt cx="192" cy="48"/>
            </a:xfrm>
          </p:grpSpPr>
          <p:sp>
            <p:nvSpPr>
              <p:cNvPr id="9247" name="Line 64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65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46" name="Text Box 67"/>
            <p:cNvSpPr txBox="1">
              <a:spLocks noChangeArrowheads="1"/>
            </p:cNvSpPr>
            <p:nvPr/>
          </p:nvSpPr>
          <p:spPr bwMode="auto">
            <a:xfrm>
              <a:off x="7219950" y="5619750"/>
              <a:ext cx="1600200" cy="51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B </a:t>
              </a:r>
              <a:r>
                <a:rPr lang="en-US" b="1" dirty="0" smtClean="0">
                  <a:solidFill>
                    <a:srgbClr val="0000FF"/>
                  </a:solidFill>
                </a:rPr>
                <a:t> 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và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>
                  <a:solidFill>
                    <a:srgbClr val="0000FF"/>
                  </a:solidFill>
                </a:rPr>
                <a:t>D</a:t>
              </a:r>
            </a:p>
          </p:txBody>
        </p:sp>
      </p:grpSp>
      <p:sp>
        <p:nvSpPr>
          <p:cNvPr id="34884" name="Text Box 68"/>
          <p:cNvSpPr txBox="1">
            <a:spLocks noChangeArrowheads="1"/>
          </p:cNvSpPr>
          <p:nvPr/>
        </p:nvSpPr>
        <p:spPr bwMode="auto">
          <a:xfrm>
            <a:off x="10462960" y="6606568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</a:rPr>
              <a:t>I, J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10518375" y="7217032"/>
            <a:ext cx="153161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K, L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03520" y="2194560"/>
            <a:ext cx="0" cy="5577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 Box 85"/>
          <p:cNvSpPr txBox="1">
            <a:spLocks noChangeArrowheads="1"/>
          </p:cNvSpPr>
          <p:nvPr/>
        </p:nvSpPr>
        <p:spPr bwMode="auto">
          <a:xfrm>
            <a:off x="1828800" y="5657851"/>
            <a:ext cx="1828800" cy="655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Hình 3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  <p:bldP spid="34836" grpId="0"/>
      <p:bldP spid="34837" grpId="0"/>
      <p:bldP spid="34838" grpId="0"/>
      <p:bldP spid="34839" grpId="0"/>
      <p:bldP spid="34843" grpId="0"/>
      <p:bldP spid="34844" grpId="0"/>
      <p:bldP spid="34845" grpId="0"/>
      <p:bldP spid="34846" grpId="0"/>
      <p:bldP spid="34847" grpId="0"/>
      <p:bldP spid="34848" grpId="0"/>
      <p:bldP spid="34849" grpId="0"/>
      <p:bldP spid="34850" grpId="0"/>
      <p:bldP spid="34884" grpId="0"/>
      <p:bldP spid="348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28800" y="1673804"/>
            <a:ext cx="1207008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a) </a:t>
            </a:r>
            <a:r>
              <a:rPr lang="en-US" sz="4000" dirty="0" err="1">
                <a:solidFill>
                  <a:srgbClr val="0000CC"/>
                </a:solidFill>
              </a:rPr>
              <a:t>Nhắc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lại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định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lí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góc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1143000" y="3186373"/>
            <a:ext cx="5974080" cy="2651760"/>
            <a:chOff x="1219200" y="1981200"/>
            <a:chExt cx="3733800" cy="2209800"/>
          </a:xfrm>
          <a:solidFill>
            <a:srgbClr val="92D050"/>
          </a:solidFill>
        </p:grpSpPr>
        <p:sp>
          <p:nvSpPr>
            <p:cNvPr id="8" name="Right Arrow 7"/>
            <p:cNvSpPr/>
            <p:nvPr/>
          </p:nvSpPr>
          <p:spPr>
            <a:xfrm>
              <a:off x="1219200" y="1981200"/>
              <a:ext cx="3733800" cy="22098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>
              <a:off x="1371600" y="2670601"/>
              <a:ext cx="3200400" cy="9489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>
                  <a:solidFill>
                    <a:srgbClr val="FF0000"/>
                  </a:solidFill>
                </a:rPr>
                <a:t>Tổng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góc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của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một</a:t>
              </a:r>
              <a:r>
                <a:rPr lang="en-US" b="1" dirty="0">
                  <a:solidFill>
                    <a:srgbClr val="FF0000"/>
                  </a:solidFill>
                </a:rPr>
                <a:t> tam </a:t>
              </a:r>
              <a:r>
                <a:rPr lang="en-US" b="1" dirty="0" err="1">
                  <a:solidFill>
                    <a:srgbClr val="FF0000"/>
                  </a:solidFill>
                </a:rPr>
                <a:t>giác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bằng</a:t>
              </a:r>
              <a:r>
                <a:rPr lang="en-US" b="1" dirty="0">
                  <a:solidFill>
                    <a:srgbClr val="FF0000"/>
                  </a:solidFill>
                </a:rPr>
                <a:t> 180</a:t>
              </a:r>
              <a:r>
                <a:rPr lang="en-US" b="1" baseline="30000" dirty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44" name="Group 18"/>
          <p:cNvGrpSpPr>
            <a:grpSpLocks/>
          </p:cNvGrpSpPr>
          <p:nvPr/>
        </p:nvGrpSpPr>
        <p:grpSpPr bwMode="auto">
          <a:xfrm>
            <a:off x="7193280" y="2588203"/>
            <a:ext cx="5852160" cy="3359051"/>
            <a:chOff x="5334000" y="1143000"/>
            <a:chExt cx="3657600" cy="279890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1565229"/>
              <a:ext cx="7620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400" y="3428752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248400" y="1565229"/>
              <a:ext cx="24384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1" name="TextBox 15"/>
            <p:cNvSpPr txBox="1">
              <a:spLocks noChangeArrowheads="1"/>
            </p:cNvSpPr>
            <p:nvPr/>
          </p:nvSpPr>
          <p:spPr bwMode="auto">
            <a:xfrm>
              <a:off x="6096000" y="1143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0252" name="TextBox 16"/>
            <p:cNvSpPr txBox="1">
              <a:spLocks noChangeArrowheads="1"/>
            </p:cNvSpPr>
            <p:nvPr/>
          </p:nvSpPr>
          <p:spPr bwMode="auto">
            <a:xfrm>
              <a:off x="5334000" y="3429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0253" name="TextBox 17"/>
            <p:cNvSpPr txBox="1">
              <a:spLocks noChangeArrowheads="1"/>
            </p:cNvSpPr>
            <p:nvPr/>
          </p:nvSpPr>
          <p:spPr bwMode="auto">
            <a:xfrm>
              <a:off x="8458200" y="3429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705600" y="6262949"/>
            <a:ext cx="69494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ym typeface="Lamsymbol" pitchFamily="2" charset="2"/>
              </a:rPr>
              <a:t>Δ </a:t>
            </a:r>
            <a:r>
              <a:rPr lang="en-US" sz="4000" dirty="0"/>
              <a:t>ABC </a:t>
            </a:r>
            <a:r>
              <a:rPr lang="en-US" sz="4000" dirty="0" err="1"/>
              <a:t>có</a:t>
            </a:r>
            <a:r>
              <a:rPr lang="en-US" sz="4000" dirty="0"/>
              <a:t>:</a:t>
            </a:r>
          </a:p>
        </p:txBody>
      </p:sp>
      <p:graphicFrame>
        <p:nvGraphicFramePr>
          <p:cNvPr id="2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771749"/>
              </p:ext>
            </p:extLst>
          </p:nvPr>
        </p:nvGraphicFramePr>
        <p:xfrm>
          <a:off x="9220200" y="6301047"/>
          <a:ext cx="3446781" cy="56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3" imgW="990170" imgH="215806" progId="Equation.DSMT4">
                  <p:embed/>
                </p:oleObj>
              </mc:Choice>
              <mc:Fallback>
                <p:oleObj name="Equation" r:id="rId3" imgW="990170" imgH="215806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6301047"/>
                        <a:ext cx="3446781" cy="569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31520" y="1673804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?3</a:t>
            </a:r>
          </a:p>
        </p:txBody>
      </p:sp>
      <p:sp>
        <p:nvSpPr>
          <p:cNvPr id="2" name="Arc 1"/>
          <p:cNvSpPr/>
          <p:nvPr/>
        </p:nvSpPr>
        <p:spPr>
          <a:xfrm>
            <a:off x="7467600" y="4932817"/>
            <a:ext cx="381000" cy="794826"/>
          </a:xfrm>
          <a:prstGeom prst="arc">
            <a:avLst>
              <a:gd name="adj1" fmla="val 16200000"/>
              <a:gd name="adj2" fmla="val 212919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4063865">
            <a:off x="11760357" y="4657868"/>
            <a:ext cx="482286" cy="873021"/>
          </a:xfrm>
          <a:prstGeom prst="arc">
            <a:avLst>
              <a:gd name="adj1" fmla="val 16200000"/>
              <a:gd name="adj2" fmla="val 212919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7437120" y="4965643"/>
            <a:ext cx="381000" cy="794826"/>
          </a:xfrm>
          <a:prstGeom prst="arc">
            <a:avLst>
              <a:gd name="adj1" fmla="val 16200000"/>
              <a:gd name="adj2" fmla="val 212919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6441610">
            <a:off x="8294155" y="2749862"/>
            <a:ext cx="482286" cy="873021"/>
          </a:xfrm>
          <a:prstGeom prst="arc">
            <a:avLst>
              <a:gd name="adj1" fmla="val 15814397"/>
              <a:gd name="adj2" fmla="val 212919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743950" y="3382110"/>
            <a:ext cx="76200" cy="105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109981" y="381000"/>
            <a:ext cx="7913896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2</a:t>
            </a:r>
            <a:r>
              <a:rPr lang="en-US" sz="4000" b="1" i="1" dirty="0" smtClean="0">
                <a:solidFill>
                  <a:srgbClr val="FF0000"/>
                </a:solidFill>
              </a:rPr>
              <a:t>.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Tổng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góc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một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tứ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6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9"/>
          <p:cNvSpPr>
            <a:spLocks/>
          </p:cNvSpPr>
          <p:nvPr/>
        </p:nvSpPr>
        <p:spPr bwMode="auto">
          <a:xfrm>
            <a:off x="8778240" y="1644016"/>
            <a:ext cx="3395981" cy="939164"/>
          </a:xfrm>
          <a:custGeom>
            <a:avLst/>
            <a:gdLst>
              <a:gd name="T0" fmla="*/ 0 w 1392"/>
              <a:gd name="T1" fmla="*/ 2147483647 h 528"/>
              <a:gd name="T2" fmla="*/ 2147483647 w 1392"/>
              <a:gd name="T3" fmla="*/ 0 h 528"/>
              <a:gd name="T4" fmla="*/ 2147483647 w 1392"/>
              <a:gd name="T5" fmla="*/ 2147483647 h 528"/>
              <a:gd name="T6" fmla="*/ 0 w 1392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92" h="528">
                <a:moveTo>
                  <a:pt x="0" y="528"/>
                </a:moveTo>
                <a:lnTo>
                  <a:pt x="432" y="0"/>
                </a:lnTo>
                <a:lnTo>
                  <a:pt x="1392" y="384"/>
                </a:lnTo>
                <a:lnTo>
                  <a:pt x="0" y="52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1341120" y="618196"/>
            <a:ext cx="12679680" cy="136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b) </a:t>
            </a:r>
            <a:r>
              <a:rPr lang="en-US" sz="4000" dirty="0" err="1">
                <a:solidFill>
                  <a:srgbClr val="0000CC"/>
                </a:solidFill>
              </a:rPr>
              <a:t>Vẽ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 </a:t>
            </a:r>
            <a:r>
              <a:rPr lang="en-US" sz="4000" dirty="0" err="1">
                <a:solidFill>
                  <a:srgbClr val="0000CC"/>
                </a:solidFill>
              </a:rPr>
              <a:t>tuỳ</a:t>
            </a:r>
            <a:r>
              <a:rPr lang="en-US" sz="4000" dirty="0">
                <a:solidFill>
                  <a:srgbClr val="0000CC"/>
                </a:solidFill>
              </a:rPr>
              <a:t> ý. </a:t>
            </a:r>
            <a:r>
              <a:rPr lang="en-US" sz="4000" dirty="0" err="1">
                <a:solidFill>
                  <a:srgbClr val="0000CC"/>
                </a:solidFill>
              </a:rPr>
              <a:t>Dựa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vào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định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lí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góc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, </a:t>
            </a:r>
            <a:r>
              <a:rPr lang="en-US" sz="4000" dirty="0" err="1">
                <a:solidFill>
                  <a:srgbClr val="0000CC"/>
                </a:solidFill>
              </a:rPr>
              <a:t>hãy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tính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</a:rPr>
              <a:t>tổng</a:t>
            </a:r>
            <a:r>
              <a:rPr lang="en-US" sz="4000" dirty="0" smtClean="0">
                <a:solidFill>
                  <a:srgbClr val="0000CC"/>
                </a:solidFill>
              </a:rPr>
              <a:t>:</a:t>
            </a:r>
            <a:endParaRPr lang="en-US" sz="4000" dirty="0">
              <a:solidFill>
                <a:srgbClr val="0000CC"/>
              </a:solidFill>
            </a:endParaRPr>
          </a:p>
        </p:txBody>
      </p:sp>
      <p:graphicFrame>
        <p:nvGraphicFramePr>
          <p:cNvPr id="11268" name="Object 9"/>
          <p:cNvGraphicFramePr>
            <a:graphicFrameLocks noChangeAspect="1"/>
          </p:cNvGraphicFramePr>
          <p:nvPr/>
        </p:nvGraphicFramePr>
        <p:xfrm>
          <a:off x="2286000" y="1905000"/>
          <a:ext cx="3279139" cy="61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1" name="Equation" r:id="rId3" imgW="875920" imgH="215806" progId="Equation.DSMT4">
                  <p:embed/>
                </p:oleObj>
              </mc:Choice>
              <mc:Fallback>
                <p:oleObj name="Equation" r:id="rId3" imgW="875920" imgH="215806" progId="Equation.DSMT4">
                  <p:embed/>
                  <p:pic>
                    <p:nvPicPr>
                      <p:cNvPr id="0" name="Picture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3279139" cy="617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2"/>
          <p:cNvSpPr>
            <a:spLocks/>
          </p:cNvSpPr>
          <p:nvPr/>
        </p:nvSpPr>
        <p:spPr bwMode="auto">
          <a:xfrm>
            <a:off x="8778240" y="1623060"/>
            <a:ext cx="3413760" cy="201168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8212975" y="1171576"/>
            <a:ext cx="4709160" cy="2958465"/>
            <a:chOff x="3186" y="1239"/>
            <a:chExt cx="1854" cy="1553"/>
          </a:xfrm>
        </p:grpSpPr>
        <p:sp>
          <p:nvSpPr>
            <p:cNvPr id="11299" name="Text Box 13"/>
            <p:cNvSpPr txBox="1">
              <a:spLocks noChangeArrowheads="1"/>
            </p:cNvSpPr>
            <p:nvPr/>
          </p:nvSpPr>
          <p:spPr bwMode="auto">
            <a:xfrm>
              <a:off x="3186" y="1824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1300" name="Text Box 14"/>
            <p:cNvSpPr txBox="1">
              <a:spLocks noChangeArrowheads="1"/>
            </p:cNvSpPr>
            <p:nvPr/>
          </p:nvSpPr>
          <p:spPr bwMode="auto">
            <a:xfrm>
              <a:off x="3672" y="123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1301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1302" name="Text Box 16"/>
            <p:cNvSpPr txBox="1">
              <a:spLocks noChangeArrowheads="1"/>
            </p:cNvSpPr>
            <p:nvPr/>
          </p:nvSpPr>
          <p:spPr bwMode="auto">
            <a:xfrm>
              <a:off x="3891" y="246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8801101" y="2337436"/>
            <a:ext cx="3413760" cy="25717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1920" y="4114800"/>
            <a:ext cx="69494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smtClean="0">
                <a:sym typeface="Lamsymbol" pitchFamily="2" charset="2"/>
              </a:rPr>
              <a:t>Δ</a:t>
            </a:r>
            <a:r>
              <a:rPr lang="en-US" dirty="0" smtClean="0"/>
              <a:t> </a:t>
            </a:r>
            <a:r>
              <a:rPr lang="en-US" dirty="0"/>
              <a:t>ABC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</p:txBody>
      </p: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9044941" y="2004060"/>
            <a:ext cx="2834640" cy="613411"/>
            <a:chOff x="3504" y="932"/>
            <a:chExt cx="1116" cy="322"/>
          </a:xfrm>
        </p:grpSpPr>
        <p:sp>
          <p:nvSpPr>
            <p:cNvPr id="11297" name="Text Box 21"/>
            <p:cNvSpPr txBox="1">
              <a:spLocks noChangeArrowheads="1"/>
            </p:cNvSpPr>
            <p:nvPr/>
          </p:nvSpPr>
          <p:spPr bwMode="auto">
            <a:xfrm>
              <a:off x="3504" y="996"/>
              <a:ext cx="240" cy="2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</a:t>
              </a:r>
            </a:p>
          </p:txBody>
        </p:sp>
        <p:sp>
          <p:nvSpPr>
            <p:cNvPr id="11298" name="Text Box 22"/>
            <p:cNvSpPr txBox="1">
              <a:spLocks noChangeArrowheads="1"/>
            </p:cNvSpPr>
            <p:nvPr/>
          </p:nvSpPr>
          <p:spPr bwMode="auto">
            <a:xfrm>
              <a:off x="4380" y="932"/>
              <a:ext cx="240" cy="2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</a:t>
              </a:r>
            </a:p>
          </p:txBody>
        </p:sp>
      </p:grpSp>
      <p:graphicFrame>
        <p:nvGraphicFramePr>
          <p:cNvPr id="2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407173"/>
              </p:ext>
            </p:extLst>
          </p:nvPr>
        </p:nvGraphicFramePr>
        <p:xfrm>
          <a:off x="3169920" y="4105276"/>
          <a:ext cx="3535680" cy="60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" name="Equation" r:id="rId5" imgW="1218671" imgH="241195" progId="Equation.3">
                  <p:embed/>
                </p:oleObj>
              </mc:Choice>
              <mc:Fallback>
                <p:oleObj name="Equation" r:id="rId5" imgW="1218671" imgH="241195" progId="Equation.3">
                  <p:embed/>
                  <p:pic>
                    <p:nvPicPr>
                      <p:cNvPr id="0" name="Picture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920" y="4105276"/>
                        <a:ext cx="3535680" cy="607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21921" y="4678680"/>
            <a:ext cx="515874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smtClean="0">
                <a:sym typeface="Lamsymbol" pitchFamily="2" charset="2"/>
              </a:rPr>
              <a:t>Δ</a:t>
            </a:r>
            <a:r>
              <a:rPr lang="en-US" dirty="0" smtClean="0"/>
              <a:t> </a:t>
            </a:r>
            <a:r>
              <a:rPr lang="en-US" dirty="0"/>
              <a:t>ADC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</p:txBody>
      </p:sp>
      <p:graphicFrame>
        <p:nvGraphicFramePr>
          <p:cNvPr id="2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147162"/>
              </p:ext>
            </p:extLst>
          </p:nvPr>
        </p:nvGraphicFramePr>
        <p:xfrm>
          <a:off x="3208021" y="4669156"/>
          <a:ext cx="3505199" cy="575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" name="Equation" r:id="rId7" imgW="1244600" imgH="241300" progId="Equation.3">
                  <p:embed/>
                </p:oleObj>
              </mc:Choice>
              <mc:Fallback>
                <p:oleObj name="Equation" r:id="rId7" imgW="1244600" imgH="241300" progId="Equation.3">
                  <p:embed/>
                  <p:pic>
                    <p:nvPicPr>
                      <p:cNvPr id="0" name="Picture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021" y="4669156"/>
                        <a:ext cx="3505199" cy="575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1"/>
          <p:cNvGraphicFramePr>
            <a:graphicFrameLocks noChangeAspect="1"/>
          </p:cNvGraphicFramePr>
          <p:nvPr/>
        </p:nvGraphicFramePr>
        <p:xfrm>
          <a:off x="3878581" y="5177790"/>
          <a:ext cx="3048000" cy="56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" name="Equation" r:id="rId9" imgW="875920" imgH="215806" progId="Equation.3">
                  <p:embed/>
                </p:oleObj>
              </mc:Choice>
              <mc:Fallback>
                <p:oleObj name="Equation" r:id="rId9" imgW="875920" imgH="215806" progId="Equation.3">
                  <p:embed/>
                  <p:pic>
                    <p:nvPicPr>
                      <p:cNvPr id="0" name="Picture 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581" y="5177790"/>
                        <a:ext cx="3048000" cy="569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2"/>
          <p:cNvGraphicFramePr>
            <a:graphicFrameLocks noChangeAspect="1"/>
          </p:cNvGraphicFramePr>
          <p:nvPr/>
        </p:nvGraphicFramePr>
        <p:xfrm>
          <a:off x="3390901" y="5804536"/>
          <a:ext cx="5608320" cy="58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" name="Equation" r:id="rId11" imgW="1727200" imgH="241300" progId="Equation.3">
                  <p:embed/>
                </p:oleObj>
              </mc:Choice>
              <mc:Fallback>
                <p:oleObj name="Equation" r:id="rId11" imgW="1727200" imgH="241300" progId="Equation.3">
                  <p:embed/>
                  <p:pic>
                    <p:nvPicPr>
                      <p:cNvPr id="0" name="Picture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1" y="5804536"/>
                        <a:ext cx="5608320" cy="581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3365501" y="6463666"/>
            <a:ext cx="6388099" cy="668654"/>
            <a:chOff x="2933" y="3591"/>
            <a:chExt cx="2515" cy="351"/>
          </a:xfrm>
        </p:grpSpPr>
        <p:graphicFrame>
          <p:nvGraphicFramePr>
            <p:cNvPr id="11295" name="Object 34"/>
            <p:cNvGraphicFramePr>
              <a:graphicFrameLocks noChangeAspect="1"/>
            </p:cNvGraphicFramePr>
            <p:nvPr/>
          </p:nvGraphicFramePr>
          <p:xfrm>
            <a:off x="2933" y="3591"/>
            <a:ext cx="1315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16" name="Equation" r:id="rId13" imgW="952087" imgH="253890" progId="Equation.DSMT4">
                    <p:embed/>
                  </p:oleObj>
                </mc:Choice>
                <mc:Fallback>
                  <p:oleObj name="Equation" r:id="rId13" imgW="952087" imgH="253890" progId="Equation.DSMT4">
                    <p:embed/>
                    <p:pic>
                      <p:nvPicPr>
                        <p:cNvPr id="0" name="Picture 4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3" y="3591"/>
                          <a:ext cx="1315" cy="3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6" name="Object 38"/>
            <p:cNvGraphicFramePr>
              <a:graphicFrameLocks noChangeAspect="1"/>
            </p:cNvGraphicFramePr>
            <p:nvPr/>
          </p:nvGraphicFramePr>
          <p:xfrm>
            <a:off x="4220" y="3613"/>
            <a:ext cx="122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17" name="Equation" r:id="rId15" imgW="965200" imgH="254000" progId="Equation.DSMT4">
                    <p:embed/>
                  </p:oleObj>
                </mc:Choice>
                <mc:Fallback>
                  <p:oleObj name="Equation" r:id="rId15" imgW="965200" imgH="254000" progId="Equation.DSMT4">
                    <p:embed/>
                    <p:pic>
                      <p:nvPicPr>
                        <p:cNvPr id="0" name="Picture 4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0" y="3613"/>
                          <a:ext cx="1228" cy="3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674750"/>
              </p:ext>
            </p:extLst>
          </p:nvPr>
        </p:nvGraphicFramePr>
        <p:xfrm>
          <a:off x="3385821" y="7151370"/>
          <a:ext cx="5148579" cy="54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8" name="Equation" r:id="rId17" imgW="1752600" imgH="228600" progId="Equation.DSMT4">
                  <p:embed/>
                </p:oleObj>
              </mc:Choice>
              <mc:Fallback>
                <p:oleObj name="Equation" r:id="rId17" imgW="1752600" imgH="228600" progId="Equation.DSMT4">
                  <p:embed/>
                  <p:pic>
                    <p:nvPicPr>
                      <p:cNvPr id="0" name="Picture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821" y="7151370"/>
                        <a:ext cx="5148579" cy="544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636148"/>
              </p:ext>
            </p:extLst>
          </p:nvPr>
        </p:nvGraphicFramePr>
        <p:xfrm>
          <a:off x="3413761" y="7684770"/>
          <a:ext cx="3657600" cy="54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9" name="Equation" r:id="rId19" imgW="1308100" imgH="228600" progId="Equation.DSMT4">
                  <p:embed/>
                </p:oleObj>
              </mc:Choice>
              <mc:Fallback>
                <p:oleObj name="Equation" r:id="rId19" imgW="1308100" imgH="228600" progId="Equation.DSMT4">
                  <p:embed/>
                  <p:pic>
                    <p:nvPicPr>
                      <p:cNvPr id="0" name="Picture 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761" y="7684770"/>
                        <a:ext cx="3657600" cy="544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6781800" y="4038600"/>
            <a:ext cx="80619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751914" y="2328864"/>
            <a:ext cx="3444240" cy="1322070"/>
            <a:chOff x="5453061" y="1938133"/>
            <a:chExt cx="2152651" cy="1101726"/>
          </a:xfrm>
        </p:grpSpPr>
        <p:grpSp>
          <p:nvGrpSpPr>
            <p:cNvPr id="11288" name="Group 45"/>
            <p:cNvGrpSpPr>
              <a:grpSpLocks/>
            </p:cNvGrpSpPr>
            <p:nvPr/>
          </p:nvGrpSpPr>
          <p:grpSpPr bwMode="auto">
            <a:xfrm>
              <a:off x="5681663" y="1962150"/>
              <a:ext cx="1752600" cy="525463"/>
              <a:chOff x="3552" y="1116"/>
              <a:chExt cx="1104" cy="331"/>
            </a:xfrm>
          </p:grpSpPr>
          <p:sp>
            <p:nvSpPr>
              <p:cNvPr id="11293" name="Text Box 23"/>
              <p:cNvSpPr txBox="1">
                <a:spLocks noChangeArrowheads="1"/>
              </p:cNvSpPr>
              <p:nvPr/>
            </p:nvSpPr>
            <p:spPr bwMode="auto">
              <a:xfrm>
                <a:off x="3552" y="1188"/>
                <a:ext cx="240" cy="25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/>
                  <a:t>2</a:t>
                </a:r>
              </a:p>
            </p:txBody>
          </p:sp>
          <p:sp>
            <p:nvSpPr>
              <p:cNvPr id="11294" name="Text Box 24"/>
              <p:cNvSpPr txBox="1">
                <a:spLocks noChangeArrowheads="1"/>
              </p:cNvSpPr>
              <p:nvPr/>
            </p:nvSpPr>
            <p:spPr bwMode="auto">
              <a:xfrm>
                <a:off x="4416" y="1116"/>
                <a:ext cx="240" cy="25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/>
                  <a:t>2</a:t>
                </a:r>
              </a:p>
            </p:txBody>
          </p:sp>
        </p:grpSp>
        <p:grpSp>
          <p:nvGrpSpPr>
            <p:cNvPr id="11289" name="Group 54"/>
            <p:cNvGrpSpPr>
              <a:grpSpLocks/>
            </p:cNvGrpSpPr>
            <p:nvPr/>
          </p:nvGrpSpPr>
          <p:grpSpPr bwMode="auto">
            <a:xfrm>
              <a:off x="5453061" y="1938133"/>
              <a:ext cx="2152651" cy="1101726"/>
              <a:chOff x="3408" y="1073"/>
              <a:chExt cx="1356" cy="694"/>
            </a:xfrm>
          </p:grpSpPr>
          <p:sp>
            <p:nvSpPr>
              <p:cNvPr id="11290" name="Line 49"/>
              <p:cNvSpPr>
                <a:spLocks noChangeShapeType="1"/>
              </p:cNvSpPr>
              <p:nvPr/>
            </p:nvSpPr>
            <p:spPr bwMode="auto">
              <a:xfrm flipV="1">
                <a:off x="3409" y="1073"/>
                <a:ext cx="1355" cy="14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50"/>
              <p:cNvSpPr>
                <a:spLocks noChangeShapeType="1"/>
              </p:cNvSpPr>
              <p:nvPr/>
            </p:nvSpPr>
            <p:spPr bwMode="auto">
              <a:xfrm>
                <a:off x="3408" y="1213"/>
                <a:ext cx="599" cy="5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51"/>
              <p:cNvSpPr>
                <a:spLocks noChangeShapeType="1"/>
              </p:cNvSpPr>
              <p:nvPr/>
            </p:nvSpPr>
            <p:spPr bwMode="auto">
              <a:xfrm flipV="1">
                <a:off x="3996" y="1095"/>
                <a:ext cx="768" cy="6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10" name="TextBox 36"/>
          <p:cNvSpPr txBox="1">
            <a:spLocks noChangeArrowheads="1"/>
          </p:cNvSpPr>
          <p:nvPr/>
        </p:nvSpPr>
        <p:spPr bwMode="auto">
          <a:xfrm>
            <a:off x="121920" y="3566161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/>
              <a:t>Kẻ đường chéo AC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6781800" y="4650106"/>
            <a:ext cx="794765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)</a:t>
            </a:r>
          </a:p>
        </p:txBody>
      </p:sp>
      <p:sp>
        <p:nvSpPr>
          <p:cNvPr id="12312" name="TextBox 38"/>
          <p:cNvSpPr txBox="1">
            <a:spLocks noChangeArrowheads="1"/>
          </p:cNvSpPr>
          <p:nvPr/>
        </p:nvSpPr>
        <p:spPr bwMode="auto">
          <a:xfrm>
            <a:off x="121920" y="5227320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/>
              <a:t>Tứ giác ABCD có </a:t>
            </a:r>
          </a:p>
        </p:txBody>
      </p:sp>
      <p:sp>
        <p:nvSpPr>
          <p:cNvPr id="11287" name="Text Box 4"/>
          <p:cNvSpPr txBox="1">
            <a:spLocks noChangeArrowheads="1"/>
          </p:cNvSpPr>
          <p:nvPr/>
        </p:nvSpPr>
        <p:spPr bwMode="auto">
          <a:xfrm>
            <a:off x="365760" y="852749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?3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0" y="14549"/>
            <a:ext cx="7913896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2</a:t>
            </a:r>
            <a:r>
              <a:rPr lang="en-US" sz="4000" b="1" i="1" dirty="0" smtClean="0">
                <a:solidFill>
                  <a:srgbClr val="FF0000"/>
                </a:solidFill>
              </a:rPr>
              <a:t>.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Tổng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góc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một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tứ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" grpId="0" animBg="1"/>
      <p:bldP spid="14" grpId="0" animBg="1"/>
      <p:bldP spid="15" grpId="0"/>
      <p:bldP spid="23" grpId="0"/>
      <p:bldP spid="32" grpId="0"/>
      <p:bldP spid="12310" grpId="0"/>
      <p:bldP spid="38" grpId="0"/>
      <p:bldP spid="12312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12"/>
          <p:cNvSpPr>
            <a:spLocks/>
          </p:cNvSpPr>
          <p:nvPr/>
        </p:nvSpPr>
        <p:spPr bwMode="auto">
          <a:xfrm>
            <a:off x="10040390" y="1656310"/>
            <a:ext cx="3413760" cy="201168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12291" name="Group 17"/>
          <p:cNvGrpSpPr>
            <a:grpSpLocks/>
          </p:cNvGrpSpPr>
          <p:nvPr/>
        </p:nvGrpSpPr>
        <p:grpSpPr bwMode="auto">
          <a:xfrm>
            <a:off x="9502141" y="1171576"/>
            <a:ext cx="4640579" cy="2975609"/>
            <a:chOff x="3213" y="1239"/>
            <a:chExt cx="1827" cy="1562"/>
          </a:xfrm>
        </p:grpSpPr>
        <p:sp>
          <p:nvSpPr>
            <p:cNvPr id="12307" name="Text Box 13"/>
            <p:cNvSpPr txBox="1">
              <a:spLocks noChangeArrowheads="1"/>
            </p:cNvSpPr>
            <p:nvPr/>
          </p:nvSpPr>
          <p:spPr bwMode="auto">
            <a:xfrm>
              <a:off x="3213" y="1824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A</a:t>
              </a:r>
            </a:p>
          </p:txBody>
        </p:sp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3714" y="123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2309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2310" name="Text Box 16"/>
            <p:cNvSpPr txBox="1">
              <a:spLocks noChangeArrowheads="1"/>
            </p:cNvSpPr>
            <p:nvPr/>
          </p:nvSpPr>
          <p:spPr bwMode="auto">
            <a:xfrm>
              <a:off x="3909" y="247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600200" y="3520202"/>
            <a:ext cx="5852160" cy="1737598"/>
            <a:chOff x="1028085" y="4651375"/>
            <a:chExt cx="3657600" cy="144799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866285" y="4651375"/>
              <a:ext cx="0" cy="14112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028085" y="5376862"/>
              <a:ext cx="3581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3" name="TextBox 46"/>
            <p:cNvSpPr txBox="1">
              <a:spLocks noChangeArrowheads="1"/>
            </p:cNvSpPr>
            <p:nvPr/>
          </p:nvSpPr>
          <p:spPr bwMode="auto">
            <a:xfrm>
              <a:off x="1180485" y="4800600"/>
              <a:ext cx="619125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GT</a:t>
              </a:r>
            </a:p>
          </p:txBody>
        </p:sp>
        <p:sp>
          <p:nvSpPr>
            <p:cNvPr id="12304" name="TextBox 47"/>
            <p:cNvSpPr txBox="1">
              <a:spLocks noChangeArrowheads="1"/>
            </p:cNvSpPr>
            <p:nvPr/>
          </p:nvSpPr>
          <p:spPr bwMode="auto">
            <a:xfrm>
              <a:off x="1237635" y="5586412"/>
              <a:ext cx="619125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KL</a:t>
              </a:r>
            </a:p>
          </p:txBody>
        </p:sp>
        <p:sp>
          <p:nvSpPr>
            <p:cNvPr id="12305" name="TextBox 48"/>
            <p:cNvSpPr txBox="1">
              <a:spLocks noChangeArrowheads="1"/>
            </p:cNvSpPr>
            <p:nvPr/>
          </p:nvSpPr>
          <p:spPr bwMode="auto">
            <a:xfrm>
              <a:off x="1999635" y="4795837"/>
              <a:ext cx="2133600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/>
                <a:t>Tứ</a:t>
              </a:r>
              <a:r>
                <a:rPr lang="en-US" dirty="0"/>
                <a:t> </a:t>
              </a:r>
              <a:r>
                <a:rPr lang="en-US" dirty="0" err="1"/>
                <a:t>giác</a:t>
              </a:r>
              <a:r>
                <a:rPr lang="en-US" dirty="0"/>
                <a:t> ABCD</a:t>
              </a:r>
            </a:p>
          </p:txBody>
        </p:sp>
        <p:graphicFrame>
          <p:nvGraphicFramePr>
            <p:cNvPr id="12306" name="Object 9"/>
            <p:cNvGraphicFramePr>
              <a:graphicFrameLocks noChangeAspect="1"/>
            </p:cNvGraphicFramePr>
            <p:nvPr/>
          </p:nvGraphicFramePr>
          <p:xfrm>
            <a:off x="2094885" y="5526087"/>
            <a:ext cx="259080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9" name="Equation" r:id="rId3" imgW="1282700" imgH="241300" progId="Equation.DSMT4">
                    <p:embed/>
                  </p:oleObj>
                </mc:Choice>
                <mc:Fallback>
                  <p:oleObj name="Equation" r:id="rId3" imgW="1282700" imgH="241300" progId="Equation.DSMT4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4885" y="5526087"/>
                          <a:ext cx="2590800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52781" y="1748791"/>
            <a:ext cx="254761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lí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609600" y="2514600"/>
            <a:ext cx="85344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Tổng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góc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một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bằng</a:t>
            </a:r>
            <a:r>
              <a:rPr lang="en-US" b="1" dirty="0">
                <a:solidFill>
                  <a:srgbClr val="FF0000"/>
                </a:solidFill>
              </a:rPr>
              <a:t> 360</a:t>
            </a:r>
            <a:r>
              <a:rPr lang="en-US" b="1" baseline="30000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1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188" y="4057766"/>
            <a:ext cx="1949624" cy="297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752600" y="2133600"/>
            <a:ext cx="7162800" cy="2366010"/>
            <a:chOff x="2940089" y="-1026875"/>
            <a:chExt cx="3536948" cy="1971020"/>
          </a:xfrm>
        </p:grpSpPr>
        <p:sp>
          <p:nvSpPr>
            <p:cNvPr id="33" name="Cloud 32"/>
            <p:cNvSpPr/>
            <p:nvPr/>
          </p:nvSpPr>
          <p:spPr>
            <a:xfrm>
              <a:off x="2940089" y="-1026875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0" name="TextBox 33"/>
            <p:cNvSpPr txBox="1">
              <a:spLocks noChangeArrowheads="1"/>
            </p:cNvSpPr>
            <p:nvPr/>
          </p:nvSpPr>
          <p:spPr bwMode="auto">
            <a:xfrm>
              <a:off x="3391614" y="-737798"/>
              <a:ext cx="2937022" cy="1615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Dựa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vào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kết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quả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trên</a:t>
              </a:r>
              <a:r>
                <a:rPr lang="en-US" sz="4000" dirty="0">
                  <a:solidFill>
                    <a:srgbClr val="0000CC"/>
                  </a:solidFill>
                </a:rPr>
                <a:t>, </a:t>
              </a:r>
              <a:r>
                <a:rPr lang="en-US" sz="4000" dirty="0" err="1">
                  <a:solidFill>
                    <a:srgbClr val="0000CC"/>
                  </a:solidFill>
                </a:rPr>
                <a:t>hãy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phát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biểu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thành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một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định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lí</a:t>
              </a:r>
              <a:endParaRPr lang="en-US" sz="4000" dirty="0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12297" name="Object 31"/>
          <p:cNvGraphicFramePr>
            <a:graphicFrameLocks noChangeAspect="1"/>
          </p:cNvGraphicFramePr>
          <p:nvPr/>
        </p:nvGraphicFramePr>
        <p:xfrm>
          <a:off x="5410200" y="990600"/>
          <a:ext cx="4460240" cy="638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Equation" r:id="rId6" imgW="1282700" imgH="241300" progId="Equation.DSMT4">
                  <p:embed/>
                </p:oleObj>
              </mc:Choice>
              <mc:Fallback>
                <p:oleObj name="Equation" r:id="rId6" imgW="1282700" imgH="24130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4460240" cy="638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Box 38"/>
          <p:cNvSpPr txBox="1">
            <a:spLocks noChangeArrowheads="1"/>
          </p:cNvSpPr>
          <p:nvPr/>
        </p:nvSpPr>
        <p:spPr bwMode="auto">
          <a:xfrm>
            <a:off x="975360" y="967740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dirty="0" err="1"/>
              <a:t>Vậy</a:t>
            </a:r>
            <a:r>
              <a:rPr lang="en-US" dirty="0"/>
              <a:t>: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65761" y="285751"/>
            <a:ext cx="57988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1 (Sgk-T66):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608320" y="274321"/>
            <a:ext cx="5242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Tìm</a:t>
            </a:r>
            <a:r>
              <a:rPr lang="en-US" sz="4000" dirty="0">
                <a:solidFill>
                  <a:srgbClr val="0000CC"/>
                </a:solidFill>
              </a:rPr>
              <a:t> x ở </a:t>
            </a:r>
            <a:r>
              <a:rPr lang="en-US" sz="4000" dirty="0" err="1">
                <a:solidFill>
                  <a:srgbClr val="0000CC"/>
                </a:solidFill>
              </a:rPr>
              <a:t>các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sau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3316" name="Group 31"/>
          <p:cNvGrpSpPr>
            <a:grpSpLocks/>
          </p:cNvGrpSpPr>
          <p:nvPr/>
        </p:nvGrpSpPr>
        <p:grpSpPr bwMode="auto">
          <a:xfrm>
            <a:off x="0" y="1005840"/>
            <a:ext cx="3535680" cy="2718435"/>
            <a:chOff x="96" y="720"/>
            <a:chExt cx="1392" cy="1427"/>
          </a:xfrm>
        </p:grpSpPr>
        <p:sp>
          <p:nvSpPr>
            <p:cNvPr id="13449" name="Freeform 6"/>
            <p:cNvSpPr>
              <a:spLocks/>
            </p:cNvSpPr>
            <p:nvPr/>
          </p:nvSpPr>
          <p:spPr bwMode="auto">
            <a:xfrm>
              <a:off x="288" y="960"/>
              <a:ext cx="960" cy="1056"/>
            </a:xfrm>
            <a:custGeom>
              <a:avLst/>
              <a:gdLst>
                <a:gd name="T0" fmla="*/ 0 w 960"/>
                <a:gd name="T1" fmla="*/ 480 h 1056"/>
                <a:gd name="T2" fmla="*/ 240 w 960"/>
                <a:gd name="T3" fmla="*/ 0 h 1056"/>
                <a:gd name="T4" fmla="*/ 960 w 960"/>
                <a:gd name="T5" fmla="*/ 0 h 1056"/>
                <a:gd name="T6" fmla="*/ 432 w 960"/>
                <a:gd name="T7" fmla="*/ 1056 h 1056"/>
                <a:gd name="T8" fmla="*/ 0 w 960"/>
                <a:gd name="T9" fmla="*/ 48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056">
                  <a:moveTo>
                    <a:pt x="0" y="480"/>
                  </a:moveTo>
                  <a:lnTo>
                    <a:pt x="240" y="0"/>
                  </a:lnTo>
                  <a:lnTo>
                    <a:pt x="960" y="0"/>
                  </a:lnTo>
                  <a:lnTo>
                    <a:pt x="432" y="1056"/>
                  </a:lnTo>
                  <a:lnTo>
                    <a:pt x="0" y="48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Text Box 20"/>
            <p:cNvSpPr txBox="1">
              <a:spLocks noChangeArrowheads="1"/>
            </p:cNvSpPr>
            <p:nvPr/>
          </p:nvSpPr>
          <p:spPr bwMode="auto">
            <a:xfrm>
              <a:off x="288" y="1296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110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1" name="Text Box 21"/>
            <p:cNvSpPr txBox="1">
              <a:spLocks noChangeArrowheads="1"/>
            </p:cNvSpPr>
            <p:nvPr/>
          </p:nvSpPr>
          <p:spPr bwMode="auto">
            <a:xfrm>
              <a:off x="464" y="944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120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2" name="Text Box 22"/>
            <p:cNvSpPr txBox="1">
              <a:spLocks noChangeArrowheads="1"/>
            </p:cNvSpPr>
            <p:nvPr/>
          </p:nvSpPr>
          <p:spPr bwMode="auto">
            <a:xfrm>
              <a:off x="912" y="948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80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3" name="Text Box 23"/>
            <p:cNvSpPr txBox="1">
              <a:spLocks noChangeArrowheads="1"/>
            </p:cNvSpPr>
            <p:nvPr/>
          </p:nvSpPr>
          <p:spPr bwMode="auto">
            <a:xfrm>
              <a:off x="639" y="1632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54" name="Text Box 27"/>
            <p:cNvSpPr txBox="1">
              <a:spLocks noChangeArrowheads="1"/>
            </p:cNvSpPr>
            <p:nvPr/>
          </p:nvSpPr>
          <p:spPr bwMode="auto">
            <a:xfrm>
              <a:off x="96" y="129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3455" name="Text Box 28"/>
            <p:cNvSpPr txBox="1">
              <a:spLocks noChangeArrowheads="1"/>
            </p:cNvSpPr>
            <p:nvPr/>
          </p:nvSpPr>
          <p:spPr bwMode="auto">
            <a:xfrm>
              <a:off x="384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3456" name="Text Box 29"/>
            <p:cNvSpPr txBox="1">
              <a:spLocks noChangeArrowheads="1"/>
            </p:cNvSpPr>
            <p:nvPr/>
          </p:nvSpPr>
          <p:spPr bwMode="auto">
            <a:xfrm>
              <a:off x="1152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3457" name="Text Box 30"/>
            <p:cNvSpPr txBox="1">
              <a:spLocks noChangeArrowheads="1"/>
            </p:cNvSpPr>
            <p:nvPr/>
          </p:nvSpPr>
          <p:spPr bwMode="auto">
            <a:xfrm>
              <a:off x="768" y="182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grpSp>
        <p:nvGrpSpPr>
          <p:cNvPr id="13317" name="Group 36"/>
          <p:cNvGrpSpPr>
            <a:grpSpLocks/>
          </p:cNvGrpSpPr>
          <p:nvPr/>
        </p:nvGrpSpPr>
        <p:grpSpPr bwMode="auto">
          <a:xfrm>
            <a:off x="3291840" y="1219200"/>
            <a:ext cx="3413760" cy="2322195"/>
            <a:chOff x="1248" y="880"/>
            <a:chExt cx="1344" cy="1219"/>
          </a:xfrm>
        </p:grpSpPr>
        <p:sp>
          <p:nvSpPr>
            <p:cNvPr id="13440" name="Rectangle 7"/>
            <p:cNvSpPr>
              <a:spLocks noChangeArrowheads="1"/>
            </p:cNvSpPr>
            <p:nvPr/>
          </p:nvSpPr>
          <p:spPr bwMode="auto">
            <a:xfrm>
              <a:off x="1344" y="1152"/>
              <a:ext cx="1056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1" name="Text Box 19"/>
            <p:cNvSpPr txBox="1">
              <a:spLocks noChangeArrowheads="1"/>
            </p:cNvSpPr>
            <p:nvPr/>
          </p:nvSpPr>
          <p:spPr bwMode="auto">
            <a:xfrm>
              <a:off x="2223" y="1440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42" name="Rectangle 24"/>
            <p:cNvSpPr>
              <a:spLocks noChangeArrowheads="1"/>
            </p:cNvSpPr>
            <p:nvPr/>
          </p:nvSpPr>
          <p:spPr bwMode="auto">
            <a:xfrm>
              <a:off x="1344" y="1686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3" name="Rectangle 25"/>
            <p:cNvSpPr>
              <a:spLocks noChangeArrowheads="1"/>
            </p:cNvSpPr>
            <p:nvPr/>
          </p:nvSpPr>
          <p:spPr bwMode="auto">
            <a:xfrm>
              <a:off x="1344" y="115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4" name="Rectangle 26"/>
            <p:cNvSpPr>
              <a:spLocks noChangeArrowheads="1"/>
            </p:cNvSpPr>
            <p:nvPr/>
          </p:nvSpPr>
          <p:spPr bwMode="auto">
            <a:xfrm>
              <a:off x="2304" y="115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" name="Text Box 32"/>
            <p:cNvSpPr txBox="1">
              <a:spLocks noChangeArrowheads="1"/>
            </p:cNvSpPr>
            <p:nvPr/>
          </p:nvSpPr>
          <p:spPr bwMode="auto">
            <a:xfrm>
              <a:off x="1248" y="880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13446" name="Text Box 33"/>
            <p:cNvSpPr txBox="1">
              <a:spLocks noChangeArrowheads="1"/>
            </p:cNvSpPr>
            <p:nvPr/>
          </p:nvSpPr>
          <p:spPr bwMode="auto">
            <a:xfrm>
              <a:off x="2304" y="880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</a:t>
              </a:r>
            </a:p>
          </p:txBody>
        </p:sp>
        <p:sp>
          <p:nvSpPr>
            <p:cNvPr id="13447" name="Text Box 34"/>
            <p:cNvSpPr txBox="1">
              <a:spLocks noChangeArrowheads="1"/>
            </p:cNvSpPr>
            <p:nvPr/>
          </p:nvSpPr>
          <p:spPr bwMode="auto">
            <a:xfrm>
              <a:off x="2304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</a:t>
              </a:r>
            </a:p>
          </p:txBody>
        </p:sp>
        <p:sp>
          <p:nvSpPr>
            <p:cNvPr id="13448" name="Text Box 35"/>
            <p:cNvSpPr txBox="1">
              <a:spLocks noChangeArrowheads="1"/>
            </p:cNvSpPr>
            <p:nvPr/>
          </p:nvSpPr>
          <p:spPr bwMode="auto">
            <a:xfrm>
              <a:off x="1248" y="1776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83680" y="1097280"/>
            <a:ext cx="4023360" cy="2535555"/>
            <a:chOff x="6583680" y="1097280"/>
            <a:chExt cx="4023360" cy="2535555"/>
          </a:xfrm>
        </p:grpSpPr>
        <p:sp>
          <p:nvSpPr>
            <p:cNvPr id="13429" name="Freeform 8"/>
            <p:cNvSpPr>
              <a:spLocks/>
            </p:cNvSpPr>
            <p:nvPr/>
          </p:nvSpPr>
          <p:spPr bwMode="auto">
            <a:xfrm>
              <a:off x="6949440" y="1554480"/>
              <a:ext cx="2926080" cy="1554480"/>
            </a:xfrm>
            <a:custGeom>
              <a:avLst/>
              <a:gdLst>
                <a:gd name="T0" fmla="*/ 0 w 1152"/>
                <a:gd name="T1" fmla="*/ 768 h 816"/>
                <a:gd name="T2" fmla="*/ 480 w 1152"/>
                <a:gd name="T3" fmla="*/ 0 h 816"/>
                <a:gd name="T4" fmla="*/ 1152 w 1152"/>
                <a:gd name="T5" fmla="*/ 288 h 816"/>
                <a:gd name="T6" fmla="*/ 1104 w 1152"/>
                <a:gd name="T7" fmla="*/ 816 h 816"/>
                <a:gd name="T8" fmla="*/ 0 w 1152"/>
                <a:gd name="T9" fmla="*/ 768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816">
                  <a:moveTo>
                    <a:pt x="0" y="768"/>
                  </a:moveTo>
                  <a:lnTo>
                    <a:pt x="480" y="0"/>
                  </a:lnTo>
                  <a:lnTo>
                    <a:pt x="1152" y="288"/>
                  </a:lnTo>
                  <a:lnTo>
                    <a:pt x="1104" y="816"/>
                  </a:lnTo>
                  <a:lnTo>
                    <a:pt x="0" y="7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Text Box 17"/>
            <p:cNvSpPr txBox="1">
              <a:spLocks noChangeArrowheads="1"/>
            </p:cNvSpPr>
            <p:nvPr/>
          </p:nvSpPr>
          <p:spPr bwMode="auto">
            <a:xfrm>
              <a:off x="7071360" y="2651760"/>
              <a:ext cx="1097280" cy="49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65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31" name="Text Box 18"/>
            <p:cNvSpPr txBox="1">
              <a:spLocks noChangeArrowheads="1"/>
            </p:cNvSpPr>
            <p:nvPr/>
          </p:nvSpPr>
          <p:spPr bwMode="auto">
            <a:xfrm>
              <a:off x="9265920" y="1920240"/>
              <a:ext cx="678180" cy="61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32" name="Text Box 37"/>
            <p:cNvSpPr txBox="1">
              <a:spLocks noChangeArrowheads="1"/>
            </p:cNvSpPr>
            <p:nvPr/>
          </p:nvSpPr>
          <p:spPr bwMode="auto">
            <a:xfrm>
              <a:off x="6583680" y="2926080"/>
              <a:ext cx="853440" cy="61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3433" name="Text Box 38"/>
            <p:cNvSpPr txBox="1">
              <a:spLocks noChangeArrowheads="1"/>
            </p:cNvSpPr>
            <p:nvPr/>
          </p:nvSpPr>
          <p:spPr bwMode="auto">
            <a:xfrm>
              <a:off x="7802880" y="1097280"/>
              <a:ext cx="853440" cy="61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3434" name="Text Box 39"/>
            <p:cNvSpPr txBox="1">
              <a:spLocks noChangeArrowheads="1"/>
            </p:cNvSpPr>
            <p:nvPr/>
          </p:nvSpPr>
          <p:spPr bwMode="auto">
            <a:xfrm>
              <a:off x="9753600" y="1645920"/>
              <a:ext cx="853440" cy="61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  <p:sp>
          <p:nvSpPr>
            <p:cNvPr id="13435" name="Text Box 40"/>
            <p:cNvSpPr txBox="1">
              <a:spLocks noChangeArrowheads="1"/>
            </p:cNvSpPr>
            <p:nvPr/>
          </p:nvSpPr>
          <p:spPr bwMode="auto">
            <a:xfrm>
              <a:off x="9509760" y="3017520"/>
              <a:ext cx="853440" cy="61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13436" name="Line 41"/>
            <p:cNvSpPr>
              <a:spLocks noChangeShapeType="1"/>
            </p:cNvSpPr>
            <p:nvPr/>
          </p:nvSpPr>
          <p:spPr bwMode="auto">
            <a:xfrm>
              <a:off x="9509760" y="2926080"/>
              <a:ext cx="0" cy="18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Line 42"/>
            <p:cNvSpPr>
              <a:spLocks noChangeShapeType="1"/>
            </p:cNvSpPr>
            <p:nvPr/>
          </p:nvSpPr>
          <p:spPr bwMode="auto">
            <a:xfrm>
              <a:off x="9509760" y="2926080"/>
              <a:ext cx="24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Line 43"/>
            <p:cNvSpPr>
              <a:spLocks noChangeShapeType="1"/>
            </p:cNvSpPr>
            <p:nvPr/>
          </p:nvSpPr>
          <p:spPr bwMode="auto">
            <a:xfrm>
              <a:off x="8077200" y="1659255"/>
              <a:ext cx="182880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Line 44"/>
            <p:cNvSpPr>
              <a:spLocks noChangeShapeType="1"/>
            </p:cNvSpPr>
            <p:nvPr/>
          </p:nvSpPr>
          <p:spPr bwMode="auto">
            <a:xfrm flipV="1">
              <a:off x="8260080" y="1609725"/>
              <a:ext cx="76200" cy="116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19360" y="1005841"/>
            <a:ext cx="4267200" cy="2608971"/>
            <a:chOff x="10119360" y="1005841"/>
            <a:chExt cx="4267200" cy="2608971"/>
          </a:xfrm>
        </p:grpSpPr>
        <p:sp>
          <p:nvSpPr>
            <p:cNvPr id="13417" name="Line 9"/>
            <p:cNvSpPr>
              <a:spLocks noChangeShapeType="1"/>
            </p:cNvSpPr>
            <p:nvPr/>
          </p:nvSpPr>
          <p:spPr bwMode="auto">
            <a:xfrm>
              <a:off x="10515541" y="2998897"/>
              <a:ext cx="3664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Line 10"/>
            <p:cNvSpPr>
              <a:spLocks noChangeShapeType="1"/>
            </p:cNvSpPr>
            <p:nvPr/>
          </p:nvSpPr>
          <p:spPr bwMode="auto">
            <a:xfrm flipV="1">
              <a:off x="10515541" y="1524333"/>
              <a:ext cx="685063" cy="147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Line 11"/>
            <p:cNvSpPr>
              <a:spLocks noChangeShapeType="1"/>
            </p:cNvSpPr>
            <p:nvPr/>
          </p:nvSpPr>
          <p:spPr bwMode="auto">
            <a:xfrm>
              <a:off x="10218405" y="1255179"/>
              <a:ext cx="3070403" cy="7925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Line 12"/>
            <p:cNvSpPr>
              <a:spLocks noChangeShapeType="1"/>
            </p:cNvSpPr>
            <p:nvPr/>
          </p:nvSpPr>
          <p:spPr bwMode="auto">
            <a:xfrm flipH="1" flipV="1">
              <a:off x="13090718" y="1096660"/>
              <a:ext cx="396181" cy="1902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Text Box 14"/>
            <p:cNvSpPr txBox="1">
              <a:spLocks noChangeArrowheads="1"/>
            </p:cNvSpPr>
            <p:nvPr/>
          </p:nvSpPr>
          <p:spPr bwMode="auto">
            <a:xfrm>
              <a:off x="12617717" y="1426169"/>
              <a:ext cx="891407" cy="49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60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22" name="Text Box 15"/>
            <p:cNvSpPr txBox="1">
              <a:spLocks noChangeArrowheads="1"/>
            </p:cNvSpPr>
            <p:nvPr/>
          </p:nvSpPr>
          <p:spPr bwMode="auto">
            <a:xfrm>
              <a:off x="13387854" y="2548106"/>
              <a:ext cx="998706" cy="49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105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23" name="Text Box 16"/>
            <p:cNvSpPr txBox="1">
              <a:spLocks noChangeArrowheads="1"/>
            </p:cNvSpPr>
            <p:nvPr/>
          </p:nvSpPr>
          <p:spPr bwMode="auto">
            <a:xfrm>
              <a:off x="10726012" y="2439124"/>
              <a:ext cx="550939" cy="615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24" name="Freeform 49"/>
            <p:cNvSpPr>
              <a:spLocks/>
            </p:cNvSpPr>
            <p:nvPr/>
          </p:nvSpPr>
          <p:spPr bwMode="auto">
            <a:xfrm rot="4822806">
              <a:off x="10805308" y="1452217"/>
              <a:ext cx="313579" cy="297383"/>
            </a:xfrm>
            <a:custGeom>
              <a:avLst/>
              <a:gdLst>
                <a:gd name="T0" fmla="*/ 192 w 192"/>
                <a:gd name="T1" fmla="*/ 0 h 96"/>
                <a:gd name="T2" fmla="*/ 144 w 192"/>
                <a:gd name="T3" fmla="*/ 96 h 96"/>
                <a:gd name="T4" fmla="*/ 0 w 192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96">
                  <a:moveTo>
                    <a:pt x="192" y="0"/>
                  </a:moveTo>
                  <a:lnTo>
                    <a:pt x="144" y="96"/>
                  </a:lnTo>
                  <a:lnTo>
                    <a:pt x="0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Text Box 51"/>
            <p:cNvSpPr txBox="1">
              <a:spLocks noChangeArrowheads="1"/>
            </p:cNvSpPr>
            <p:nvPr/>
          </p:nvSpPr>
          <p:spPr bwMode="auto">
            <a:xfrm>
              <a:off x="11109813" y="1005841"/>
              <a:ext cx="594272" cy="615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</a:p>
          </p:txBody>
        </p:sp>
        <p:sp>
          <p:nvSpPr>
            <p:cNvPr id="13426" name="Text Box 52"/>
            <p:cNvSpPr txBox="1">
              <a:spLocks noChangeArrowheads="1"/>
            </p:cNvSpPr>
            <p:nvPr/>
          </p:nvSpPr>
          <p:spPr bwMode="auto">
            <a:xfrm>
              <a:off x="13288808" y="1809999"/>
              <a:ext cx="594272" cy="615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K</a:t>
              </a:r>
            </a:p>
          </p:txBody>
        </p:sp>
        <p:sp>
          <p:nvSpPr>
            <p:cNvPr id="13427" name="Text Box 53"/>
            <p:cNvSpPr txBox="1">
              <a:spLocks noChangeArrowheads="1"/>
            </p:cNvSpPr>
            <p:nvPr/>
          </p:nvSpPr>
          <p:spPr bwMode="auto">
            <a:xfrm>
              <a:off x="13288808" y="2998897"/>
              <a:ext cx="594272" cy="615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13428" name="Text Box 54"/>
            <p:cNvSpPr txBox="1">
              <a:spLocks noChangeArrowheads="1"/>
            </p:cNvSpPr>
            <p:nvPr/>
          </p:nvSpPr>
          <p:spPr bwMode="auto">
            <a:xfrm>
              <a:off x="10119360" y="2926242"/>
              <a:ext cx="594272" cy="615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p:graphicFrame>
        <p:nvGraphicFramePr>
          <p:cNvPr id="50" name="Group 113"/>
          <p:cNvGraphicFramePr>
            <a:graphicFrameLocks noGrp="1"/>
          </p:cNvGraphicFramePr>
          <p:nvPr>
            <p:ph idx="1"/>
          </p:nvPr>
        </p:nvGraphicFramePr>
        <p:xfrm>
          <a:off x="304800" y="4966336"/>
          <a:ext cx="13898882" cy="2806066"/>
        </p:xfrm>
        <a:graphic>
          <a:graphicData uri="http://schemas.openxmlformats.org/drawingml/2006/table">
            <a:tbl>
              <a:tblPr/>
              <a:tblGrid>
                <a:gridCol w="2780314"/>
                <a:gridCol w="2780312"/>
                <a:gridCol w="2777630"/>
                <a:gridCol w="2780314"/>
                <a:gridCol w="2780312"/>
              </a:tblGrid>
              <a:tr h="70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A = 110</a:t>
                      </a:r>
                      <a:r>
                        <a:rPr kumimoji="0" lang="en-US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 =120</a:t>
                      </a:r>
                      <a:r>
                        <a:rPr kumimoji="0" lang="en-US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 = 80</a:t>
                      </a:r>
                      <a:r>
                        <a:rPr kumimoji="0" lang="en-US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E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F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A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E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NIK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IKM=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KMN=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" name="Group 86"/>
          <p:cNvGrpSpPr>
            <a:grpSpLocks/>
          </p:cNvGrpSpPr>
          <p:nvPr/>
        </p:nvGrpSpPr>
        <p:grpSpPr bwMode="auto">
          <a:xfrm rot="10677275" flipV="1">
            <a:off x="6007102" y="5699760"/>
            <a:ext cx="360680" cy="93346"/>
            <a:chOff x="1344" y="2928"/>
            <a:chExt cx="912" cy="192"/>
          </a:xfrm>
        </p:grpSpPr>
        <p:sp>
          <p:nvSpPr>
            <p:cNvPr id="13415" name="Line 87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Line 88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89"/>
          <p:cNvGrpSpPr>
            <a:grpSpLocks/>
          </p:cNvGrpSpPr>
          <p:nvPr/>
        </p:nvGrpSpPr>
        <p:grpSpPr bwMode="auto">
          <a:xfrm rot="10677275" flipV="1">
            <a:off x="8811262" y="5040630"/>
            <a:ext cx="360680" cy="93346"/>
            <a:chOff x="1344" y="2928"/>
            <a:chExt cx="912" cy="192"/>
          </a:xfrm>
        </p:grpSpPr>
        <p:sp>
          <p:nvSpPr>
            <p:cNvPr id="13413" name="Line 90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Line 91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92"/>
          <p:cNvGrpSpPr>
            <a:grpSpLocks/>
          </p:cNvGrpSpPr>
          <p:nvPr/>
        </p:nvGrpSpPr>
        <p:grpSpPr bwMode="auto">
          <a:xfrm rot="10677275" flipV="1">
            <a:off x="3233422" y="5059680"/>
            <a:ext cx="360680" cy="93346"/>
            <a:chOff x="1344" y="2928"/>
            <a:chExt cx="912" cy="192"/>
          </a:xfrm>
        </p:grpSpPr>
        <p:sp>
          <p:nvSpPr>
            <p:cNvPr id="13411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95"/>
          <p:cNvGrpSpPr>
            <a:grpSpLocks/>
          </p:cNvGrpSpPr>
          <p:nvPr/>
        </p:nvGrpSpPr>
        <p:grpSpPr bwMode="auto">
          <a:xfrm rot="10677275" flipV="1">
            <a:off x="5976622" y="5036820"/>
            <a:ext cx="360680" cy="93346"/>
            <a:chOff x="1344" y="2928"/>
            <a:chExt cx="912" cy="192"/>
          </a:xfrm>
        </p:grpSpPr>
        <p:sp>
          <p:nvSpPr>
            <p:cNvPr id="13409" name="Line 96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Line 97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98"/>
          <p:cNvGrpSpPr>
            <a:grpSpLocks/>
          </p:cNvGrpSpPr>
          <p:nvPr/>
        </p:nvGrpSpPr>
        <p:grpSpPr bwMode="auto">
          <a:xfrm rot="10677275" flipV="1">
            <a:off x="8780782" y="5703570"/>
            <a:ext cx="360680" cy="93346"/>
            <a:chOff x="1344" y="2928"/>
            <a:chExt cx="912" cy="192"/>
          </a:xfrm>
        </p:grpSpPr>
        <p:sp>
          <p:nvSpPr>
            <p:cNvPr id="13407" name="Line 99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Line 100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101"/>
          <p:cNvGrpSpPr>
            <a:grpSpLocks/>
          </p:cNvGrpSpPr>
          <p:nvPr/>
        </p:nvGrpSpPr>
        <p:grpSpPr bwMode="auto">
          <a:xfrm rot="10677275" flipV="1">
            <a:off x="11554462" y="5017770"/>
            <a:ext cx="360680" cy="93346"/>
            <a:chOff x="1344" y="2928"/>
            <a:chExt cx="912" cy="192"/>
          </a:xfrm>
        </p:grpSpPr>
        <p:sp>
          <p:nvSpPr>
            <p:cNvPr id="13405" name="Line 102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Line 103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104"/>
          <p:cNvGrpSpPr>
            <a:grpSpLocks/>
          </p:cNvGrpSpPr>
          <p:nvPr/>
        </p:nvGrpSpPr>
        <p:grpSpPr bwMode="auto">
          <a:xfrm rot="10677275" flipV="1">
            <a:off x="3233422" y="5699760"/>
            <a:ext cx="360680" cy="93346"/>
            <a:chOff x="1344" y="2928"/>
            <a:chExt cx="912" cy="192"/>
          </a:xfrm>
        </p:grpSpPr>
        <p:sp>
          <p:nvSpPr>
            <p:cNvPr id="13403" name="Line 105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Line 106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107"/>
          <p:cNvGrpSpPr>
            <a:grpSpLocks/>
          </p:cNvGrpSpPr>
          <p:nvPr/>
        </p:nvGrpSpPr>
        <p:grpSpPr bwMode="auto">
          <a:xfrm rot="10677275" flipV="1">
            <a:off x="11615422" y="5699760"/>
            <a:ext cx="360680" cy="93346"/>
            <a:chOff x="1344" y="2928"/>
            <a:chExt cx="912" cy="192"/>
          </a:xfrm>
        </p:grpSpPr>
        <p:sp>
          <p:nvSpPr>
            <p:cNvPr id="13401" name="Line 10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10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Text Box 128"/>
          <p:cNvSpPr txBox="1">
            <a:spLocks noChangeArrowheads="1"/>
          </p:cNvSpPr>
          <p:nvPr/>
        </p:nvSpPr>
        <p:spPr bwMode="auto">
          <a:xfrm>
            <a:off x="12984480" y="504825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50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88" name="Text Box 129"/>
          <p:cNvSpPr txBox="1">
            <a:spLocks noChangeArrowheads="1"/>
          </p:cNvSpPr>
          <p:nvPr/>
        </p:nvSpPr>
        <p:spPr bwMode="auto">
          <a:xfrm>
            <a:off x="13014960" y="578548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93" name="Group 110"/>
          <p:cNvGrpSpPr>
            <a:grpSpLocks/>
          </p:cNvGrpSpPr>
          <p:nvPr/>
        </p:nvGrpSpPr>
        <p:grpSpPr bwMode="auto">
          <a:xfrm rot="10677275" flipV="1">
            <a:off x="3230881" y="7054216"/>
            <a:ext cx="970280" cy="188594"/>
            <a:chOff x="1344" y="2928"/>
            <a:chExt cx="912" cy="192"/>
          </a:xfrm>
        </p:grpSpPr>
        <p:sp>
          <p:nvSpPr>
            <p:cNvPr id="13399" name="Line 11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11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" name="Group 114"/>
          <p:cNvGrpSpPr>
            <a:grpSpLocks/>
          </p:cNvGrpSpPr>
          <p:nvPr/>
        </p:nvGrpSpPr>
        <p:grpSpPr bwMode="auto">
          <a:xfrm rot="10677275" flipV="1">
            <a:off x="5974081" y="7054216"/>
            <a:ext cx="970280" cy="188594"/>
            <a:chOff x="1344" y="2928"/>
            <a:chExt cx="912" cy="192"/>
          </a:xfrm>
        </p:grpSpPr>
        <p:sp>
          <p:nvSpPr>
            <p:cNvPr id="13397" name="Line 115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Line 116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117"/>
          <p:cNvGrpSpPr>
            <a:grpSpLocks/>
          </p:cNvGrpSpPr>
          <p:nvPr/>
        </p:nvGrpSpPr>
        <p:grpSpPr bwMode="auto">
          <a:xfrm rot="10677275" flipV="1">
            <a:off x="8790941" y="7065646"/>
            <a:ext cx="970280" cy="188594"/>
            <a:chOff x="1344" y="2928"/>
            <a:chExt cx="912" cy="192"/>
          </a:xfrm>
        </p:grpSpPr>
        <p:sp>
          <p:nvSpPr>
            <p:cNvPr id="13395" name="Line 11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11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120"/>
          <p:cNvGrpSpPr>
            <a:grpSpLocks/>
          </p:cNvGrpSpPr>
          <p:nvPr/>
        </p:nvGrpSpPr>
        <p:grpSpPr bwMode="auto">
          <a:xfrm rot="10677275" flipV="1">
            <a:off x="11526801" y="7130416"/>
            <a:ext cx="360680" cy="93344"/>
            <a:chOff x="1344" y="2928"/>
            <a:chExt cx="912" cy="192"/>
          </a:xfrm>
        </p:grpSpPr>
        <p:sp>
          <p:nvSpPr>
            <p:cNvPr id="13393" name="Line 12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12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Text Box 131"/>
          <p:cNvSpPr txBox="1">
            <a:spLocks noChangeArrowheads="1"/>
          </p:cNvSpPr>
          <p:nvPr/>
        </p:nvSpPr>
        <p:spPr bwMode="auto">
          <a:xfrm>
            <a:off x="4693920" y="715708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06" name="Text Box 132"/>
          <p:cNvSpPr txBox="1">
            <a:spLocks noChangeArrowheads="1"/>
          </p:cNvSpPr>
          <p:nvPr/>
        </p:nvSpPr>
        <p:spPr bwMode="auto">
          <a:xfrm>
            <a:off x="7406640" y="713994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120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07" name="Text Box 133"/>
          <p:cNvSpPr txBox="1">
            <a:spLocks noChangeArrowheads="1"/>
          </p:cNvSpPr>
          <p:nvPr/>
        </p:nvSpPr>
        <p:spPr bwMode="auto">
          <a:xfrm>
            <a:off x="10424160" y="709993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75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08" name="Text Box 134"/>
          <p:cNvSpPr txBox="1">
            <a:spLocks noChangeArrowheads="1"/>
          </p:cNvSpPr>
          <p:nvPr/>
        </p:nvSpPr>
        <p:spPr bwMode="auto">
          <a:xfrm>
            <a:off x="13045440" y="712279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75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125" name="Group 101"/>
          <p:cNvGrpSpPr>
            <a:grpSpLocks/>
          </p:cNvGrpSpPr>
          <p:nvPr/>
        </p:nvGrpSpPr>
        <p:grpSpPr bwMode="auto">
          <a:xfrm rot="10677275" flipV="1">
            <a:off x="11554462" y="6423660"/>
            <a:ext cx="360680" cy="93346"/>
            <a:chOff x="1344" y="2928"/>
            <a:chExt cx="912" cy="192"/>
          </a:xfrm>
        </p:grpSpPr>
        <p:sp>
          <p:nvSpPr>
            <p:cNvPr id="13391" name="Line 102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Line 103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92"/>
          <p:cNvGrpSpPr>
            <a:grpSpLocks/>
          </p:cNvGrpSpPr>
          <p:nvPr/>
        </p:nvGrpSpPr>
        <p:grpSpPr bwMode="auto">
          <a:xfrm rot="10677275" flipV="1">
            <a:off x="3233422" y="6475096"/>
            <a:ext cx="360680" cy="93344"/>
            <a:chOff x="1344" y="2928"/>
            <a:chExt cx="912" cy="192"/>
          </a:xfrm>
        </p:grpSpPr>
        <p:sp>
          <p:nvSpPr>
            <p:cNvPr id="13389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92"/>
          <p:cNvGrpSpPr>
            <a:grpSpLocks/>
          </p:cNvGrpSpPr>
          <p:nvPr/>
        </p:nvGrpSpPr>
        <p:grpSpPr bwMode="auto">
          <a:xfrm rot="10677275" flipV="1">
            <a:off x="5976622" y="6429376"/>
            <a:ext cx="360680" cy="93344"/>
            <a:chOff x="1344" y="2928"/>
            <a:chExt cx="912" cy="192"/>
          </a:xfrm>
        </p:grpSpPr>
        <p:sp>
          <p:nvSpPr>
            <p:cNvPr id="13387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" name="Group 92"/>
          <p:cNvGrpSpPr>
            <a:grpSpLocks/>
          </p:cNvGrpSpPr>
          <p:nvPr/>
        </p:nvGrpSpPr>
        <p:grpSpPr bwMode="auto">
          <a:xfrm rot="10677275" flipV="1">
            <a:off x="8780782" y="6429376"/>
            <a:ext cx="360680" cy="93344"/>
            <a:chOff x="1344" y="2928"/>
            <a:chExt cx="912" cy="192"/>
          </a:xfrm>
        </p:grpSpPr>
        <p:sp>
          <p:nvSpPr>
            <p:cNvPr id="13385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" name="Text Box 129"/>
          <p:cNvSpPr txBox="1">
            <a:spLocks noChangeArrowheads="1"/>
          </p:cNvSpPr>
          <p:nvPr/>
        </p:nvSpPr>
        <p:spPr bwMode="auto">
          <a:xfrm>
            <a:off x="416560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1" name="Text Box 129"/>
          <p:cNvSpPr txBox="1">
            <a:spLocks noChangeArrowheads="1"/>
          </p:cNvSpPr>
          <p:nvPr/>
        </p:nvSpPr>
        <p:spPr bwMode="auto">
          <a:xfrm>
            <a:off x="685800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2" name="Text Box 129"/>
          <p:cNvSpPr txBox="1">
            <a:spLocks noChangeArrowheads="1"/>
          </p:cNvSpPr>
          <p:nvPr/>
        </p:nvSpPr>
        <p:spPr bwMode="auto">
          <a:xfrm>
            <a:off x="969264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3" name="Text Box 129"/>
          <p:cNvSpPr txBox="1">
            <a:spLocks noChangeArrowheads="1"/>
          </p:cNvSpPr>
          <p:nvPr/>
        </p:nvSpPr>
        <p:spPr bwMode="auto">
          <a:xfrm>
            <a:off x="969264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4" name="Text Box 129"/>
          <p:cNvSpPr txBox="1">
            <a:spLocks noChangeArrowheads="1"/>
          </p:cNvSpPr>
          <p:nvPr/>
        </p:nvSpPr>
        <p:spPr bwMode="auto">
          <a:xfrm>
            <a:off x="694944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 dirty="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5" name="Text Box 129"/>
          <p:cNvSpPr txBox="1">
            <a:spLocks noChangeArrowheads="1"/>
          </p:cNvSpPr>
          <p:nvPr/>
        </p:nvSpPr>
        <p:spPr bwMode="auto">
          <a:xfrm>
            <a:off x="428752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65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6" name="Text Box 129"/>
          <p:cNvSpPr txBox="1">
            <a:spLocks noChangeArrowheads="1"/>
          </p:cNvSpPr>
          <p:nvPr/>
        </p:nvSpPr>
        <p:spPr bwMode="auto">
          <a:xfrm>
            <a:off x="13014960" y="643699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115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3381" name="Text Box 55"/>
          <p:cNvSpPr txBox="1">
            <a:spLocks noChangeArrowheads="1"/>
          </p:cNvSpPr>
          <p:nvPr/>
        </p:nvSpPr>
        <p:spPr bwMode="auto">
          <a:xfrm>
            <a:off x="609600" y="3760471"/>
            <a:ext cx="1950720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382" name="Text Box 56"/>
          <p:cNvSpPr txBox="1">
            <a:spLocks noChangeArrowheads="1"/>
          </p:cNvSpPr>
          <p:nvPr/>
        </p:nvSpPr>
        <p:spPr bwMode="auto">
          <a:xfrm>
            <a:off x="3779520" y="3760471"/>
            <a:ext cx="2072640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2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3383" name="Text Box 57"/>
          <p:cNvSpPr txBox="1">
            <a:spLocks noChangeArrowheads="1"/>
          </p:cNvSpPr>
          <p:nvPr/>
        </p:nvSpPr>
        <p:spPr bwMode="auto">
          <a:xfrm>
            <a:off x="7404102" y="3760470"/>
            <a:ext cx="1983739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3</a:t>
            </a:r>
          </a:p>
        </p:txBody>
      </p:sp>
      <p:sp>
        <p:nvSpPr>
          <p:cNvPr id="13384" name="Text Box 57"/>
          <p:cNvSpPr txBox="1">
            <a:spLocks noChangeArrowheads="1"/>
          </p:cNvSpPr>
          <p:nvPr/>
        </p:nvSpPr>
        <p:spPr bwMode="auto">
          <a:xfrm>
            <a:off x="11305542" y="3760470"/>
            <a:ext cx="1983739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4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105" grpId="0"/>
      <p:bldP spid="106" grpId="0"/>
      <p:bldP spid="107" grpId="0"/>
      <p:bldP spid="108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866</Words>
  <Application>Microsoft Office PowerPoint</Application>
  <PresentationFormat>Custom</PresentationFormat>
  <Paragraphs>270</Paragraphs>
  <Slides>15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0985753148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học 8</dc:title>
  <dc:subject>Tứ Giác</dc:subject>
  <dc:creator>Luân Đặng</dc:creator>
  <cp:lastModifiedBy>User</cp:lastModifiedBy>
  <cp:revision>18</cp:revision>
  <dcterms:created xsi:type="dcterms:W3CDTF">2008-10-23T00:57:35Z</dcterms:created>
  <dcterms:modified xsi:type="dcterms:W3CDTF">2021-09-25T23:09:00Z</dcterms:modified>
</cp:coreProperties>
</file>