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sldIdLst>
    <p:sldId id="256" r:id="rId4"/>
    <p:sldId id="257" r:id="rId5"/>
    <p:sldId id="258" r:id="rId6"/>
    <p:sldId id="259" r:id="rId7"/>
    <p:sldId id="260" r:id="rId8"/>
    <p:sldId id="273" r:id="rId9"/>
    <p:sldId id="266" r:id="rId10"/>
    <p:sldId id="261" r:id="rId11"/>
    <p:sldId id="271" r:id="rId12"/>
    <p:sldId id="262" r:id="rId13"/>
    <p:sldId id="263" r:id="rId14"/>
    <p:sldId id="264" r:id="rId15"/>
    <p:sldId id="265" r:id="rId16"/>
    <p:sldId id="267" r:id="rId17"/>
    <p:sldId id="270" r:id="rId18"/>
    <p:sldId id="274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128" autoAdjust="0"/>
  </p:normalViewPr>
  <p:slideViewPr>
    <p:cSldViewPr>
      <p:cViewPr>
        <p:scale>
          <a:sx n="70" d="100"/>
          <a:sy n="70" d="100"/>
        </p:scale>
        <p:origin x="-136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4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9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0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4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8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14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3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0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1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5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8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58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6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pPr>
              <a:defRPr/>
            </a:pPr>
            <a:fld id="{CEF09EBF-B3BD-485B-AFCC-11F286B21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22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82A015E-5C54-4523-AEE7-9A7C53A6EC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82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9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pPr>
              <a:defRPr/>
            </a:pPr>
            <a:fld id="{A9DD8734-0032-43F6-AD88-CEDCDC7BD3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1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6D73D-88AD-49E2-8AC7-9C7621A0EC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025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14AEE-1419-49AB-8AE9-BA45E777FB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12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F290752-12B6-4505-90AA-5E1E5B6F59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93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A29C2-40A6-4E42-9647-793D98E859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8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23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DA3E41A-8C06-40EC-BC3A-46EED3DBA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24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9893A18-E9E9-4A93-AAF6-5BB1D2998A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08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9D4C9-6486-4E41-9C47-E7944382F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6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F41BC-2360-4E96-BDF3-7C94A43F1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4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8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0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E4CB-3AF2-4767-995D-12A147E88C3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D858B-01A9-4508-B496-41B6FBF0C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E4CB-3AF2-4767-995D-12A147E88C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D858B-01A9-4508-B496-41B6FBF0C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8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818-7FF3-41C9-AA8A-5F022F6B4E3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1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slide" Target="slide4.xml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23.wmf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slide" Target="slide3.xml"/><Relationship Id="rId5" Type="http://schemas.openxmlformats.org/officeDocument/2006/relationships/image" Target="../media/image8.jpeg"/><Relationship Id="rId10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8.wmf"/><Relationship Id="rId3" Type="http://schemas.openxmlformats.org/officeDocument/2006/relationships/image" Target="../media/image8.jpe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9.jpeg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wmf"/><Relationship Id="rId1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9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15" Type="http://schemas.openxmlformats.org/officeDocument/2006/relationships/image" Target="../media/image14.wmf"/><Relationship Id="rId10" Type="http://schemas.openxmlformats.org/officeDocument/2006/relationships/image" Target="../media/image12.wmf"/><Relationship Id="rId19" Type="http://schemas.openxmlformats.org/officeDocument/2006/relationships/slide" Target="slide3.xml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9.jpeg"/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29927"/>
            <a:ext cx="5105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Hình</a:t>
            </a:r>
            <a:r>
              <a:rPr lang="en-US" sz="6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Học</a:t>
            </a:r>
            <a:r>
              <a:rPr lang="vi-VN" sz="6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8</a:t>
            </a:r>
            <a:endParaRPr lang="en-US" sz="6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376296" y="1165495"/>
            <a:ext cx="7132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2057400" y="2590814"/>
            <a:ext cx="2819400" cy="1893887"/>
            <a:chOff x="720" y="1968"/>
            <a:chExt cx="1776" cy="1193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898" y="2160"/>
              <a:ext cx="1440" cy="816"/>
              <a:chOff x="816" y="2160"/>
              <a:chExt cx="1440" cy="960"/>
            </a:xfrm>
          </p:grpSpPr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816" y="312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624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816" y="22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 flipV="1">
                <a:off x="912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720" y="2928"/>
              <a:ext cx="24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1632" y="1968"/>
              <a:ext cx="24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256" y="2928"/>
              <a:ext cx="24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676400" y="1447800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II. </a:t>
            </a:r>
            <a:r>
              <a:rPr lang="en-US" sz="2000" u="sng">
                <a:solidFill>
                  <a:schemeClr val="bg1"/>
                </a:solidFill>
                <a:latin typeface="Times New Roman" pitchFamily="18" charset="0"/>
              </a:rPr>
              <a:t>Hình thang vuông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752600" y="1905000"/>
            <a:ext cx="1676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* Định 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nghĩa:</a:t>
            </a:r>
            <a:endParaRPr 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200400" y="1909763"/>
            <a:ext cx="5486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Hình thang vuông là hình thang có một góc vuông.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429012" y="1905000"/>
            <a:ext cx="115448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SGK / 70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495800" y="2743200"/>
            <a:ext cx="3886200" cy="127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thang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ABCD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: 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      AB // CD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</a:rPr>
              <a:t>góc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 A =  </a:t>
            </a:r>
            <a:r>
              <a:rPr lang="en-US" sz="2000" dirty="0" smtClean="0">
                <a:solidFill>
                  <a:schemeClr val="bg1"/>
                </a:solidFill>
              </a:rPr>
              <a:t>90</a:t>
            </a:r>
            <a:r>
              <a:rPr lang="en-US" sz="2000" baseline="30000" dirty="0" smtClean="0">
                <a:solidFill>
                  <a:schemeClr val="bg1"/>
                </a:solidFill>
              </a:rPr>
              <a:t>0</a:t>
            </a:r>
            <a:endParaRPr lang="en-US" sz="2000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9" name="Picture 28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38400" y="479444"/>
            <a:ext cx="518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Bài học</a:t>
            </a:r>
            <a:r>
              <a:rPr lang="vi-V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4" grpId="1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3096064" y="454859"/>
            <a:ext cx="4003675" cy="933713"/>
          </a:xfrm>
          <a:prstGeom prst="rect">
            <a:avLst/>
          </a:prstGeom>
          <a:noFill/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3810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Luyện Tập </a:t>
            </a:r>
            <a:endParaRPr lang="en-US" sz="3600" b="1" kern="10">
              <a:ln w="381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58162" y="4582180"/>
            <a:ext cx="2719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x = 100</a:t>
            </a:r>
            <a:r>
              <a:rPr lang="en-US" sz="2800" baseline="30000"/>
              <a:t>0</a:t>
            </a:r>
            <a:r>
              <a:rPr lang="en-US" sz="2800"/>
              <a:t>, y = 140</a:t>
            </a:r>
            <a:r>
              <a:rPr lang="en-US" sz="2800" baseline="30000"/>
              <a:t>0</a:t>
            </a:r>
            <a:endParaRPr lang="en-US" sz="2800" b="1"/>
          </a:p>
        </p:txBody>
      </p:sp>
      <p:sp>
        <p:nvSpPr>
          <p:cNvPr id="6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10088" y="3732212"/>
            <a:ext cx="2900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x = 80</a:t>
            </a:r>
            <a:r>
              <a:rPr lang="en-US" sz="2800" baseline="30000"/>
              <a:t>0</a:t>
            </a:r>
            <a:r>
              <a:rPr lang="en-US" sz="2800"/>
              <a:t>, y = 100</a:t>
            </a:r>
            <a:r>
              <a:rPr lang="en-US" sz="2800" baseline="30000"/>
              <a:t>0</a:t>
            </a:r>
            <a:endParaRPr lang="en-US" sz="2800" b="1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86288" y="5342592"/>
            <a:ext cx="3262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x = 100</a:t>
            </a:r>
            <a:r>
              <a:rPr lang="en-US" sz="2800" baseline="30000"/>
              <a:t>0</a:t>
            </a:r>
            <a:r>
              <a:rPr lang="en-US" sz="2800"/>
              <a:t>, y = 130</a:t>
            </a:r>
            <a:r>
              <a:rPr lang="en-US" sz="2800" baseline="30000"/>
              <a:t>0</a:t>
            </a:r>
            <a:endParaRPr lang="en-US" sz="2800" b="1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10000" y="4648200"/>
            <a:ext cx="685800" cy="381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810000" y="3856476"/>
            <a:ext cx="651804" cy="381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800" b="1">
                <a:solidFill>
                  <a:srgbClr val="FF33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810000" y="5441949"/>
            <a:ext cx="699868" cy="425451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800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pic>
        <p:nvPicPr>
          <p:cNvPr id="12" name="Content Placeholder 11" descr="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505200" y="5257803"/>
            <a:ext cx="1371600" cy="763588"/>
          </a:xfrm>
          <a:noFill/>
          <a:ln/>
        </p:spPr>
      </p:pic>
      <p:pic>
        <p:nvPicPr>
          <p:cNvPr id="11" name="Content Placeholder 10" descr="16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4460877"/>
            <a:ext cx="762000" cy="755651"/>
          </a:xfrm>
          <a:prstGeom prst="rect">
            <a:avLst/>
          </a:prstGeom>
          <a:noFill/>
          <a:ln/>
        </p:spPr>
      </p:pic>
      <p:pic>
        <p:nvPicPr>
          <p:cNvPr id="13" name="Picture 12" descr="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657603"/>
            <a:ext cx="1371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29756" y="1447801"/>
            <a:ext cx="7543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>
                <a:solidFill>
                  <a:schemeClr val="bg1"/>
                </a:solidFill>
                <a:latin typeface="Times New Roman" pitchFamily="18" charset="0"/>
              </a:rPr>
              <a:t>Bài 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 : Chọn cặp giá trị x , y biết rằng ABCD là hình thang có đáy là AB , CD : </a:t>
            </a:r>
          </a:p>
        </p:txBody>
      </p: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2362200" y="1905003"/>
            <a:ext cx="4038600" cy="1544276"/>
            <a:chOff x="-720" y="2256"/>
            <a:chExt cx="2544" cy="1274"/>
          </a:xfrm>
        </p:grpSpPr>
        <p:grpSp>
          <p:nvGrpSpPr>
            <p:cNvPr id="21" name="Group 60"/>
            <p:cNvGrpSpPr>
              <a:grpSpLocks/>
            </p:cNvGrpSpPr>
            <p:nvPr/>
          </p:nvGrpSpPr>
          <p:grpSpPr bwMode="auto">
            <a:xfrm>
              <a:off x="96" y="2256"/>
              <a:ext cx="1728" cy="1274"/>
              <a:chOff x="96" y="2256"/>
              <a:chExt cx="1728" cy="1274"/>
            </a:xfrm>
          </p:grpSpPr>
          <p:grpSp>
            <p:nvGrpSpPr>
              <p:cNvPr id="24" name="Group 47"/>
              <p:cNvGrpSpPr>
                <a:grpSpLocks/>
              </p:cNvGrpSpPr>
              <p:nvPr/>
            </p:nvGrpSpPr>
            <p:grpSpPr bwMode="auto">
              <a:xfrm>
                <a:off x="96" y="2256"/>
                <a:ext cx="1728" cy="1274"/>
                <a:chOff x="96" y="2688"/>
                <a:chExt cx="1728" cy="1274"/>
              </a:xfrm>
            </p:grpSpPr>
            <p:grpSp>
              <p:nvGrpSpPr>
                <p:cNvPr id="27" name="Group 24"/>
                <p:cNvGrpSpPr>
                  <a:grpSpLocks/>
                </p:cNvGrpSpPr>
                <p:nvPr/>
              </p:nvGrpSpPr>
              <p:grpSpPr bwMode="auto">
                <a:xfrm>
                  <a:off x="240" y="2928"/>
                  <a:ext cx="1440" cy="720"/>
                  <a:chOff x="240" y="2928"/>
                  <a:chExt cx="1440" cy="720"/>
                </a:xfrm>
              </p:grpSpPr>
              <p:sp>
                <p:nvSpPr>
                  <p:cNvPr id="32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3648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" y="2928"/>
                    <a:ext cx="96" cy="7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2928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12" y="2928"/>
                    <a:ext cx="768" cy="7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92" y="2688"/>
                  <a:ext cx="192" cy="30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2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584" y="2697"/>
                  <a:ext cx="240" cy="30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3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768" y="3648"/>
                  <a:ext cx="240" cy="30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3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96" y="3657"/>
                  <a:ext cx="288" cy="30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25" name="Text Box 55"/>
              <p:cNvSpPr txBox="1">
                <a:spLocks noChangeArrowheads="1"/>
              </p:cNvSpPr>
              <p:nvPr/>
            </p:nvSpPr>
            <p:spPr bwMode="auto">
              <a:xfrm>
                <a:off x="327" y="2417"/>
                <a:ext cx="240" cy="3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26" name="Text Box 56"/>
              <p:cNvSpPr txBox="1">
                <a:spLocks noChangeArrowheads="1"/>
              </p:cNvSpPr>
              <p:nvPr/>
            </p:nvSpPr>
            <p:spPr bwMode="auto">
              <a:xfrm>
                <a:off x="768" y="2885"/>
                <a:ext cx="240" cy="3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20" name="Text Box 96"/>
            <p:cNvSpPr txBox="1">
              <a:spLocks noChangeArrowheads="1"/>
            </p:cNvSpPr>
            <p:nvPr/>
          </p:nvSpPr>
          <p:spPr bwMode="auto">
            <a:xfrm>
              <a:off x="-720" y="2256"/>
              <a:ext cx="336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a)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7920" y="2768988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80</a:t>
            </a:r>
            <a:r>
              <a:rPr lang="en-US" sz="1600" baseline="30000">
                <a:solidFill>
                  <a:schemeClr val="bg1"/>
                </a:solidFill>
              </a:rPr>
              <a:t>0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76668" y="2113914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40</a:t>
            </a:r>
            <a:r>
              <a:rPr lang="en-US" sz="1600" baseline="30000">
                <a:solidFill>
                  <a:schemeClr val="bg1"/>
                </a:solidFill>
              </a:rPr>
              <a:t>0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38" name="Picture 37" descr="home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 animBg="1"/>
      <p:bldP spid="9" grpId="0" animBg="1"/>
      <p:bldP spid="9" grpId="1" animBg="1"/>
      <p:bldP spid="10" grpId="0" animBg="1"/>
      <p:bldP spid="10" grpId="1" animBg="1"/>
      <p:bldP spid="17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00200" y="533409"/>
            <a:ext cx="6934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u="sng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2000" u="sng" dirty="0">
                <a:solidFill>
                  <a:schemeClr val="bg1"/>
                </a:solidFill>
                <a:latin typeface="Times New Roman" pitchFamily="18" charset="0"/>
              </a:rPr>
              <a:t> 1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: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giá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trị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x , y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ABCD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thang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đáy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AB , CD : </a:t>
            </a:r>
          </a:p>
        </p:txBody>
      </p:sp>
      <p:sp>
        <p:nvSpPr>
          <p:cNvPr id="5" name="Text Box 97"/>
          <p:cNvSpPr txBox="1">
            <a:spLocks noChangeArrowheads="1"/>
          </p:cNvSpPr>
          <p:nvPr/>
        </p:nvSpPr>
        <p:spPr bwMode="auto">
          <a:xfrm>
            <a:off x="1981200" y="1459468"/>
            <a:ext cx="533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b)</a:t>
            </a: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3276600" y="1295414"/>
            <a:ext cx="2514600" cy="2198687"/>
            <a:chOff x="2016" y="2073"/>
            <a:chExt cx="1584" cy="1385"/>
          </a:xfrm>
        </p:grpSpPr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2016" y="2073"/>
              <a:ext cx="1584" cy="1385"/>
              <a:chOff x="2016" y="2073"/>
              <a:chExt cx="1584" cy="1385"/>
            </a:xfrm>
          </p:grpSpPr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2016" y="2073"/>
                <a:ext cx="1584" cy="1385"/>
                <a:chOff x="2064" y="2496"/>
                <a:chExt cx="1584" cy="1385"/>
              </a:xfrm>
            </p:grpSpPr>
            <p:grpSp>
              <p:nvGrpSpPr>
                <p:cNvPr id="15" name="Group 29"/>
                <p:cNvGrpSpPr>
                  <a:grpSpLocks/>
                </p:cNvGrpSpPr>
                <p:nvPr/>
              </p:nvGrpSpPr>
              <p:grpSpPr bwMode="auto">
                <a:xfrm>
                  <a:off x="2256" y="2496"/>
                  <a:ext cx="1344" cy="1152"/>
                  <a:chOff x="2256" y="2496"/>
                  <a:chExt cx="1344" cy="1152"/>
                </a:xfrm>
              </p:grpSpPr>
              <p:sp>
                <p:nvSpPr>
                  <p:cNvPr id="20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6" y="2496"/>
                    <a:ext cx="432" cy="1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3648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4" y="2640"/>
                    <a:ext cx="384" cy="10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2640"/>
                    <a:ext cx="86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408" y="2496"/>
                  <a:ext cx="240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1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880" y="3648"/>
                  <a:ext cx="288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1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064" y="3600"/>
                  <a:ext cx="192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1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304" y="2688"/>
                  <a:ext cx="240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auto">
              <a:xfrm>
                <a:off x="2256" y="2976"/>
                <a:ext cx="240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4" name="Text Box 54"/>
              <p:cNvSpPr txBox="1">
                <a:spLocks noChangeArrowheads="1"/>
              </p:cNvSpPr>
              <p:nvPr/>
            </p:nvSpPr>
            <p:spPr bwMode="auto">
              <a:xfrm>
                <a:off x="3024" y="2265"/>
                <a:ext cx="240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y</a:t>
                </a:r>
              </a:p>
            </p:txBody>
          </p:sp>
        </p:grpSp>
        <p:graphicFrame>
          <p:nvGraphicFramePr>
            <p:cNvPr id="10" name="Object 64"/>
            <p:cNvGraphicFramePr>
              <a:graphicFrameLocks noChangeAspect="1"/>
            </p:cNvGraphicFramePr>
            <p:nvPr/>
          </p:nvGraphicFramePr>
          <p:xfrm>
            <a:off x="2592" y="2192"/>
            <a:ext cx="200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7" name="Equation" r:id="rId6" imgW="253780" imgH="203024" progId="Equation.3">
                    <p:embed/>
                  </p:oleObj>
                </mc:Choice>
                <mc:Fallback>
                  <p:oleObj name="Equation" r:id="rId6" imgW="253780" imgH="203024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192"/>
                          <a:ext cx="200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519625" y="4505980"/>
            <a:ext cx="2719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x = 7</a:t>
            </a:r>
            <a:r>
              <a:rPr lang="en-US" sz="2800" smtClean="0"/>
              <a:t>0</a:t>
            </a:r>
            <a:r>
              <a:rPr lang="en-US" sz="2800" baseline="30000" smtClean="0"/>
              <a:t>0</a:t>
            </a:r>
            <a:r>
              <a:rPr lang="en-US" sz="2800"/>
              <a:t>, y = </a:t>
            </a:r>
            <a:r>
              <a:rPr lang="en-US" sz="2800" smtClean="0"/>
              <a:t>50</a:t>
            </a:r>
            <a:r>
              <a:rPr lang="en-US" sz="2800" baseline="30000" smtClean="0"/>
              <a:t>0</a:t>
            </a:r>
            <a:endParaRPr lang="en-US" sz="2800" b="1"/>
          </a:p>
        </p:txBody>
      </p:sp>
      <p:sp>
        <p:nvSpPr>
          <p:cNvPr id="25" name="Text Box 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510088" y="3732212"/>
            <a:ext cx="2900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x = </a:t>
            </a:r>
            <a:r>
              <a:rPr lang="en-US" sz="2800" smtClean="0"/>
              <a:t>50</a:t>
            </a:r>
            <a:r>
              <a:rPr lang="en-US" sz="2800" baseline="30000" smtClean="0"/>
              <a:t>0</a:t>
            </a:r>
            <a:r>
              <a:rPr lang="en-US" sz="2800"/>
              <a:t>, y = 7</a:t>
            </a:r>
            <a:r>
              <a:rPr lang="en-US" sz="2800" smtClean="0"/>
              <a:t>0</a:t>
            </a:r>
            <a:r>
              <a:rPr lang="en-US" sz="2800" baseline="30000" smtClean="0"/>
              <a:t>0</a:t>
            </a:r>
            <a:endParaRPr lang="en-US" sz="2800" b="1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586288" y="5266392"/>
            <a:ext cx="3262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x = </a:t>
            </a:r>
            <a:r>
              <a:rPr lang="en-US" sz="2800" smtClean="0"/>
              <a:t>60</a:t>
            </a:r>
            <a:r>
              <a:rPr lang="en-US" sz="2800" baseline="30000" smtClean="0"/>
              <a:t>0</a:t>
            </a:r>
            <a:r>
              <a:rPr lang="en-US" sz="2800"/>
              <a:t>, y = </a:t>
            </a:r>
            <a:r>
              <a:rPr lang="en-US" sz="2800" smtClean="0"/>
              <a:t>60</a:t>
            </a:r>
            <a:r>
              <a:rPr lang="en-US" sz="2800" baseline="30000" smtClean="0"/>
              <a:t>0</a:t>
            </a:r>
            <a:endParaRPr lang="en-US" sz="2800" b="1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3771461" y="4642340"/>
            <a:ext cx="685800" cy="381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3810000" y="3856476"/>
            <a:ext cx="651804" cy="381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800" b="1">
                <a:solidFill>
                  <a:srgbClr val="FF33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3810000" y="5441949"/>
            <a:ext cx="699868" cy="425451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800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pic>
        <p:nvPicPr>
          <p:cNvPr id="31" name="Content Placeholder 30" descr="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505200" y="5181603"/>
            <a:ext cx="1371600" cy="763588"/>
          </a:xfrm>
          <a:noFill/>
          <a:ln/>
        </p:spPr>
      </p:pic>
      <p:pic>
        <p:nvPicPr>
          <p:cNvPr id="30" name="Content Placeholder 29" descr="16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4421189"/>
            <a:ext cx="762000" cy="755651"/>
          </a:xfrm>
          <a:prstGeom prst="rect">
            <a:avLst/>
          </a:prstGeom>
          <a:noFill/>
          <a:ln/>
        </p:spPr>
      </p:pic>
      <p:pic>
        <p:nvPicPr>
          <p:cNvPr id="32" name="Picture 31" descr="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3657603"/>
            <a:ext cx="1371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2" descr="home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343400" y="2831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5" grpId="1"/>
      <p:bldP spid="26" grpId="0"/>
      <p:bldP spid="26" grpId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7"/>
          <p:cNvSpPr txBox="1">
            <a:spLocks noChangeArrowheads="1"/>
          </p:cNvSpPr>
          <p:nvPr/>
        </p:nvSpPr>
        <p:spPr bwMode="auto">
          <a:xfrm>
            <a:off x="1524000" y="609600"/>
            <a:ext cx="2286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u="sng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2000" b="1" u="sng" dirty="0">
                <a:solidFill>
                  <a:schemeClr val="bg1"/>
                </a:solidFill>
                <a:latin typeface="Times New Roman" pitchFamily="18" charset="0"/>
              </a:rPr>
              <a:t> 9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: (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SGK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/ 71)</a:t>
            </a:r>
          </a:p>
        </p:txBody>
      </p:sp>
      <p:sp>
        <p:nvSpPr>
          <p:cNvPr id="5" name="Text Box 118"/>
          <p:cNvSpPr txBox="1">
            <a:spLocks noChangeArrowheads="1"/>
          </p:cNvSpPr>
          <p:nvPr/>
        </p:nvSpPr>
        <p:spPr bwMode="auto">
          <a:xfrm>
            <a:off x="1524000" y="1066800"/>
            <a:ext cx="6934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</a:rPr>
              <a:t>Tứ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giác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ABCD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AB = BC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AC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tia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phân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giác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góc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A.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Chứng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minh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ABCD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thang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</p:txBody>
      </p:sp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4862449" y="2057400"/>
            <a:ext cx="3657600" cy="1208088"/>
            <a:chOff x="144" y="2400"/>
            <a:chExt cx="2304" cy="761"/>
          </a:xfrm>
        </p:grpSpPr>
        <p:grpSp>
          <p:nvGrpSpPr>
            <p:cNvPr id="7" name="Group 156"/>
            <p:cNvGrpSpPr>
              <a:grpSpLocks/>
            </p:cNvGrpSpPr>
            <p:nvPr/>
          </p:nvGrpSpPr>
          <p:grpSpPr bwMode="auto">
            <a:xfrm>
              <a:off x="144" y="2400"/>
              <a:ext cx="1968" cy="761"/>
              <a:chOff x="144" y="2400"/>
              <a:chExt cx="1968" cy="761"/>
            </a:xfrm>
          </p:grpSpPr>
          <p:grpSp>
            <p:nvGrpSpPr>
              <p:cNvPr id="13" name="Group 153"/>
              <p:cNvGrpSpPr>
                <a:grpSpLocks/>
              </p:cNvGrpSpPr>
              <p:nvPr/>
            </p:nvGrpSpPr>
            <p:grpSpPr bwMode="auto">
              <a:xfrm>
                <a:off x="192" y="2400"/>
                <a:ext cx="1920" cy="720"/>
                <a:chOff x="192" y="2400"/>
                <a:chExt cx="1920" cy="720"/>
              </a:xfrm>
            </p:grpSpPr>
            <p:sp>
              <p:nvSpPr>
                <p:cNvPr id="17" name="Line 139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40"/>
                <p:cNvSpPr>
                  <a:spLocks noChangeShapeType="1"/>
                </p:cNvSpPr>
                <p:nvPr/>
              </p:nvSpPr>
              <p:spPr bwMode="auto">
                <a:xfrm>
                  <a:off x="192" y="2919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55"/>
              <p:cNvGrpSpPr>
                <a:grpSpLocks/>
              </p:cNvGrpSpPr>
              <p:nvPr/>
            </p:nvGrpSpPr>
            <p:grpSpPr bwMode="auto">
              <a:xfrm>
                <a:off x="144" y="2592"/>
                <a:ext cx="384" cy="569"/>
                <a:chOff x="144" y="2592"/>
                <a:chExt cx="384" cy="569"/>
              </a:xfrm>
            </p:grpSpPr>
            <p:sp>
              <p:nvSpPr>
                <p:cNvPr id="1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192" y="2592"/>
                  <a:ext cx="336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  <a:latin typeface="Times New Roman" pitchFamily="18" charset="0"/>
                    </a:rPr>
                    <a:t>GT</a:t>
                  </a:r>
                </a:p>
              </p:txBody>
            </p:sp>
            <p:sp>
              <p:nvSpPr>
                <p:cNvPr id="16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144" y="2928"/>
                  <a:ext cx="336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  <a:latin typeface="Times New Roman" pitchFamily="18" charset="0"/>
                    </a:rPr>
                    <a:t>KL</a:t>
                  </a:r>
                </a:p>
              </p:txBody>
            </p:sp>
          </p:grpSp>
        </p:grpSp>
        <p:grpSp>
          <p:nvGrpSpPr>
            <p:cNvPr id="8" name="Group 154"/>
            <p:cNvGrpSpPr>
              <a:grpSpLocks/>
            </p:cNvGrpSpPr>
            <p:nvPr/>
          </p:nvGrpSpPr>
          <p:grpSpPr bwMode="auto">
            <a:xfrm>
              <a:off x="528" y="2400"/>
              <a:ext cx="1920" cy="761"/>
              <a:chOff x="528" y="2400"/>
              <a:chExt cx="1920" cy="761"/>
            </a:xfrm>
          </p:grpSpPr>
          <p:sp>
            <p:nvSpPr>
              <p:cNvPr id="9" name="Text Box 143"/>
              <p:cNvSpPr txBox="1">
                <a:spLocks noChangeArrowheads="1"/>
              </p:cNvSpPr>
              <p:nvPr/>
            </p:nvSpPr>
            <p:spPr bwMode="auto">
              <a:xfrm>
                <a:off x="528" y="2400"/>
                <a:ext cx="100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Tứ giác ABCD</a:t>
                </a:r>
              </a:p>
            </p:txBody>
          </p:sp>
          <p:sp>
            <p:nvSpPr>
              <p:cNvPr id="10" name="Text Box 144"/>
              <p:cNvSpPr txBox="1">
                <a:spLocks noChangeArrowheads="1"/>
              </p:cNvSpPr>
              <p:nvPr/>
            </p:nvSpPr>
            <p:spPr bwMode="auto">
              <a:xfrm>
                <a:off x="576" y="2544"/>
                <a:ext cx="816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AB = BC</a:t>
                </a:r>
              </a:p>
            </p:txBody>
          </p:sp>
          <p:sp>
            <p:nvSpPr>
              <p:cNvPr id="11" name="Text Box 145"/>
              <p:cNvSpPr txBox="1">
                <a:spLocks noChangeArrowheads="1"/>
              </p:cNvSpPr>
              <p:nvPr/>
            </p:nvSpPr>
            <p:spPr bwMode="auto">
              <a:xfrm>
                <a:off x="528" y="2688"/>
                <a:ext cx="1920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AC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</a:rPr>
                  <a:t>tia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</a:rPr>
                  <a:t>phân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</a:rPr>
                  <a:t>giác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</a:rPr>
                  <a:t>góc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 A</a:t>
                </a:r>
              </a:p>
            </p:txBody>
          </p:sp>
          <p:sp>
            <p:nvSpPr>
              <p:cNvPr id="12" name="Text Box 146"/>
              <p:cNvSpPr txBox="1">
                <a:spLocks noChangeArrowheads="1"/>
              </p:cNvSpPr>
              <p:nvPr/>
            </p:nvSpPr>
            <p:spPr bwMode="auto">
              <a:xfrm>
                <a:off x="624" y="2928"/>
                <a:ext cx="1344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ABCD là hình thang</a:t>
                </a:r>
              </a:p>
            </p:txBody>
          </p:sp>
        </p:grpSp>
      </p:grpSp>
      <p:grpSp>
        <p:nvGrpSpPr>
          <p:cNvPr id="19" name="Group 152"/>
          <p:cNvGrpSpPr>
            <a:grpSpLocks/>
          </p:cNvGrpSpPr>
          <p:nvPr/>
        </p:nvGrpSpPr>
        <p:grpSpPr bwMode="auto">
          <a:xfrm>
            <a:off x="1504188" y="1828800"/>
            <a:ext cx="2895600" cy="1817688"/>
            <a:chOff x="2352" y="2688"/>
            <a:chExt cx="1824" cy="1145"/>
          </a:xfrm>
        </p:grpSpPr>
        <p:grpSp>
          <p:nvGrpSpPr>
            <p:cNvPr id="20" name="Group 148"/>
            <p:cNvGrpSpPr>
              <a:grpSpLocks/>
            </p:cNvGrpSpPr>
            <p:nvPr/>
          </p:nvGrpSpPr>
          <p:grpSpPr bwMode="auto">
            <a:xfrm>
              <a:off x="2352" y="2688"/>
              <a:ext cx="1824" cy="1145"/>
              <a:chOff x="2208" y="2688"/>
              <a:chExt cx="1824" cy="1145"/>
            </a:xfrm>
          </p:grpSpPr>
          <p:grpSp>
            <p:nvGrpSpPr>
              <p:cNvPr id="22" name="Group 138"/>
              <p:cNvGrpSpPr>
                <a:grpSpLocks/>
              </p:cNvGrpSpPr>
              <p:nvPr/>
            </p:nvGrpSpPr>
            <p:grpSpPr bwMode="auto">
              <a:xfrm>
                <a:off x="2208" y="2688"/>
                <a:ext cx="1824" cy="1145"/>
                <a:chOff x="624" y="2688"/>
                <a:chExt cx="1824" cy="1145"/>
              </a:xfrm>
            </p:grpSpPr>
            <p:sp>
              <p:nvSpPr>
                <p:cNvPr id="24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816" y="3360"/>
                  <a:ext cx="240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grpSp>
              <p:nvGrpSpPr>
                <p:cNvPr id="25" name="Group 137"/>
                <p:cNvGrpSpPr>
                  <a:grpSpLocks/>
                </p:cNvGrpSpPr>
                <p:nvPr/>
              </p:nvGrpSpPr>
              <p:grpSpPr bwMode="auto">
                <a:xfrm>
                  <a:off x="624" y="2688"/>
                  <a:ext cx="1824" cy="1145"/>
                  <a:chOff x="624" y="2688"/>
                  <a:chExt cx="1824" cy="1145"/>
                </a:xfrm>
              </p:grpSpPr>
              <p:sp>
                <p:nvSpPr>
                  <p:cNvPr id="26" name="Text Box 1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2889"/>
                    <a:ext cx="240" cy="23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27" name="Text Box 1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3408"/>
                    <a:ext cx="288" cy="23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grpSp>
                <p:nvGrpSpPr>
                  <p:cNvPr id="28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624" y="2688"/>
                    <a:ext cx="1824" cy="1145"/>
                    <a:chOff x="624" y="2688"/>
                    <a:chExt cx="1824" cy="1145"/>
                  </a:xfrm>
                </p:grpSpPr>
                <p:sp>
                  <p:nvSpPr>
                    <p:cNvPr id="29" name="Line 1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16" y="2928"/>
                      <a:ext cx="192" cy="6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0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16" y="2928"/>
                      <a:ext cx="960" cy="6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600"/>
                      <a:ext cx="13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2" name="Line 1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776" y="2928"/>
                      <a:ext cx="432" cy="6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3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2928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4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864" y="3360"/>
                      <a:ext cx="144" cy="1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6"/>
                        </a:cxn>
                        <a:cxn ang="0">
                          <a:pos x="96" y="8"/>
                        </a:cxn>
                        <a:cxn ang="0">
                          <a:pos x="144" y="104"/>
                        </a:cxn>
                      </a:cxnLst>
                      <a:rect l="0" t="0" r="r" b="b"/>
                      <a:pathLst>
                        <a:path w="144" h="104">
                          <a:moveTo>
                            <a:pt x="0" y="56"/>
                          </a:moveTo>
                          <a:cubicBezTo>
                            <a:pt x="36" y="28"/>
                            <a:pt x="72" y="0"/>
                            <a:pt x="96" y="8"/>
                          </a:cubicBezTo>
                          <a:cubicBezTo>
                            <a:pt x="120" y="16"/>
                            <a:pt x="136" y="88"/>
                            <a:pt x="144" y="10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5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960" y="3488"/>
                      <a:ext cx="112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96" y="16"/>
                        </a:cxn>
                        <a:cxn ang="0">
                          <a:pos x="96" y="112"/>
                        </a:cxn>
                      </a:cxnLst>
                      <a:rect l="0" t="0" r="r" b="b"/>
                      <a:pathLst>
                        <a:path w="112" h="112">
                          <a:moveTo>
                            <a:pt x="0" y="16"/>
                          </a:moveTo>
                          <a:cubicBezTo>
                            <a:pt x="40" y="8"/>
                            <a:pt x="80" y="0"/>
                            <a:pt x="96" y="16"/>
                          </a:cubicBezTo>
                          <a:cubicBezTo>
                            <a:pt x="112" y="32"/>
                            <a:pt x="96" y="96"/>
                            <a:pt x="96" y="1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Text Box 1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4" y="3600"/>
                      <a:ext cx="240" cy="23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p:txBody>
                </p:sp>
                <p:sp>
                  <p:nvSpPr>
                    <p:cNvPr id="37" name="Text Box 1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0" y="2736"/>
                      <a:ext cx="384" cy="23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p:txBody>
                </p:sp>
                <p:sp>
                  <p:nvSpPr>
                    <p:cNvPr id="38" name="Text Box 1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2688"/>
                      <a:ext cx="240" cy="23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p:txBody>
                </p:sp>
                <p:sp>
                  <p:nvSpPr>
                    <p:cNvPr id="39" name="Text Box 1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08" y="3504"/>
                      <a:ext cx="240" cy="23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p:txBody>
                </p:sp>
              </p:grpSp>
            </p:grpSp>
          </p:grpSp>
          <p:sp>
            <p:nvSpPr>
              <p:cNvPr id="23" name="Line 147"/>
              <p:cNvSpPr>
                <a:spLocks noChangeShapeType="1"/>
              </p:cNvSpPr>
              <p:nvPr/>
            </p:nvSpPr>
            <p:spPr bwMode="auto">
              <a:xfrm>
                <a:off x="2880" y="28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Line 151"/>
            <p:cNvSpPr>
              <a:spLocks noChangeShapeType="1"/>
            </p:cNvSpPr>
            <p:nvPr/>
          </p:nvSpPr>
          <p:spPr bwMode="auto">
            <a:xfrm>
              <a:off x="2640" y="312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178"/>
          <p:cNvGrpSpPr>
            <a:grpSpLocks/>
          </p:cNvGrpSpPr>
          <p:nvPr/>
        </p:nvGrpSpPr>
        <p:grpSpPr bwMode="auto">
          <a:xfrm>
            <a:off x="3248024" y="3657602"/>
            <a:ext cx="3533785" cy="400054"/>
            <a:chOff x="2976" y="2688"/>
            <a:chExt cx="1994" cy="252"/>
          </a:xfrm>
        </p:grpSpPr>
        <p:sp>
          <p:nvSpPr>
            <p:cNvPr id="41" name="Text Box 158"/>
            <p:cNvSpPr txBox="1">
              <a:spLocks noChangeArrowheads="1"/>
            </p:cNvSpPr>
            <p:nvPr/>
          </p:nvSpPr>
          <p:spPr bwMode="auto">
            <a:xfrm>
              <a:off x="2976" y="2688"/>
              <a:ext cx="912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err="1">
                  <a:latin typeface="Times New Roman" pitchFamily="18" charset="0"/>
                </a:rPr>
                <a:t>Có</a:t>
              </a:r>
              <a:r>
                <a:rPr lang="en-US" sz="2000" dirty="0">
                  <a:latin typeface="Times New Roman" pitchFamily="18" charset="0"/>
                </a:rPr>
                <a:t> AB = BC</a:t>
              </a:r>
            </a:p>
          </p:txBody>
        </p:sp>
        <p:graphicFrame>
          <p:nvGraphicFramePr>
            <p:cNvPr id="42" name="Object 169"/>
            <p:cNvGraphicFramePr>
              <a:graphicFrameLocks noChangeAspect="1"/>
            </p:cNvGraphicFramePr>
            <p:nvPr/>
          </p:nvGraphicFramePr>
          <p:xfrm>
            <a:off x="3766" y="2736"/>
            <a:ext cx="50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9" name="Equation" r:id="rId4" imgW="621760" imgH="177646" progId="Equation.3">
                    <p:embed/>
                  </p:oleObj>
                </mc:Choice>
                <mc:Fallback>
                  <p:oleObj name="Equation" r:id="rId4" imgW="621760" imgH="177646" progId="Equation.3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6" y="2736"/>
                          <a:ext cx="50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70"/>
            <p:cNvGraphicFramePr>
              <a:graphicFrameLocks noChangeAspect="1"/>
            </p:cNvGraphicFramePr>
            <p:nvPr/>
          </p:nvGraphicFramePr>
          <p:xfrm>
            <a:off x="4497" y="2688"/>
            <a:ext cx="47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0" name="Equation" r:id="rId6" imgW="495085" imgH="241195" progId="Equation.3">
                    <p:embed/>
                  </p:oleObj>
                </mc:Choice>
                <mc:Fallback>
                  <p:oleObj name="Equation" r:id="rId6" imgW="495085" imgH="241195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7" y="2688"/>
                          <a:ext cx="473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73"/>
            <p:cNvGraphicFramePr>
              <a:graphicFrameLocks noChangeAspect="1"/>
            </p:cNvGraphicFramePr>
            <p:nvPr/>
          </p:nvGraphicFramePr>
          <p:xfrm>
            <a:off x="4320" y="2803"/>
            <a:ext cx="156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1" name="Equation" r:id="rId8" imgW="190417" imgH="152334" progId="Equation.3">
                    <p:embed/>
                  </p:oleObj>
                </mc:Choice>
                <mc:Fallback>
                  <p:oleObj name="Equation" r:id="rId8" imgW="190417" imgH="152334" progId="Equation.3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03"/>
                          <a:ext cx="156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181"/>
          <p:cNvGrpSpPr>
            <a:grpSpLocks/>
          </p:cNvGrpSpPr>
          <p:nvPr/>
        </p:nvGrpSpPr>
        <p:grpSpPr bwMode="auto">
          <a:xfrm>
            <a:off x="3260725" y="4079875"/>
            <a:ext cx="2225675" cy="404816"/>
            <a:chOff x="3120" y="3212"/>
            <a:chExt cx="1402" cy="255"/>
          </a:xfrm>
        </p:grpSpPr>
        <p:grpSp>
          <p:nvGrpSpPr>
            <p:cNvPr id="46" name="Group 179"/>
            <p:cNvGrpSpPr>
              <a:grpSpLocks/>
            </p:cNvGrpSpPr>
            <p:nvPr/>
          </p:nvGrpSpPr>
          <p:grpSpPr bwMode="auto">
            <a:xfrm>
              <a:off x="3120" y="3215"/>
              <a:ext cx="730" cy="252"/>
              <a:chOff x="2976" y="3053"/>
              <a:chExt cx="730" cy="252"/>
            </a:xfrm>
          </p:grpSpPr>
          <p:graphicFrame>
            <p:nvGraphicFramePr>
              <p:cNvPr id="50" name="Object 171"/>
              <p:cNvGraphicFramePr>
                <a:graphicFrameLocks noChangeAspect="1"/>
              </p:cNvGraphicFramePr>
              <p:nvPr/>
            </p:nvGraphicFramePr>
            <p:xfrm>
              <a:off x="3224" y="3053"/>
              <a:ext cx="482" cy="2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72" name="Equation" r:id="rId10" imgW="508000" imgH="241300" progId="Equation.3">
                      <p:embed/>
                    </p:oleObj>
                  </mc:Choice>
                  <mc:Fallback>
                    <p:oleObj name="Equation" r:id="rId10" imgW="508000" imgH="241300" progId="Equation.3">
                      <p:embed/>
                      <p:pic>
                        <p:nvPicPr>
                          <p:cNvPr id="0" name="Picture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24" y="3053"/>
                            <a:ext cx="482" cy="2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" name="Text Box 174"/>
              <p:cNvSpPr txBox="1">
                <a:spLocks noChangeArrowheads="1"/>
              </p:cNvSpPr>
              <p:nvPr/>
            </p:nvSpPr>
            <p:spPr bwMode="auto">
              <a:xfrm>
                <a:off x="2976" y="3072"/>
                <a:ext cx="336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 err="1">
                    <a:latin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47" name="Group 180"/>
            <p:cNvGrpSpPr>
              <a:grpSpLocks/>
            </p:cNvGrpSpPr>
            <p:nvPr/>
          </p:nvGrpSpPr>
          <p:grpSpPr bwMode="auto">
            <a:xfrm>
              <a:off x="3792" y="3212"/>
              <a:ext cx="730" cy="233"/>
              <a:chOff x="3648" y="3050"/>
              <a:chExt cx="730" cy="233"/>
            </a:xfrm>
          </p:grpSpPr>
          <p:graphicFrame>
            <p:nvGraphicFramePr>
              <p:cNvPr id="48" name="Object 172"/>
              <p:cNvGraphicFramePr>
                <a:graphicFrameLocks noChangeAspect="1"/>
              </p:cNvGraphicFramePr>
              <p:nvPr/>
            </p:nvGraphicFramePr>
            <p:xfrm>
              <a:off x="3936" y="3063"/>
              <a:ext cx="442" cy="2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73" name="Equation" r:id="rId12" imgW="508000" imgH="241300" progId="Equation.3">
                      <p:embed/>
                    </p:oleObj>
                  </mc:Choice>
                  <mc:Fallback>
                    <p:oleObj name="Equation" r:id="rId12" imgW="508000" imgH="241300" progId="Equation.3">
                      <p:embed/>
                      <p:pic>
                        <p:nvPicPr>
                          <p:cNvPr id="0" name="Picture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3063"/>
                            <a:ext cx="442" cy="2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Text Box 175"/>
              <p:cNvSpPr txBox="1">
                <a:spLocks noChangeArrowheads="1"/>
              </p:cNvSpPr>
              <p:nvPr/>
            </p:nvSpPr>
            <p:spPr bwMode="auto">
              <a:xfrm>
                <a:off x="3648" y="3050"/>
                <a:ext cx="384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 err="1">
                    <a:latin typeface="Times New Roman" pitchFamily="18" charset="0"/>
                  </a:rPr>
                  <a:t>nên</a:t>
                </a:r>
                <a:endParaRPr lang="en-US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52" name="Text Box 176"/>
          <p:cNvSpPr txBox="1">
            <a:spLocks noChangeArrowheads="1"/>
          </p:cNvSpPr>
          <p:nvPr/>
        </p:nvSpPr>
        <p:spPr bwMode="auto">
          <a:xfrm>
            <a:off x="3324225" y="4481463"/>
            <a:ext cx="2209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</a:rPr>
              <a:t>Suy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</a:rPr>
              <a:t> BC // AD.</a:t>
            </a:r>
          </a:p>
        </p:txBody>
      </p:sp>
      <p:sp>
        <p:nvSpPr>
          <p:cNvPr id="53" name="Text Box 177"/>
          <p:cNvSpPr txBox="1">
            <a:spLocks noChangeArrowheads="1"/>
          </p:cNvSpPr>
          <p:nvPr/>
        </p:nvSpPr>
        <p:spPr bwMode="auto">
          <a:xfrm>
            <a:off x="3171825" y="4862463"/>
            <a:ext cx="3276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</a:rPr>
              <a:t>Vậy</a:t>
            </a:r>
            <a:r>
              <a:rPr lang="vi-VN" dirty="0" smtClean="0">
                <a:latin typeface="Times New Roman" pitchFamily="18" charset="0"/>
              </a:rPr>
              <a:t> tứ giác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ABCD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thang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54" name="Picture 53" descr="home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0200" y="410046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l</a:t>
            </a:r>
            <a:r>
              <a:rPr lang="vi-VN" dirty="0" smtClean="0"/>
              <a:t>ại có vị trí so le trong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7664" y="195623"/>
            <a:ext cx="3810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kern="10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Dặn Dò </a:t>
            </a:r>
            <a:endParaRPr lang="en-US" sz="72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1143000" y="1981208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143002" y="2674211"/>
            <a:ext cx="69167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Biết vẽ, chứng minh một tứ giác là hình thang, hình thang vuông.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143000" y="3708746"/>
            <a:ext cx="55619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16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17 SBT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62	 </a:t>
            </a:r>
          </a:p>
        </p:txBody>
      </p:sp>
      <p:pic>
        <p:nvPicPr>
          <p:cNvPr id="8" name="Picture 7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14528" y="3657599"/>
            <a:ext cx="4419600" cy="35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hình thang ABCD ta có :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39450"/>
              </p:ext>
            </p:extLst>
          </p:nvPr>
        </p:nvGraphicFramePr>
        <p:xfrm>
          <a:off x="4072128" y="3657603"/>
          <a:ext cx="14668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2128" y="3657603"/>
                        <a:ext cx="14668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52328"/>
              </p:ext>
            </p:extLst>
          </p:nvPr>
        </p:nvGraphicFramePr>
        <p:xfrm>
          <a:off x="436757" y="4861983"/>
          <a:ext cx="6659563" cy="105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5" imgW="3682800" imgH="583920" progId="Equation.DSMT4">
                  <p:embed/>
                </p:oleObj>
              </mc:Choice>
              <mc:Fallback>
                <p:oleObj name="Equation" r:id="rId5" imgW="3682800" imgH="58392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57" y="4861983"/>
                        <a:ext cx="6659563" cy="1056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4528" y="4229116"/>
            <a:ext cx="6091238" cy="469900"/>
            <a:chOff x="240" y="696"/>
            <a:chExt cx="3837" cy="296"/>
          </a:xfrm>
        </p:grpSpPr>
        <p:sp>
          <p:nvSpPr>
            <p:cNvPr id="3085" name="Text Box 7"/>
            <p:cNvSpPr txBox="1">
              <a:spLocks noChangeArrowheads="1"/>
            </p:cNvSpPr>
            <p:nvPr/>
          </p:nvSpPr>
          <p:spPr bwMode="auto">
            <a:xfrm>
              <a:off x="240" y="696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 </a:t>
              </a:r>
            </a:p>
          </p:txBody>
        </p:sp>
        <p:graphicFrame>
          <p:nvGraphicFramePr>
            <p:cNvPr id="307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9026778"/>
                </p:ext>
              </p:extLst>
            </p:nvPr>
          </p:nvGraphicFramePr>
          <p:xfrm>
            <a:off x="659" y="733"/>
            <a:ext cx="341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4" name="Equation" r:id="rId7" imgW="3035160" imgH="228600" progId="Equation.DSMT4">
                    <p:embed/>
                  </p:oleObj>
                </mc:Choice>
                <mc:Fallback>
                  <p:oleObj name="Equation" r:id="rId7" imgW="3035160" imgH="22860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" y="733"/>
                          <a:ext cx="3418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62128" y="1219201"/>
            <a:ext cx="8686800" cy="646111"/>
            <a:chOff x="48" y="96"/>
            <a:chExt cx="5472" cy="407"/>
          </a:xfrm>
        </p:grpSpPr>
        <p:sp>
          <p:nvSpPr>
            <p:cNvPr id="3084" name="Rectangle 2"/>
            <p:cNvSpPr>
              <a:spLocks noChangeArrowheads="1"/>
            </p:cNvSpPr>
            <p:nvPr/>
          </p:nvSpPr>
          <p:spPr bwMode="auto">
            <a:xfrm>
              <a:off x="48" y="96"/>
              <a:ext cx="547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u="sng" dirty="0" err="1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b="1" i="1" u="sng" dirty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rPr>
                <a:t> 8 :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ABCD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(AB // CD) 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b="1" i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77" name="Object 34"/>
            <p:cNvGraphicFramePr>
              <a:graphicFrameLocks noChangeAspect="1"/>
            </p:cNvGraphicFramePr>
            <p:nvPr/>
          </p:nvGraphicFramePr>
          <p:xfrm>
            <a:off x="2976" y="108"/>
            <a:ext cx="124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" name="Equation" r:id="rId9" imgW="1384300" imgH="241300" progId="Equation.DSMT4">
                    <p:embed/>
                  </p:oleObj>
                </mc:Choice>
                <mc:Fallback>
                  <p:oleObj name="Equation" r:id="rId9" imgW="1384300" imgH="24130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108"/>
                          <a:ext cx="1248" cy="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28" y="1793877"/>
            <a:ext cx="28194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921437"/>
              </p:ext>
            </p:extLst>
          </p:nvPr>
        </p:nvGraphicFramePr>
        <p:xfrm>
          <a:off x="4319778" y="423545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12" imgW="114151" imgH="215619" progId="Equation.DSMT4">
                  <p:embed/>
                </p:oleObj>
              </mc:Choice>
              <mc:Fallback>
                <p:oleObj name="Equation" r:id="rId12" imgW="114151" imgH="215619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778" y="4235451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128" y="228600"/>
            <a:ext cx="408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800"/>
            <a:ext cx="2247900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18773"/>
            <a:ext cx="2247900" cy="398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5" t="7120" r="24504" b="8079"/>
          <a:stretch/>
        </p:blipFill>
        <p:spPr>
          <a:xfrm rot="5400000">
            <a:off x="3584864" y="-266696"/>
            <a:ext cx="1676400" cy="30549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38200" y="1591733"/>
            <a:ext cx="571500" cy="668867"/>
            <a:chOff x="838200" y="1193800"/>
            <a:chExt cx="571500" cy="50165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38200" y="1193800"/>
              <a:ext cx="533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71600" y="1193800"/>
              <a:ext cx="38100" cy="4635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63600" y="1657350"/>
              <a:ext cx="546100" cy="381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4550" y="1200150"/>
              <a:ext cx="19050" cy="495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781428" y="825496"/>
            <a:ext cx="1066800" cy="774696"/>
            <a:chOff x="609600" y="1130303"/>
            <a:chExt cx="990600" cy="58102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85800" y="1130303"/>
              <a:ext cx="91440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00200" y="1206503"/>
              <a:ext cx="0" cy="504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9600" y="1635125"/>
              <a:ext cx="99060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9600" y="1130303"/>
              <a:ext cx="76200" cy="5048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038601" y="3937000"/>
            <a:ext cx="440533" cy="609600"/>
            <a:chOff x="1028700" y="1193800"/>
            <a:chExt cx="440533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104900" y="1193800"/>
              <a:ext cx="364333" cy="0"/>
            </a:xfrm>
            <a:prstGeom prst="line">
              <a:avLst/>
            </a:prstGeom>
            <a:ln w="190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329292" y="1193800"/>
              <a:ext cx="139941" cy="457200"/>
            </a:xfrm>
            <a:prstGeom prst="line">
              <a:avLst/>
            </a:prstGeom>
            <a:ln w="190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28700" y="1612900"/>
              <a:ext cx="317259" cy="38100"/>
            </a:xfrm>
            <a:prstGeom prst="line">
              <a:avLst/>
            </a:prstGeom>
            <a:ln w="190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028700" y="1193800"/>
              <a:ext cx="76200" cy="419100"/>
            </a:xfrm>
            <a:prstGeom prst="line">
              <a:avLst/>
            </a:prstGeom>
            <a:ln w="190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9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9753E-6 L 0.66041 0.159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21" y="7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4374E-7 L 0.34375 0.022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34271 0.125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219201" y="1219209"/>
            <a:ext cx="7391401" cy="3170099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i="1" dirty="0" err="1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sz="6000" b="1" i="1" dirty="0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ơn</a:t>
            </a:r>
            <a:r>
              <a:rPr lang="en-US" sz="6000" b="1" i="1" dirty="0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6000" b="1" i="1" dirty="0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6000" b="1" i="1" dirty="0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6000" b="1" i="1" dirty="0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 chú ý lắng nghe.</a:t>
            </a:r>
          </a:p>
          <a:p>
            <a:pPr algn="ctr"/>
            <a:r>
              <a:rPr lang="en-US" sz="6000" b="1" i="1" dirty="0" err="1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Hẹn</a:t>
            </a:r>
            <a:r>
              <a:rPr lang="en-US" sz="6000" b="1" i="1" dirty="0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gặp</a:t>
            </a:r>
            <a:r>
              <a:rPr lang="en-US" sz="6000" b="1" i="1" dirty="0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en-US" sz="6000" b="1" i="1" dirty="0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i="1" dirty="0" smtClean="0">
                <a:ln w="11430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en-US" sz="8000" b="1" i="1" dirty="0">
              <a:ln w="11430">
                <a:solidFill>
                  <a:srgbClr val="FFFF00"/>
                </a:solidFill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7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092" y="381000"/>
            <a:ext cx="67973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NHẮC LẠI KIẾN THỨC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</a:t>
            </a:r>
            <a:r>
              <a:rPr lang="vi-VN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CŨ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0" y="12954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57212" y="1752601"/>
            <a:ext cx="7367588" cy="3265488"/>
            <a:chOff x="-33" y="960"/>
            <a:chExt cx="4641" cy="2057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-33" y="960"/>
              <a:ext cx="358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1" y="1200"/>
              <a:ext cx="1977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24938" y="4724400"/>
            <a:ext cx="81380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782736" y="2286000"/>
            <a:ext cx="4419600" cy="2333627"/>
            <a:chOff x="225" y="1251"/>
            <a:chExt cx="2784" cy="1470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25" y="1251"/>
              <a:ext cx="2784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</a:rPr>
                <a:t>Áp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dụng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định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lí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tổng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góc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tứ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giác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ABCD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</a:rPr>
                <a:t>:</a:t>
              </a:r>
            </a:p>
          </p:txBody>
        </p:sp>
        <p:graphicFrame>
          <p:nvGraphicFramePr>
            <p:cNvPr id="13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151438"/>
                </p:ext>
              </p:extLst>
            </p:nvPr>
          </p:nvGraphicFramePr>
          <p:xfrm>
            <a:off x="611" y="1905"/>
            <a:ext cx="1872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5" imgW="1803400" imgH="736600" progId="Equation.DSMT4">
                    <p:embed/>
                  </p:oleObj>
                </mc:Choice>
                <mc:Fallback>
                  <p:oleObj name="Equation" r:id="rId5" imgW="1803400" imgH="736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" y="1905"/>
                          <a:ext cx="1872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48564" y="2809153"/>
            <a:ext cx="5604836" cy="774203"/>
            <a:chOff x="480" y="1200"/>
            <a:chExt cx="4944" cy="917"/>
          </a:xfrm>
        </p:grpSpPr>
        <p:sp>
          <p:nvSpPr>
            <p:cNvPr id="5" name="AutoShape 3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480" y="1200"/>
              <a:ext cx="4944" cy="917"/>
            </a:xfrm>
            <a:prstGeom prst="roundRect">
              <a:avLst>
                <a:gd name="adj" fmla="val 10889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154" y="1416"/>
              <a:ext cx="4137" cy="5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Định Nghĩa </a:t>
              </a:r>
              <a:endPara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 rot="5400000">
            <a:off x="2179112" y="2420035"/>
            <a:ext cx="1619251" cy="152400"/>
            <a:chOff x="0" y="1896"/>
            <a:chExt cx="5760" cy="12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133600" y="1615009"/>
            <a:ext cx="6093976" cy="1427163"/>
            <a:chOff x="843" y="192"/>
            <a:chExt cx="4773" cy="899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1270" y="192"/>
              <a:ext cx="4346" cy="899"/>
              <a:chOff x="1270" y="180"/>
              <a:chExt cx="4346" cy="899"/>
            </a:xfrm>
          </p:grpSpPr>
          <p:sp>
            <p:nvSpPr>
              <p:cNvPr id="13" name="AutoShape 10" descr="Recycled paper"/>
              <p:cNvSpPr>
                <a:spLocks noChangeArrowheads="1"/>
              </p:cNvSpPr>
              <p:nvPr/>
            </p:nvSpPr>
            <p:spPr bwMode="gray">
              <a:xfrm>
                <a:off x="1270" y="180"/>
                <a:ext cx="4346" cy="47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4000" b="1">
                    <a:solidFill>
                      <a:srgbClr val="0000FF"/>
                    </a:solidFill>
                  </a:rPr>
                  <a:t> </a:t>
                </a:r>
              </a:p>
            </p:txBody>
          </p:sp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 rot="5400000">
                <a:off x="1048" y="606"/>
                <a:ext cx="887" cy="60"/>
                <a:chOff x="-313" y="668"/>
                <a:chExt cx="6263" cy="74"/>
              </a:xfrm>
            </p:grpSpPr>
            <p:sp>
              <p:nvSpPr>
                <p:cNvPr id="15" name="Rectangle 12"/>
                <p:cNvSpPr>
                  <a:spLocks noChangeArrowheads="1"/>
                </p:cNvSpPr>
                <p:nvPr/>
              </p:nvSpPr>
              <p:spPr bwMode="gray">
                <a:xfrm>
                  <a:off x="-313" y="671"/>
                  <a:ext cx="6046" cy="47"/>
                </a:xfrm>
                <a:prstGeom prst="rect">
                  <a:avLst/>
                </a:prstGeom>
                <a:gradFill rotWithShape="1">
                  <a:gsLst>
                    <a:gs pos="0">
                      <a:srgbClr val="808080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" name="Rectangle 13"/>
                <p:cNvSpPr>
                  <a:spLocks noChangeArrowheads="1"/>
                </p:cNvSpPr>
                <p:nvPr/>
              </p:nvSpPr>
              <p:spPr bwMode="gray">
                <a:xfrm>
                  <a:off x="-151" y="668"/>
                  <a:ext cx="6101" cy="74"/>
                </a:xfrm>
                <a:prstGeom prst="rect">
                  <a:avLst/>
                </a:prstGeom>
                <a:gradFill rotWithShape="1">
                  <a:gsLst>
                    <a:gs pos="0">
                      <a:srgbClr val="CFCFCF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843" y="219"/>
              <a:ext cx="465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600" b="1" smtClean="0">
                  <a:solidFill>
                    <a:srgbClr val="E5091E"/>
                  </a:solidFill>
                </a:rPr>
                <a:t>          Nội Dung</a:t>
              </a:r>
              <a:endParaRPr lang="en-US" sz="3600" b="1">
                <a:solidFill>
                  <a:srgbClr val="E5091E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440005" y="2691637"/>
            <a:ext cx="912807" cy="1087587"/>
            <a:chOff x="148" y="1183"/>
            <a:chExt cx="582" cy="626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 rot="5400000">
              <a:off x="126" y="1205"/>
              <a:ext cx="626" cy="582"/>
              <a:chOff x="1871" y="1824"/>
              <a:chExt cx="2014" cy="1810"/>
            </a:xfrm>
          </p:grpSpPr>
          <p:sp>
            <p:nvSpPr>
              <p:cNvPr id="20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19" y="2516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7" y="2483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2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15" y="3427"/>
                <a:ext cx="306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5" name="Oval 23"/>
              <p:cNvSpPr>
                <a:spLocks noChangeArrowheads="1"/>
              </p:cNvSpPr>
              <p:nvPr/>
            </p:nvSpPr>
            <p:spPr bwMode="gray">
              <a:xfrm>
                <a:off x="2633" y="2107"/>
                <a:ext cx="481" cy="103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6" name="Oval 24"/>
              <p:cNvSpPr>
                <a:spLocks noChangeArrowheads="1"/>
              </p:cNvSpPr>
              <p:nvPr/>
            </p:nvSpPr>
            <p:spPr bwMode="gray">
              <a:xfrm>
                <a:off x="2644" y="2117"/>
                <a:ext cx="481" cy="103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" name="Oval 25"/>
              <p:cNvSpPr>
                <a:spLocks noChangeArrowheads="1"/>
              </p:cNvSpPr>
              <p:nvPr/>
            </p:nvSpPr>
            <p:spPr bwMode="gray">
              <a:xfrm>
                <a:off x="2336" y="2093"/>
                <a:ext cx="1087" cy="103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8" name="Oval 26"/>
              <p:cNvSpPr>
                <a:spLocks noChangeArrowheads="1"/>
              </p:cNvSpPr>
              <p:nvPr/>
            </p:nvSpPr>
            <p:spPr bwMode="gray">
              <a:xfrm rot="16438349">
                <a:off x="2325" y="2150"/>
                <a:ext cx="1119" cy="96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19" name="Text Box 27"/>
            <p:cNvSpPr txBox="1">
              <a:spLocks noChangeArrowheads="1"/>
            </p:cNvSpPr>
            <p:nvPr/>
          </p:nvSpPr>
          <p:spPr bwMode="gray">
            <a:xfrm>
              <a:off x="345" y="1329"/>
              <a:ext cx="223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2523540" y="3807730"/>
            <a:ext cx="5678936" cy="774202"/>
            <a:chOff x="480" y="1200"/>
            <a:chExt cx="4944" cy="917"/>
          </a:xfrm>
        </p:grpSpPr>
        <p:sp>
          <p:nvSpPr>
            <p:cNvPr id="30" name="AutoShape 3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480" y="1200"/>
              <a:ext cx="4944" cy="917"/>
            </a:xfrm>
            <a:prstGeom prst="roundRect">
              <a:avLst>
                <a:gd name="adj" fmla="val 10889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gray">
            <a:xfrm>
              <a:off x="1150" y="1409"/>
              <a:ext cx="4137" cy="5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Hình Thang Vuông</a:t>
              </a:r>
              <a:endPara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32" name="Group 16"/>
          <p:cNvGrpSpPr>
            <a:grpSpLocks/>
          </p:cNvGrpSpPr>
          <p:nvPr/>
        </p:nvGrpSpPr>
        <p:grpSpPr bwMode="auto">
          <a:xfrm>
            <a:off x="2414970" y="3693689"/>
            <a:ext cx="937831" cy="1087587"/>
            <a:chOff x="148" y="1185"/>
            <a:chExt cx="582" cy="626"/>
          </a:xfrm>
        </p:grpSpPr>
        <p:grpSp>
          <p:nvGrpSpPr>
            <p:cNvPr id="33" name="Group 17"/>
            <p:cNvGrpSpPr>
              <a:grpSpLocks/>
            </p:cNvGrpSpPr>
            <p:nvPr/>
          </p:nvGrpSpPr>
          <p:grpSpPr bwMode="auto">
            <a:xfrm rot="5400000">
              <a:off x="126" y="1207"/>
              <a:ext cx="626" cy="582"/>
              <a:chOff x="1871" y="1824"/>
              <a:chExt cx="2014" cy="1810"/>
            </a:xfrm>
          </p:grpSpPr>
          <p:sp>
            <p:nvSpPr>
              <p:cNvPr id="35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19" y="2516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36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7" y="2483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37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15" y="3427"/>
                <a:ext cx="306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" name="Oval 23"/>
              <p:cNvSpPr>
                <a:spLocks noChangeArrowheads="1"/>
              </p:cNvSpPr>
              <p:nvPr/>
            </p:nvSpPr>
            <p:spPr bwMode="gray">
              <a:xfrm>
                <a:off x="2633" y="2120"/>
                <a:ext cx="481" cy="100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41" name="Oval 24"/>
              <p:cNvSpPr>
                <a:spLocks noChangeArrowheads="1"/>
              </p:cNvSpPr>
              <p:nvPr/>
            </p:nvSpPr>
            <p:spPr bwMode="gray">
              <a:xfrm>
                <a:off x="2644" y="2131"/>
                <a:ext cx="481" cy="100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42" name="Oval 25"/>
              <p:cNvSpPr>
                <a:spLocks noChangeArrowheads="1"/>
              </p:cNvSpPr>
              <p:nvPr/>
            </p:nvSpPr>
            <p:spPr bwMode="gray">
              <a:xfrm>
                <a:off x="2336" y="2107"/>
                <a:ext cx="1087" cy="100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gray">
              <a:xfrm>
                <a:off x="2337" y="2131"/>
                <a:ext cx="1096" cy="10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34" name="Text Box 27"/>
            <p:cNvSpPr txBox="1">
              <a:spLocks noChangeArrowheads="1"/>
            </p:cNvSpPr>
            <p:nvPr/>
          </p:nvSpPr>
          <p:spPr bwMode="gray">
            <a:xfrm>
              <a:off x="348" y="1327"/>
              <a:ext cx="228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4" name="Group 2"/>
          <p:cNvGrpSpPr>
            <a:grpSpLocks/>
          </p:cNvGrpSpPr>
          <p:nvPr/>
        </p:nvGrpSpPr>
        <p:grpSpPr bwMode="auto">
          <a:xfrm>
            <a:off x="2496247" y="4804033"/>
            <a:ext cx="5794173" cy="774203"/>
            <a:chOff x="480" y="1200"/>
            <a:chExt cx="4844" cy="917"/>
          </a:xfrm>
        </p:grpSpPr>
        <p:sp>
          <p:nvSpPr>
            <p:cNvPr id="45" name="AutoShape 3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480" y="1200"/>
              <a:ext cx="4754" cy="917"/>
            </a:xfrm>
            <a:prstGeom prst="roundRect">
              <a:avLst>
                <a:gd name="adj" fmla="val 10889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gray">
            <a:xfrm>
              <a:off x="1187" y="1376"/>
              <a:ext cx="4137" cy="5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Luyện Tập</a:t>
              </a:r>
              <a:endPara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47" name="Group 16"/>
          <p:cNvGrpSpPr>
            <a:grpSpLocks/>
          </p:cNvGrpSpPr>
          <p:nvPr/>
        </p:nvGrpSpPr>
        <p:grpSpPr bwMode="auto">
          <a:xfrm>
            <a:off x="2387678" y="4689993"/>
            <a:ext cx="965127" cy="1087587"/>
            <a:chOff x="148" y="1185"/>
            <a:chExt cx="582" cy="626"/>
          </a:xfrm>
        </p:grpSpPr>
        <p:grpSp>
          <p:nvGrpSpPr>
            <p:cNvPr id="48" name="Group 17"/>
            <p:cNvGrpSpPr>
              <a:grpSpLocks/>
            </p:cNvGrpSpPr>
            <p:nvPr/>
          </p:nvGrpSpPr>
          <p:grpSpPr bwMode="auto">
            <a:xfrm rot="5400000">
              <a:off x="126" y="1207"/>
              <a:ext cx="626" cy="582"/>
              <a:chOff x="1871" y="1824"/>
              <a:chExt cx="2014" cy="1810"/>
            </a:xfrm>
          </p:grpSpPr>
          <p:sp>
            <p:nvSpPr>
              <p:cNvPr id="50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19" y="2516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51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7" y="2483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52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15" y="3427"/>
                <a:ext cx="306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53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4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gray">
              <a:xfrm>
                <a:off x="2633" y="2135"/>
                <a:ext cx="481" cy="97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56" name="Oval 24"/>
              <p:cNvSpPr>
                <a:spLocks noChangeArrowheads="1"/>
              </p:cNvSpPr>
              <p:nvPr/>
            </p:nvSpPr>
            <p:spPr bwMode="gray">
              <a:xfrm>
                <a:off x="2644" y="2145"/>
                <a:ext cx="481" cy="97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57" name="Oval 25"/>
              <p:cNvSpPr>
                <a:spLocks noChangeArrowheads="1"/>
              </p:cNvSpPr>
              <p:nvPr/>
            </p:nvSpPr>
            <p:spPr bwMode="gray">
              <a:xfrm>
                <a:off x="2336" y="2121"/>
                <a:ext cx="1087" cy="97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58" name="Oval 26"/>
              <p:cNvSpPr>
                <a:spLocks noChangeArrowheads="1"/>
              </p:cNvSpPr>
              <p:nvPr/>
            </p:nvSpPr>
            <p:spPr bwMode="gray">
              <a:xfrm>
                <a:off x="2337" y="2145"/>
                <a:ext cx="1096" cy="97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49" name="Text Box 27"/>
            <p:cNvSpPr txBox="1">
              <a:spLocks noChangeArrowheads="1"/>
            </p:cNvSpPr>
            <p:nvPr/>
          </p:nvSpPr>
          <p:spPr bwMode="gray">
            <a:xfrm>
              <a:off x="352" y="1327"/>
              <a:ext cx="222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6" name="Group 2"/>
          <p:cNvGrpSpPr>
            <a:grpSpLocks/>
          </p:cNvGrpSpPr>
          <p:nvPr/>
        </p:nvGrpSpPr>
        <p:grpSpPr bwMode="auto">
          <a:xfrm>
            <a:off x="2522032" y="5814581"/>
            <a:ext cx="5794173" cy="774203"/>
            <a:chOff x="480" y="1200"/>
            <a:chExt cx="4844" cy="917"/>
          </a:xfrm>
        </p:grpSpPr>
        <p:sp>
          <p:nvSpPr>
            <p:cNvPr id="77" name="AutoShape 3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480" y="1200"/>
              <a:ext cx="4754" cy="917"/>
            </a:xfrm>
            <a:prstGeom prst="roundRect">
              <a:avLst>
                <a:gd name="adj" fmla="val 10889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8" name="Text Box 4"/>
            <p:cNvSpPr txBox="1">
              <a:spLocks noChangeArrowheads="1"/>
            </p:cNvSpPr>
            <p:nvPr/>
          </p:nvSpPr>
          <p:spPr bwMode="gray">
            <a:xfrm>
              <a:off x="1187" y="1376"/>
              <a:ext cx="4137" cy="5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Dặn Dò</a:t>
              </a:r>
              <a:endPara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79" name="Group 16"/>
          <p:cNvGrpSpPr>
            <a:grpSpLocks/>
          </p:cNvGrpSpPr>
          <p:nvPr/>
        </p:nvGrpSpPr>
        <p:grpSpPr bwMode="auto">
          <a:xfrm>
            <a:off x="2413473" y="5704013"/>
            <a:ext cx="965127" cy="1087587"/>
            <a:chOff x="148" y="1187"/>
            <a:chExt cx="582" cy="626"/>
          </a:xfrm>
        </p:grpSpPr>
        <p:grpSp>
          <p:nvGrpSpPr>
            <p:cNvPr id="80" name="Group 17"/>
            <p:cNvGrpSpPr>
              <a:grpSpLocks/>
            </p:cNvGrpSpPr>
            <p:nvPr/>
          </p:nvGrpSpPr>
          <p:grpSpPr bwMode="auto">
            <a:xfrm rot="5400000">
              <a:off x="126" y="1209"/>
              <a:ext cx="626" cy="582"/>
              <a:chOff x="1871" y="1824"/>
              <a:chExt cx="2014" cy="1810"/>
            </a:xfrm>
          </p:grpSpPr>
          <p:sp>
            <p:nvSpPr>
              <p:cNvPr id="82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19" y="2516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3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7" y="2483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4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15" y="3427"/>
                <a:ext cx="306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5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6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7" name="Oval 23"/>
              <p:cNvSpPr>
                <a:spLocks noChangeArrowheads="1"/>
              </p:cNvSpPr>
              <p:nvPr/>
            </p:nvSpPr>
            <p:spPr bwMode="gray">
              <a:xfrm>
                <a:off x="2633" y="2135"/>
                <a:ext cx="481" cy="97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8" name="Oval 24"/>
              <p:cNvSpPr>
                <a:spLocks noChangeArrowheads="1"/>
              </p:cNvSpPr>
              <p:nvPr/>
            </p:nvSpPr>
            <p:spPr bwMode="gray">
              <a:xfrm>
                <a:off x="2644" y="2145"/>
                <a:ext cx="481" cy="97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9" name="Oval 25"/>
              <p:cNvSpPr>
                <a:spLocks noChangeArrowheads="1"/>
              </p:cNvSpPr>
              <p:nvPr/>
            </p:nvSpPr>
            <p:spPr bwMode="gray">
              <a:xfrm>
                <a:off x="2336" y="2121"/>
                <a:ext cx="1087" cy="97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90" name="Oval 26"/>
              <p:cNvSpPr>
                <a:spLocks noChangeArrowheads="1"/>
              </p:cNvSpPr>
              <p:nvPr/>
            </p:nvSpPr>
            <p:spPr bwMode="gray">
              <a:xfrm>
                <a:off x="2337" y="2145"/>
                <a:ext cx="1096" cy="97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1" name="Text Box 27"/>
            <p:cNvSpPr txBox="1">
              <a:spLocks noChangeArrowheads="1"/>
            </p:cNvSpPr>
            <p:nvPr/>
          </p:nvSpPr>
          <p:spPr bwMode="gray">
            <a:xfrm>
              <a:off x="351" y="1327"/>
              <a:ext cx="222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1676400" y="344269"/>
            <a:ext cx="518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376296" y="1165495"/>
            <a:ext cx="7132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00200" y="1309688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I. </a:t>
            </a:r>
            <a:r>
              <a:rPr lang="en-US" sz="2000" u="sng" dirty="0" err="1">
                <a:solidFill>
                  <a:schemeClr val="bg1"/>
                </a:solidFill>
                <a:latin typeface="Times New Roman" pitchFamily="18" charset="0"/>
              </a:rPr>
              <a:t>Định</a:t>
            </a:r>
            <a:r>
              <a:rPr lang="en-US" sz="2000" u="sng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57400" y="1828800"/>
            <a:ext cx="5562600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thang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tứ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giác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đối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song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song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105400" y="2986095"/>
            <a:ext cx="457200" cy="1817688"/>
            <a:chOff x="3120" y="1968"/>
            <a:chExt cx="288" cy="1145"/>
          </a:xfrm>
        </p:grpSpPr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3216" y="196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3216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3312" y="273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3120" y="2880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4419602" y="2605095"/>
            <a:ext cx="3889375" cy="2159000"/>
            <a:chOff x="2688" y="1728"/>
            <a:chExt cx="2450" cy="1360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216" y="19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928" y="283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H="1">
              <a:off x="2928" y="1968"/>
              <a:ext cx="28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4032" y="1968"/>
              <a:ext cx="86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072" y="1728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936" y="1728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688" y="2784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4944" y="2855"/>
              <a:ext cx="1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6553200" y="2986087"/>
            <a:ext cx="1676400" cy="1371600"/>
            <a:chOff x="4032" y="1968"/>
            <a:chExt cx="1056" cy="864"/>
          </a:xfrm>
        </p:grpSpPr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4032" y="196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 flipV="1">
              <a:off x="4896" y="196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4800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480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1600200" y="2590809"/>
            <a:ext cx="3733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thang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ABCD ( AB // CD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  - AB , CD 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đáy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  - BC , AD 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bên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  - AH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</a:rPr>
              <a:t>cao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8400" y="479444"/>
            <a:ext cx="518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2" name="Picture 31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8200" y="1677982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? 1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24000" y="1687506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a) </a:t>
            </a:r>
            <a:r>
              <a:rPr lang="en-US" sz="2000" dirty="0" err="1">
                <a:latin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tứ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thang</a:t>
            </a:r>
            <a:r>
              <a:rPr lang="en-US" sz="2000" dirty="0">
                <a:latin typeface="Times New Roman" pitchFamily="18" charset="0"/>
              </a:rPr>
              <a:t> 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24000" y="2068506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b) Có nhận xét gì về hai góc kề một cạnh bên của hình thang ?</a:t>
            </a:r>
          </a:p>
        </p:txBody>
      </p:sp>
      <p:grpSp>
        <p:nvGrpSpPr>
          <p:cNvPr id="10" name="Group 156"/>
          <p:cNvGrpSpPr>
            <a:grpSpLocks/>
          </p:cNvGrpSpPr>
          <p:nvPr/>
        </p:nvGrpSpPr>
        <p:grpSpPr bwMode="auto">
          <a:xfrm>
            <a:off x="76200" y="2601913"/>
            <a:ext cx="9067800" cy="2884487"/>
            <a:chOff x="0" y="1737"/>
            <a:chExt cx="5712" cy="1817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0" y="2073"/>
              <a:ext cx="1536" cy="1481"/>
              <a:chOff x="240" y="2496"/>
              <a:chExt cx="1536" cy="1481"/>
            </a:xfrm>
          </p:grpSpPr>
          <p:grpSp>
            <p:nvGrpSpPr>
              <p:cNvPr id="56" name="Group 36"/>
              <p:cNvGrpSpPr>
                <a:grpSpLocks/>
              </p:cNvGrpSpPr>
              <p:nvPr/>
            </p:nvGrpSpPr>
            <p:grpSpPr bwMode="auto">
              <a:xfrm>
                <a:off x="336" y="2695"/>
                <a:ext cx="1296" cy="816"/>
                <a:chOff x="336" y="2537"/>
                <a:chExt cx="1584" cy="816"/>
              </a:xfrm>
            </p:grpSpPr>
            <p:sp>
              <p:nvSpPr>
                <p:cNvPr id="64" name="Line 13"/>
                <p:cNvSpPr>
                  <a:spLocks noChangeShapeType="1"/>
                </p:cNvSpPr>
                <p:nvPr/>
              </p:nvSpPr>
              <p:spPr bwMode="auto">
                <a:xfrm>
                  <a:off x="336" y="3353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4"/>
                <p:cNvSpPr>
                  <a:spLocks noChangeShapeType="1"/>
                </p:cNvSpPr>
                <p:nvPr/>
              </p:nvSpPr>
              <p:spPr bwMode="auto">
                <a:xfrm>
                  <a:off x="491" y="2537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6"/>
                <p:cNvSpPr>
                  <a:spLocks noChangeShapeType="1"/>
                </p:cNvSpPr>
                <p:nvPr/>
              </p:nvSpPr>
              <p:spPr bwMode="auto">
                <a:xfrm>
                  <a:off x="1056" y="2537"/>
                  <a:ext cx="864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7"/>
                <p:cNvSpPr>
                  <a:spLocks noChangeShapeType="1"/>
                </p:cNvSpPr>
                <p:nvPr/>
              </p:nvSpPr>
              <p:spPr bwMode="auto">
                <a:xfrm>
                  <a:off x="480" y="2537"/>
                  <a:ext cx="576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57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0904975"/>
                  </p:ext>
                </p:extLst>
              </p:nvPr>
            </p:nvGraphicFramePr>
            <p:xfrm>
              <a:off x="558" y="2688"/>
              <a:ext cx="240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0" name="Equation" r:id="rId4" imgW="253780" imgH="203024" progId="Equation.3">
                      <p:embed/>
                    </p:oleObj>
                  </mc:Choice>
                  <mc:Fallback>
                    <p:oleObj name="Equation" r:id="rId4" imgW="253780" imgH="203024" progId="Equation.3">
                      <p:embed/>
                      <p:pic>
                        <p:nvPicPr>
                          <p:cNvPr id="0" name="Picture 1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8" y="2688"/>
                            <a:ext cx="240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001021"/>
                  </p:ext>
                </p:extLst>
              </p:nvPr>
            </p:nvGraphicFramePr>
            <p:xfrm>
              <a:off x="600" y="3348"/>
              <a:ext cx="240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1" name="Equation" r:id="rId6" imgW="253780" imgH="203024" progId="Equation.3">
                      <p:embed/>
                    </p:oleObj>
                  </mc:Choice>
                  <mc:Fallback>
                    <p:oleObj name="Equation" r:id="rId6" imgW="253780" imgH="203024" progId="Equation.3">
                      <p:embed/>
                      <p:pic>
                        <p:nvPicPr>
                          <p:cNvPr id="0" name="Picture 1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0" y="3348"/>
                            <a:ext cx="240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" name="Text Box 37"/>
              <p:cNvSpPr txBox="1">
                <a:spLocks noChangeArrowheads="1"/>
              </p:cNvSpPr>
              <p:nvPr/>
            </p:nvSpPr>
            <p:spPr bwMode="auto">
              <a:xfrm>
                <a:off x="798" y="3465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0" name="Text Box 38"/>
              <p:cNvSpPr txBox="1">
                <a:spLocks noChangeArrowheads="1"/>
              </p:cNvSpPr>
              <p:nvPr/>
            </p:nvSpPr>
            <p:spPr bwMode="auto">
              <a:xfrm>
                <a:off x="1536" y="3456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  <p:sp>
            <p:nvSpPr>
              <p:cNvPr id="61" name="Text Box 39"/>
              <p:cNvSpPr txBox="1">
                <a:spLocks noChangeArrowheads="1"/>
              </p:cNvSpPr>
              <p:nvPr/>
            </p:nvSpPr>
            <p:spPr bwMode="auto">
              <a:xfrm>
                <a:off x="240" y="2496"/>
                <a:ext cx="1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2" name="Text Box 40"/>
              <p:cNvSpPr txBox="1">
                <a:spLocks noChangeArrowheads="1"/>
              </p:cNvSpPr>
              <p:nvPr/>
            </p:nvSpPr>
            <p:spPr bwMode="auto">
              <a:xfrm>
                <a:off x="912" y="2505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1008" y="3744"/>
                <a:ext cx="2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a)</a:t>
                </a:r>
              </a:p>
            </p:txBody>
          </p:sp>
        </p:grp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1584" y="1737"/>
              <a:ext cx="1008" cy="1817"/>
              <a:chOff x="1488" y="2160"/>
              <a:chExt cx="1008" cy="1817"/>
            </a:xfrm>
          </p:grpSpPr>
          <p:grpSp>
            <p:nvGrpSpPr>
              <p:cNvPr id="43" name="Group 54"/>
              <p:cNvGrpSpPr>
                <a:grpSpLocks/>
              </p:cNvGrpSpPr>
              <p:nvPr/>
            </p:nvGrpSpPr>
            <p:grpSpPr bwMode="auto">
              <a:xfrm>
                <a:off x="1488" y="2160"/>
                <a:ext cx="1008" cy="1538"/>
                <a:chOff x="1488" y="2112"/>
                <a:chExt cx="1008" cy="1538"/>
              </a:xfrm>
            </p:grpSpPr>
            <p:grpSp>
              <p:nvGrpSpPr>
                <p:cNvPr id="45" name="Group 43"/>
                <p:cNvGrpSpPr>
                  <a:grpSpLocks/>
                </p:cNvGrpSpPr>
                <p:nvPr/>
              </p:nvGrpSpPr>
              <p:grpSpPr bwMode="auto">
                <a:xfrm>
                  <a:off x="1632" y="2318"/>
                  <a:ext cx="720" cy="1160"/>
                  <a:chOff x="2400" y="2122"/>
                  <a:chExt cx="864" cy="1160"/>
                </a:xfrm>
              </p:grpSpPr>
              <p:sp>
                <p:nvSpPr>
                  <p:cNvPr id="5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3274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00" y="2650"/>
                    <a:ext cx="96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0" y="2130"/>
                    <a:ext cx="144" cy="1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22"/>
                    <a:ext cx="720" cy="5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46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6433251"/>
                    </p:ext>
                  </p:extLst>
                </p:nvPr>
              </p:nvGraphicFramePr>
              <p:xfrm>
                <a:off x="1724" y="3313"/>
                <a:ext cx="220" cy="1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02" name="Equation" r:id="rId7" imgW="317225" imgH="203024" progId="Equation.3">
                        <p:embed/>
                      </p:oleObj>
                    </mc:Choice>
                    <mc:Fallback>
                      <p:oleObj name="Equation" r:id="rId7" imgW="317225" imgH="203024" progId="Equation.3">
                        <p:embed/>
                        <p:pic>
                          <p:nvPicPr>
                            <p:cNvPr id="0" name="Picture 1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4" y="3313"/>
                              <a:ext cx="220" cy="14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7" name="Object 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46713040"/>
                    </p:ext>
                  </p:extLst>
                </p:nvPr>
              </p:nvGraphicFramePr>
              <p:xfrm>
                <a:off x="2129" y="3304"/>
                <a:ext cx="200" cy="1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03" name="Equation" r:id="rId9" imgW="253780" imgH="203024" progId="Equation.3">
                        <p:embed/>
                      </p:oleObj>
                    </mc:Choice>
                    <mc:Fallback>
                      <p:oleObj name="Equation" r:id="rId9" imgW="253780" imgH="203024" progId="Equation.3">
                        <p:embed/>
                        <p:pic>
                          <p:nvPicPr>
                            <p:cNvPr id="0" name="Picture 1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29" y="3304"/>
                              <a:ext cx="200" cy="16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584" y="3417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dirty="0"/>
                    <a:t>G</a:t>
                  </a:r>
                </a:p>
              </p:txBody>
            </p:sp>
            <p:sp>
              <p:nvSpPr>
                <p:cNvPr id="4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256" y="3417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H</a:t>
                  </a:r>
                </a:p>
              </p:txBody>
            </p:sp>
            <p:sp>
              <p:nvSpPr>
                <p:cNvPr id="5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160" y="2112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E</a:t>
                  </a:r>
                </a:p>
              </p:txBody>
            </p:sp>
            <p:sp>
              <p:nvSpPr>
                <p:cNvPr id="5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488" y="2592"/>
                  <a:ext cx="28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F</a:t>
                  </a:r>
                </a:p>
              </p:txBody>
            </p:sp>
          </p:grpSp>
          <p:sp>
            <p:nvSpPr>
              <p:cNvPr id="44" name="Text Box 53"/>
              <p:cNvSpPr txBox="1">
                <a:spLocks noChangeArrowheads="1"/>
              </p:cNvSpPr>
              <p:nvPr/>
            </p:nvSpPr>
            <p:spPr bwMode="auto">
              <a:xfrm>
                <a:off x="1920" y="3744"/>
                <a:ext cx="33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b)</a:t>
                </a:r>
              </a:p>
            </p:txBody>
          </p:sp>
        </p:grp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2688" y="2121"/>
              <a:ext cx="1392" cy="1433"/>
              <a:chOff x="2640" y="2544"/>
              <a:chExt cx="1392" cy="1433"/>
            </a:xfrm>
          </p:grpSpPr>
          <p:graphicFrame>
            <p:nvGraphicFramePr>
              <p:cNvPr id="29" name="Object 77"/>
              <p:cNvGraphicFramePr>
                <a:graphicFrameLocks noChangeAspect="1"/>
              </p:cNvGraphicFramePr>
              <p:nvPr/>
            </p:nvGraphicFramePr>
            <p:xfrm>
              <a:off x="2784" y="2784"/>
              <a:ext cx="200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4" name="Equation" r:id="rId11" imgW="253780" imgH="203024" progId="Equation.3">
                      <p:embed/>
                    </p:oleObj>
                  </mc:Choice>
                  <mc:Fallback>
                    <p:oleObj name="Equation" r:id="rId11" imgW="253780" imgH="203024" progId="Equation.3">
                      <p:embed/>
                      <p:pic>
                        <p:nvPicPr>
                          <p:cNvPr id="0" name="Picture 1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2784"/>
                            <a:ext cx="200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7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0887438"/>
                  </p:ext>
                </p:extLst>
              </p:nvPr>
            </p:nvGraphicFramePr>
            <p:xfrm>
              <a:off x="3264" y="3330"/>
              <a:ext cx="240" cy="1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5" name="Equation" r:id="rId12" imgW="317225" imgH="203024" progId="Equation.3">
                      <p:embed/>
                    </p:oleObj>
                  </mc:Choice>
                  <mc:Fallback>
                    <p:oleObj name="Equation" r:id="rId12" imgW="317225" imgH="203024" progId="Equation.3">
                      <p:embed/>
                      <p:pic>
                        <p:nvPicPr>
                          <p:cNvPr id="0" name="Picture 1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3330"/>
                            <a:ext cx="240" cy="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79"/>
              <p:cNvGraphicFramePr>
                <a:graphicFrameLocks noChangeAspect="1"/>
              </p:cNvGraphicFramePr>
              <p:nvPr/>
            </p:nvGraphicFramePr>
            <p:xfrm>
              <a:off x="3788" y="2820"/>
              <a:ext cx="244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6" name="Equation" r:id="rId14" imgW="317225" imgH="203024" progId="Equation.3">
                      <p:embed/>
                    </p:oleObj>
                  </mc:Choice>
                  <mc:Fallback>
                    <p:oleObj name="Equation" r:id="rId14" imgW="317225" imgH="203024" progId="Equation.3">
                      <p:embed/>
                      <p:pic>
                        <p:nvPicPr>
                          <p:cNvPr id="0" name="Picture 1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8" y="2820"/>
                            <a:ext cx="244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2" name="Group 80"/>
              <p:cNvGrpSpPr>
                <a:grpSpLocks/>
              </p:cNvGrpSpPr>
              <p:nvPr/>
            </p:nvGrpSpPr>
            <p:grpSpPr bwMode="auto">
              <a:xfrm>
                <a:off x="2640" y="2544"/>
                <a:ext cx="1392" cy="1433"/>
                <a:chOff x="2640" y="2544"/>
                <a:chExt cx="1392" cy="1433"/>
              </a:xfrm>
            </p:grpSpPr>
            <p:grpSp>
              <p:nvGrpSpPr>
                <p:cNvPr id="33" name="Group 81"/>
                <p:cNvGrpSpPr>
                  <a:grpSpLocks/>
                </p:cNvGrpSpPr>
                <p:nvPr/>
              </p:nvGrpSpPr>
              <p:grpSpPr bwMode="auto">
                <a:xfrm>
                  <a:off x="2736" y="2775"/>
                  <a:ext cx="1296" cy="720"/>
                  <a:chOff x="3696" y="2589"/>
                  <a:chExt cx="1440" cy="720"/>
                </a:xfrm>
              </p:grpSpPr>
              <p:sp>
                <p:nvSpPr>
                  <p:cNvPr id="39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589"/>
                    <a:ext cx="14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589"/>
                    <a:ext cx="240" cy="6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261"/>
                    <a:ext cx="624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60" y="2589"/>
                    <a:ext cx="288" cy="7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640" y="2553"/>
                  <a:ext cx="19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>
                      <a:latin typeface="Times New Roman" pitchFamily="18" charset="0"/>
                    </a:rPr>
                    <a:t>I</a:t>
                  </a:r>
                </a:p>
              </p:txBody>
            </p:sp>
            <p:sp>
              <p:nvSpPr>
                <p:cNvPr id="3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28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N</a:t>
                  </a:r>
                </a:p>
              </p:txBody>
            </p:sp>
            <p:sp>
              <p:nvSpPr>
                <p:cNvPr id="36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736" y="3348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M</a:t>
                  </a:r>
                </a:p>
              </p:txBody>
            </p:sp>
            <p:sp>
              <p:nvSpPr>
                <p:cNvPr id="37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504" y="3396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K</a:t>
                  </a:r>
                </a:p>
              </p:txBody>
            </p:sp>
            <p:sp>
              <p:nvSpPr>
                <p:cNvPr id="3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120" y="3744"/>
                  <a:ext cx="28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c)</a:t>
                  </a:r>
                </a:p>
              </p:txBody>
            </p:sp>
          </p:grpSp>
        </p:grpSp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4176" y="2130"/>
              <a:ext cx="1536" cy="1424"/>
              <a:chOff x="4176" y="2553"/>
              <a:chExt cx="1536" cy="1424"/>
            </a:xfrm>
          </p:grpSpPr>
          <p:graphicFrame>
            <p:nvGraphicFramePr>
              <p:cNvPr id="15" name="Object 92"/>
              <p:cNvGraphicFramePr>
                <a:graphicFrameLocks noChangeAspect="1"/>
              </p:cNvGraphicFramePr>
              <p:nvPr/>
            </p:nvGraphicFramePr>
            <p:xfrm>
              <a:off x="4556" y="2784"/>
              <a:ext cx="244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7" name="Equation" r:id="rId16" imgW="317225" imgH="203024" progId="Equation.3">
                      <p:embed/>
                    </p:oleObj>
                  </mc:Choice>
                  <mc:Fallback>
                    <p:oleObj name="Equation" r:id="rId16" imgW="317225" imgH="203024" progId="Equation.3">
                      <p:embed/>
                      <p:pic>
                        <p:nvPicPr>
                          <p:cNvPr id="0" name="Picture 1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56" y="2784"/>
                            <a:ext cx="244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93"/>
              <p:cNvGraphicFramePr>
                <a:graphicFrameLocks noChangeAspect="1"/>
              </p:cNvGraphicFramePr>
              <p:nvPr/>
            </p:nvGraphicFramePr>
            <p:xfrm>
              <a:off x="5136" y="3252"/>
              <a:ext cx="244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8" name="Equation" r:id="rId17" imgW="317225" imgH="203024" progId="Equation.3">
                      <p:embed/>
                    </p:oleObj>
                  </mc:Choice>
                  <mc:Fallback>
                    <p:oleObj name="Equation" r:id="rId17" imgW="317225" imgH="203024" progId="Equation.3">
                      <p:embed/>
                      <p:pic>
                        <p:nvPicPr>
                          <p:cNvPr id="0" name="Picture 1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6" y="3252"/>
                            <a:ext cx="244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94"/>
              <p:cNvGraphicFramePr>
                <a:graphicFrameLocks noChangeAspect="1"/>
              </p:cNvGraphicFramePr>
              <p:nvPr/>
            </p:nvGraphicFramePr>
            <p:xfrm>
              <a:off x="4368" y="3248"/>
              <a:ext cx="200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9" name="Equation" r:id="rId18" imgW="253780" imgH="203024" progId="Equation.3">
                      <p:embed/>
                    </p:oleObj>
                  </mc:Choice>
                  <mc:Fallback>
                    <p:oleObj name="Equation" r:id="rId18" imgW="253780" imgH="203024" progId="Equation.3">
                      <p:embed/>
                      <p:pic>
                        <p:nvPicPr>
                          <p:cNvPr id="0" name="Picture 1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8" y="3248"/>
                            <a:ext cx="200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" name="Group 95"/>
              <p:cNvGrpSpPr>
                <a:grpSpLocks/>
              </p:cNvGrpSpPr>
              <p:nvPr/>
            </p:nvGrpSpPr>
            <p:grpSpPr bwMode="auto">
              <a:xfrm>
                <a:off x="4176" y="2553"/>
                <a:ext cx="1536" cy="1424"/>
                <a:chOff x="4176" y="2553"/>
                <a:chExt cx="1536" cy="1424"/>
              </a:xfrm>
            </p:grpSpPr>
            <p:grpSp>
              <p:nvGrpSpPr>
                <p:cNvPr id="19" name="Group 96"/>
                <p:cNvGrpSpPr>
                  <a:grpSpLocks/>
                </p:cNvGrpSpPr>
                <p:nvPr/>
              </p:nvGrpSpPr>
              <p:grpSpPr bwMode="auto">
                <a:xfrm>
                  <a:off x="4320" y="2784"/>
                  <a:ext cx="1296" cy="624"/>
                  <a:chOff x="1680" y="1680"/>
                  <a:chExt cx="1488" cy="624"/>
                </a:xfrm>
              </p:grpSpPr>
              <p:sp>
                <p:nvSpPr>
                  <p:cNvPr id="2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1680"/>
                    <a:ext cx="12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304"/>
                    <a:ext cx="12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0" y="1680"/>
                    <a:ext cx="288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1680"/>
                    <a:ext cx="288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176" y="3408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A</a:t>
                  </a:r>
                </a:p>
              </p:txBody>
            </p:sp>
            <p:sp>
              <p:nvSpPr>
                <p:cNvPr id="21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4464" y="2553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B</a:t>
                  </a:r>
                </a:p>
              </p:txBody>
            </p:sp>
            <p:sp>
              <p:nvSpPr>
                <p:cNvPr id="22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5472" y="2553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C</a:t>
                  </a:r>
                </a:p>
              </p:txBody>
            </p:sp>
            <p:sp>
              <p:nvSpPr>
                <p:cNvPr id="23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5280" y="3408"/>
                  <a:ext cx="28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D</a:t>
                  </a:r>
                </a:p>
              </p:txBody>
            </p:sp>
            <p:sp>
              <p:nvSpPr>
                <p:cNvPr id="24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d)</a:t>
                  </a:r>
                </a:p>
              </p:txBody>
            </p:sp>
          </p:grpSp>
        </p:grpSp>
      </p:grpSp>
      <p:sp>
        <p:nvSpPr>
          <p:cNvPr id="68" name="Text Box 158"/>
          <p:cNvSpPr txBox="1">
            <a:spLocks noChangeArrowheads="1"/>
          </p:cNvSpPr>
          <p:nvPr/>
        </p:nvSpPr>
        <p:spPr bwMode="auto">
          <a:xfrm>
            <a:off x="457200" y="5715000"/>
            <a:ext cx="152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thang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9" name="Text Box 159"/>
          <p:cNvSpPr txBox="1">
            <a:spLocks noChangeArrowheads="1"/>
          </p:cNvSpPr>
          <p:nvPr/>
        </p:nvSpPr>
        <p:spPr bwMode="auto">
          <a:xfrm>
            <a:off x="7239000" y="5729288"/>
            <a:ext cx="152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Hình thang</a:t>
            </a:r>
          </a:p>
        </p:txBody>
      </p:sp>
      <p:sp>
        <p:nvSpPr>
          <p:cNvPr id="70" name="Text Box 160"/>
          <p:cNvSpPr txBox="1">
            <a:spLocks noChangeArrowheads="1"/>
          </p:cNvSpPr>
          <p:nvPr/>
        </p:nvSpPr>
        <p:spPr bwMode="auto">
          <a:xfrm>
            <a:off x="2743200" y="5715000"/>
            <a:ext cx="152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Hình thang</a:t>
            </a:r>
          </a:p>
        </p:txBody>
      </p:sp>
      <p:sp>
        <p:nvSpPr>
          <p:cNvPr id="71" name="Text Box 161"/>
          <p:cNvSpPr txBox="1">
            <a:spLocks noChangeArrowheads="1"/>
          </p:cNvSpPr>
          <p:nvPr/>
        </p:nvSpPr>
        <p:spPr bwMode="auto">
          <a:xfrm>
            <a:off x="4495800" y="5715000"/>
            <a:ext cx="2438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Không là hình thang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I. </a:t>
            </a:r>
            <a:r>
              <a:rPr lang="en-US" sz="2000" b="1" u="sng" dirty="0" err="1">
                <a:latin typeface="Times New Roman" pitchFamily="18" charset="0"/>
              </a:rPr>
              <a:t>Định</a:t>
            </a:r>
            <a:r>
              <a:rPr lang="en-US" sz="2000" b="1" u="sng" dirty="0">
                <a:latin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</a:rPr>
              <a:t>nghĩa</a:t>
            </a:r>
            <a:r>
              <a:rPr lang="en-US" sz="2000" b="1" dirty="0">
                <a:latin typeface="Times New Roman" pitchFamily="18" charset="0"/>
              </a:rPr>
              <a:t> :</a:t>
            </a:r>
          </a:p>
        </p:txBody>
      </p:sp>
      <p:pic>
        <p:nvPicPr>
          <p:cNvPr id="74" name="Picture 73" descr="home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2057400" y="4"/>
            <a:ext cx="518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Bài học</a:t>
            </a:r>
            <a:r>
              <a:rPr lang="vi-V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2590800" y="1166750"/>
            <a:ext cx="5562600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thang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tứ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song </a:t>
            </a:r>
            <a:r>
              <a:rPr lang="en-US" sz="2000" dirty="0" err="1">
                <a:latin typeface="Times New Roman" pitchFamily="18" charset="0"/>
              </a:rPr>
              <a:t>song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41325" y="641929"/>
            <a:ext cx="2070100" cy="1663699"/>
            <a:chOff x="3024" y="1200"/>
            <a:chExt cx="1304" cy="1048"/>
          </a:xfrm>
        </p:grpSpPr>
        <p:grpSp>
          <p:nvGrpSpPr>
            <p:cNvPr id="9264" name="Group 28"/>
            <p:cNvGrpSpPr>
              <a:grpSpLocks/>
            </p:cNvGrpSpPr>
            <p:nvPr/>
          </p:nvGrpSpPr>
          <p:grpSpPr bwMode="auto">
            <a:xfrm>
              <a:off x="3024" y="1200"/>
              <a:ext cx="1304" cy="1048"/>
              <a:chOff x="3024" y="1200"/>
              <a:chExt cx="1304" cy="1048"/>
            </a:xfrm>
          </p:grpSpPr>
          <p:grpSp>
            <p:nvGrpSpPr>
              <p:cNvPr id="9267" name="Group 29"/>
              <p:cNvGrpSpPr>
                <a:grpSpLocks/>
              </p:cNvGrpSpPr>
              <p:nvPr/>
            </p:nvGrpSpPr>
            <p:grpSpPr bwMode="auto">
              <a:xfrm>
                <a:off x="3072" y="1344"/>
                <a:ext cx="1008" cy="720"/>
                <a:chOff x="3072" y="1392"/>
                <a:chExt cx="1152" cy="864"/>
              </a:xfrm>
            </p:grpSpPr>
            <p:sp>
              <p:nvSpPr>
                <p:cNvPr id="9272" name="Line 30"/>
                <p:cNvSpPr>
                  <a:spLocks noChangeShapeType="1"/>
                </p:cNvSpPr>
                <p:nvPr/>
              </p:nvSpPr>
              <p:spPr bwMode="auto">
                <a:xfrm>
                  <a:off x="3072" y="225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73" name="Line 31"/>
                <p:cNvSpPr>
                  <a:spLocks noChangeShapeType="1"/>
                </p:cNvSpPr>
                <p:nvPr/>
              </p:nvSpPr>
              <p:spPr bwMode="auto">
                <a:xfrm>
                  <a:off x="3168" y="1392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74" name="Line 32"/>
                <p:cNvSpPr>
                  <a:spLocks noChangeShapeType="1"/>
                </p:cNvSpPr>
                <p:nvPr/>
              </p:nvSpPr>
              <p:spPr bwMode="auto">
                <a:xfrm>
                  <a:off x="3168" y="1392"/>
                  <a:ext cx="24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75" name="Line 33"/>
                <p:cNvSpPr>
                  <a:spLocks noChangeShapeType="1"/>
                </p:cNvSpPr>
                <p:nvPr/>
              </p:nvSpPr>
              <p:spPr bwMode="auto">
                <a:xfrm>
                  <a:off x="3696" y="1392"/>
                  <a:ext cx="528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268" name="Text Box 34"/>
              <p:cNvSpPr txBox="1">
                <a:spLocks noChangeArrowheads="1"/>
              </p:cNvSpPr>
              <p:nvPr/>
            </p:nvSpPr>
            <p:spPr bwMode="auto">
              <a:xfrm>
                <a:off x="4040" y="2056"/>
                <a:ext cx="28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</a:rPr>
                  <a:t>D</a:t>
                </a:r>
              </a:p>
            </p:txBody>
          </p:sp>
          <p:sp>
            <p:nvSpPr>
              <p:cNvPr id="9269" name="Text Box 35"/>
              <p:cNvSpPr txBox="1">
                <a:spLocks noChangeArrowheads="1"/>
              </p:cNvSpPr>
              <p:nvPr/>
            </p:nvSpPr>
            <p:spPr bwMode="auto">
              <a:xfrm>
                <a:off x="3552" y="1200"/>
                <a:ext cx="28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9270" name="Text Box 36"/>
              <p:cNvSpPr txBox="1">
                <a:spLocks noChangeArrowheads="1"/>
              </p:cNvSpPr>
              <p:nvPr/>
            </p:nvSpPr>
            <p:spPr bwMode="auto">
              <a:xfrm>
                <a:off x="3024" y="1200"/>
                <a:ext cx="28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9271" name="Text Box 37"/>
              <p:cNvSpPr txBox="1">
                <a:spLocks noChangeArrowheads="1"/>
              </p:cNvSpPr>
              <p:nvPr/>
            </p:nvSpPr>
            <p:spPr bwMode="auto">
              <a:xfrm>
                <a:off x="3280" y="2064"/>
                <a:ext cx="28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</a:rPr>
                  <a:t>A</a:t>
                </a:r>
              </a:p>
            </p:txBody>
          </p:sp>
        </p:grpSp>
        <p:sp>
          <p:nvSpPr>
            <p:cNvPr id="9265" name="Text Box 38"/>
            <p:cNvSpPr txBox="1">
              <a:spLocks noChangeArrowheads="1"/>
            </p:cNvSpPr>
            <p:nvPr/>
          </p:nvSpPr>
          <p:spPr bwMode="auto">
            <a:xfrm>
              <a:off x="3322" y="1810"/>
              <a:ext cx="3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 smtClean="0">
                  <a:solidFill>
                    <a:srgbClr val="3333CC"/>
                  </a:solidFill>
                </a:rPr>
                <a:t>120</a:t>
              </a:r>
              <a:r>
                <a:rPr lang="en-US" sz="1300" b="1" baseline="30000" smtClean="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  <p:sp>
          <p:nvSpPr>
            <p:cNvPr id="9266" name="Text Box 39"/>
            <p:cNvSpPr txBox="1">
              <a:spLocks noChangeArrowheads="1"/>
            </p:cNvSpPr>
            <p:nvPr/>
          </p:nvSpPr>
          <p:spPr bwMode="auto">
            <a:xfrm>
              <a:off x="3152" y="1312"/>
              <a:ext cx="2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>
                  <a:solidFill>
                    <a:srgbClr val="3333CC"/>
                  </a:solidFill>
                </a:rPr>
                <a:t>60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2286000" y="396879"/>
            <a:ext cx="1752600" cy="1816099"/>
            <a:chOff x="2976" y="2160"/>
            <a:chExt cx="1104" cy="1144"/>
          </a:xfrm>
        </p:grpSpPr>
        <p:grpSp>
          <p:nvGrpSpPr>
            <p:cNvPr id="9252" name="Group 41"/>
            <p:cNvGrpSpPr>
              <a:grpSpLocks/>
            </p:cNvGrpSpPr>
            <p:nvPr/>
          </p:nvGrpSpPr>
          <p:grpSpPr bwMode="auto">
            <a:xfrm>
              <a:off x="2976" y="2160"/>
              <a:ext cx="1104" cy="1144"/>
              <a:chOff x="2976" y="2160"/>
              <a:chExt cx="1104" cy="1144"/>
            </a:xfrm>
          </p:grpSpPr>
          <p:grpSp>
            <p:nvGrpSpPr>
              <p:cNvPr id="9255" name="Group 42"/>
              <p:cNvGrpSpPr>
                <a:grpSpLocks/>
              </p:cNvGrpSpPr>
              <p:nvPr/>
            </p:nvGrpSpPr>
            <p:grpSpPr bwMode="auto">
              <a:xfrm>
                <a:off x="3168" y="2304"/>
                <a:ext cx="864" cy="912"/>
                <a:chOff x="3216" y="2496"/>
                <a:chExt cx="864" cy="912"/>
              </a:xfrm>
            </p:grpSpPr>
            <p:sp>
              <p:nvSpPr>
                <p:cNvPr id="9260" name="Line 43"/>
                <p:cNvSpPr>
                  <a:spLocks noChangeShapeType="1"/>
                </p:cNvSpPr>
                <p:nvPr/>
              </p:nvSpPr>
              <p:spPr bwMode="auto">
                <a:xfrm>
                  <a:off x="3312" y="3408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61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3216" y="2928"/>
                  <a:ext cx="96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62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216" y="2496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63" name="Line 46"/>
                <p:cNvSpPr>
                  <a:spLocks noChangeShapeType="1"/>
                </p:cNvSpPr>
                <p:nvPr/>
              </p:nvSpPr>
              <p:spPr bwMode="auto">
                <a:xfrm>
                  <a:off x="3648" y="2496"/>
                  <a:ext cx="24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256" name="Text Box 47"/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28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</a:rPr>
                  <a:t>H</a:t>
                </a:r>
              </a:p>
            </p:txBody>
          </p:sp>
          <p:sp>
            <p:nvSpPr>
              <p:cNvPr id="9257" name="Text Box 48"/>
              <p:cNvSpPr txBox="1">
                <a:spLocks noChangeArrowheads="1"/>
              </p:cNvSpPr>
              <p:nvPr/>
            </p:nvSpPr>
            <p:spPr bwMode="auto">
              <a:xfrm>
                <a:off x="3072" y="3120"/>
                <a:ext cx="28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</a:rPr>
                  <a:t>G</a:t>
                </a:r>
              </a:p>
            </p:txBody>
          </p:sp>
          <p:sp>
            <p:nvSpPr>
              <p:cNvPr id="9258" name="Text Box 49"/>
              <p:cNvSpPr txBox="1">
                <a:spLocks noChangeArrowheads="1"/>
              </p:cNvSpPr>
              <p:nvPr/>
            </p:nvSpPr>
            <p:spPr bwMode="auto">
              <a:xfrm>
                <a:off x="2976" y="2592"/>
                <a:ext cx="28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</a:rPr>
                  <a:t>F</a:t>
                </a:r>
              </a:p>
            </p:txBody>
          </p:sp>
          <p:sp>
            <p:nvSpPr>
              <p:cNvPr id="9259" name="Text Box 50"/>
              <p:cNvSpPr txBox="1">
                <a:spLocks noChangeArrowheads="1"/>
              </p:cNvSpPr>
              <p:nvPr/>
            </p:nvSpPr>
            <p:spPr bwMode="auto">
              <a:xfrm>
                <a:off x="3552" y="2160"/>
                <a:ext cx="28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300" b="1">
                    <a:solidFill>
                      <a:prstClr val="black"/>
                    </a:solidFill>
                  </a:rPr>
                  <a:t>E</a:t>
                </a:r>
              </a:p>
            </p:txBody>
          </p:sp>
        </p:grpSp>
        <p:sp>
          <p:nvSpPr>
            <p:cNvPr id="9253" name="Text Box 51"/>
            <p:cNvSpPr txBox="1">
              <a:spLocks noChangeArrowheads="1"/>
            </p:cNvSpPr>
            <p:nvPr/>
          </p:nvSpPr>
          <p:spPr bwMode="auto">
            <a:xfrm>
              <a:off x="3216" y="3024"/>
              <a:ext cx="4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>
                  <a:solidFill>
                    <a:srgbClr val="3333CC"/>
                  </a:solidFill>
                </a:rPr>
                <a:t>105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  <p:sp>
          <p:nvSpPr>
            <p:cNvPr id="9254" name="Text Box 52"/>
            <p:cNvSpPr txBox="1">
              <a:spLocks noChangeArrowheads="1"/>
            </p:cNvSpPr>
            <p:nvPr/>
          </p:nvSpPr>
          <p:spPr bwMode="auto">
            <a:xfrm>
              <a:off x="3600" y="3008"/>
              <a:ext cx="2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>
                  <a:solidFill>
                    <a:srgbClr val="3333CC"/>
                  </a:solidFill>
                </a:rPr>
                <a:t>75</a:t>
              </a:r>
              <a:r>
                <a:rPr lang="en-US" sz="1300" b="1" baseline="30000">
                  <a:solidFill>
                    <a:srgbClr val="3333CC"/>
                  </a:solidFill>
                </a:rPr>
                <a:t>0</a:t>
              </a:r>
              <a:endParaRPr lang="en-US" sz="1300" b="1">
                <a:solidFill>
                  <a:srgbClr val="3333CC"/>
                </a:solidFill>
              </a:endParaRPr>
            </a:p>
          </p:txBody>
        </p:sp>
      </p:grpSp>
      <p:sp>
        <p:nvSpPr>
          <p:cNvPr id="4172" name="AutoShape 76"/>
          <p:cNvSpPr>
            <a:spLocks noChangeArrowheads="1"/>
          </p:cNvSpPr>
          <p:nvPr/>
        </p:nvSpPr>
        <p:spPr bwMode="auto">
          <a:xfrm>
            <a:off x="4343400" y="762000"/>
            <a:ext cx="3733800" cy="1422400"/>
          </a:xfrm>
          <a:prstGeom prst="wedgeEllipseCallout">
            <a:avLst>
              <a:gd name="adj1" fmla="val 50434"/>
              <a:gd name="adj2" fmla="val 8581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1627" tIns="40813" rIns="81627" bIns="4081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cs typeface="Arial" charset="0"/>
              </a:rPr>
              <a:t>Có nhận xét gì về hai góc kề một cạnh bên của hình thang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571310"/>
            <a:ext cx="1900662" cy="4286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96" y="3048000"/>
            <a:ext cx="1886982" cy="38354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905000" y="2362200"/>
            <a:ext cx="4267200" cy="1422400"/>
          </a:xfrm>
          <a:prstGeom prst="wedgeEllipseCallout">
            <a:avLst>
              <a:gd name="adj1" fmla="val -63690"/>
              <a:gd name="adj2" fmla="val 75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2209514" y="2743200"/>
            <a:ext cx="3962689" cy="69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3333CC"/>
                </a:solidFill>
              </a:rPr>
              <a:t>Hai</a:t>
            </a:r>
            <a:r>
              <a:rPr lang="en-US" i="1" dirty="0" smtClean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góc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kề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với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một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cạnh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bên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của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hình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thang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thì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bù</a:t>
            </a:r>
            <a:r>
              <a:rPr lang="en-US" i="1" dirty="0">
                <a:solidFill>
                  <a:srgbClr val="3333CC"/>
                </a:solidFill>
              </a:rPr>
              <a:t> </a:t>
            </a:r>
            <a:r>
              <a:rPr lang="en-US" i="1" dirty="0" err="1">
                <a:solidFill>
                  <a:srgbClr val="3333CC"/>
                </a:solidFill>
              </a:rPr>
              <a:t>nhau</a:t>
            </a:r>
            <a:r>
              <a:rPr lang="en-US" i="1" dirty="0">
                <a:solidFill>
                  <a:srgbClr val="3333CC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820" y="2428557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*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Tính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chất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góc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Text Box 69"/>
          <p:cNvSpPr txBox="1">
            <a:spLocks noChangeArrowheads="1"/>
          </p:cNvSpPr>
          <p:nvPr/>
        </p:nvSpPr>
        <p:spPr bwMode="auto">
          <a:xfrm>
            <a:off x="990600" y="2743200"/>
            <a:ext cx="6861175" cy="8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3333CC"/>
                </a:solidFill>
              </a:rPr>
              <a:t>Hai</a:t>
            </a:r>
            <a:r>
              <a:rPr lang="en-US" sz="2400" i="1" dirty="0" smtClean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góc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kề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với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một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cạnh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bên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của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hình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thang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thì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bù</a:t>
            </a:r>
            <a:r>
              <a:rPr lang="en-US" sz="2400" i="1" dirty="0">
                <a:solidFill>
                  <a:srgbClr val="3333CC"/>
                </a:solidFill>
              </a:rPr>
              <a:t> </a:t>
            </a:r>
            <a:r>
              <a:rPr lang="en-US" sz="2400" i="1" dirty="0" err="1">
                <a:solidFill>
                  <a:srgbClr val="3333CC"/>
                </a:solidFill>
              </a:rPr>
              <a:t>nhau</a:t>
            </a:r>
            <a:r>
              <a:rPr lang="en-US" sz="2400" i="1" dirty="0">
                <a:solidFill>
                  <a:srgbClr val="3333CC"/>
                </a:solidFill>
              </a:rPr>
              <a:t>.</a:t>
            </a:r>
          </a:p>
        </p:txBody>
      </p:sp>
      <p:cxnSp>
        <p:nvCxnSpPr>
          <p:cNvPr id="13" name="Straight Connector 12"/>
          <p:cNvCxnSpPr>
            <a:stCxn id="9274" idx="1"/>
          </p:cNvCxnSpPr>
          <p:nvPr/>
        </p:nvCxnSpPr>
        <p:spPr>
          <a:xfrm flipH="1" flipV="1">
            <a:off x="644528" y="870527"/>
            <a:ext cx="339725" cy="1143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743200" y="2073275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2" grpId="0" animBg="1"/>
      <p:bldP spid="9" grpId="0" animBg="1"/>
      <p:bldP spid="9" grpId="1" animBg="1"/>
      <p:bldP spid="4165" grpId="0"/>
      <p:bldP spid="4165" grpId="1"/>
      <p:bldP spid="10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2000" y="51429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I. </a:t>
            </a:r>
            <a:r>
              <a:rPr lang="en-US" sz="2400" b="1" u="sng" dirty="0" err="1">
                <a:latin typeface="Times New Roman" pitchFamily="18" charset="0"/>
              </a:rPr>
              <a:t>Định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838200" y="1219200"/>
            <a:ext cx="533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? 2 </a:t>
            </a:r>
          </a:p>
        </p:txBody>
      </p:sp>
      <p:sp>
        <p:nvSpPr>
          <p:cNvPr id="73" name="Text Box 74"/>
          <p:cNvSpPr txBox="1">
            <a:spLocks noChangeArrowheads="1"/>
          </p:cNvSpPr>
          <p:nvPr/>
        </p:nvSpPr>
        <p:spPr bwMode="auto">
          <a:xfrm>
            <a:off x="1676400" y="1157288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Hình thang ABCD có đáy AB, CD.</a:t>
            </a:r>
          </a:p>
        </p:txBody>
      </p:sp>
      <p:sp>
        <p:nvSpPr>
          <p:cNvPr id="74" name="Text Box 75"/>
          <p:cNvSpPr txBox="1">
            <a:spLocks noChangeArrowheads="1"/>
          </p:cNvSpPr>
          <p:nvPr/>
        </p:nvSpPr>
        <p:spPr bwMode="auto">
          <a:xfrm>
            <a:off x="1752600" y="1518360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a) Cho </a:t>
            </a:r>
            <a:r>
              <a:rPr lang="en-US" sz="2000" dirty="0" err="1">
                <a:latin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</a:rPr>
              <a:t> AD // BC . </a:t>
            </a:r>
            <a:r>
              <a:rPr lang="en-US" sz="2000" dirty="0" err="1">
                <a:latin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AD = BC , AB = CD.</a:t>
            </a:r>
          </a:p>
        </p:txBody>
      </p:sp>
      <p:sp>
        <p:nvSpPr>
          <p:cNvPr id="75" name="Text Box 76"/>
          <p:cNvSpPr txBox="1">
            <a:spLocks noChangeArrowheads="1"/>
          </p:cNvSpPr>
          <p:nvPr/>
        </p:nvSpPr>
        <p:spPr bwMode="auto">
          <a:xfrm>
            <a:off x="1752600" y="1871004"/>
            <a:ext cx="693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b) Cho biết AB = CD . Chứng minh rằng AD // BC , AD = BC.</a:t>
            </a:r>
          </a:p>
        </p:txBody>
      </p:sp>
      <p:grpSp>
        <p:nvGrpSpPr>
          <p:cNvPr id="76" name="Group 167"/>
          <p:cNvGrpSpPr>
            <a:grpSpLocks/>
          </p:cNvGrpSpPr>
          <p:nvPr/>
        </p:nvGrpSpPr>
        <p:grpSpPr bwMode="auto">
          <a:xfrm>
            <a:off x="990600" y="2209807"/>
            <a:ext cx="2514600" cy="1970088"/>
            <a:chOff x="624" y="1776"/>
            <a:chExt cx="1584" cy="1241"/>
          </a:xfrm>
        </p:grpSpPr>
        <p:grpSp>
          <p:nvGrpSpPr>
            <p:cNvPr id="77" name="Group 86"/>
            <p:cNvGrpSpPr>
              <a:grpSpLocks/>
            </p:cNvGrpSpPr>
            <p:nvPr/>
          </p:nvGrpSpPr>
          <p:grpSpPr bwMode="auto">
            <a:xfrm>
              <a:off x="624" y="1776"/>
              <a:ext cx="1584" cy="1097"/>
              <a:chOff x="624" y="1920"/>
              <a:chExt cx="1584" cy="1097"/>
            </a:xfrm>
          </p:grpSpPr>
          <p:grpSp>
            <p:nvGrpSpPr>
              <p:cNvPr id="79" name="Group 81"/>
              <p:cNvGrpSpPr>
                <a:grpSpLocks/>
              </p:cNvGrpSpPr>
              <p:nvPr/>
            </p:nvGrpSpPr>
            <p:grpSpPr bwMode="auto">
              <a:xfrm>
                <a:off x="768" y="2160"/>
                <a:ext cx="1200" cy="624"/>
                <a:chOff x="1776" y="2496"/>
                <a:chExt cx="1488" cy="624"/>
              </a:xfrm>
            </p:grpSpPr>
            <p:sp>
              <p:nvSpPr>
                <p:cNvPr id="84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49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78"/>
                <p:cNvSpPr>
                  <a:spLocks noChangeShapeType="1"/>
                </p:cNvSpPr>
                <p:nvPr/>
              </p:nvSpPr>
              <p:spPr bwMode="auto">
                <a:xfrm>
                  <a:off x="1776" y="31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776" y="2496"/>
                  <a:ext cx="33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928" y="2496"/>
                  <a:ext cx="33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Text Box 82"/>
              <p:cNvSpPr txBox="1">
                <a:spLocks noChangeArrowheads="1"/>
              </p:cNvSpPr>
              <p:nvPr/>
            </p:nvSpPr>
            <p:spPr bwMode="auto">
              <a:xfrm>
                <a:off x="912" y="1920"/>
                <a:ext cx="2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1" name="Text Box 83"/>
              <p:cNvSpPr txBox="1">
                <a:spLocks noChangeArrowheads="1"/>
              </p:cNvSpPr>
              <p:nvPr/>
            </p:nvSpPr>
            <p:spPr bwMode="auto">
              <a:xfrm>
                <a:off x="1920" y="1920"/>
                <a:ext cx="2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" name="Text Box 84"/>
              <p:cNvSpPr txBox="1">
                <a:spLocks noChangeArrowheads="1"/>
              </p:cNvSpPr>
              <p:nvPr/>
            </p:nvSpPr>
            <p:spPr bwMode="auto">
              <a:xfrm>
                <a:off x="1584" y="2784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3" name="Text Box 85"/>
              <p:cNvSpPr txBox="1">
                <a:spLocks noChangeArrowheads="1"/>
              </p:cNvSpPr>
              <p:nvPr/>
            </p:nvSpPr>
            <p:spPr bwMode="auto">
              <a:xfrm>
                <a:off x="624" y="2784"/>
                <a:ext cx="33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78" name="Text Box 100"/>
            <p:cNvSpPr txBox="1">
              <a:spLocks noChangeArrowheads="1"/>
            </p:cNvSpPr>
            <p:nvPr/>
          </p:nvSpPr>
          <p:spPr bwMode="auto">
            <a:xfrm>
              <a:off x="912" y="2784"/>
              <a:ext cx="6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Hình 16</a:t>
              </a:r>
            </a:p>
          </p:txBody>
        </p:sp>
      </p:grpSp>
      <p:grpSp>
        <p:nvGrpSpPr>
          <p:cNvPr id="88" name="Group 168"/>
          <p:cNvGrpSpPr>
            <a:grpSpLocks/>
          </p:cNvGrpSpPr>
          <p:nvPr/>
        </p:nvGrpSpPr>
        <p:grpSpPr bwMode="auto">
          <a:xfrm>
            <a:off x="5486400" y="2286007"/>
            <a:ext cx="2514600" cy="1970088"/>
            <a:chOff x="3456" y="1824"/>
            <a:chExt cx="1584" cy="1241"/>
          </a:xfrm>
        </p:grpSpPr>
        <p:grpSp>
          <p:nvGrpSpPr>
            <p:cNvPr id="89" name="Group 99"/>
            <p:cNvGrpSpPr>
              <a:grpSpLocks/>
            </p:cNvGrpSpPr>
            <p:nvPr/>
          </p:nvGrpSpPr>
          <p:grpSpPr bwMode="auto">
            <a:xfrm>
              <a:off x="3456" y="1824"/>
              <a:ext cx="1584" cy="1097"/>
              <a:chOff x="2832" y="1920"/>
              <a:chExt cx="1584" cy="1097"/>
            </a:xfrm>
          </p:grpSpPr>
          <p:grpSp>
            <p:nvGrpSpPr>
              <p:cNvPr id="91" name="Group 87"/>
              <p:cNvGrpSpPr>
                <a:grpSpLocks/>
              </p:cNvGrpSpPr>
              <p:nvPr/>
            </p:nvGrpSpPr>
            <p:grpSpPr bwMode="auto">
              <a:xfrm>
                <a:off x="2832" y="1920"/>
                <a:ext cx="1584" cy="1097"/>
                <a:chOff x="624" y="1920"/>
                <a:chExt cx="1584" cy="1097"/>
              </a:xfrm>
            </p:grpSpPr>
            <p:grpSp>
              <p:nvGrpSpPr>
                <p:cNvPr id="94" name="Group 88"/>
                <p:cNvGrpSpPr>
                  <a:grpSpLocks/>
                </p:cNvGrpSpPr>
                <p:nvPr/>
              </p:nvGrpSpPr>
              <p:grpSpPr bwMode="auto">
                <a:xfrm>
                  <a:off x="768" y="2160"/>
                  <a:ext cx="1200" cy="624"/>
                  <a:chOff x="1776" y="2496"/>
                  <a:chExt cx="1488" cy="624"/>
                </a:xfrm>
              </p:grpSpPr>
              <p:sp>
                <p:nvSpPr>
                  <p:cNvPr id="99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2496"/>
                    <a:ext cx="1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120"/>
                    <a:ext cx="1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6" y="2496"/>
                    <a:ext cx="336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8" y="2496"/>
                    <a:ext cx="336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912" y="1920"/>
                  <a:ext cx="28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A</a:t>
                  </a:r>
                </a:p>
              </p:txBody>
            </p:sp>
            <p:sp>
              <p:nvSpPr>
                <p:cNvPr id="96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920" y="1920"/>
                  <a:ext cx="28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B</a:t>
                  </a:r>
                </a:p>
              </p:txBody>
            </p:sp>
            <p:sp>
              <p:nvSpPr>
                <p:cNvPr id="97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584" y="2784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C</a:t>
                  </a:r>
                </a:p>
              </p:txBody>
            </p:sp>
            <p:sp>
              <p:nvSpPr>
                <p:cNvPr id="98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624" y="2784"/>
                  <a:ext cx="33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D</a:t>
                  </a:r>
                </a:p>
              </p:txBody>
            </p:sp>
          </p:grpSp>
          <p:sp>
            <p:nvSpPr>
              <p:cNvPr id="92" name="Line 97"/>
              <p:cNvSpPr>
                <a:spLocks noChangeShapeType="1"/>
              </p:cNvSpPr>
              <p:nvPr/>
            </p:nvSpPr>
            <p:spPr bwMode="auto">
              <a:xfrm flipH="1" flipV="1">
                <a:off x="3648" y="2064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98"/>
              <p:cNvSpPr>
                <a:spLocks noChangeShapeType="1"/>
              </p:cNvSpPr>
              <p:nvPr/>
            </p:nvSpPr>
            <p:spPr bwMode="auto">
              <a:xfrm flipH="1" flipV="1">
                <a:off x="3408" y="268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" name="Text Box 101"/>
            <p:cNvSpPr txBox="1">
              <a:spLocks noChangeArrowheads="1"/>
            </p:cNvSpPr>
            <p:nvPr/>
          </p:nvSpPr>
          <p:spPr bwMode="auto">
            <a:xfrm>
              <a:off x="3744" y="2832"/>
              <a:ext cx="9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Hình 17</a:t>
              </a:r>
            </a:p>
          </p:txBody>
        </p:sp>
      </p:grpSp>
      <p:sp>
        <p:nvSpPr>
          <p:cNvPr id="103" name="Line 106"/>
          <p:cNvSpPr>
            <a:spLocks noChangeShapeType="1"/>
          </p:cNvSpPr>
          <p:nvPr/>
        </p:nvSpPr>
        <p:spPr bwMode="auto">
          <a:xfrm>
            <a:off x="1676400" y="25908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>
            <a:off x="6172200" y="26670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228600" y="43434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a)   Nối AC</a:t>
            </a:r>
          </a:p>
        </p:txBody>
      </p:sp>
      <p:grpSp>
        <p:nvGrpSpPr>
          <p:cNvPr id="106" name="Group 118"/>
          <p:cNvGrpSpPr>
            <a:grpSpLocks/>
          </p:cNvGrpSpPr>
          <p:nvPr/>
        </p:nvGrpSpPr>
        <p:grpSpPr bwMode="auto">
          <a:xfrm>
            <a:off x="304199" y="4803006"/>
            <a:ext cx="4419937" cy="476252"/>
            <a:chOff x="135" y="3312"/>
            <a:chExt cx="2439" cy="300"/>
          </a:xfrm>
        </p:grpSpPr>
        <p:sp>
          <p:nvSpPr>
            <p:cNvPr id="107" name="Text Box 112"/>
            <p:cNvSpPr txBox="1">
              <a:spLocks noChangeArrowheads="1"/>
            </p:cNvSpPr>
            <p:nvPr/>
          </p:nvSpPr>
          <p:spPr bwMode="auto">
            <a:xfrm>
              <a:off x="135" y="3312"/>
              <a:ext cx="50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</a:rPr>
                <a:t>Ta </a:t>
              </a:r>
              <a:r>
                <a:rPr lang="en-US" sz="2000" dirty="0" err="1" smtClean="0">
                  <a:latin typeface="Times New Roman" pitchFamily="18" charset="0"/>
                </a:rPr>
                <a:t>có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</a:rPr>
                <a:t>:  </a:t>
              </a:r>
            </a:p>
          </p:txBody>
        </p:sp>
        <p:graphicFrame>
          <p:nvGraphicFramePr>
            <p:cNvPr id="108" name="Object 113"/>
            <p:cNvGraphicFramePr>
              <a:graphicFrameLocks noChangeAspect="1"/>
            </p:cNvGraphicFramePr>
            <p:nvPr/>
          </p:nvGraphicFramePr>
          <p:xfrm>
            <a:off x="598" y="3360"/>
            <a:ext cx="410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3" name="Equation" r:id="rId4" imgW="444114" imgH="177646" progId="Equation.3">
                    <p:embed/>
                  </p:oleObj>
                </mc:Choice>
                <mc:Fallback>
                  <p:oleObj name="Equation" r:id="rId4" imgW="444114" imgH="177646" progId="Equation.3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" y="3360"/>
                          <a:ext cx="410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114"/>
            <p:cNvGraphicFramePr>
              <a:graphicFrameLocks noChangeAspect="1"/>
            </p:cNvGraphicFramePr>
            <p:nvPr/>
          </p:nvGraphicFramePr>
          <p:xfrm>
            <a:off x="1200" y="3359"/>
            <a:ext cx="407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4" name="Equation" r:id="rId6" imgW="431425" imgH="177646" progId="Equation.3">
                    <p:embed/>
                  </p:oleObj>
                </mc:Choice>
                <mc:Fallback>
                  <p:oleObj name="Equation" r:id="rId6" imgW="431425" imgH="177646" progId="Equation.3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359"/>
                          <a:ext cx="407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" name="Text Box 115"/>
            <p:cNvSpPr txBox="1">
              <a:spLocks noChangeArrowheads="1"/>
            </p:cNvSpPr>
            <p:nvPr/>
          </p:nvSpPr>
          <p:spPr bwMode="auto">
            <a:xfrm>
              <a:off x="1008" y="3321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dirty="0"/>
                <a:t>=</a:t>
              </a:r>
            </a:p>
          </p:txBody>
        </p:sp>
        <p:sp>
          <p:nvSpPr>
            <p:cNvPr id="111" name="Text Box 116"/>
            <p:cNvSpPr txBox="1">
              <a:spLocks noChangeArrowheads="1"/>
            </p:cNvSpPr>
            <p:nvPr/>
          </p:nvSpPr>
          <p:spPr bwMode="auto">
            <a:xfrm>
              <a:off x="1662" y="3312"/>
              <a:ext cx="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dirty="0" err="1">
                  <a:latin typeface="Times New Roman" pitchFamily="18" charset="0"/>
                </a:rPr>
                <a:t>g.c.g</a:t>
              </a:r>
              <a:r>
                <a:rPr lang="en-US" sz="2000" dirty="0"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457200" y="5257800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: AD = BC , AB = CD </a:t>
            </a: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>(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113" name="Text Box 119"/>
          <p:cNvSpPr txBox="1">
            <a:spLocks noChangeArrowheads="1"/>
          </p:cNvSpPr>
          <p:nvPr/>
        </p:nvSpPr>
        <p:spPr bwMode="auto">
          <a:xfrm>
            <a:off x="4572000" y="4205288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b)   </a:t>
            </a:r>
            <a:r>
              <a:rPr lang="en-US" sz="2000" dirty="0" err="1">
                <a:latin typeface="Times New Roman" pitchFamily="18" charset="0"/>
              </a:rPr>
              <a:t>Nối</a:t>
            </a:r>
            <a:r>
              <a:rPr lang="en-US" sz="2000" dirty="0">
                <a:latin typeface="Times New Roman" pitchFamily="18" charset="0"/>
              </a:rPr>
              <a:t> AC</a:t>
            </a:r>
          </a:p>
        </p:txBody>
      </p:sp>
      <p:grpSp>
        <p:nvGrpSpPr>
          <p:cNvPr id="114" name="Group 120"/>
          <p:cNvGrpSpPr>
            <a:grpSpLocks/>
          </p:cNvGrpSpPr>
          <p:nvPr/>
        </p:nvGrpSpPr>
        <p:grpSpPr bwMode="auto">
          <a:xfrm>
            <a:off x="4876800" y="4549782"/>
            <a:ext cx="3810000" cy="479427"/>
            <a:chOff x="240" y="3312"/>
            <a:chExt cx="2400" cy="302"/>
          </a:xfrm>
        </p:grpSpPr>
        <p:sp>
          <p:nvSpPr>
            <p:cNvPr id="115" name="Text Box 121"/>
            <p:cNvSpPr txBox="1">
              <a:spLocks noChangeArrowheads="1"/>
            </p:cNvSpPr>
            <p:nvPr/>
          </p:nvSpPr>
          <p:spPr bwMode="auto">
            <a:xfrm>
              <a:off x="240" y="3362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err="1">
                  <a:latin typeface="Times New Roman" pitchFamily="18" charset="0"/>
                </a:rPr>
                <a:t>Có</a:t>
              </a:r>
              <a:r>
                <a:rPr lang="en-US" sz="2000" dirty="0">
                  <a:latin typeface="Times New Roman" pitchFamily="18" charset="0"/>
                </a:rPr>
                <a:t> :  </a:t>
              </a:r>
            </a:p>
          </p:txBody>
        </p:sp>
        <p:graphicFrame>
          <p:nvGraphicFramePr>
            <p:cNvPr id="116" name="Object 122"/>
            <p:cNvGraphicFramePr>
              <a:graphicFrameLocks noChangeAspect="1"/>
            </p:cNvGraphicFramePr>
            <p:nvPr/>
          </p:nvGraphicFramePr>
          <p:xfrm>
            <a:off x="576" y="3360"/>
            <a:ext cx="48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5" name="Equation" r:id="rId8" imgW="444114" imgH="177646" progId="Equation.3">
                    <p:embed/>
                  </p:oleObj>
                </mc:Choice>
                <mc:Fallback>
                  <p:oleObj name="Equation" r:id="rId8" imgW="444114" imgH="177646" progId="Equation.3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360"/>
                          <a:ext cx="480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123"/>
            <p:cNvGraphicFramePr>
              <a:graphicFrameLocks noChangeAspect="1"/>
            </p:cNvGraphicFramePr>
            <p:nvPr/>
          </p:nvGraphicFramePr>
          <p:xfrm>
            <a:off x="1296" y="3359"/>
            <a:ext cx="480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6" name="Equation" r:id="rId9" imgW="431425" imgH="177646" progId="Equation.3">
                    <p:embed/>
                  </p:oleObj>
                </mc:Choice>
                <mc:Fallback>
                  <p:oleObj name="Equation" r:id="rId9" imgW="431425" imgH="177646" progId="Equation.3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359"/>
                          <a:ext cx="480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" name="Text Box 124"/>
            <p:cNvSpPr txBox="1">
              <a:spLocks noChangeArrowheads="1"/>
            </p:cNvSpPr>
            <p:nvPr/>
          </p:nvSpPr>
          <p:spPr bwMode="auto">
            <a:xfrm>
              <a:off x="1104" y="3321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dirty="0"/>
                <a:t>=</a:t>
              </a:r>
            </a:p>
          </p:txBody>
        </p:sp>
        <p:sp>
          <p:nvSpPr>
            <p:cNvPr id="119" name="Text Box 125"/>
            <p:cNvSpPr txBox="1">
              <a:spLocks noChangeArrowheads="1"/>
            </p:cNvSpPr>
            <p:nvPr/>
          </p:nvSpPr>
          <p:spPr bwMode="auto">
            <a:xfrm>
              <a:off x="1728" y="3312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(</a:t>
              </a:r>
              <a:r>
                <a:rPr lang="en-US" sz="2400" dirty="0" err="1">
                  <a:latin typeface="Times New Roman" pitchFamily="18" charset="0"/>
                </a:rPr>
                <a:t>c.g.c</a:t>
              </a:r>
              <a:r>
                <a:rPr lang="en-US" sz="2400" dirty="0">
                  <a:latin typeface="Times New Roman" pitchFamily="18" charset="0"/>
                </a:rPr>
                <a:t>)</a:t>
              </a:r>
            </a:p>
          </p:txBody>
        </p:sp>
      </p:grpSp>
      <p:grpSp>
        <p:nvGrpSpPr>
          <p:cNvPr id="120" name="Group 145"/>
          <p:cNvGrpSpPr>
            <a:grpSpLocks/>
          </p:cNvGrpSpPr>
          <p:nvPr/>
        </p:nvGrpSpPr>
        <p:grpSpPr bwMode="auto">
          <a:xfrm>
            <a:off x="4953000" y="4897495"/>
            <a:ext cx="2438400" cy="773118"/>
            <a:chOff x="3312" y="3469"/>
            <a:chExt cx="1536" cy="487"/>
          </a:xfrm>
        </p:grpSpPr>
        <p:sp>
          <p:nvSpPr>
            <p:cNvPr id="121" name="Text Box 127"/>
            <p:cNvSpPr txBox="1">
              <a:spLocks noChangeArrowheads="1"/>
            </p:cNvSpPr>
            <p:nvPr/>
          </p:nvSpPr>
          <p:spPr bwMode="auto">
            <a:xfrm>
              <a:off x="3312" y="3469"/>
              <a:ext cx="14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err="1">
                  <a:latin typeface="Times New Roman" pitchFamily="18" charset="0"/>
                </a:rPr>
                <a:t>Suy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ra</a:t>
              </a:r>
              <a:r>
                <a:rPr lang="en-US" sz="2000" dirty="0">
                  <a:latin typeface="Times New Roman" pitchFamily="18" charset="0"/>
                </a:rPr>
                <a:t> :   AD = BC</a:t>
              </a:r>
            </a:p>
          </p:txBody>
        </p:sp>
        <p:grpSp>
          <p:nvGrpSpPr>
            <p:cNvPr id="122" name="Group 143"/>
            <p:cNvGrpSpPr>
              <a:grpSpLocks/>
            </p:cNvGrpSpPr>
            <p:nvPr/>
          </p:nvGrpSpPr>
          <p:grpSpPr bwMode="auto">
            <a:xfrm>
              <a:off x="3744" y="3665"/>
              <a:ext cx="1104" cy="291"/>
              <a:chOff x="3936" y="3665"/>
              <a:chExt cx="1104" cy="291"/>
            </a:xfrm>
          </p:grpSpPr>
          <p:grpSp>
            <p:nvGrpSpPr>
              <p:cNvPr id="123" name="Group 128"/>
              <p:cNvGrpSpPr>
                <a:grpSpLocks/>
              </p:cNvGrpSpPr>
              <p:nvPr/>
            </p:nvGrpSpPr>
            <p:grpSpPr bwMode="auto">
              <a:xfrm>
                <a:off x="3936" y="3696"/>
                <a:ext cx="576" cy="233"/>
                <a:chOff x="960" y="2967"/>
                <a:chExt cx="576" cy="233"/>
              </a:xfrm>
            </p:grpSpPr>
            <p:grpSp>
              <p:nvGrpSpPr>
                <p:cNvPr id="130" name="Group 129"/>
                <p:cNvGrpSpPr>
                  <a:grpSpLocks/>
                </p:cNvGrpSpPr>
                <p:nvPr/>
              </p:nvGrpSpPr>
              <p:grpSpPr bwMode="auto">
                <a:xfrm>
                  <a:off x="1008" y="2976"/>
                  <a:ext cx="288" cy="48"/>
                  <a:chOff x="1200" y="2736"/>
                  <a:chExt cx="288" cy="48"/>
                </a:xfrm>
              </p:grpSpPr>
              <p:sp>
                <p:nvSpPr>
                  <p:cNvPr id="132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2736"/>
                    <a:ext cx="144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736"/>
                    <a:ext cx="144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960" y="2967"/>
                  <a:ext cx="57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dirty="0">
                      <a:latin typeface="Times New Roman" pitchFamily="18" charset="0"/>
                    </a:rPr>
                    <a:t>DAC</a:t>
                  </a:r>
                </a:p>
              </p:txBody>
            </p:sp>
          </p:grpSp>
          <p:grpSp>
            <p:nvGrpSpPr>
              <p:cNvPr id="124" name="Group 133"/>
              <p:cNvGrpSpPr>
                <a:grpSpLocks/>
              </p:cNvGrpSpPr>
              <p:nvPr/>
            </p:nvGrpSpPr>
            <p:grpSpPr bwMode="auto">
              <a:xfrm>
                <a:off x="4512" y="3696"/>
                <a:ext cx="528" cy="233"/>
                <a:chOff x="1680" y="3312"/>
                <a:chExt cx="528" cy="233"/>
              </a:xfrm>
            </p:grpSpPr>
            <p:grpSp>
              <p:nvGrpSpPr>
                <p:cNvPr id="126" name="Group 134"/>
                <p:cNvGrpSpPr>
                  <a:grpSpLocks/>
                </p:cNvGrpSpPr>
                <p:nvPr/>
              </p:nvGrpSpPr>
              <p:grpSpPr bwMode="auto">
                <a:xfrm>
                  <a:off x="1728" y="3312"/>
                  <a:ext cx="288" cy="48"/>
                  <a:chOff x="1200" y="2736"/>
                  <a:chExt cx="288" cy="48"/>
                </a:xfrm>
              </p:grpSpPr>
              <p:sp>
                <p:nvSpPr>
                  <p:cNvPr id="128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2736"/>
                    <a:ext cx="144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736"/>
                    <a:ext cx="144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1680" y="3312"/>
                  <a:ext cx="52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dirty="0">
                      <a:latin typeface="Times New Roman" pitchFamily="18" charset="0"/>
                    </a:rPr>
                    <a:t>ACB</a:t>
                  </a:r>
                </a:p>
              </p:txBody>
            </p:sp>
          </p:grpSp>
          <p:sp>
            <p:nvSpPr>
              <p:cNvPr id="125" name="Text Box 138"/>
              <p:cNvSpPr txBox="1">
                <a:spLocks noChangeArrowheads="1"/>
              </p:cNvSpPr>
              <p:nvPr/>
            </p:nvSpPr>
            <p:spPr bwMode="auto">
              <a:xfrm>
                <a:off x="4320" y="3665"/>
                <a:ext cx="19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400" dirty="0"/>
                  <a:t>=</a:t>
                </a:r>
              </a:p>
            </p:txBody>
          </p:sp>
        </p:grpSp>
      </p:grpSp>
      <p:grpSp>
        <p:nvGrpSpPr>
          <p:cNvPr id="134" name="Group 144"/>
          <p:cNvGrpSpPr>
            <a:grpSpLocks/>
          </p:cNvGrpSpPr>
          <p:nvPr/>
        </p:nvGrpSpPr>
        <p:grpSpPr bwMode="auto">
          <a:xfrm>
            <a:off x="4953000" y="5543530"/>
            <a:ext cx="3657600" cy="800101"/>
            <a:chOff x="3312" y="3780"/>
            <a:chExt cx="2304" cy="504"/>
          </a:xfrm>
        </p:grpSpPr>
        <p:sp>
          <p:nvSpPr>
            <p:cNvPr id="135" name="Text Box 140"/>
            <p:cNvSpPr txBox="1">
              <a:spLocks noChangeArrowheads="1"/>
            </p:cNvSpPr>
            <p:nvPr/>
          </p:nvSpPr>
          <p:spPr bwMode="auto">
            <a:xfrm>
              <a:off x="3312" y="3780"/>
              <a:ext cx="23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</a:rPr>
                <a:t>(</a:t>
              </a:r>
              <a:r>
                <a:rPr lang="en-US" sz="2000" dirty="0" err="1" smtClean="0">
                  <a:latin typeface="Times New Roman" pitchFamily="18" charset="0"/>
                </a:rPr>
                <a:t>mà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hai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góc</a:t>
              </a:r>
              <a:r>
                <a:rPr lang="en-US" sz="2000" dirty="0">
                  <a:latin typeface="Times New Roman" pitchFamily="18" charset="0"/>
                </a:rPr>
                <a:t> ở </a:t>
              </a:r>
              <a:r>
                <a:rPr lang="en-US" sz="2000" dirty="0" err="1">
                  <a:latin typeface="Times New Roman" pitchFamily="18" charset="0"/>
                </a:rPr>
                <a:t>vị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trí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</a:rPr>
                <a:t>s</a:t>
              </a:r>
              <a:r>
                <a:rPr lang="vi-VN" sz="2000" dirty="0" smtClean="0">
                  <a:latin typeface="Times New Roman" pitchFamily="18" charset="0"/>
                </a:rPr>
                <a:t>o le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trong</a:t>
              </a:r>
              <a:r>
                <a:rPr lang="en-US" sz="2000" dirty="0" smtClean="0">
                  <a:latin typeface="Times New Roman" pitchFamily="18" charset="0"/>
                </a:rPr>
                <a:t>) </a:t>
              </a:r>
              <a:endParaRPr lang="en-US" sz="2000" dirty="0">
                <a:latin typeface="Times New Roman" pitchFamily="18" charset="0"/>
              </a:endParaRPr>
            </a:p>
          </p:txBody>
        </p:sp>
        <p:graphicFrame>
          <p:nvGraphicFramePr>
            <p:cNvPr id="136" name="Object 141"/>
            <p:cNvGraphicFramePr>
              <a:graphicFrameLocks noChangeAspect="1"/>
            </p:cNvGraphicFramePr>
            <p:nvPr/>
          </p:nvGraphicFramePr>
          <p:xfrm>
            <a:off x="3648" y="4080"/>
            <a:ext cx="240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7" name="Equation" r:id="rId10" imgW="190417" imgH="152334" progId="Equation.3">
                    <p:embed/>
                  </p:oleObj>
                </mc:Choice>
                <mc:Fallback>
                  <p:oleObj name="Equation" r:id="rId10" imgW="190417" imgH="152334" progId="Equation.3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4080"/>
                          <a:ext cx="240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7" name="Text Box 142"/>
            <p:cNvSpPr txBox="1">
              <a:spLocks noChangeArrowheads="1"/>
            </p:cNvSpPr>
            <p:nvPr/>
          </p:nvSpPr>
          <p:spPr bwMode="auto">
            <a:xfrm>
              <a:off x="3888" y="4032"/>
              <a:ext cx="8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</a:rPr>
                <a:t>AD // BC</a:t>
              </a:r>
            </a:p>
          </p:txBody>
        </p:sp>
      </p:grpSp>
      <p:grpSp>
        <p:nvGrpSpPr>
          <p:cNvPr id="138" name="Group 165"/>
          <p:cNvGrpSpPr>
            <a:grpSpLocks/>
          </p:cNvGrpSpPr>
          <p:nvPr/>
        </p:nvGrpSpPr>
        <p:grpSpPr bwMode="auto">
          <a:xfrm>
            <a:off x="1600200" y="2667000"/>
            <a:ext cx="1143000" cy="838200"/>
            <a:chOff x="1008" y="2064"/>
            <a:chExt cx="720" cy="528"/>
          </a:xfrm>
        </p:grpSpPr>
        <p:sp>
          <p:nvSpPr>
            <p:cNvPr id="139" name="Freeform 150"/>
            <p:cNvSpPr>
              <a:spLocks/>
            </p:cNvSpPr>
            <p:nvPr/>
          </p:nvSpPr>
          <p:spPr bwMode="auto">
            <a:xfrm>
              <a:off x="1008" y="2064"/>
              <a:ext cx="96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96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cubicBezTo>
                    <a:pt x="16" y="24"/>
                    <a:pt x="32" y="48"/>
                    <a:pt x="48" y="48"/>
                  </a:cubicBezTo>
                  <a:cubicBezTo>
                    <a:pt x="64" y="48"/>
                    <a:pt x="88" y="8"/>
                    <a:pt x="96" y="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3"/>
            <p:cNvSpPr>
              <a:spLocks/>
            </p:cNvSpPr>
            <p:nvPr/>
          </p:nvSpPr>
          <p:spPr bwMode="auto">
            <a:xfrm>
              <a:off x="1632" y="2488"/>
              <a:ext cx="96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48" y="8"/>
                </a:cxn>
                <a:cxn ang="0">
                  <a:pos x="96" y="56"/>
                </a:cxn>
              </a:cxnLst>
              <a:rect l="0" t="0" r="r" b="b"/>
              <a:pathLst>
                <a:path w="96" h="104">
                  <a:moveTo>
                    <a:pt x="0" y="104"/>
                  </a:moveTo>
                  <a:cubicBezTo>
                    <a:pt x="16" y="60"/>
                    <a:pt x="32" y="16"/>
                    <a:pt x="48" y="8"/>
                  </a:cubicBezTo>
                  <a:cubicBezTo>
                    <a:pt x="64" y="0"/>
                    <a:pt x="88" y="48"/>
                    <a:pt x="96" y="56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" name="Group 166"/>
          <p:cNvGrpSpPr>
            <a:grpSpLocks/>
          </p:cNvGrpSpPr>
          <p:nvPr/>
        </p:nvGrpSpPr>
        <p:grpSpPr bwMode="auto">
          <a:xfrm>
            <a:off x="6388100" y="2667000"/>
            <a:ext cx="546100" cy="990600"/>
            <a:chOff x="4024" y="2064"/>
            <a:chExt cx="344" cy="624"/>
          </a:xfrm>
        </p:grpSpPr>
        <p:sp>
          <p:nvSpPr>
            <p:cNvPr id="142" name="Freeform 157"/>
            <p:cNvSpPr>
              <a:spLocks/>
            </p:cNvSpPr>
            <p:nvPr/>
          </p:nvSpPr>
          <p:spPr bwMode="auto">
            <a:xfrm>
              <a:off x="4024" y="2064"/>
              <a:ext cx="56" cy="14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96"/>
                </a:cxn>
                <a:cxn ang="0">
                  <a:pos x="0" y="144"/>
                </a:cxn>
              </a:cxnLst>
              <a:rect l="0" t="0" r="r" b="b"/>
              <a:pathLst>
                <a:path w="56" h="144">
                  <a:moveTo>
                    <a:pt x="48" y="0"/>
                  </a:moveTo>
                  <a:cubicBezTo>
                    <a:pt x="52" y="36"/>
                    <a:pt x="56" y="72"/>
                    <a:pt x="48" y="96"/>
                  </a:cubicBezTo>
                  <a:cubicBezTo>
                    <a:pt x="40" y="120"/>
                    <a:pt x="16" y="136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" name="Freeform 159"/>
            <p:cNvSpPr>
              <a:spLocks/>
            </p:cNvSpPr>
            <p:nvPr/>
          </p:nvSpPr>
          <p:spPr bwMode="auto">
            <a:xfrm>
              <a:off x="4256" y="2544"/>
              <a:ext cx="112" cy="144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48"/>
                </a:cxn>
                <a:cxn ang="0">
                  <a:pos x="16" y="144"/>
                </a:cxn>
              </a:cxnLst>
              <a:rect l="0" t="0" r="r" b="b"/>
              <a:pathLst>
                <a:path w="112" h="144">
                  <a:moveTo>
                    <a:pt x="112" y="0"/>
                  </a:moveTo>
                  <a:cubicBezTo>
                    <a:pt x="72" y="12"/>
                    <a:pt x="32" y="24"/>
                    <a:pt x="16" y="48"/>
                  </a:cubicBezTo>
                  <a:cubicBezTo>
                    <a:pt x="0" y="72"/>
                    <a:pt x="16" y="128"/>
                    <a:pt x="16" y="1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" name="Group 164"/>
          <p:cNvGrpSpPr>
            <a:grpSpLocks/>
          </p:cNvGrpSpPr>
          <p:nvPr/>
        </p:nvGrpSpPr>
        <p:grpSpPr bwMode="auto">
          <a:xfrm>
            <a:off x="1892300" y="2590800"/>
            <a:ext cx="571500" cy="990600"/>
            <a:chOff x="1192" y="2016"/>
            <a:chExt cx="360" cy="624"/>
          </a:xfrm>
        </p:grpSpPr>
        <p:grpSp>
          <p:nvGrpSpPr>
            <p:cNvPr id="145" name="Group 163"/>
            <p:cNvGrpSpPr>
              <a:grpSpLocks/>
            </p:cNvGrpSpPr>
            <p:nvPr/>
          </p:nvGrpSpPr>
          <p:grpSpPr bwMode="auto">
            <a:xfrm>
              <a:off x="1392" y="2496"/>
              <a:ext cx="160" cy="144"/>
              <a:chOff x="2352" y="2496"/>
              <a:chExt cx="160" cy="144"/>
            </a:xfrm>
          </p:grpSpPr>
          <p:sp>
            <p:nvSpPr>
              <p:cNvPr id="149" name="Freeform 158"/>
              <p:cNvSpPr>
                <a:spLocks/>
              </p:cNvSpPr>
              <p:nvPr/>
            </p:nvSpPr>
            <p:spPr bwMode="auto">
              <a:xfrm>
                <a:off x="2400" y="2496"/>
                <a:ext cx="112" cy="144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6" y="48"/>
                  </a:cxn>
                  <a:cxn ang="0">
                    <a:pos x="16" y="144"/>
                  </a:cxn>
                </a:cxnLst>
                <a:rect l="0" t="0" r="r" b="b"/>
                <a:pathLst>
                  <a:path w="112" h="144">
                    <a:moveTo>
                      <a:pt x="112" y="0"/>
                    </a:moveTo>
                    <a:cubicBezTo>
                      <a:pt x="72" y="12"/>
                      <a:pt x="32" y="24"/>
                      <a:pt x="16" y="48"/>
                    </a:cubicBezTo>
                    <a:cubicBezTo>
                      <a:pt x="0" y="72"/>
                      <a:pt x="16" y="128"/>
                      <a:pt x="16" y="144"/>
                    </a:cubicBezTo>
                  </a:path>
                </a:pathLst>
              </a:custGeom>
              <a:noFill/>
              <a:ln w="9525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60"/>
              <p:cNvSpPr>
                <a:spLocks noChangeShapeType="1"/>
              </p:cNvSpPr>
              <p:nvPr/>
            </p:nvSpPr>
            <p:spPr bwMode="auto">
              <a:xfrm>
                <a:off x="2352" y="2544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" name="Group 162"/>
            <p:cNvGrpSpPr>
              <a:grpSpLocks/>
            </p:cNvGrpSpPr>
            <p:nvPr/>
          </p:nvGrpSpPr>
          <p:grpSpPr bwMode="auto">
            <a:xfrm>
              <a:off x="1192" y="2016"/>
              <a:ext cx="104" cy="144"/>
              <a:chOff x="2536" y="2016"/>
              <a:chExt cx="104" cy="144"/>
            </a:xfrm>
          </p:grpSpPr>
          <p:sp>
            <p:nvSpPr>
              <p:cNvPr id="147" name="Freeform 156"/>
              <p:cNvSpPr>
                <a:spLocks/>
              </p:cNvSpPr>
              <p:nvPr/>
            </p:nvSpPr>
            <p:spPr bwMode="auto">
              <a:xfrm>
                <a:off x="2536" y="2016"/>
                <a:ext cx="56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96"/>
                  </a:cxn>
                  <a:cxn ang="0">
                    <a:pos x="0" y="144"/>
                  </a:cxn>
                </a:cxnLst>
                <a:rect l="0" t="0" r="r" b="b"/>
                <a:pathLst>
                  <a:path w="56" h="144">
                    <a:moveTo>
                      <a:pt x="48" y="0"/>
                    </a:moveTo>
                    <a:cubicBezTo>
                      <a:pt x="52" y="36"/>
                      <a:pt x="56" y="72"/>
                      <a:pt x="48" y="96"/>
                    </a:cubicBezTo>
                    <a:cubicBezTo>
                      <a:pt x="40" y="120"/>
                      <a:pt x="16" y="136"/>
                      <a:pt x="0" y="144"/>
                    </a:cubicBezTo>
                  </a:path>
                </a:pathLst>
              </a:custGeom>
              <a:noFill/>
              <a:ln w="9525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61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51" name="Picture 150" descr="home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39200" y="5943600"/>
            <a:ext cx="304800" cy="304800"/>
          </a:xfrm>
          <a:prstGeom prst="rect">
            <a:avLst/>
          </a:prstGeom>
        </p:spPr>
      </p:pic>
      <p:sp>
        <p:nvSpPr>
          <p:cNvPr id="152" name="Rectangle 151"/>
          <p:cNvSpPr/>
          <p:nvPr/>
        </p:nvSpPr>
        <p:spPr>
          <a:xfrm>
            <a:off x="2057400" y="-36731"/>
            <a:ext cx="518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/>
      <p:bldP spid="75" grpId="0"/>
      <p:bldP spid="103" grpId="0" animBg="1"/>
      <p:bldP spid="104" grpId="0" animBg="1"/>
      <p:bldP spid="105" grpId="0"/>
      <p:bldP spid="112" grpId="0"/>
      <p:bldP spid="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14400" y="960116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I. </a:t>
            </a:r>
            <a:r>
              <a:rPr lang="en-US" sz="2400" b="1" u="sng" dirty="0" err="1">
                <a:latin typeface="Times New Roman" pitchFamily="18" charset="0"/>
              </a:rPr>
              <a:t>Định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219200" y="1428690"/>
            <a:ext cx="3581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* </a:t>
            </a:r>
            <a:r>
              <a:rPr lang="en-US" sz="2000" b="1" dirty="0" err="1">
                <a:latin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nghĩa</a:t>
            </a:r>
            <a:r>
              <a:rPr lang="en-US" sz="2000" b="1" dirty="0" smtClean="0">
                <a:latin typeface="Times New Roman" pitchFamily="18" charset="0"/>
              </a:rPr>
              <a:t>:  </a:t>
            </a:r>
            <a:r>
              <a:rPr lang="en-US" b="1" dirty="0" smtClean="0">
                <a:latin typeface="Times New Roman" pitchFamily="18" charset="0"/>
              </a:rPr>
              <a:t>SGK/96</a:t>
            </a:r>
            <a:r>
              <a:rPr lang="en-US" sz="2000" b="1" dirty="0" smtClean="0">
                <a:latin typeface="Times New Roman" pitchFamily="18" charset="0"/>
              </a:rPr>
              <a:t> 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72" name="Text Box 83"/>
          <p:cNvSpPr txBox="1">
            <a:spLocks noChangeArrowheads="1"/>
          </p:cNvSpPr>
          <p:nvPr/>
        </p:nvSpPr>
        <p:spPr bwMode="auto">
          <a:xfrm>
            <a:off x="1219200" y="1828800"/>
            <a:ext cx="1600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* </a:t>
            </a:r>
            <a:r>
              <a:rPr lang="en-US" sz="2000" b="1" dirty="0" err="1">
                <a:latin typeface="Times New Roman" pitchFamily="18" charset="0"/>
              </a:rPr>
              <a:t>Nhận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xét</a:t>
            </a:r>
            <a:r>
              <a:rPr lang="en-US" sz="20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73" name="Text Box 84"/>
          <p:cNvSpPr txBox="1">
            <a:spLocks noChangeArrowheads="1"/>
          </p:cNvSpPr>
          <p:nvPr/>
        </p:nvSpPr>
        <p:spPr bwMode="auto">
          <a:xfrm>
            <a:off x="1524000" y="2362200"/>
            <a:ext cx="7010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đáy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74" name="Text Box 85"/>
          <p:cNvSpPr txBox="1">
            <a:spLocks noChangeArrowheads="1"/>
          </p:cNvSpPr>
          <p:nvPr/>
        </p:nvSpPr>
        <p:spPr bwMode="auto">
          <a:xfrm>
            <a:off x="1524000" y="3174612"/>
            <a:ext cx="6858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đáy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pic>
        <p:nvPicPr>
          <p:cNvPr id="75" name="Picture 74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057400" y="4"/>
            <a:ext cx="518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228600" y="714103"/>
            <a:ext cx="2438400" cy="1587980"/>
          </a:xfrm>
          <a:prstGeom prst="cloudCallout">
            <a:avLst>
              <a:gd name="adj1" fmla="val 28274"/>
              <a:gd name="adj2" fmla="val 69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667000" y="739461"/>
            <a:ext cx="2971800" cy="2592255"/>
            <a:chOff x="616" y="0"/>
            <a:chExt cx="2208" cy="1732"/>
          </a:xfrm>
        </p:grpSpPr>
        <p:grpSp>
          <p:nvGrpSpPr>
            <p:cNvPr id="10246" name="Group 28"/>
            <p:cNvGrpSpPr>
              <a:grpSpLocks/>
            </p:cNvGrpSpPr>
            <p:nvPr/>
          </p:nvGrpSpPr>
          <p:grpSpPr bwMode="auto">
            <a:xfrm>
              <a:off x="768" y="144"/>
              <a:ext cx="1776" cy="1392"/>
              <a:chOff x="776" y="144"/>
              <a:chExt cx="1776" cy="1392"/>
            </a:xfrm>
          </p:grpSpPr>
          <p:grpSp>
            <p:nvGrpSpPr>
              <p:cNvPr id="10251" name="Group 29"/>
              <p:cNvGrpSpPr>
                <a:grpSpLocks/>
              </p:cNvGrpSpPr>
              <p:nvPr/>
            </p:nvGrpSpPr>
            <p:grpSpPr bwMode="auto">
              <a:xfrm>
                <a:off x="816" y="144"/>
                <a:ext cx="1536" cy="1392"/>
                <a:chOff x="816" y="144"/>
                <a:chExt cx="1536" cy="1392"/>
              </a:xfrm>
            </p:grpSpPr>
            <p:sp>
              <p:nvSpPr>
                <p:cNvPr id="10256" name="Line 30"/>
                <p:cNvSpPr>
                  <a:spLocks noChangeShapeType="1"/>
                </p:cNvSpPr>
                <p:nvPr/>
              </p:nvSpPr>
              <p:spPr bwMode="auto">
                <a:xfrm>
                  <a:off x="816" y="768"/>
                  <a:ext cx="0" cy="7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257" name="Line 31"/>
                <p:cNvSpPr>
                  <a:spLocks noChangeShapeType="1"/>
                </p:cNvSpPr>
                <p:nvPr/>
              </p:nvSpPr>
              <p:spPr bwMode="auto">
                <a:xfrm>
                  <a:off x="816" y="153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25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352" y="144"/>
                  <a:ext cx="0" cy="13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25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816" y="144"/>
                  <a:ext cx="1536" cy="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252" name="Rectangle 34"/>
              <p:cNvSpPr>
                <a:spLocks noChangeArrowheads="1"/>
              </p:cNvSpPr>
              <p:nvPr/>
            </p:nvSpPr>
            <p:spPr bwMode="auto">
              <a:xfrm>
                <a:off x="2216" y="1440"/>
                <a:ext cx="144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3" name="Rectangle 35"/>
              <p:cNvSpPr>
                <a:spLocks noChangeArrowheads="1"/>
              </p:cNvSpPr>
              <p:nvPr/>
            </p:nvSpPr>
            <p:spPr bwMode="auto">
              <a:xfrm>
                <a:off x="816" y="1440"/>
                <a:ext cx="144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4" name="Text Box 36"/>
              <p:cNvSpPr txBox="1">
                <a:spLocks noChangeArrowheads="1"/>
              </p:cNvSpPr>
              <p:nvPr/>
            </p:nvSpPr>
            <p:spPr bwMode="auto">
              <a:xfrm>
                <a:off x="776" y="736"/>
                <a:ext cx="480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prstClr val="black"/>
                    </a:solidFill>
                  </a:rPr>
                  <a:t>130</a:t>
                </a:r>
                <a:r>
                  <a:rPr lang="en-US" sz="1300" baseline="30000">
                    <a:solidFill>
                      <a:prstClr val="black"/>
                    </a:solidFill>
                  </a:rPr>
                  <a:t>0</a:t>
                </a:r>
                <a:endParaRPr lang="en-US" sz="13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55" name="Text Box 37"/>
              <p:cNvSpPr txBox="1">
                <a:spLocks noChangeArrowheads="1"/>
              </p:cNvSpPr>
              <p:nvPr/>
            </p:nvSpPr>
            <p:spPr bwMode="auto">
              <a:xfrm>
                <a:off x="2072" y="193"/>
                <a:ext cx="480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prstClr val="black"/>
                    </a:solidFill>
                  </a:rPr>
                  <a:t>50</a:t>
                </a:r>
                <a:r>
                  <a:rPr lang="en-US" sz="1300" baseline="30000">
                    <a:solidFill>
                      <a:prstClr val="black"/>
                    </a:solidFill>
                  </a:rPr>
                  <a:t>0</a:t>
                </a:r>
                <a:endParaRPr lang="en-US" sz="13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47" name="Text Box 38"/>
            <p:cNvSpPr txBox="1">
              <a:spLocks noChangeArrowheads="1"/>
            </p:cNvSpPr>
            <p:nvPr/>
          </p:nvSpPr>
          <p:spPr bwMode="auto">
            <a:xfrm>
              <a:off x="2280" y="1523"/>
              <a:ext cx="48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0248" name="Text Box 39"/>
            <p:cNvSpPr txBox="1">
              <a:spLocks noChangeArrowheads="1"/>
            </p:cNvSpPr>
            <p:nvPr/>
          </p:nvSpPr>
          <p:spPr bwMode="auto">
            <a:xfrm>
              <a:off x="2344" y="0"/>
              <a:ext cx="48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0249" name="Text Box 40"/>
            <p:cNvSpPr txBox="1">
              <a:spLocks noChangeArrowheads="1"/>
            </p:cNvSpPr>
            <p:nvPr/>
          </p:nvSpPr>
          <p:spPr bwMode="auto">
            <a:xfrm>
              <a:off x="616" y="623"/>
              <a:ext cx="48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666" y="1537"/>
              <a:ext cx="47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>
                  <a:solidFill>
                    <a:prstClr val="black"/>
                  </a:solidFill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895600" y="4054158"/>
            <a:ext cx="567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H</a:t>
            </a:r>
            <a:r>
              <a:rPr lang="en-US" sz="20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ình</a:t>
            </a:r>
            <a:r>
              <a:rPr lang="en-US" sz="20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charset="0"/>
                <a:cs typeface="Arial" charset="0"/>
              </a:rPr>
              <a:t>thang</a:t>
            </a:r>
            <a:r>
              <a:rPr 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charset="0"/>
                <a:cs typeface="Arial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vuông</a:t>
            </a:r>
            <a:r>
              <a:rPr lang="vi-VN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vi-VN" sz="20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được gọi là </a:t>
            </a:r>
            <a:r>
              <a:rPr lang="vi-VN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hình thang vuông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316" y="2247419"/>
            <a:ext cx="2010484" cy="453438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705600" y="1230079"/>
            <a:ext cx="1981200" cy="1587980"/>
          </a:xfrm>
          <a:prstGeom prst="cloudCallout">
            <a:avLst>
              <a:gd name="adj1" fmla="val 44326"/>
              <a:gd name="adj2" fmla="val 6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1710" y="1551232"/>
            <a:ext cx="128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Có góc vuông ạ!!!</a:t>
            </a: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990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Hình thang ABCD có gì đặc biệt ?</a:t>
            </a:r>
          </a:p>
        </p:txBody>
      </p:sp>
      <p:sp>
        <p:nvSpPr>
          <p:cNvPr id="7" name="Half Frame 6"/>
          <p:cNvSpPr/>
          <p:nvPr/>
        </p:nvSpPr>
        <p:spPr>
          <a:xfrm>
            <a:off x="4809722" y="2894684"/>
            <a:ext cx="200401" cy="175005"/>
          </a:xfrm>
          <a:prstGeom prst="halfFrame">
            <a:avLst>
              <a:gd name="adj1" fmla="val 13394"/>
              <a:gd name="adj2" fmla="val 143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Half Frame 26"/>
          <p:cNvSpPr/>
          <p:nvPr/>
        </p:nvSpPr>
        <p:spPr>
          <a:xfrm flipH="1">
            <a:off x="2901718" y="2894687"/>
            <a:ext cx="222285" cy="128612"/>
          </a:xfrm>
          <a:prstGeom prst="halfFrame">
            <a:avLst>
              <a:gd name="adj1" fmla="val 13394"/>
              <a:gd name="adj2" fmla="val 143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" grpId="0"/>
      <p:bldP spid="5" grpId="0" animBg="1"/>
      <p:bldP spid="5" grpId="1" animBg="1"/>
      <p:bldP spid="6" grpId="0"/>
      <p:bldP spid="6" grpId="1"/>
      <p:bldP spid="25" grpId="0"/>
      <p:bldP spid="25" grpId="1"/>
      <p:bldP spid="7" grpId="0" animBg="1"/>
      <p:bldP spid="7" grpId="1" animBg="1"/>
      <p:bldP spid="27" grpId="0" animBg="1"/>
      <p:bldP spid="27" grpId="1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835</Words>
  <Application>Microsoft Office PowerPoint</Application>
  <PresentationFormat>On-screen Show (4:3)</PresentationFormat>
  <Paragraphs>198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Oriel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40</cp:revision>
  <dcterms:created xsi:type="dcterms:W3CDTF">2013-09-26T13:31:20Z</dcterms:created>
  <dcterms:modified xsi:type="dcterms:W3CDTF">2021-09-25T23:10:21Z</dcterms:modified>
</cp:coreProperties>
</file>