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5" r:id="rId3"/>
    <p:sldId id="260" r:id="rId4"/>
    <p:sldId id="266" r:id="rId5"/>
    <p:sldId id="268" r:id="rId6"/>
    <p:sldId id="269" r:id="rId7"/>
    <p:sldId id="261" r:id="rId8"/>
    <p:sldId id="262" r:id="rId9"/>
    <p:sldId id="270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8FC"/>
    <a:srgbClr val="FF0066"/>
    <a:srgbClr val="FF170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5222161-942E-4318-86EA-EE127969AF2D}" type="datetimeFigureOut">
              <a:rPr lang="en-US" smtClean="0"/>
              <a:pPr>
                <a:defRPr/>
              </a:pPr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1183A51-7055-4771-B8E4-1CFD24488D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868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D60764-9F19-44AC-ADB7-BF3009025CC8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B6DB-DD7A-4978-B16A-A9E142D945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68767-77CB-45B0-859F-E9B32EECE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53BD1-C3DA-4013-BBA5-54718F575F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EE4E-FF05-4C01-B8D9-072282569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294B-258B-40DF-9915-B67AF8F58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DA927-1B02-4C6C-ACE1-028F8A0D1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D1E9A-DF58-48C7-8A1C-A33E555E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C6463-0FA0-4AC4-B4FF-F9D25C7A0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534C5-154D-418F-A9D3-DD5346568C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B8545-1202-4D43-95D7-36EB55B82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35D59-0AC6-446D-8A8C-5FE5A8D5F6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C486-C381-49C2-9B8D-A3462EA8C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F3B0A2-3458-46BD-B690-6B6240B8B1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fornian FB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fornian FB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Californian FB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fornian FB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Californian FB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Californian FB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Gi&#225;o%20&#225;n%20&#273;i&#7879;n%20t&#7917;%20d&#7841;y%20HH%202012-2013/DU%20DOAN%20DINH%20LY%201.gsp" TargetMode="Externa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../Gi&#225;o%20&#225;n%20&#273;i&#7879;n%20t&#7917;%20d&#7841;y%20HH%202012-2013/DU%20DOAN%20DINH%20LY%201.gsp" TargetMode="External"/><Relationship Id="rId7" Type="http://schemas.openxmlformats.org/officeDocument/2006/relationships/image" Target="../media/image12.jpe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image" Target="../media/image9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2.bin"/><Relationship Id="rId4" Type="http://schemas.openxmlformats.org/officeDocument/2006/relationships/hyperlink" Target="../Gi&#225;o%20&#225;n%20&#273;i&#7879;n%20t&#7917;%20d&#7841;y%20HH%202012-2013/DU%20DOAN%20DINH%20LY%202.gsp" TargetMode="External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Gi&#225;o%20&#225;n%20&#273;i&#7879;n%20t&#7917;%20d&#7841;y%20HH%202012-2013/DU%20DOAN%20DINH%20LY%201.gsp" TargetMode="Externa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../Gi&#225;o%20&#225;n%20&#273;i&#7879;n%20t&#7917;%20d&#7841;y%20HH%202012-2013/DU%20DOAN%20DINH%20LY%201.g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0" y="1295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MÔN: HÌNH HỌC  8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0" y="2209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en-US" altLang="en-US" sz="4000" b="1" i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4000" b="1" i="1" dirty="0" smtClean="0">
                <a:solidFill>
                  <a:srgbClr val="FF0000"/>
                </a:solidFill>
                <a:latin typeface="Times New Roman" pitchFamily="18" charset="0"/>
              </a:rPr>
              <a:t> 4: ĐƯỜNG TRUNG BÌNH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sz="4000" b="1" i="1" dirty="0" smtClean="0">
                <a:solidFill>
                  <a:srgbClr val="FF0000"/>
                </a:solidFill>
                <a:latin typeface="Times New Roman" pitchFamily="18" charset="0"/>
              </a:rPr>
              <a:t>CỦA TAM GIÁC, CỦA HÌNH THANG</a:t>
            </a:r>
            <a:endParaRPr lang="en-US" altLang="en-US" sz="40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209800" y="533400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Hướng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dẫn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̀: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57200" y="1174750"/>
            <a:ext cx="8686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thuộc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́ 1; 2.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Chứng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́ 1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́ 2.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21; 22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79 SGK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457200" y="373380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tabLst>
                <a:tab pos="1036638" algn="l"/>
              </a:tabLst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457200" y="30480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tabLst>
                <a:tab pos="1036638" algn="l"/>
              </a:tabLst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20,21, 22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79, 80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/>
      <p:bldP spid="39950" grpId="0"/>
      <p:bldP spid="39952" grpId="0"/>
      <p:bldP spid="399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66800" y="3319131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/>
            <a:r>
              <a:rPr lang="en-US" altLang="en-US" sz="3200" b="1" dirty="0" err="1">
                <a:latin typeface="Times New Roman" pitchFamily="18" charset="0"/>
              </a:rPr>
              <a:t>Giữa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hai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điểm</a:t>
            </a:r>
            <a:r>
              <a:rPr lang="en-US" altLang="en-US" sz="3200" b="1" dirty="0">
                <a:latin typeface="Times New Roman" pitchFamily="18" charset="0"/>
              </a:rPr>
              <a:t> B </a:t>
            </a:r>
            <a:r>
              <a:rPr lang="en-US" altLang="en-US" sz="3200" b="1" dirty="0" err="1">
                <a:latin typeface="Times New Roman" pitchFamily="18" charset="0"/>
              </a:rPr>
              <a:t>va</a:t>
            </a:r>
            <a:r>
              <a:rPr lang="en-US" altLang="en-US" sz="3200" b="1" dirty="0">
                <a:latin typeface="Times New Roman" pitchFamily="18" charset="0"/>
              </a:rPr>
              <a:t>̀ C có </a:t>
            </a:r>
            <a:r>
              <a:rPr lang="en-US" altLang="en-US" sz="3200" b="1" dirty="0" err="1">
                <a:latin typeface="Times New Roman" pitchFamily="18" charset="0"/>
              </a:rPr>
              <a:t>chướng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ngại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vật</a:t>
            </a:r>
            <a:r>
              <a:rPr lang="en-US" altLang="en-US" sz="3200" b="1" dirty="0">
                <a:latin typeface="Times New Roman" pitchFamily="18" charset="0"/>
              </a:rPr>
              <a:t> (</a:t>
            </a:r>
            <a:r>
              <a:rPr lang="en-US" altLang="en-US" sz="3200" b="1" dirty="0" err="1">
                <a:latin typeface="Times New Roman" pitchFamily="18" charset="0"/>
              </a:rPr>
              <a:t>hình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bên</a:t>
            </a:r>
            <a:r>
              <a:rPr lang="en-US" altLang="en-US" sz="3200" b="1" dirty="0" smtClean="0">
                <a:latin typeface="Times New Roman" pitchFamily="18" charset="0"/>
              </a:rPr>
              <a:t>) </a:t>
            </a:r>
            <a:r>
              <a:rPr lang="en-US" altLang="en-US" sz="3200" b="1" i="1" dirty="0" err="1" smtClean="0">
                <a:solidFill>
                  <a:srgbClr val="2B08FC"/>
                </a:solidFill>
                <a:latin typeface="Times New Roman" pitchFamily="18" charset="0"/>
              </a:rPr>
              <a:t>ta</a:t>
            </a:r>
            <a:r>
              <a:rPr lang="en-US" altLang="en-US" sz="3200" b="1" i="1" dirty="0" smtClean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có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thê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̉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tính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được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khoảng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cách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giữa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hai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điểm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 B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va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̀ C </a:t>
            </a:r>
            <a:r>
              <a:rPr lang="en-US" altLang="en-US" sz="3200" b="1" i="1" dirty="0" err="1">
                <a:solidFill>
                  <a:srgbClr val="2B08FC"/>
                </a:solidFill>
                <a:latin typeface="Times New Roman" pitchFamily="18" charset="0"/>
              </a:rPr>
              <a:t>không</a:t>
            </a:r>
            <a:r>
              <a:rPr lang="en-US" altLang="en-US" sz="3200" b="1" i="1" dirty="0">
                <a:solidFill>
                  <a:srgbClr val="2B08FC"/>
                </a:solidFill>
                <a:latin typeface="Times New Roman" pitchFamily="18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019800" y="1981200"/>
            <a:ext cx="2209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61950"/>
            <a:ext cx="3276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36195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Đặt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vấn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đề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35847" name="Text Box 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" y="914400"/>
            <a:ext cx="9067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42900" algn="just"/>
            <a:r>
              <a:rPr lang="en-US" altLang="en-US" sz="3200" dirty="0">
                <a:latin typeface="Times New Roman" pitchFamily="18" charset="0"/>
              </a:rPr>
              <a:t>?</a:t>
            </a:r>
            <a:r>
              <a:rPr lang="en-US" altLang="en-US" sz="3200">
                <a:latin typeface="Times New Roman" pitchFamily="18" charset="0"/>
              </a:rPr>
              <a:t>1 </a:t>
            </a:r>
            <a:r>
              <a:rPr lang="en-US" altLang="en-US" sz="3200" smtClean="0">
                <a:latin typeface="Times New Roman" pitchFamily="18" charset="0"/>
              </a:rPr>
              <a:t>Vẽ </a:t>
            </a:r>
            <a:r>
              <a:rPr lang="en-US" altLang="en-US" sz="3200" dirty="0">
                <a:latin typeface="Times New Roman" pitchFamily="18" charset="0"/>
              </a:rPr>
              <a:t>tam </a:t>
            </a:r>
            <a:r>
              <a:rPr lang="en-US" altLang="en-US" sz="3200" dirty="0" err="1">
                <a:latin typeface="Times New Roman" pitchFamily="18" charset="0"/>
              </a:rPr>
              <a:t>giác</a:t>
            </a:r>
            <a:r>
              <a:rPr lang="en-US" altLang="en-US" sz="3200" dirty="0">
                <a:latin typeface="Times New Roman" pitchFamily="18" charset="0"/>
              </a:rPr>
              <a:t> ABC </a:t>
            </a:r>
            <a:r>
              <a:rPr lang="en-US" altLang="en-US" sz="3200" dirty="0" err="1">
                <a:latin typeface="Times New Roman" pitchFamily="18" charset="0"/>
              </a:rPr>
              <a:t>bất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ky</a:t>
            </a:r>
            <a:r>
              <a:rPr lang="en-US" altLang="en-US" sz="3200" dirty="0">
                <a:latin typeface="Times New Roman" pitchFamily="18" charset="0"/>
              </a:rPr>
              <a:t>̀ </a:t>
            </a:r>
            <a:r>
              <a:rPr lang="en-US" altLang="en-US" sz="3200" dirty="0" err="1">
                <a:latin typeface="Times New Roman" pitchFamily="18" charset="0"/>
              </a:rPr>
              <a:t>rồi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lấy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trung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điểm</a:t>
            </a:r>
            <a:r>
              <a:rPr lang="en-US" altLang="en-US" sz="3200" dirty="0">
                <a:latin typeface="Times New Roman" pitchFamily="18" charset="0"/>
              </a:rPr>
              <a:t> D </a:t>
            </a:r>
            <a:r>
              <a:rPr lang="en-US" altLang="en-US" sz="3200" dirty="0" err="1">
                <a:latin typeface="Times New Roman" pitchFamily="18" charset="0"/>
              </a:rPr>
              <a:t>của</a:t>
            </a:r>
            <a:r>
              <a:rPr lang="en-US" altLang="en-US" sz="3200" dirty="0">
                <a:latin typeface="Times New Roman" pitchFamily="18" charset="0"/>
              </a:rPr>
              <a:t> AB. Qua D </a:t>
            </a:r>
            <a:r>
              <a:rPr lang="en-US" altLang="en-US" sz="3200" dirty="0" err="1">
                <a:latin typeface="Times New Roman" pitchFamily="18" charset="0"/>
              </a:rPr>
              <a:t>ve</a:t>
            </a:r>
            <a:r>
              <a:rPr lang="en-US" altLang="en-US" sz="3200" dirty="0">
                <a:latin typeface="Times New Roman" pitchFamily="18" charset="0"/>
              </a:rPr>
              <a:t>̃ </a:t>
            </a:r>
            <a:r>
              <a:rPr lang="en-US" altLang="en-US" sz="3200" dirty="0" err="1">
                <a:latin typeface="Times New Roman" pitchFamily="18" charset="0"/>
              </a:rPr>
              <a:t>đường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thẳng</a:t>
            </a:r>
            <a:r>
              <a:rPr lang="en-US" altLang="en-US" sz="3200" dirty="0">
                <a:latin typeface="Times New Roman" pitchFamily="18" charset="0"/>
              </a:rPr>
              <a:t> song </a:t>
            </a:r>
            <a:r>
              <a:rPr lang="en-US" altLang="en-US" sz="3200" dirty="0" err="1">
                <a:latin typeface="Times New Roman" pitchFamily="18" charset="0"/>
              </a:rPr>
              <a:t>song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với</a:t>
            </a:r>
            <a:r>
              <a:rPr lang="en-US" altLang="en-US" sz="3200" dirty="0">
                <a:latin typeface="Times New Roman" pitchFamily="18" charset="0"/>
              </a:rPr>
              <a:t> BC, </a:t>
            </a:r>
            <a:r>
              <a:rPr lang="en-US" altLang="en-US" sz="3200" dirty="0" err="1">
                <a:latin typeface="Times New Roman" pitchFamily="18" charset="0"/>
              </a:rPr>
              <a:t>đường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thẳng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này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cắt</a:t>
            </a:r>
            <a:r>
              <a:rPr lang="en-US" altLang="en-US" sz="3200" dirty="0">
                <a:latin typeface="Times New Roman" pitchFamily="18" charset="0"/>
              </a:rPr>
              <a:t> AC </a:t>
            </a:r>
            <a:r>
              <a:rPr lang="en-US" altLang="en-US" sz="3200" dirty="0" err="1">
                <a:latin typeface="Times New Roman" pitchFamily="18" charset="0"/>
              </a:rPr>
              <a:t>tại</a:t>
            </a:r>
            <a:r>
              <a:rPr lang="en-US" altLang="en-US" sz="3200" dirty="0">
                <a:latin typeface="Times New Roman" pitchFamily="18" charset="0"/>
              </a:rPr>
              <a:t> E. </a:t>
            </a:r>
            <a:r>
              <a:rPr lang="en-US" altLang="en-US" sz="3200" dirty="0" err="1">
                <a:latin typeface="Times New Roman" pitchFamily="18" charset="0"/>
              </a:rPr>
              <a:t>Bằng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quan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sát</a:t>
            </a:r>
            <a:r>
              <a:rPr lang="en-US" altLang="en-US" sz="3200" dirty="0">
                <a:latin typeface="Times New Roman" pitchFamily="18" charset="0"/>
              </a:rPr>
              <a:t>, </a:t>
            </a:r>
            <a:r>
              <a:rPr lang="en-US" altLang="en-US" sz="3200" dirty="0" err="1">
                <a:latin typeface="Times New Roman" pitchFamily="18" charset="0"/>
              </a:rPr>
              <a:t>hãy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nêu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dư</a:t>
            </a:r>
            <a:r>
              <a:rPr lang="en-US" altLang="en-US" sz="3200" dirty="0">
                <a:latin typeface="Times New Roman" pitchFamily="18" charset="0"/>
              </a:rPr>
              <a:t>̣ </a:t>
            </a:r>
            <a:r>
              <a:rPr lang="en-US" altLang="en-US" sz="3200" dirty="0" err="1">
                <a:latin typeface="Times New Roman" pitchFamily="18" charset="0"/>
              </a:rPr>
              <a:t>đoán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vê</a:t>
            </a:r>
            <a:r>
              <a:rPr lang="en-US" altLang="en-US" sz="3200" dirty="0">
                <a:latin typeface="Times New Roman" pitchFamily="18" charset="0"/>
              </a:rPr>
              <a:t>̀ vị trí </a:t>
            </a:r>
            <a:r>
              <a:rPr lang="en-US" altLang="en-US" sz="3200" dirty="0" err="1">
                <a:latin typeface="Times New Roman" pitchFamily="18" charset="0"/>
              </a:rPr>
              <a:t>điểm</a:t>
            </a:r>
            <a:r>
              <a:rPr lang="en-US" altLang="en-US" sz="3200" dirty="0">
                <a:latin typeface="Times New Roman" pitchFamily="18" charset="0"/>
              </a:rPr>
              <a:t> E </a:t>
            </a:r>
            <a:r>
              <a:rPr lang="en-US" altLang="en-US" sz="3200" dirty="0" err="1">
                <a:latin typeface="Times New Roman" pitchFamily="18" charset="0"/>
              </a:rPr>
              <a:t>trên</a:t>
            </a:r>
            <a:r>
              <a:rPr lang="en-US" altLang="en-US" sz="3200" dirty="0">
                <a:latin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</a:rPr>
              <a:t>cạnh</a:t>
            </a:r>
            <a:r>
              <a:rPr lang="en-US" altLang="en-US" sz="3200" dirty="0">
                <a:latin typeface="Times New Roman" pitchFamily="18" charset="0"/>
              </a:rPr>
              <a:t> AC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28600" y="3572008"/>
            <a:ext cx="8488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Đường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thẳng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DE có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những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điều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kiện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gi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̀?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81000" y="4181608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DE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điểm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1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cạnh</a:t>
            </a:r>
            <a:endParaRPr lang="en-US" altLang="en-US" sz="2400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466725" y="4791208"/>
            <a:ext cx="875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DE song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song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với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cạnh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thư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́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hai</a:t>
            </a:r>
            <a:endParaRPr lang="en-US" altLang="en-US" sz="2400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33400" y="5248408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DE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điểm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cạnh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thư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́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ba</a:t>
            </a:r>
            <a:endParaRPr lang="en-US" altLang="en-US" sz="2000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pic>
        <p:nvPicPr>
          <p:cNvPr id="25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048000"/>
            <a:ext cx="32099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58" grpId="0"/>
      <p:bldP spid="35859" grpId="0"/>
      <p:bldP spid="35860" grpId="0"/>
      <p:bldP spid="358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4724400" y="557213"/>
            <a:ext cx="0" cy="6172200"/>
          </a:xfrm>
          <a:prstGeom prst="line">
            <a:avLst/>
          </a:prstGeom>
          <a:noFill/>
          <a:ln w="38100">
            <a:solidFill>
              <a:srgbClr val="FF1705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486400" y="414338"/>
            <a:ext cx="3557588" cy="2409825"/>
            <a:chOff x="5486400" y="414338"/>
            <a:chExt cx="3557588" cy="2409825"/>
          </a:xfrm>
        </p:grpSpPr>
        <p:sp>
          <p:nvSpPr>
            <p:cNvPr id="10245" name="AutoShape 8"/>
            <p:cNvSpPr>
              <a:spLocks noChangeArrowheads="1"/>
            </p:cNvSpPr>
            <p:nvPr/>
          </p:nvSpPr>
          <p:spPr bwMode="auto">
            <a:xfrm>
              <a:off x="5867400" y="762000"/>
              <a:ext cx="2819400" cy="1828800"/>
            </a:xfrm>
            <a:prstGeom prst="triangle">
              <a:avLst>
                <a:gd name="adj" fmla="val 16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10246" name="Line 9"/>
            <p:cNvSpPr>
              <a:spLocks noChangeShapeType="1"/>
            </p:cNvSpPr>
            <p:nvPr/>
          </p:nvSpPr>
          <p:spPr bwMode="auto">
            <a:xfrm>
              <a:off x="6096000" y="1662113"/>
              <a:ext cx="1389063" cy="0"/>
            </a:xfrm>
            <a:prstGeom prst="line">
              <a:avLst/>
            </a:prstGeom>
            <a:ln>
              <a:solidFill>
                <a:srgbClr val="FF0066"/>
              </a:solidFill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0247" name="Text Box 10"/>
            <p:cNvSpPr txBox="1">
              <a:spLocks noChangeArrowheads="1"/>
            </p:cNvSpPr>
            <p:nvPr/>
          </p:nvSpPr>
          <p:spPr bwMode="auto">
            <a:xfrm>
              <a:off x="6124575" y="414338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48" name="Text Box 11"/>
            <p:cNvSpPr txBox="1">
              <a:spLocks noChangeArrowheads="1"/>
            </p:cNvSpPr>
            <p:nvPr/>
          </p:nvSpPr>
          <p:spPr bwMode="auto">
            <a:xfrm>
              <a:off x="5486400" y="2366963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249" name="Text Box 12"/>
            <p:cNvSpPr txBox="1">
              <a:spLocks noChangeArrowheads="1"/>
            </p:cNvSpPr>
            <p:nvPr/>
          </p:nvSpPr>
          <p:spPr bwMode="auto">
            <a:xfrm>
              <a:off x="8639175" y="233362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 dirty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50" name="Text Box 13"/>
            <p:cNvSpPr txBox="1">
              <a:spLocks noChangeArrowheads="1"/>
            </p:cNvSpPr>
            <p:nvPr/>
          </p:nvSpPr>
          <p:spPr bwMode="auto">
            <a:xfrm>
              <a:off x="5638800" y="13716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251" name="Text Box 14"/>
            <p:cNvSpPr txBox="1">
              <a:spLocks noChangeArrowheads="1"/>
            </p:cNvSpPr>
            <p:nvPr/>
          </p:nvSpPr>
          <p:spPr bwMode="auto">
            <a:xfrm>
              <a:off x="7467600" y="12954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252" name="Line 15"/>
            <p:cNvSpPr>
              <a:spLocks noChangeShapeType="1"/>
            </p:cNvSpPr>
            <p:nvPr/>
          </p:nvSpPr>
          <p:spPr bwMode="auto">
            <a:xfrm>
              <a:off x="5915025" y="19812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0253" name="Line 16"/>
            <p:cNvSpPr>
              <a:spLocks noChangeShapeType="1"/>
            </p:cNvSpPr>
            <p:nvPr/>
          </p:nvSpPr>
          <p:spPr bwMode="auto">
            <a:xfrm>
              <a:off x="6129338" y="1204913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0254" name="Text Box 19"/>
          <p:cNvSpPr txBox="1">
            <a:spLocks noChangeArrowheads="1"/>
          </p:cNvSpPr>
          <p:nvPr/>
        </p:nvSpPr>
        <p:spPr bwMode="auto">
          <a:xfrm>
            <a:off x="4724400" y="2895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>
                <a:latin typeface="Times New Roman" pitchFamily="18" charset="0"/>
              </a:rPr>
              <a:t>DE đi qua trung điểm 1 cạnh</a:t>
            </a:r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4714875" y="3276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>
                <a:latin typeface="Times New Roman" pitchFamily="18" charset="0"/>
              </a:rPr>
              <a:t>DE song song với cạnh thứ hai</a:t>
            </a:r>
          </a:p>
        </p:txBody>
      </p:sp>
      <p:sp>
        <p:nvSpPr>
          <p:cNvPr id="10256" name="Text Box 22"/>
          <p:cNvSpPr txBox="1">
            <a:spLocks noChangeArrowheads="1"/>
          </p:cNvSpPr>
          <p:nvPr/>
        </p:nvSpPr>
        <p:spPr bwMode="auto">
          <a:xfrm>
            <a:off x="4724400" y="3733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  <a:sym typeface="Symbol" pitchFamily="18" charset="2"/>
              </a:rPr>
              <a:t> 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DE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điểm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cạnh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thư</a:t>
            </a:r>
            <a:r>
              <a:rPr lang="en-US" altLang="en-US" sz="2000" dirty="0">
                <a:solidFill>
                  <a:srgbClr val="2B08FC"/>
                </a:solidFill>
                <a:latin typeface="Times New Roman" pitchFamily="18" charset="0"/>
              </a:rPr>
              <a:t>́ </a:t>
            </a:r>
            <a:r>
              <a:rPr lang="en-US" altLang="en-US" sz="2000" dirty="0" err="1">
                <a:solidFill>
                  <a:srgbClr val="2B08FC"/>
                </a:solidFill>
                <a:latin typeface="Times New Roman" pitchFamily="18" charset="0"/>
              </a:rPr>
              <a:t>ba</a:t>
            </a:r>
            <a:endParaRPr lang="en-US" altLang="en-US" sz="2000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4200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800600" y="4229100"/>
            <a:ext cx="434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i="1">
                <a:solidFill>
                  <a:srgbClr val="2B08FC"/>
                </a:solidFill>
                <a:latin typeface="Times New Roman" pitchFamily="18" charset="0"/>
              </a:rPr>
              <a:t>Đường thẳng đi qua trung điểm một cạnh của tam giác và song song với cạnh thứ hai thì đi qua trung điểm của cạnh thứ ba.</a:t>
            </a:r>
          </a:p>
        </p:txBody>
      </p:sp>
      <p:sp>
        <p:nvSpPr>
          <p:cNvPr id="42008" name="Text Box 2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 dirty="0" err="1">
                <a:solidFill>
                  <a:srgbClr val="2B08FC"/>
                </a:solidFill>
                <a:latin typeface="Times New Roman" pitchFamily="18" charset="0"/>
              </a:rPr>
              <a:t>Định</a:t>
            </a:r>
            <a:r>
              <a:rPr lang="en-US" altLang="en-US" sz="2400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2B08FC"/>
                </a:solidFill>
                <a:latin typeface="Times New Roman" pitchFamily="18" charset="0"/>
              </a:rPr>
              <a:t>lí</a:t>
            </a:r>
            <a:r>
              <a:rPr lang="en-US" altLang="en-US" sz="2400" u="sng" dirty="0">
                <a:solidFill>
                  <a:srgbClr val="2B08FC"/>
                </a:solidFill>
                <a:latin typeface="Times New Roman" pitchFamily="18" charset="0"/>
              </a:rPr>
              <a:t> 1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: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thẳng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và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song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song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thứ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hai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thì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thứ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ba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971799" y="7315200"/>
            <a:ext cx="2400637" cy="1328638"/>
            <a:chOff x="3264" y="2064"/>
            <a:chExt cx="2544" cy="1913"/>
          </a:xfrm>
        </p:grpSpPr>
        <p:sp>
          <p:nvSpPr>
            <p:cNvPr id="10264" name="AutoShape 26"/>
            <p:cNvSpPr>
              <a:spLocks noChangeArrowheads="1"/>
            </p:cNvSpPr>
            <p:nvPr/>
          </p:nvSpPr>
          <p:spPr bwMode="auto">
            <a:xfrm>
              <a:off x="3552" y="2352"/>
              <a:ext cx="1776" cy="1152"/>
            </a:xfrm>
            <a:prstGeom prst="triangle">
              <a:avLst>
                <a:gd name="adj" fmla="val 165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10265" name="Line 27"/>
            <p:cNvSpPr>
              <a:spLocks noChangeShapeType="1"/>
            </p:cNvSpPr>
            <p:nvPr/>
          </p:nvSpPr>
          <p:spPr bwMode="auto">
            <a:xfrm>
              <a:off x="3696" y="2928"/>
              <a:ext cx="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0266" name="Text Box 28"/>
            <p:cNvSpPr txBox="1">
              <a:spLocks noChangeArrowheads="1"/>
            </p:cNvSpPr>
            <p:nvPr/>
          </p:nvSpPr>
          <p:spPr bwMode="auto">
            <a:xfrm>
              <a:off x="3744" y="2064"/>
              <a:ext cx="432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267" name="Text Box 29"/>
            <p:cNvSpPr txBox="1">
              <a:spLocks noChangeArrowheads="1"/>
            </p:cNvSpPr>
            <p:nvPr/>
          </p:nvSpPr>
          <p:spPr bwMode="auto">
            <a:xfrm>
              <a:off x="3264" y="3312"/>
              <a:ext cx="413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268" name="Text Box 30"/>
            <p:cNvSpPr txBox="1">
              <a:spLocks noChangeArrowheads="1"/>
            </p:cNvSpPr>
            <p:nvPr/>
          </p:nvSpPr>
          <p:spPr bwMode="auto">
            <a:xfrm>
              <a:off x="5376" y="3312"/>
              <a:ext cx="432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69" name="Text Box 31"/>
            <p:cNvSpPr txBox="1">
              <a:spLocks noChangeArrowheads="1"/>
            </p:cNvSpPr>
            <p:nvPr/>
          </p:nvSpPr>
          <p:spPr bwMode="auto">
            <a:xfrm>
              <a:off x="3408" y="2688"/>
              <a:ext cx="432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270" name="Text Box 32"/>
            <p:cNvSpPr txBox="1">
              <a:spLocks noChangeArrowheads="1"/>
            </p:cNvSpPr>
            <p:nvPr/>
          </p:nvSpPr>
          <p:spPr bwMode="auto">
            <a:xfrm>
              <a:off x="4656" y="2688"/>
              <a:ext cx="413" cy="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0271" name="Line 33"/>
            <p:cNvSpPr>
              <a:spLocks noChangeShapeType="1"/>
            </p:cNvSpPr>
            <p:nvPr/>
          </p:nvSpPr>
          <p:spPr bwMode="auto">
            <a:xfrm>
              <a:off x="3724" y="259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0272" name="Line 34"/>
            <p:cNvSpPr>
              <a:spLocks noChangeShapeType="1"/>
            </p:cNvSpPr>
            <p:nvPr/>
          </p:nvSpPr>
          <p:spPr bwMode="auto">
            <a:xfrm>
              <a:off x="3580" y="315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8458200" y="1524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6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32099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029200"/>
            <a:ext cx="4267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7" grpId="0"/>
      <p:bldP spid="420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4724400" y="557213"/>
            <a:ext cx="0" cy="6172200"/>
          </a:xfrm>
          <a:prstGeom prst="line">
            <a:avLst/>
          </a:prstGeom>
          <a:noFill/>
          <a:ln w="38100">
            <a:solidFill>
              <a:srgbClr val="FF1705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12293" name="Text Box 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 dirty="0" err="1">
                <a:solidFill>
                  <a:srgbClr val="2B08FC"/>
                </a:solidFill>
                <a:latin typeface="Times New Roman" pitchFamily="18" charset="0"/>
              </a:rPr>
              <a:t>Định</a:t>
            </a:r>
            <a:r>
              <a:rPr lang="en-US" altLang="en-US" sz="2400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u="sng" dirty="0" err="1">
                <a:solidFill>
                  <a:srgbClr val="2B08FC"/>
                </a:solidFill>
                <a:latin typeface="Times New Roman" pitchFamily="18" charset="0"/>
              </a:rPr>
              <a:t>lí</a:t>
            </a:r>
            <a:r>
              <a:rPr lang="en-US" altLang="en-US" sz="2400" u="sng" dirty="0">
                <a:solidFill>
                  <a:srgbClr val="2B08FC"/>
                </a:solidFill>
                <a:latin typeface="Times New Roman" pitchFamily="18" charset="0"/>
              </a:rPr>
              <a:t> 1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: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thẳng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một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và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song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song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thứ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hai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thì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qua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thứ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Times New Roman" pitchFamily="18" charset="0"/>
              </a:rPr>
              <a:t>ba</a:t>
            </a:r>
            <a:r>
              <a:rPr lang="en-US" altLang="en-US" sz="2400" dirty="0">
                <a:solidFill>
                  <a:srgbClr val="2B08F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876800" y="4572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 err="1">
                <a:latin typeface="Times New Roman" pitchFamily="18" charset="0"/>
              </a:rPr>
              <a:t>Trong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mỗi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hình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dưới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đây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phải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bô</a:t>
            </a:r>
            <a:r>
              <a:rPr lang="en-US" altLang="en-US" sz="2400" b="1" dirty="0">
                <a:latin typeface="Times New Roman" pitchFamily="18" charset="0"/>
              </a:rPr>
              <a:t>̉ sung </a:t>
            </a:r>
            <a:r>
              <a:rPr lang="en-US" altLang="en-US" sz="2400" b="1" dirty="0" err="1">
                <a:latin typeface="Times New Roman" pitchFamily="18" charset="0"/>
              </a:rPr>
              <a:t>thêm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điều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kiện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gi</a:t>
            </a:r>
            <a:r>
              <a:rPr lang="en-US" altLang="en-US" sz="2400" b="1" dirty="0">
                <a:latin typeface="Times New Roman" pitchFamily="18" charset="0"/>
              </a:rPr>
              <a:t>̀ </a:t>
            </a:r>
            <a:r>
              <a:rPr lang="en-US" altLang="en-US" sz="2400" b="1" dirty="0" err="1">
                <a:latin typeface="Times New Roman" pitchFamily="18" charset="0"/>
              </a:rPr>
              <a:t>đê</a:t>
            </a:r>
            <a:r>
              <a:rPr lang="en-US" altLang="en-US" sz="2400" b="1" dirty="0">
                <a:latin typeface="Times New Roman" pitchFamily="18" charset="0"/>
              </a:rPr>
              <a:t>̉ EA = EC? 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724400" y="5181600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smtClean="0">
                <a:latin typeface="Times New Roman" pitchFamily="18" charset="0"/>
              </a:rPr>
              <a:t>Ha) </a:t>
            </a:r>
            <a:r>
              <a:rPr lang="en-US" altLang="en-US" sz="2400" b="1" dirty="0" err="1" smtClean="0">
                <a:latin typeface="Times New Roman" pitchFamily="18" charset="0"/>
              </a:rPr>
              <a:t>thêm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DE // BC </a:t>
            </a:r>
            <a:r>
              <a:rPr lang="en-US" altLang="en-US" sz="2400" b="1" dirty="0" err="1" smtClean="0">
                <a:latin typeface="Times New Roman" pitchFamily="18" charset="0"/>
              </a:rPr>
              <a:t>thi</a:t>
            </a:r>
            <a:r>
              <a:rPr lang="en-US" altLang="en-US" sz="2400" b="1" dirty="0" smtClean="0">
                <a:latin typeface="Times New Roman" pitchFamily="18" charset="0"/>
              </a:rPr>
              <a:t>̀ AE </a:t>
            </a:r>
            <a:r>
              <a:rPr lang="en-US" altLang="en-US" sz="2400" b="1" dirty="0">
                <a:latin typeface="Times New Roman" pitchFamily="18" charset="0"/>
              </a:rPr>
              <a:t>= EC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714875" y="5638800"/>
            <a:ext cx="4429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err="1" smtClean="0">
                <a:latin typeface="Times New Roman" pitchFamily="18" charset="0"/>
              </a:rPr>
              <a:t>Hb</a:t>
            </a:r>
            <a:r>
              <a:rPr lang="en-US" altLang="en-US" sz="2400" b="1" dirty="0" smtClean="0">
                <a:latin typeface="Times New Roman" pitchFamily="18" charset="0"/>
              </a:rPr>
              <a:t>) </a:t>
            </a:r>
            <a:r>
              <a:rPr lang="en-US" altLang="en-US" sz="2400" b="1" dirty="0" err="1" smtClean="0">
                <a:latin typeface="Times New Roman" pitchFamily="18" charset="0"/>
              </a:rPr>
              <a:t>thêm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</a:rPr>
              <a:t>AD = DB </a:t>
            </a:r>
            <a:r>
              <a:rPr lang="en-US" altLang="en-US" sz="2400" b="1" dirty="0" err="1">
                <a:latin typeface="Times New Roman" pitchFamily="18" charset="0"/>
              </a:rPr>
              <a:t>thi</a:t>
            </a:r>
            <a:r>
              <a:rPr lang="en-US" altLang="en-US" sz="2400" b="1" dirty="0">
                <a:latin typeface="Times New Roman" pitchFamily="18" charset="0"/>
              </a:rPr>
              <a:t>̀ AE = EC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5425" y="1976438"/>
            <a:ext cx="33813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895600"/>
            <a:ext cx="32194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2" grpId="0"/>
      <p:bldP spid="440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13317" name="Text Box 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>
                <a:solidFill>
                  <a:srgbClr val="2B08FC"/>
                </a:solidFill>
                <a:latin typeface="Times New Roman" pitchFamily="18" charset="0"/>
              </a:rPr>
              <a:t>Định lí 1</a:t>
            </a:r>
            <a:r>
              <a:rPr lang="en-US" altLang="en-US" sz="2400" smtClean="0">
                <a:solidFill>
                  <a:srgbClr val="2B08FC"/>
                </a:solidFill>
                <a:latin typeface="Times New Roman" pitchFamily="18" charset="0"/>
              </a:rPr>
              <a:t>: (sgk / 76)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-152400" y="19812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 smtClean="0">
                <a:solidFill>
                  <a:srgbClr val="2B08FC"/>
                </a:solidFill>
                <a:latin typeface="Times New Roman" pitchFamily="18" charset="0"/>
              </a:rPr>
              <a:t>         DE 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là </a:t>
            </a:r>
            <a:r>
              <a:rPr lang="en-US" altLang="en-US" sz="2400" b="1" dirty="0" err="1">
                <a:solidFill>
                  <a:srgbClr val="2B08FC"/>
                </a:solidFill>
                <a:latin typeface="Times New Roman" pitchFamily="18" charset="0"/>
              </a:rPr>
              <a:t>đường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B08FC"/>
                </a:solidFill>
                <a:latin typeface="Times New Roman" pitchFamily="18" charset="0"/>
              </a:rPr>
              <a:t>bình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B08FC"/>
                </a:solidFill>
                <a:latin typeface="Times New Roman" pitchFamily="18" charset="0"/>
              </a:rPr>
              <a:t>của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ABC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0" y="28956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latin typeface="Times New Roman" pitchFamily="18" charset="0"/>
              </a:rPr>
              <a:t>   </a:t>
            </a:r>
            <a:r>
              <a:rPr lang="en-US" altLang="en-US" sz="2800" b="1" dirty="0" smtClean="0">
                <a:latin typeface="Times New Roman" pitchFamily="18" charset="0"/>
              </a:rPr>
              <a:t>*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2800" b="1" dirty="0" err="1" smtClean="0">
                <a:latin typeface="Times New Roman" pitchFamily="18" charset="0"/>
              </a:rPr>
              <a:t>Đường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trung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bình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của</a:t>
            </a:r>
            <a:r>
              <a:rPr lang="en-US" altLang="en-US" sz="2800" b="1" dirty="0">
                <a:latin typeface="Times New Roman" pitchFamily="18" charset="0"/>
              </a:rPr>
              <a:t> tam </a:t>
            </a:r>
            <a:r>
              <a:rPr lang="en-US" altLang="en-US" sz="2800" b="1" dirty="0" err="1">
                <a:latin typeface="Times New Roman" pitchFamily="18" charset="0"/>
              </a:rPr>
              <a:t>giác</a:t>
            </a:r>
            <a:r>
              <a:rPr lang="en-US" altLang="en-US" sz="2800" b="1" dirty="0">
                <a:latin typeface="Times New Roman" pitchFamily="18" charset="0"/>
              </a:rPr>
              <a:t> là </a:t>
            </a:r>
            <a:r>
              <a:rPr lang="en-US" altLang="en-US" sz="2800" b="1" dirty="0" err="1">
                <a:latin typeface="Times New Roman" pitchFamily="18" charset="0"/>
              </a:rPr>
              <a:t>đoạn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thẳng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nối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trung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điểm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cạnh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của</a:t>
            </a:r>
            <a:r>
              <a:rPr lang="en-US" altLang="en-US" sz="2800" b="1" dirty="0">
                <a:latin typeface="Times New Roman" pitchFamily="18" charset="0"/>
              </a:rPr>
              <a:t> tam </a:t>
            </a:r>
            <a:r>
              <a:rPr lang="en-US" altLang="en-US" sz="2800" b="1" dirty="0" err="1" smtClean="0">
                <a:latin typeface="Times New Roman" pitchFamily="18" charset="0"/>
              </a:rPr>
              <a:t>giác</a:t>
            </a:r>
            <a:r>
              <a:rPr lang="en-US" altLang="en-US" sz="2800" b="1" dirty="0" smtClean="0">
                <a:latin typeface="Times New Roman" pitchFamily="18" charset="0"/>
              </a:rPr>
              <a:t>.</a:t>
            </a:r>
            <a:endParaRPr lang="en-US" altLang="en-US" sz="2800" b="1" dirty="0">
              <a:latin typeface="Times New Roman" pitchFamily="18" charset="0"/>
            </a:endParaRP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18044" y="1409178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ABC có: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894444" y="1447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AD </a:t>
            </a:r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= </a:t>
            </a:r>
            <a:r>
              <a:rPr lang="en-US" altLang="en-US" sz="2400" b="1" smtClean="0">
                <a:latin typeface="Times New Roman" pitchFamily="18" charset="0"/>
                <a:sym typeface="Symbol" pitchFamily="18" charset="2"/>
              </a:rPr>
              <a:t>DB  ,</a:t>
            </a:r>
            <a:endParaRPr lang="en-US" altLang="en-US" sz="2400" b="1" dirty="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532152" y="14478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AE = EC</a:t>
            </a:r>
          </a:p>
        </p:txBody>
      </p:sp>
      <p:sp>
        <p:nvSpPr>
          <p:cNvPr id="45072" name="Text Box 1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3984867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giác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có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mấy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đường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bình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04800" y="4538607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giác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có 3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đường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8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2B08FC"/>
                </a:solidFill>
                <a:latin typeface="Times New Roman" pitchFamily="18" charset="0"/>
              </a:rPr>
              <a:t>bình</a:t>
            </a:r>
            <a:endParaRPr lang="en-US" altLang="en-US" sz="2800" b="1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19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91347"/>
              </p:ext>
            </p:extLst>
          </p:nvPr>
        </p:nvGraphicFramePr>
        <p:xfrm>
          <a:off x="228600" y="2133600"/>
          <a:ext cx="33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4" imgW="330120" imgH="228600" progId="Equation.DSMT4">
                  <p:embed/>
                </p:oleObj>
              </mc:Choice>
              <mc:Fallback>
                <p:oleObj name="Equation" r:id="rId4" imgW="33012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33600"/>
                        <a:ext cx="3302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762000"/>
            <a:ext cx="3257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762000"/>
            <a:ext cx="32575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7" grpId="0"/>
      <p:bldP spid="45069" grpId="0"/>
      <p:bldP spid="45070" grpId="0"/>
      <p:bldP spid="45071" grpId="0"/>
      <p:bldP spid="45072" grpId="0"/>
      <p:bldP spid="450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2053" name="Text Box 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>
                <a:solidFill>
                  <a:srgbClr val="2B08FC"/>
                </a:solidFill>
                <a:latin typeface="Times New Roman" pitchFamily="18" charset="0"/>
              </a:rPr>
              <a:t>Định lí 1</a:t>
            </a:r>
            <a:r>
              <a:rPr lang="en-US" altLang="en-US" sz="2400" smtClean="0">
                <a:solidFill>
                  <a:srgbClr val="2B08FC"/>
                </a:solidFill>
                <a:latin typeface="Times New Roman" pitchFamily="18" charset="0"/>
              </a:rPr>
              <a:t>: (sgk / 76)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2348" y="1343464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Wingdings" pitchFamily="2" charset="2"/>
              </a:rPr>
              <a:t> </a:t>
            </a:r>
            <a:r>
              <a:rPr lang="en-US" altLang="en-US" sz="2400" b="1">
                <a:latin typeface="Times New Roman" pitchFamily="18" charset="0"/>
              </a:rPr>
              <a:t>Định nghĩa</a:t>
            </a:r>
            <a:r>
              <a:rPr lang="en-US" altLang="en-US" sz="2400" b="1" smtClean="0">
                <a:latin typeface="Times New Roman" pitchFamily="18" charset="0"/>
              </a:rPr>
              <a:t>: </a:t>
            </a:r>
            <a:r>
              <a:rPr lang="en-US" altLang="en-US" sz="2400" smtClean="0">
                <a:solidFill>
                  <a:srgbClr val="2B08FC"/>
                </a:solidFill>
                <a:latin typeface="Times New Roman" pitchFamily="18" charset="0"/>
              </a:rPr>
              <a:t>(sgk / 77)</a:t>
            </a:r>
            <a:endParaRPr lang="en-US" altLang="en-US" sz="2400" smtClean="0">
              <a:latin typeface="Times New Roman" pitchFamily="18" charset="0"/>
            </a:endParaRPr>
          </a:p>
          <a:p>
            <a:pPr algn="just"/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6875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3400" y="172878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7031038" algn="l"/>
              </a:tabLst>
            </a:pPr>
            <a:r>
              <a:rPr lang="en-US" altLang="en-US" sz="2400" dirty="0">
                <a:latin typeface="Times New Roman" pitchFamily="18" charset="0"/>
              </a:rPr>
              <a:t>?2 Cho tam </a:t>
            </a:r>
            <a:r>
              <a:rPr lang="en-US" altLang="en-US" sz="2400" dirty="0" err="1">
                <a:latin typeface="Times New Roman" pitchFamily="18" charset="0"/>
              </a:rPr>
              <a:t>giác</a:t>
            </a:r>
            <a:r>
              <a:rPr lang="en-US" altLang="en-US" sz="2400" dirty="0">
                <a:latin typeface="Times New Roman" pitchFamily="18" charset="0"/>
              </a:rPr>
              <a:t> ABC </a:t>
            </a:r>
            <a:r>
              <a:rPr lang="en-US" altLang="en-US" sz="2400" dirty="0" err="1">
                <a:latin typeface="Times New Roman" pitchFamily="18" charset="0"/>
              </a:rPr>
              <a:t>lấy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điểm</a:t>
            </a:r>
            <a:r>
              <a:rPr lang="en-US" altLang="en-US" sz="2400" dirty="0">
                <a:latin typeface="Times New Roman" pitchFamily="18" charset="0"/>
              </a:rPr>
              <a:t> D </a:t>
            </a:r>
            <a:r>
              <a:rPr lang="en-US" altLang="en-US" sz="2400" dirty="0" err="1">
                <a:latin typeface="Times New Roman" pitchFamily="18" charset="0"/>
              </a:rPr>
              <a:t>của</a:t>
            </a:r>
            <a:r>
              <a:rPr lang="en-US" altLang="en-US" sz="2400" dirty="0">
                <a:latin typeface="Times New Roman" pitchFamily="18" charset="0"/>
              </a:rPr>
              <a:t> AB, </a:t>
            </a:r>
            <a:r>
              <a:rPr lang="en-US" altLang="en-US" sz="2400" dirty="0" err="1">
                <a:latin typeface="Times New Roman" pitchFamily="18" charset="0"/>
              </a:rPr>
              <a:t>trung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điểm</a:t>
            </a:r>
            <a:r>
              <a:rPr lang="en-US" altLang="en-US" sz="2400" dirty="0">
                <a:latin typeface="Times New Roman" pitchFamily="18" charset="0"/>
              </a:rPr>
              <a:t> E </a:t>
            </a:r>
            <a:r>
              <a:rPr lang="en-US" altLang="en-US" sz="2400" dirty="0" err="1">
                <a:latin typeface="Times New Roman" pitchFamily="18" charset="0"/>
              </a:rPr>
              <a:t>của</a:t>
            </a:r>
            <a:r>
              <a:rPr lang="en-US" altLang="en-US" sz="2400" dirty="0">
                <a:latin typeface="Times New Roman" pitchFamily="18" charset="0"/>
              </a:rPr>
              <a:t> AC. </a:t>
            </a:r>
            <a:r>
              <a:rPr lang="en-US" altLang="en-US" sz="2400" dirty="0" err="1">
                <a:latin typeface="Times New Roman" pitchFamily="18" charset="0"/>
              </a:rPr>
              <a:t>Dùng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thước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đo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góc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và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thước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chia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khoảng</a:t>
            </a:r>
            <a:r>
              <a:rPr lang="en-US" altLang="en-US" sz="2400" dirty="0" smtClean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đê</a:t>
            </a:r>
            <a:r>
              <a:rPr lang="en-US" altLang="en-US" sz="2400" dirty="0">
                <a:latin typeface="Times New Roman" pitchFamily="18" charset="0"/>
              </a:rPr>
              <a:t>̉ </a:t>
            </a:r>
            <a:r>
              <a:rPr lang="en-US" altLang="en-US" sz="2400" dirty="0" err="1">
                <a:latin typeface="Times New Roman" pitchFamily="18" charset="0"/>
              </a:rPr>
              <a:t>kiểm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tra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latin typeface="Times New Roman" pitchFamily="18" charset="0"/>
              </a:rPr>
              <a:t>rằng</a:t>
            </a:r>
            <a:r>
              <a:rPr lang="en-US" altLang="en-US" sz="2400" dirty="0" smtClean="0">
                <a:latin typeface="Times New Roman" pitchFamily="18" charset="0"/>
              </a:rPr>
              <a:t>    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36876" name="AutoShape 12"/>
          <p:cNvSpPr>
            <a:spLocks noChangeArrowheads="1"/>
          </p:cNvSpPr>
          <p:nvPr/>
        </p:nvSpPr>
        <p:spPr bwMode="auto">
          <a:xfrm>
            <a:off x="1600200" y="3686175"/>
            <a:ext cx="3124200" cy="2438400"/>
          </a:xfrm>
          <a:prstGeom prst="triangle">
            <a:avLst>
              <a:gd name="adj" fmla="val 754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2774950" y="490537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733800" y="33051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1143000" y="58197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724400" y="58959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86263" y="43719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</a:rPr>
              <a:t>E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209800" y="44481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149475" y="54387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3260725" y="42799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4070350" y="42957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102100" y="43529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4387850" y="53022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419600" y="53625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037666" y="3204516"/>
            <a:ext cx="3497263" cy="1747838"/>
            <a:chOff x="968" y="965"/>
            <a:chExt cx="3424" cy="1824"/>
          </a:xfrm>
        </p:grpSpPr>
        <p:pic>
          <p:nvPicPr>
            <p:cNvPr id="2082" name="Picture 85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lum contrast="18000"/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3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-25400" y="4421658"/>
            <a:ext cx="3497263" cy="1747838"/>
            <a:chOff x="968" y="965"/>
            <a:chExt cx="3424" cy="1824"/>
          </a:xfrm>
        </p:grpSpPr>
        <p:pic>
          <p:nvPicPr>
            <p:cNvPr id="2080" name="Picture 85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lum contrast="18000"/>
            </a:blip>
            <a:srcRect/>
            <a:stretch>
              <a:fillRect/>
            </a:stretch>
          </p:blipFill>
          <p:spPr bwMode="auto">
            <a:xfrm>
              <a:off x="968" y="965"/>
              <a:ext cx="3424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81" name="Line 86"/>
            <p:cNvSpPr>
              <a:spLocks noChangeShapeType="1"/>
            </p:cNvSpPr>
            <p:nvPr/>
          </p:nvSpPr>
          <p:spPr bwMode="auto">
            <a:xfrm>
              <a:off x="968" y="2781"/>
              <a:ext cx="3394" cy="0"/>
            </a:xfrm>
            <a:prstGeom prst="line">
              <a:avLst/>
            </a:prstGeom>
            <a:noFill/>
            <a:ln w="12700" cap="sq">
              <a:solidFill>
                <a:srgbClr val="33CC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6896" name="Text Box 32">
            <a:hlinkClick r:id="rId3"/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334000" y="4705591"/>
            <a:ext cx="3197225" cy="875817"/>
          </a:xfrm>
          <a:prstGeom prst="rect">
            <a:avLst/>
          </a:prstGeom>
          <a:blipFill rotWithShape="0">
            <a:blip r:embed="rId6" cstate="print"/>
            <a:stretch>
              <a:fillRect l="-2863" t="-3472" b="-11806"/>
            </a:stretch>
          </a:blip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Times New Roman" pitchFamily="18" charset="0"/>
              </a:rPr>
              <a:t> </a:t>
            </a:r>
          </a:p>
        </p:txBody>
      </p:sp>
      <p:sp>
        <p:nvSpPr>
          <p:cNvPr id="36897" name="Text Box 3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76800" y="322897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ABC, có: AD = DB(gt)</a:t>
            </a:r>
          </a:p>
        </p:txBody>
      </p:sp>
      <p:sp>
        <p:nvSpPr>
          <p:cNvPr id="36898" name="Text Box 3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24400" y="292417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Giải </a:t>
            </a:r>
          </a:p>
        </p:txBody>
      </p:sp>
      <p:sp>
        <p:nvSpPr>
          <p:cNvPr id="36899" name="Text Box 3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76800" y="368617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                   AE = EC(gt)</a:t>
            </a:r>
          </a:p>
        </p:txBody>
      </p:sp>
      <p:sp>
        <p:nvSpPr>
          <p:cNvPr id="36900" name="Text Box 3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92675" y="4060825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Nên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DE là 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đường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trung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bình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của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tam 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giác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ABC</a:t>
            </a:r>
          </a:p>
        </p:txBody>
      </p:sp>
      <p:pic>
        <p:nvPicPr>
          <p:cNvPr id="22611" name="Picture 83" descr="thuoc"/>
          <p:cNvPicPr>
            <a:picLocks noChangeAspect="1" noChangeArrowheads="1"/>
          </p:cNvPicPr>
          <p:nvPr/>
        </p:nvPicPr>
        <p:blipFill>
          <a:blip r:embed="rId7" cstate="print">
            <a:lum bright="-6000" contrast="30000"/>
          </a:blip>
          <a:srcRect r="23192"/>
          <a:stretch>
            <a:fillRect/>
          </a:stretch>
        </p:blipFill>
        <p:spPr bwMode="auto">
          <a:xfrm>
            <a:off x="2357438" y="4918075"/>
            <a:ext cx="648493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3" descr="thuoc"/>
          <p:cNvPicPr>
            <a:picLocks noChangeAspect="1" noChangeArrowheads="1"/>
          </p:cNvPicPr>
          <p:nvPr/>
        </p:nvPicPr>
        <p:blipFill>
          <a:blip r:embed="rId7" cstate="print">
            <a:lum bright="-6000" contrast="30000"/>
          </a:blip>
          <a:srcRect r="23192"/>
          <a:stretch>
            <a:fillRect/>
          </a:stretch>
        </p:blipFill>
        <p:spPr bwMode="auto">
          <a:xfrm>
            <a:off x="1228725" y="6156325"/>
            <a:ext cx="64849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3" name="Text Box 3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65775" y="54387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</a:rPr>
              <a:t>DE = 2cm</a:t>
            </a:r>
          </a:p>
        </p:txBody>
      </p:sp>
      <p:sp>
        <p:nvSpPr>
          <p:cNvPr id="36904" name="Text Box 4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65775" y="581977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</a:rPr>
              <a:t> BC = 4cm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828800" y="4889157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00200" y="6096000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4" name="Picture 3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57150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2628900"/>
            <a:ext cx="1438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1"/>
          <p:cNvGraphicFramePr>
            <a:graphicFrameLocks noChangeAspect="1"/>
          </p:cNvGraphicFramePr>
          <p:nvPr/>
        </p:nvGraphicFramePr>
        <p:xfrm>
          <a:off x="2819400" y="7308850"/>
          <a:ext cx="1282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0" imgW="1282680" imgH="431640" progId="Equation.DSMT4">
                  <p:embed/>
                </p:oleObj>
              </mc:Choice>
              <mc:Fallback>
                <p:oleObj name="Equation" r:id="rId10" imgW="128268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308850"/>
                        <a:ext cx="1282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95400" y="2705100"/>
            <a:ext cx="1352550" cy="40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5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  <p:bldP spid="36876" grpId="0" animBg="1"/>
      <p:bldP spid="36877" grpId="0" animBg="1"/>
      <p:bldP spid="36878" grpId="0"/>
      <p:bldP spid="36879" grpId="0"/>
      <p:bldP spid="36880" grpId="0"/>
      <p:bldP spid="36881" grpId="0"/>
      <p:bldP spid="36882" grpId="0"/>
      <p:bldP spid="36883" grpId="0" animBg="1"/>
      <p:bldP spid="36884" grpId="0" animBg="1"/>
      <p:bldP spid="36885" grpId="0" animBg="1"/>
      <p:bldP spid="36886" grpId="0" animBg="1"/>
      <p:bldP spid="36887" grpId="0" animBg="1"/>
      <p:bldP spid="36888" grpId="0" animBg="1"/>
      <p:bldP spid="36897" grpId="0"/>
      <p:bldP spid="36898" grpId="0"/>
      <p:bldP spid="36899" grpId="0"/>
      <p:bldP spid="36900" grpId="0"/>
      <p:bldP spid="36903" grpId="0"/>
      <p:bldP spid="36903" grpId="1"/>
      <p:bldP spid="36904" grpId="0"/>
      <p:bldP spid="3690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4724400" y="557213"/>
            <a:ext cx="0" cy="6172200"/>
          </a:xfrm>
          <a:prstGeom prst="line">
            <a:avLst/>
          </a:prstGeom>
          <a:noFill/>
          <a:ln w="38100">
            <a:solidFill>
              <a:srgbClr val="FF1705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0" y="481013"/>
            <a:ext cx="4724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3078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>
                <a:solidFill>
                  <a:srgbClr val="2B08FC"/>
                </a:solidFill>
                <a:latin typeface="Times New Roman" pitchFamily="18" charset="0"/>
              </a:rPr>
              <a:t>Định lí 1</a:t>
            </a:r>
            <a:r>
              <a:rPr lang="en-US" altLang="en-US" sz="2400">
                <a:solidFill>
                  <a:srgbClr val="2B08FC"/>
                </a:solidFill>
                <a:latin typeface="Times New Roman" pitchFamily="18" charset="0"/>
              </a:rPr>
              <a:t>: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-152400" y="1371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  <a:sym typeface="Wingdings" pitchFamily="2" charset="2"/>
              </a:rPr>
              <a:t> </a:t>
            </a:r>
            <a:r>
              <a:rPr lang="en-US" altLang="en-US" sz="2400" b="1" dirty="0" err="1">
                <a:latin typeface="Times New Roman" pitchFamily="18" charset="0"/>
              </a:rPr>
              <a:t>Định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nghĩa</a:t>
            </a:r>
            <a:r>
              <a:rPr lang="en-US" altLang="en-US" sz="2400" b="1" dirty="0">
                <a:latin typeface="Times New Roman" pitchFamily="18" charset="0"/>
              </a:rPr>
              <a:t>:</a:t>
            </a:r>
          </a:p>
        </p:txBody>
      </p:sp>
      <p:sp>
        <p:nvSpPr>
          <p:cNvPr id="3790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75260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 dirty="0" err="1">
                <a:solidFill>
                  <a:srgbClr val="2B08FC"/>
                </a:solidFill>
                <a:latin typeface="Californian FB" pitchFamily="18" charset="0"/>
              </a:rPr>
              <a:t>Định</a:t>
            </a:r>
            <a:r>
              <a:rPr lang="en-US" altLang="en-US" sz="2400" u="sng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u="sng" dirty="0" err="1">
                <a:solidFill>
                  <a:srgbClr val="2B08FC"/>
                </a:solidFill>
                <a:latin typeface="Californian FB" pitchFamily="18" charset="0"/>
              </a:rPr>
              <a:t>lí</a:t>
            </a:r>
            <a:r>
              <a:rPr lang="en-US" altLang="en-US" sz="2400" u="sng" dirty="0">
                <a:solidFill>
                  <a:srgbClr val="2B08FC"/>
                </a:solidFill>
                <a:latin typeface="Californian FB" pitchFamily="18" charset="0"/>
              </a:rPr>
              <a:t> 2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: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Đường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trung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bình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của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tam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giác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thì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song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song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với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thứ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ba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và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bằng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nửa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cạnh</a:t>
            </a:r>
            <a:r>
              <a:rPr lang="en-US" altLang="en-US" sz="2400" dirty="0">
                <a:solidFill>
                  <a:srgbClr val="2B08FC"/>
                </a:solidFill>
                <a:latin typeface="Californian FB" pitchFamily="18" charset="0"/>
              </a:rPr>
              <a:t> </a:t>
            </a:r>
            <a:r>
              <a:rPr lang="en-US" altLang="en-US" sz="2400" dirty="0" err="1">
                <a:solidFill>
                  <a:srgbClr val="2B08FC"/>
                </a:solidFill>
                <a:latin typeface="Californian FB" pitchFamily="18" charset="0"/>
              </a:rPr>
              <a:t>ấy</a:t>
            </a:r>
            <a:endParaRPr lang="en-US" altLang="en-US" sz="2400" dirty="0">
              <a:solidFill>
                <a:srgbClr val="2B08FC"/>
              </a:solidFill>
              <a:latin typeface="Californian FB" pitchFamily="18" charset="0"/>
            </a:endParaRPr>
          </a:p>
        </p:txBody>
      </p:sp>
      <p:graphicFrame>
        <p:nvGraphicFramePr>
          <p:cNvPr id="37917" name="Object 29"/>
          <p:cNvGraphicFramePr>
            <a:graphicFrameLocks noChangeAspect="1"/>
          </p:cNvGraphicFramePr>
          <p:nvPr/>
        </p:nvGraphicFramePr>
        <p:xfrm>
          <a:off x="8955087" y="6477000"/>
          <a:ext cx="188913" cy="192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710891" imgH="723586" progId="Equation.DSMT4">
                  <p:embed/>
                </p:oleObj>
              </mc:Choice>
              <mc:Fallback>
                <p:oleObj name="Equation" r:id="rId4" imgW="710891" imgH="723586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5087" y="6477000"/>
                        <a:ext cx="188913" cy="1922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3276600"/>
            <a:ext cx="43148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7800" y="990600"/>
            <a:ext cx="3257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0" y="481013"/>
            <a:ext cx="8915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2B08FC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Đường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trung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bình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của</a:t>
            </a:r>
            <a:r>
              <a:rPr lang="en-US" altLang="en-US" sz="2400" b="1" u="sng" dirty="0">
                <a:solidFill>
                  <a:srgbClr val="2B08FC"/>
                </a:solidFill>
                <a:latin typeface="Times New Roman" pitchFamily="18" charset="0"/>
              </a:rPr>
              <a:t> tam </a:t>
            </a:r>
            <a:r>
              <a:rPr lang="en-US" altLang="en-US" sz="2400" b="1" u="sng" dirty="0" err="1">
                <a:solidFill>
                  <a:srgbClr val="2B08FC"/>
                </a:solidFill>
                <a:latin typeface="Times New Roman" pitchFamily="18" charset="0"/>
              </a:rPr>
              <a:t>giác</a:t>
            </a:r>
            <a:endParaRPr lang="en-US" altLang="en-US" sz="2400" b="1" u="sng" dirty="0">
              <a:solidFill>
                <a:srgbClr val="2B08FC"/>
              </a:solidFill>
              <a:latin typeface="Times New Roman" pitchFamily="18" charset="0"/>
            </a:endParaRPr>
          </a:p>
        </p:txBody>
      </p:sp>
      <p:sp>
        <p:nvSpPr>
          <p:cNvPr id="5125" name="Text Box 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28600" y="81438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>
                <a:solidFill>
                  <a:srgbClr val="2B08FC"/>
                </a:solidFill>
                <a:latin typeface="Times New Roman" pitchFamily="18" charset="0"/>
              </a:rPr>
              <a:t>Định lí 1</a:t>
            </a:r>
            <a:r>
              <a:rPr lang="en-US" altLang="en-US" sz="2400">
                <a:solidFill>
                  <a:srgbClr val="2B08FC"/>
                </a:solidFill>
                <a:latin typeface="Times New Roman" pitchFamily="18" charset="0"/>
              </a:rPr>
              <a:t>: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-166688" y="1128713"/>
            <a:ext cx="236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Wingdings" pitchFamily="2" charset="2"/>
              </a:rPr>
              <a:t> </a:t>
            </a:r>
            <a:r>
              <a:rPr lang="en-US" altLang="en-US" sz="2400" b="1">
                <a:latin typeface="Times New Roman" pitchFamily="18" charset="0"/>
              </a:rPr>
              <a:t>Định nghĩa:</a:t>
            </a:r>
          </a:p>
        </p:txBody>
      </p:sp>
      <p:sp>
        <p:nvSpPr>
          <p:cNvPr id="5127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4313" y="142398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u="sng">
                <a:solidFill>
                  <a:srgbClr val="2B08FC"/>
                </a:solidFill>
                <a:latin typeface="Times New Roman" pitchFamily="18" charset="0"/>
              </a:rPr>
              <a:t>Định lí 2</a:t>
            </a:r>
            <a:r>
              <a:rPr lang="en-US" altLang="en-US" sz="2400">
                <a:solidFill>
                  <a:srgbClr val="2B08FC"/>
                </a:solidFill>
                <a:latin typeface="Times New Roman" pitchFamily="18" charset="0"/>
              </a:rPr>
              <a:t>: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33400" y="1908175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</a:rPr>
              <a:t>?3 Giữa hai điểm B và C có chướng ngại vật. Biết DE bằng 50m, tính độ dài đoạn BC trên hình vẽ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648200" y="28225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Wingdings" pitchFamily="2" charset="2"/>
              </a:rPr>
              <a:t> </a:t>
            </a:r>
            <a:r>
              <a:rPr lang="en-US" altLang="en-US" sz="2400" b="1">
                <a:latin typeface="Times New Roman" pitchFamily="18" charset="0"/>
              </a:rPr>
              <a:t>Giải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648200" y="3432175"/>
            <a:ext cx="381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 err="1">
                <a:latin typeface="Times New Roman" pitchFamily="18" charset="0"/>
              </a:rPr>
              <a:t>Trong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ABC, có: </a:t>
            </a:r>
          </a:p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AD = DB (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gt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), </a:t>
            </a:r>
          </a:p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AE = EC (</a:t>
            </a:r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gt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276600" y="4492625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 err="1">
                <a:latin typeface="Times New Roman" pitchFamily="18" charset="0"/>
              </a:rPr>
              <a:t>Nên</a:t>
            </a:r>
            <a:r>
              <a:rPr lang="en-US" altLang="en-US" sz="2400" b="1" dirty="0">
                <a:latin typeface="Times New Roman" pitchFamily="18" charset="0"/>
              </a:rPr>
              <a:t> DE là </a:t>
            </a:r>
            <a:r>
              <a:rPr lang="en-US" altLang="en-US" sz="2400" b="1" dirty="0" err="1">
                <a:latin typeface="Times New Roman" pitchFamily="18" charset="0"/>
              </a:rPr>
              <a:t>đường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trung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bình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của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ABC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181600" y="503237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>
                <a:latin typeface="Times New Roman" pitchFamily="18" charset="0"/>
                <a:sym typeface="Symbol" pitchFamily="18" charset="2"/>
              </a:rPr>
              <a:t>(đl)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581400" y="56388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 BC = 2 DE </a:t>
            </a:r>
          </a:p>
          <a:p>
            <a:pPr algn="just"/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 BC = 2 . 50 = 100(m)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505200" y="6403975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2400" b="1" dirty="0" err="1">
                <a:latin typeface="Times New Roman" pitchFamily="18" charset="0"/>
                <a:sym typeface="Symbol" pitchFamily="18" charset="2"/>
              </a:rPr>
              <a:t>Vậy</a:t>
            </a:r>
            <a:r>
              <a:rPr lang="en-US" altLang="en-US" sz="2400" b="1" dirty="0">
                <a:latin typeface="Times New Roman" pitchFamily="18" charset="0"/>
                <a:sym typeface="Symbol" pitchFamily="18" charset="2"/>
              </a:rPr>
              <a:t> BC = 100m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76800"/>
            <a:ext cx="1495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WordArt 4"/>
          <p:cNvSpPr>
            <a:spLocks noChangeArrowheads="1" noChangeShapeType="1" noTextEdit="1"/>
          </p:cNvSpPr>
          <p:nvPr/>
        </p:nvSpPr>
        <p:spPr bwMode="auto">
          <a:xfrm>
            <a:off x="685800" y="23813"/>
            <a:ext cx="76962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2B08FC"/>
                  </a:solidFill>
                  <a:round/>
                  <a:headEnd/>
                  <a:tailEnd/>
                </a:ln>
                <a:solidFill>
                  <a:srgbClr val="2B08FC"/>
                </a:solidFill>
                <a:latin typeface="Times New Roman"/>
                <a:cs typeface="Times New Roman"/>
              </a:rPr>
              <a:t>Bài 4: ĐƯỜNG TRUNG BÌNH CỦA TAM GIÁC, HÌNH THANG</a:t>
            </a:r>
            <a:endParaRPr lang="en-US" sz="2000" kern="10" dirty="0">
              <a:ln w="9525">
                <a:solidFill>
                  <a:srgbClr val="2B08FC"/>
                </a:solidFill>
                <a:round/>
                <a:headEnd/>
                <a:tailEnd/>
              </a:ln>
              <a:solidFill>
                <a:srgbClr val="2B08FC"/>
              </a:solidFill>
              <a:latin typeface="Californian FB" pitchFamily="18" charset="0"/>
              <a:cs typeface="Times New Roman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7920" y="2895600"/>
            <a:ext cx="3276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6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/>
      <p:bldP spid="46093" grpId="0"/>
      <p:bldP spid="46095" grpId="0"/>
      <p:bldP spid="46096" grpId="0"/>
      <p:bldP spid="460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788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VNPT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118</cp:revision>
  <dcterms:created xsi:type="dcterms:W3CDTF">2008-05-20T09:31:48Z</dcterms:created>
  <dcterms:modified xsi:type="dcterms:W3CDTF">2021-10-06T01:43:16Z</dcterms:modified>
</cp:coreProperties>
</file>