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9" r:id="rId6"/>
    <p:sldId id="262" r:id="rId7"/>
    <p:sldId id="264" r:id="rId8"/>
    <p:sldId id="265" r:id="rId9"/>
    <p:sldId id="268" r:id="rId10"/>
    <p:sldId id="271" r:id="rId11"/>
    <p:sldId id="272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4" Type="http://schemas.openxmlformats.org/officeDocument/2006/relationships/image" Target="../media/image10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89337-A074-439A-BEB0-1EC20168E7B2}" type="datetimeFigureOut">
              <a:rPr lang="en-US" smtClean="0"/>
              <a:pPr/>
              <a:t>10/12/2021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A0FE4-DA58-4CF9-9CCC-72C2229B3E2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178600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89337-A074-439A-BEB0-1EC20168E7B2}" type="datetimeFigureOut">
              <a:rPr lang="en-US" smtClean="0"/>
              <a:pPr/>
              <a:t>10/12/2021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A0FE4-DA58-4CF9-9CCC-72C2229B3E2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647224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89337-A074-439A-BEB0-1EC20168E7B2}" type="datetimeFigureOut">
              <a:rPr lang="en-US" smtClean="0"/>
              <a:pPr/>
              <a:t>10/12/2021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A0FE4-DA58-4CF9-9CCC-72C2229B3E2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656399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C30B64-11E4-4D82-98A7-D7C3F9772D0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37594065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1AEFDA-1892-498E-9B64-0B7BA5C198D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7143236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89337-A074-439A-BEB0-1EC20168E7B2}" type="datetimeFigureOut">
              <a:rPr lang="en-US" smtClean="0"/>
              <a:pPr/>
              <a:t>10/12/2021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A0FE4-DA58-4CF9-9CCC-72C2229B3E2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693129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89337-A074-439A-BEB0-1EC20168E7B2}" type="datetimeFigureOut">
              <a:rPr lang="en-US" smtClean="0"/>
              <a:pPr/>
              <a:t>10/12/2021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A0FE4-DA58-4CF9-9CCC-72C2229B3E2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816666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89337-A074-439A-BEB0-1EC20168E7B2}" type="datetimeFigureOut">
              <a:rPr lang="en-US" smtClean="0"/>
              <a:pPr/>
              <a:t>10/12/2021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A0FE4-DA58-4CF9-9CCC-72C2229B3E2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86109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89337-A074-439A-BEB0-1EC20168E7B2}" type="datetimeFigureOut">
              <a:rPr lang="en-US" smtClean="0"/>
              <a:pPr/>
              <a:t>10/12/2021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A0FE4-DA58-4CF9-9CCC-72C2229B3E2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096325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89337-A074-439A-BEB0-1EC20168E7B2}" type="datetimeFigureOut">
              <a:rPr lang="en-US" smtClean="0"/>
              <a:pPr/>
              <a:t>10/12/2021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A0FE4-DA58-4CF9-9CCC-72C2229B3E2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501155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89337-A074-439A-BEB0-1EC20168E7B2}" type="datetimeFigureOut">
              <a:rPr lang="en-US" smtClean="0"/>
              <a:pPr/>
              <a:t>10/12/2021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A0FE4-DA58-4CF9-9CCC-72C2229B3E2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192805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89337-A074-439A-BEB0-1EC20168E7B2}" type="datetimeFigureOut">
              <a:rPr lang="en-US" smtClean="0"/>
              <a:pPr/>
              <a:t>10/12/2021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A0FE4-DA58-4CF9-9CCC-72C2229B3E2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003539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89337-A074-439A-BEB0-1EC20168E7B2}" type="datetimeFigureOut">
              <a:rPr lang="en-US" smtClean="0"/>
              <a:pPr/>
              <a:t>10/12/2021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A0FE4-DA58-4CF9-9CCC-72C2229B3E2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686271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389337-A074-439A-BEB0-1EC20168E7B2}" type="datetimeFigureOut">
              <a:rPr lang="en-US" smtClean="0"/>
              <a:pPr/>
              <a:t>10/12/2021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6A0FE4-DA58-4CF9-9CCC-72C2229B3E2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327741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Dung.pps" TargetMode="External"/><Relationship Id="rId2" Type="http://schemas.openxmlformats.org/officeDocument/2006/relationships/hyperlink" Target="Sai.pps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3" Type="http://schemas.openxmlformats.org/officeDocument/2006/relationships/image" Target="../media/image15.gif"/><Relationship Id="rId7" Type="http://schemas.openxmlformats.org/officeDocument/2006/relationships/image" Target="../media/image19.gif"/><Relationship Id="rId12" Type="http://schemas.openxmlformats.org/officeDocument/2006/relationships/image" Target="../media/image24.wmf"/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gif"/><Relationship Id="rId11" Type="http://schemas.openxmlformats.org/officeDocument/2006/relationships/image" Target="../media/image23.gif"/><Relationship Id="rId5" Type="http://schemas.openxmlformats.org/officeDocument/2006/relationships/image" Target="../media/image17.png"/><Relationship Id="rId10" Type="http://schemas.openxmlformats.org/officeDocument/2006/relationships/image" Target="../media/image22.gif"/><Relationship Id="rId4" Type="http://schemas.openxmlformats.org/officeDocument/2006/relationships/image" Target="../media/image16.gif"/><Relationship Id="rId9" Type="http://schemas.openxmlformats.org/officeDocument/2006/relationships/image" Target="../media/image21.gi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gi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.gif"/><Relationship Id="rId4" Type="http://schemas.openxmlformats.org/officeDocument/2006/relationships/oleObject" Target="../embeddings/oleObject2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.gif"/><Relationship Id="rId4" Type="http://schemas.openxmlformats.org/officeDocument/2006/relationships/oleObject" Target="../embeddings/oleObject3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.bin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6.bin"/><Relationship Id="rId4" Type="http://schemas.openxmlformats.org/officeDocument/2006/relationships/oleObject" Target="../embeddings/oleObject5.bin"/><Relationship Id="rId9" Type="http://schemas.openxmlformats.org/officeDocument/2006/relationships/image" Target="../media/image1.gi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0"/>
            <a:ext cx="7772400" cy="762000"/>
          </a:xfrm>
        </p:spPr>
        <p:txBody>
          <a:bodyPr/>
          <a:lstStyle/>
          <a:p>
            <a:pPr eaLnBrk="1" hangingPunct="1"/>
            <a:r>
              <a:rPr lang="en-US" altLang="en-US" sz="3600" b="1" u="sng" smtClean="0">
                <a:solidFill>
                  <a:srgbClr val="FF0000"/>
                </a:solidFill>
                <a:latin typeface="Times New Roman" pitchFamily="18" charset="0"/>
              </a:rPr>
              <a:t>Kiểm tra bài cũ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3850" y="720725"/>
            <a:ext cx="8512175" cy="1219200"/>
          </a:xfrm>
        </p:spPr>
        <p:txBody>
          <a:bodyPr/>
          <a:lstStyle/>
          <a:p>
            <a:pPr algn="l" eaLnBrk="1" hangingPunct="1"/>
            <a:r>
              <a:rPr lang="en-US" altLang="en-US" sz="2400" b="1" u="sng" smtClean="0">
                <a:solidFill>
                  <a:srgbClr val="A50021"/>
                </a:solidFill>
                <a:latin typeface="Times New Roman" pitchFamily="18" charset="0"/>
              </a:rPr>
              <a:t>Câu 1:</a:t>
            </a:r>
            <a:r>
              <a:rPr lang="en-US" altLang="en-US" sz="2400" b="1" smtClean="0">
                <a:solidFill>
                  <a:srgbClr val="000099"/>
                </a:solidFill>
                <a:latin typeface="Times New Roman" pitchFamily="18" charset="0"/>
              </a:rPr>
              <a:t> </a:t>
            </a:r>
            <a:r>
              <a:rPr lang="en-US" altLang="en-US" sz="2400" b="1" smtClean="0">
                <a:solidFill>
                  <a:srgbClr val="0000FF"/>
                </a:solidFill>
                <a:latin typeface="Times New Roman" pitchFamily="18" charset="0"/>
              </a:rPr>
              <a:t>Phát biểu định nghĩa, định lí 1 và định lí 2 về đường trung bình của tam giác.</a:t>
            </a:r>
            <a:r>
              <a:rPr lang="en-US" altLang="en-US" sz="2400" b="1" smtClean="0">
                <a:solidFill>
                  <a:srgbClr val="0000FF"/>
                </a:solidFill>
              </a:rPr>
              <a:t> </a:t>
            </a: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317500" y="1701800"/>
            <a:ext cx="7986713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r>
              <a:rPr lang="en-US" altLang="en-US" sz="2400" b="1" u="sng">
                <a:solidFill>
                  <a:srgbClr val="A50021"/>
                </a:solidFill>
                <a:latin typeface="Times New Roman" pitchFamily="18" charset="0"/>
              </a:rPr>
              <a:t>Câu 2:</a:t>
            </a:r>
            <a:r>
              <a:rPr lang="en-US" altLang="en-US" sz="2400" b="1">
                <a:solidFill>
                  <a:srgbClr val="0000FF"/>
                </a:solidFill>
                <a:latin typeface="Times New Roman" pitchFamily="18" charset="0"/>
              </a:rPr>
              <a:t> Cho hình thang ABCD (AB//CD) như hình vẽ. </a:t>
            </a: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altLang="en-US"/>
          </a:p>
        </p:txBody>
      </p:sp>
      <p:sp>
        <p:nvSpPr>
          <p:cNvPr id="56327" name="Text Box 7"/>
          <p:cNvSpPr txBox="1">
            <a:spLocks noChangeArrowheads="1"/>
          </p:cNvSpPr>
          <p:nvPr/>
        </p:nvSpPr>
        <p:spPr bwMode="auto">
          <a:xfrm>
            <a:off x="360363" y="2192338"/>
            <a:ext cx="71532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20000"/>
              </a:spcBef>
              <a:buClr>
                <a:schemeClr val="tx2"/>
              </a:buClr>
              <a:buSzPct val="115000"/>
              <a:buFont typeface="Wingdings" pitchFamily="2" charset="2"/>
              <a:buNone/>
              <a:defRPr/>
            </a:pPr>
            <a:r>
              <a:rPr lang="en-US" sz="24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Câu</a:t>
            </a:r>
            <a:r>
              <a:rPr lang="en-US" sz="24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trả</a:t>
            </a:r>
            <a:r>
              <a:rPr lang="en-US" sz="24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lời</a:t>
            </a:r>
            <a:r>
              <a:rPr lang="en-US" sz="24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đúng</a:t>
            </a:r>
            <a:r>
              <a:rPr lang="en-US" sz="24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với</a:t>
            </a:r>
            <a:r>
              <a:rPr lang="en-US" sz="24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giá</a:t>
            </a:r>
            <a:r>
              <a:rPr lang="en-US" sz="24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trị</a:t>
            </a:r>
            <a:r>
              <a:rPr lang="en-US" sz="24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của</a:t>
            </a:r>
            <a:r>
              <a:rPr lang="en-US" sz="24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x </a:t>
            </a:r>
            <a:r>
              <a:rPr lang="en-US" sz="24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và</a:t>
            </a:r>
            <a:r>
              <a:rPr lang="en-US" sz="24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y</a:t>
            </a:r>
            <a:endParaRPr lang="en-US" sz="2400" b="1" dirty="0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2055" name="Text Box 8"/>
          <p:cNvSpPr txBox="1">
            <a:spLocks noChangeArrowheads="1"/>
          </p:cNvSpPr>
          <p:nvPr/>
        </p:nvSpPr>
        <p:spPr bwMode="auto">
          <a:xfrm>
            <a:off x="52388" y="2852738"/>
            <a:ext cx="3352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400" b="1">
                <a:solidFill>
                  <a:srgbClr val="0000FF"/>
                </a:solidFill>
              </a:rPr>
              <a:t>* </a:t>
            </a:r>
            <a:r>
              <a:rPr lang="en-US" altLang="en-US" sz="2400" b="1">
                <a:solidFill>
                  <a:srgbClr val="0000FF"/>
                </a:solidFill>
                <a:latin typeface="Times New Roman" pitchFamily="18" charset="0"/>
              </a:rPr>
              <a:t>Giá trị của x là:</a:t>
            </a:r>
          </a:p>
        </p:txBody>
      </p:sp>
      <p:sp>
        <p:nvSpPr>
          <p:cNvPr id="2056" name="Text Box 9">
            <a:hlinkClick r:id="rId2" action="ppaction://hlinkpres?slideindex=1&amp;slidetitle=" tooltip="..."/>
          </p:cNvPr>
          <p:cNvSpPr txBox="1">
            <a:spLocks noChangeArrowheads="1"/>
          </p:cNvSpPr>
          <p:nvPr/>
        </p:nvSpPr>
        <p:spPr bwMode="auto">
          <a:xfrm>
            <a:off x="3908425" y="3533775"/>
            <a:ext cx="1335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400" b="1">
                <a:solidFill>
                  <a:srgbClr val="0000FF"/>
                </a:solidFill>
                <a:latin typeface="Times New Roman" pitchFamily="18" charset="0"/>
              </a:rPr>
              <a:t>D.4cm</a:t>
            </a:r>
          </a:p>
        </p:txBody>
      </p:sp>
      <p:sp>
        <p:nvSpPr>
          <p:cNvPr id="2057" name="Text Box 10">
            <a:hlinkClick r:id="rId2" action="ppaction://hlinkpres?slideindex=1&amp;slidetitle=" tooltip="..."/>
          </p:cNvPr>
          <p:cNvSpPr txBox="1">
            <a:spLocks noChangeArrowheads="1"/>
          </p:cNvSpPr>
          <p:nvPr/>
        </p:nvSpPr>
        <p:spPr bwMode="auto">
          <a:xfrm>
            <a:off x="2663825" y="3529013"/>
            <a:ext cx="14827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400" b="1">
                <a:solidFill>
                  <a:srgbClr val="0000FF"/>
                </a:solidFill>
                <a:latin typeface="Times New Roman" pitchFamily="18" charset="0"/>
              </a:rPr>
              <a:t>C.3cm</a:t>
            </a:r>
          </a:p>
        </p:txBody>
      </p:sp>
      <p:sp>
        <p:nvSpPr>
          <p:cNvPr id="2058" name="Text Box 11">
            <a:hlinkClick r:id="rId3" action="ppaction://hlinkpres?slideindex=1&amp;slidetitle=" tooltip="..."/>
          </p:cNvPr>
          <p:cNvSpPr txBox="1">
            <a:spLocks noChangeArrowheads="1"/>
          </p:cNvSpPr>
          <p:nvPr/>
        </p:nvSpPr>
        <p:spPr bwMode="auto">
          <a:xfrm>
            <a:off x="1433513" y="3516313"/>
            <a:ext cx="1349375" cy="466725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400" b="1">
                <a:solidFill>
                  <a:srgbClr val="0000FF"/>
                </a:solidFill>
                <a:latin typeface="Times New Roman" pitchFamily="18" charset="0"/>
              </a:rPr>
              <a:t>B.2cm</a:t>
            </a:r>
          </a:p>
        </p:txBody>
      </p:sp>
      <p:sp>
        <p:nvSpPr>
          <p:cNvPr id="2059" name="Text Box 12">
            <a:hlinkClick r:id="rId2" action="ppaction://hlinkpres?slideindex=1&amp;slidetitle=" tooltip="..."/>
          </p:cNvPr>
          <p:cNvSpPr txBox="1">
            <a:spLocks noChangeArrowheads="1"/>
          </p:cNvSpPr>
          <p:nvPr/>
        </p:nvSpPr>
        <p:spPr bwMode="auto">
          <a:xfrm>
            <a:off x="263525" y="3503613"/>
            <a:ext cx="1143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400" b="1">
                <a:solidFill>
                  <a:srgbClr val="0000FF"/>
                </a:solidFill>
              </a:rPr>
              <a:t>A.1cm </a:t>
            </a:r>
          </a:p>
        </p:txBody>
      </p:sp>
      <p:sp>
        <p:nvSpPr>
          <p:cNvPr id="2060" name="Text Box 13"/>
          <p:cNvSpPr txBox="1">
            <a:spLocks noChangeArrowheads="1"/>
          </p:cNvSpPr>
          <p:nvPr/>
        </p:nvSpPr>
        <p:spPr bwMode="auto">
          <a:xfrm>
            <a:off x="0" y="4129088"/>
            <a:ext cx="3352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400" b="1">
                <a:solidFill>
                  <a:srgbClr val="0000FF"/>
                </a:solidFill>
                <a:latin typeface="Times New Roman" pitchFamily="18" charset="0"/>
              </a:rPr>
              <a:t>* </a:t>
            </a:r>
            <a:r>
              <a:rPr lang="en-US" altLang="en-US" sz="2400" b="1">
                <a:solidFill>
                  <a:srgbClr val="0000FF"/>
                </a:solidFill>
              </a:rPr>
              <a:t>* </a:t>
            </a:r>
            <a:r>
              <a:rPr lang="en-US" altLang="en-US" sz="2400" b="1">
                <a:solidFill>
                  <a:srgbClr val="0000FF"/>
                </a:solidFill>
                <a:latin typeface="Times New Roman" pitchFamily="18" charset="0"/>
              </a:rPr>
              <a:t>Giá trị của y là:</a:t>
            </a:r>
          </a:p>
        </p:txBody>
      </p:sp>
      <p:sp>
        <p:nvSpPr>
          <p:cNvPr id="56338" name="Oval 18"/>
          <p:cNvSpPr>
            <a:spLocks noChangeArrowheads="1"/>
          </p:cNvSpPr>
          <p:nvPr/>
        </p:nvSpPr>
        <p:spPr bwMode="auto">
          <a:xfrm>
            <a:off x="1389063" y="3505200"/>
            <a:ext cx="1138237" cy="4572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SG" altLang="en-US" sz="2400" b="1">
              <a:solidFill>
                <a:srgbClr val="0000FF"/>
              </a:solidFill>
            </a:endParaRPr>
          </a:p>
        </p:txBody>
      </p:sp>
      <p:sp>
        <p:nvSpPr>
          <p:cNvPr id="2062" name="Text Box 22">
            <a:hlinkClick r:id="rId2" tooltip="..."/>
          </p:cNvPr>
          <p:cNvSpPr txBox="1">
            <a:spLocks noChangeArrowheads="1"/>
          </p:cNvSpPr>
          <p:nvPr/>
        </p:nvSpPr>
        <p:spPr bwMode="auto">
          <a:xfrm>
            <a:off x="3908425" y="4803775"/>
            <a:ext cx="1335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400" b="1">
                <a:solidFill>
                  <a:srgbClr val="0000FF"/>
                </a:solidFill>
                <a:latin typeface="Times New Roman" pitchFamily="18" charset="0"/>
              </a:rPr>
              <a:t>D.4cm</a:t>
            </a:r>
          </a:p>
        </p:txBody>
      </p:sp>
      <p:sp>
        <p:nvSpPr>
          <p:cNvPr id="2063" name="Text Box 23">
            <a:hlinkClick r:id="rId2" tooltip="..."/>
          </p:cNvPr>
          <p:cNvSpPr txBox="1">
            <a:spLocks noChangeArrowheads="1"/>
          </p:cNvSpPr>
          <p:nvPr/>
        </p:nvSpPr>
        <p:spPr bwMode="auto">
          <a:xfrm>
            <a:off x="2663825" y="4799013"/>
            <a:ext cx="14827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400" b="1">
                <a:solidFill>
                  <a:srgbClr val="0000FF"/>
                </a:solidFill>
                <a:latin typeface="Times New Roman" pitchFamily="18" charset="0"/>
              </a:rPr>
              <a:t>C.3cm</a:t>
            </a:r>
          </a:p>
        </p:txBody>
      </p:sp>
      <p:sp>
        <p:nvSpPr>
          <p:cNvPr id="2064" name="Text Box 24">
            <a:hlinkClick r:id="rId3" tooltip="..."/>
          </p:cNvPr>
          <p:cNvSpPr txBox="1">
            <a:spLocks noChangeArrowheads="1"/>
          </p:cNvSpPr>
          <p:nvPr/>
        </p:nvSpPr>
        <p:spPr bwMode="auto">
          <a:xfrm>
            <a:off x="1433513" y="4786313"/>
            <a:ext cx="1349375" cy="466725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400" b="1">
                <a:solidFill>
                  <a:srgbClr val="0000FF"/>
                </a:solidFill>
                <a:latin typeface="Times New Roman" pitchFamily="18" charset="0"/>
              </a:rPr>
              <a:t>B.2cm</a:t>
            </a:r>
          </a:p>
        </p:txBody>
      </p:sp>
      <p:sp>
        <p:nvSpPr>
          <p:cNvPr id="2065" name="Text Box 25">
            <a:hlinkClick r:id="rId2" tooltip="..."/>
          </p:cNvPr>
          <p:cNvSpPr txBox="1">
            <a:spLocks noChangeArrowheads="1"/>
          </p:cNvSpPr>
          <p:nvPr/>
        </p:nvSpPr>
        <p:spPr bwMode="auto">
          <a:xfrm>
            <a:off x="263525" y="4773613"/>
            <a:ext cx="1143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400" b="1">
                <a:solidFill>
                  <a:srgbClr val="0000FF"/>
                </a:solidFill>
                <a:latin typeface="Times New Roman" pitchFamily="18" charset="0"/>
              </a:rPr>
              <a:t>A.1cm </a:t>
            </a:r>
          </a:p>
        </p:txBody>
      </p:sp>
      <p:sp>
        <p:nvSpPr>
          <p:cNvPr id="56346" name="Oval 26"/>
          <p:cNvSpPr>
            <a:spLocks noChangeArrowheads="1"/>
          </p:cNvSpPr>
          <p:nvPr/>
        </p:nvSpPr>
        <p:spPr bwMode="auto">
          <a:xfrm>
            <a:off x="1389063" y="4802188"/>
            <a:ext cx="1138237" cy="4572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SG" altLang="en-US" sz="2400" b="1">
              <a:solidFill>
                <a:srgbClr val="0000FF"/>
              </a:solidFill>
            </a:endParaRPr>
          </a:p>
        </p:txBody>
      </p:sp>
      <p:sp>
        <p:nvSpPr>
          <p:cNvPr id="56347" name="AutoShape 27"/>
          <p:cNvSpPr>
            <a:spLocks noChangeArrowheads="1"/>
          </p:cNvSpPr>
          <p:nvPr/>
        </p:nvSpPr>
        <p:spPr bwMode="auto">
          <a:xfrm>
            <a:off x="5230813" y="4883150"/>
            <a:ext cx="3268662" cy="1222375"/>
          </a:xfrm>
          <a:prstGeom prst="wedgeRoundRectCallout">
            <a:avLst>
              <a:gd name="adj1" fmla="val -218"/>
              <a:gd name="adj2" fmla="val -140130"/>
              <a:gd name="adj3" fmla="val 16667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en-US" altLang="en-US" sz="2000" b="1">
                <a:solidFill>
                  <a:srgbClr val="A50021"/>
                </a:solidFill>
                <a:latin typeface="Times New Roman" pitchFamily="18" charset="0"/>
              </a:rPr>
              <a:t>Đoạn EF gọi là đường trung bình của hình thang ABCD</a:t>
            </a:r>
          </a:p>
        </p:txBody>
      </p:sp>
      <p:sp>
        <p:nvSpPr>
          <p:cNvPr id="2068" name="Line 29"/>
          <p:cNvSpPr>
            <a:spLocks noChangeShapeType="1"/>
          </p:cNvSpPr>
          <p:nvPr/>
        </p:nvSpPr>
        <p:spPr bwMode="auto">
          <a:xfrm>
            <a:off x="6238875" y="3052763"/>
            <a:ext cx="14255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69" name="Line 30"/>
          <p:cNvSpPr>
            <a:spLocks noChangeShapeType="1"/>
          </p:cNvSpPr>
          <p:nvPr/>
        </p:nvSpPr>
        <p:spPr bwMode="auto">
          <a:xfrm>
            <a:off x="5513388" y="4532313"/>
            <a:ext cx="3254375" cy="127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70" name="Line 31"/>
          <p:cNvSpPr>
            <a:spLocks noChangeShapeType="1"/>
          </p:cNvSpPr>
          <p:nvPr/>
        </p:nvSpPr>
        <p:spPr bwMode="auto">
          <a:xfrm flipH="1">
            <a:off x="5513388" y="3052763"/>
            <a:ext cx="752475" cy="14922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71" name="Line 32"/>
          <p:cNvSpPr>
            <a:spLocks noChangeShapeType="1"/>
          </p:cNvSpPr>
          <p:nvPr/>
        </p:nvSpPr>
        <p:spPr bwMode="auto">
          <a:xfrm>
            <a:off x="7666038" y="3040063"/>
            <a:ext cx="1089025" cy="14795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72" name="Line 33"/>
          <p:cNvSpPr>
            <a:spLocks noChangeShapeType="1"/>
          </p:cNvSpPr>
          <p:nvPr/>
        </p:nvSpPr>
        <p:spPr bwMode="auto">
          <a:xfrm>
            <a:off x="6253163" y="3038475"/>
            <a:ext cx="2527300" cy="1520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73" name="Line 34"/>
          <p:cNvSpPr>
            <a:spLocks noChangeShapeType="1"/>
          </p:cNvSpPr>
          <p:nvPr/>
        </p:nvSpPr>
        <p:spPr bwMode="auto">
          <a:xfrm>
            <a:off x="5915025" y="3770313"/>
            <a:ext cx="227171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55" name="Line 35"/>
          <p:cNvSpPr>
            <a:spLocks noChangeShapeType="1"/>
          </p:cNvSpPr>
          <p:nvPr/>
        </p:nvSpPr>
        <p:spPr bwMode="auto">
          <a:xfrm>
            <a:off x="5876925" y="3779838"/>
            <a:ext cx="2352675" cy="0"/>
          </a:xfrm>
          <a:prstGeom prst="line">
            <a:avLst/>
          </a:prstGeom>
          <a:noFill/>
          <a:ln w="38100">
            <a:solidFill>
              <a:srgbClr val="A5002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75" name="Text Box 36"/>
          <p:cNvSpPr txBox="1">
            <a:spLocks noChangeArrowheads="1"/>
          </p:cNvSpPr>
          <p:nvPr/>
        </p:nvSpPr>
        <p:spPr bwMode="auto">
          <a:xfrm>
            <a:off x="6078538" y="2676525"/>
            <a:ext cx="37623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000" b="1"/>
              <a:t>A</a:t>
            </a:r>
          </a:p>
        </p:txBody>
      </p:sp>
      <p:sp>
        <p:nvSpPr>
          <p:cNvPr id="2076" name="Text Box 37"/>
          <p:cNvSpPr txBox="1">
            <a:spLocks noChangeArrowheads="1"/>
          </p:cNvSpPr>
          <p:nvPr/>
        </p:nvSpPr>
        <p:spPr bwMode="auto">
          <a:xfrm>
            <a:off x="7534275" y="2708275"/>
            <a:ext cx="3762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000" b="1"/>
              <a:t>B</a:t>
            </a:r>
          </a:p>
        </p:txBody>
      </p:sp>
      <p:sp>
        <p:nvSpPr>
          <p:cNvPr id="2077" name="Text Box 38"/>
          <p:cNvSpPr txBox="1">
            <a:spLocks noChangeArrowheads="1"/>
          </p:cNvSpPr>
          <p:nvPr/>
        </p:nvSpPr>
        <p:spPr bwMode="auto">
          <a:xfrm>
            <a:off x="5289550" y="4456113"/>
            <a:ext cx="3762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000" b="1"/>
              <a:t>D</a:t>
            </a:r>
          </a:p>
        </p:txBody>
      </p:sp>
      <p:sp>
        <p:nvSpPr>
          <p:cNvPr id="2078" name="Text Box 39"/>
          <p:cNvSpPr txBox="1">
            <a:spLocks noChangeArrowheads="1"/>
          </p:cNvSpPr>
          <p:nvPr/>
        </p:nvSpPr>
        <p:spPr bwMode="auto">
          <a:xfrm>
            <a:off x="8596313" y="4468813"/>
            <a:ext cx="37623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000" b="1"/>
              <a:t>C</a:t>
            </a:r>
          </a:p>
        </p:txBody>
      </p:sp>
      <p:sp>
        <p:nvSpPr>
          <p:cNvPr id="2079" name="Text Box 40"/>
          <p:cNvSpPr txBox="1">
            <a:spLocks noChangeArrowheads="1"/>
          </p:cNvSpPr>
          <p:nvPr/>
        </p:nvSpPr>
        <p:spPr bwMode="auto">
          <a:xfrm>
            <a:off x="6835775" y="2714625"/>
            <a:ext cx="3762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000" b="1">
                <a:solidFill>
                  <a:srgbClr val="0000FF"/>
                </a:solidFill>
              </a:rPr>
              <a:t>x</a:t>
            </a:r>
          </a:p>
        </p:txBody>
      </p:sp>
      <p:sp>
        <p:nvSpPr>
          <p:cNvPr id="2080" name="Text Box 41"/>
          <p:cNvSpPr txBox="1">
            <a:spLocks noChangeArrowheads="1"/>
          </p:cNvSpPr>
          <p:nvPr/>
        </p:nvSpPr>
        <p:spPr bwMode="auto">
          <a:xfrm>
            <a:off x="6499225" y="3400425"/>
            <a:ext cx="3762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000" b="1">
                <a:solidFill>
                  <a:srgbClr val="0000FF"/>
                </a:solidFill>
              </a:rPr>
              <a:t>y</a:t>
            </a:r>
          </a:p>
        </p:txBody>
      </p:sp>
      <p:sp>
        <p:nvSpPr>
          <p:cNvPr id="2081" name="Text Box 42"/>
          <p:cNvSpPr txBox="1">
            <a:spLocks noChangeArrowheads="1"/>
          </p:cNvSpPr>
          <p:nvPr/>
        </p:nvSpPr>
        <p:spPr bwMode="auto">
          <a:xfrm>
            <a:off x="6819900" y="4486275"/>
            <a:ext cx="7524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b="1">
                <a:solidFill>
                  <a:srgbClr val="0000FF"/>
                </a:solidFill>
              </a:rPr>
              <a:t>4cm</a:t>
            </a:r>
          </a:p>
        </p:txBody>
      </p:sp>
      <p:sp>
        <p:nvSpPr>
          <p:cNvPr id="2082" name="Text Box 43"/>
          <p:cNvSpPr txBox="1">
            <a:spLocks noChangeArrowheads="1"/>
          </p:cNvSpPr>
          <p:nvPr/>
        </p:nvSpPr>
        <p:spPr bwMode="auto">
          <a:xfrm>
            <a:off x="7405688" y="3454400"/>
            <a:ext cx="7524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b="1">
                <a:solidFill>
                  <a:srgbClr val="0000FF"/>
                </a:solidFill>
              </a:rPr>
              <a:t>1cm</a:t>
            </a:r>
          </a:p>
        </p:txBody>
      </p:sp>
      <p:sp>
        <p:nvSpPr>
          <p:cNvPr id="2083" name="Text Box 44"/>
          <p:cNvSpPr txBox="1">
            <a:spLocks noChangeArrowheads="1"/>
          </p:cNvSpPr>
          <p:nvPr/>
        </p:nvSpPr>
        <p:spPr bwMode="auto">
          <a:xfrm>
            <a:off x="5535613" y="3509963"/>
            <a:ext cx="3079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000" b="1"/>
              <a:t>E</a:t>
            </a:r>
          </a:p>
        </p:txBody>
      </p:sp>
      <p:sp>
        <p:nvSpPr>
          <p:cNvPr id="2084" name="Text Box 45"/>
          <p:cNvSpPr txBox="1">
            <a:spLocks noChangeArrowheads="1"/>
          </p:cNvSpPr>
          <p:nvPr/>
        </p:nvSpPr>
        <p:spPr bwMode="auto">
          <a:xfrm>
            <a:off x="8208963" y="3476625"/>
            <a:ext cx="37623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000" b="1"/>
              <a:t>F</a:t>
            </a:r>
          </a:p>
        </p:txBody>
      </p:sp>
      <p:sp>
        <p:nvSpPr>
          <p:cNvPr id="2085" name="Text Box 46"/>
          <p:cNvSpPr txBox="1">
            <a:spLocks noChangeArrowheads="1"/>
          </p:cNvSpPr>
          <p:nvPr/>
        </p:nvSpPr>
        <p:spPr bwMode="auto">
          <a:xfrm>
            <a:off x="7265988" y="3729038"/>
            <a:ext cx="37623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000" b="1"/>
              <a:t>H</a:t>
            </a:r>
          </a:p>
        </p:txBody>
      </p:sp>
      <p:sp>
        <p:nvSpPr>
          <p:cNvPr id="2086" name="Line 47"/>
          <p:cNvSpPr>
            <a:spLocks noChangeShapeType="1"/>
          </p:cNvSpPr>
          <p:nvPr/>
        </p:nvSpPr>
        <p:spPr bwMode="auto">
          <a:xfrm>
            <a:off x="5983288" y="3348038"/>
            <a:ext cx="176212" cy="1079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87" name="Line 48"/>
          <p:cNvSpPr>
            <a:spLocks noChangeShapeType="1"/>
          </p:cNvSpPr>
          <p:nvPr/>
        </p:nvSpPr>
        <p:spPr bwMode="auto">
          <a:xfrm>
            <a:off x="5640388" y="4084638"/>
            <a:ext cx="176212" cy="1079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88" name="Line 51"/>
          <p:cNvSpPr>
            <a:spLocks noChangeShapeType="1"/>
          </p:cNvSpPr>
          <p:nvPr/>
        </p:nvSpPr>
        <p:spPr bwMode="auto">
          <a:xfrm flipH="1">
            <a:off x="6726238" y="3281363"/>
            <a:ext cx="133350" cy="160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89" name="Line 52"/>
          <p:cNvSpPr>
            <a:spLocks noChangeShapeType="1"/>
          </p:cNvSpPr>
          <p:nvPr/>
        </p:nvSpPr>
        <p:spPr bwMode="auto">
          <a:xfrm flipH="1">
            <a:off x="6777038" y="3319463"/>
            <a:ext cx="133350" cy="160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90" name="Line 53"/>
          <p:cNvSpPr>
            <a:spLocks noChangeShapeType="1"/>
          </p:cNvSpPr>
          <p:nvPr/>
        </p:nvSpPr>
        <p:spPr bwMode="auto">
          <a:xfrm flipH="1">
            <a:off x="7894638" y="3979863"/>
            <a:ext cx="133350" cy="160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91" name="Line 54"/>
          <p:cNvSpPr>
            <a:spLocks noChangeShapeType="1"/>
          </p:cNvSpPr>
          <p:nvPr/>
        </p:nvSpPr>
        <p:spPr bwMode="auto">
          <a:xfrm flipH="1">
            <a:off x="7939088" y="4025900"/>
            <a:ext cx="133350" cy="160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92" name="Line 55"/>
          <p:cNvSpPr>
            <a:spLocks noChangeShapeType="1"/>
          </p:cNvSpPr>
          <p:nvPr/>
        </p:nvSpPr>
        <p:spPr bwMode="auto">
          <a:xfrm flipH="1">
            <a:off x="7826375" y="3240088"/>
            <a:ext cx="107950" cy="1889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93" name="Line 56"/>
          <p:cNvSpPr>
            <a:spLocks noChangeShapeType="1"/>
          </p:cNvSpPr>
          <p:nvPr/>
        </p:nvSpPr>
        <p:spPr bwMode="auto">
          <a:xfrm flipH="1">
            <a:off x="8367713" y="3971925"/>
            <a:ext cx="107950" cy="1889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94" name="Line 57"/>
          <p:cNvSpPr>
            <a:spLocks noChangeShapeType="1"/>
          </p:cNvSpPr>
          <p:nvPr/>
        </p:nvSpPr>
        <p:spPr bwMode="auto">
          <a:xfrm>
            <a:off x="7759700" y="3308350"/>
            <a:ext cx="228600" cy="68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95" name="Line 58"/>
          <p:cNvSpPr>
            <a:spLocks noChangeShapeType="1"/>
          </p:cNvSpPr>
          <p:nvPr/>
        </p:nvSpPr>
        <p:spPr bwMode="auto">
          <a:xfrm>
            <a:off x="8315325" y="4041775"/>
            <a:ext cx="228600" cy="68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99819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56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2000"/>
                                        <p:tgtEl>
                                          <p:spTgt spid="56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56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6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38" grpId="0" animBg="1"/>
      <p:bldP spid="56346" grpId="0" animBg="1"/>
      <p:bldP spid="56347" grpId="0" animBg="1"/>
      <p:bldP spid="56355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Giải bài 25 trang 80 Toán 8 Tập 1 | Giải bài tập Toán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211960" y="265624"/>
            <a:ext cx="3816424" cy="22840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23528" y="404664"/>
            <a:ext cx="3168352" cy="4616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vi-VN" sz="2400" b="1" dirty="0" smtClean="0">
                <a:latin typeface="+mj-lt"/>
              </a:rPr>
              <a:t>Bài 25/80 sgk:</a:t>
            </a:r>
            <a:endParaRPr lang="en-US" sz="2400" b="1" dirty="0">
              <a:latin typeface="+mj-lt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73224" y="4758243"/>
            <a:ext cx="841925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Qua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E ta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EK //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AB</a:t>
            </a:r>
            <a:r>
              <a:rPr lang="vi-VN" sz="2400" b="1" dirty="0" smtClean="0">
                <a:latin typeface="Times New Roman" pitchFamily="18" charset="0"/>
                <a:cs typeface="Times New Roman" pitchFamily="18" charset="0"/>
              </a:rPr>
              <a:t> (cmt)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EF //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AB</a:t>
            </a:r>
            <a:r>
              <a:rPr lang="vi-VN" sz="2400" b="1" dirty="0" smtClean="0">
                <a:latin typeface="Times New Roman" pitchFamily="18" charset="0"/>
                <a:cs typeface="Times New Roman" pitchFamily="18" charset="0"/>
              </a:rPr>
              <a:t> (cmt)</a:t>
            </a:r>
          </a:p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nên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tiên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Ơclit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ta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E, K, F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hàng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3" name="Rectangle 12"/>
          <p:cNvSpPr/>
          <p:nvPr/>
        </p:nvSpPr>
        <p:spPr>
          <a:xfrm>
            <a:off x="395536" y="2670011"/>
            <a:ext cx="748883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+ ΔABD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DE = EA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DK = KB</a:t>
            </a:r>
          </a:p>
          <a:p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⇒ EK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trung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bình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ΔDAB</a:t>
            </a:r>
            <a:r>
              <a:rPr lang="vi-VN" sz="24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⇒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EK // AB</a:t>
            </a:r>
          </a:p>
        </p:txBody>
      </p:sp>
      <p:sp>
        <p:nvSpPr>
          <p:cNvPr id="14" name="Rectangle 13"/>
          <p:cNvSpPr/>
          <p:nvPr/>
        </p:nvSpPr>
        <p:spPr>
          <a:xfrm>
            <a:off x="395536" y="3535848"/>
            <a:ext cx="756084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thang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ABCD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: AE = ED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BF = FC</a:t>
            </a:r>
          </a:p>
          <a:p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⇒ EF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trung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bình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thang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ABCD</a:t>
            </a:r>
          </a:p>
          <a:p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⇒ EF // AB//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CD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05977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79512" y="620688"/>
            <a:ext cx="8856984" cy="2062103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vi-VN" sz="3200" b="1" dirty="0" smtClean="0">
                <a:latin typeface="+mj-lt"/>
              </a:rPr>
              <a:t>HƯỚNG DẪN VỀ NHÀ:</a:t>
            </a:r>
          </a:p>
          <a:p>
            <a:r>
              <a:rPr lang="vi-VN" sz="3200" b="1" dirty="0" smtClean="0">
                <a:latin typeface="+mj-lt"/>
              </a:rPr>
              <a:t>-Xem lại các bài đã giải</a:t>
            </a:r>
          </a:p>
          <a:p>
            <a:r>
              <a:rPr lang="vi-VN" sz="3200" b="1" dirty="0" smtClean="0">
                <a:latin typeface="+mj-lt"/>
              </a:rPr>
              <a:t>-BTVN: 24, 26 / 80 sgk</a:t>
            </a:r>
          </a:p>
          <a:p>
            <a:r>
              <a:rPr lang="vi-VN" sz="3200" b="1" dirty="0" smtClean="0">
                <a:latin typeface="+mj-lt"/>
              </a:rPr>
              <a:t>-Chuẩn bị bài ĐỐI XỨNG TRỤC</a:t>
            </a:r>
            <a:endParaRPr lang="en-US" sz="3200" b="1" dirty="0">
              <a:latin typeface="+mj-lt"/>
            </a:endParaRPr>
          </a:p>
        </p:txBody>
      </p:sp>
      <p:pic>
        <p:nvPicPr>
          <p:cNvPr id="4" name="Picture 104" descr="viet3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244408" y="20613"/>
            <a:ext cx="609600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858460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WordArt 3"/>
          <p:cNvSpPr>
            <a:spLocks noChangeArrowheads="1" noChangeShapeType="1" noTextEdit="1"/>
          </p:cNvSpPr>
          <p:nvPr/>
        </p:nvSpPr>
        <p:spPr bwMode="auto">
          <a:xfrm>
            <a:off x="534988" y="3479800"/>
            <a:ext cx="7789862" cy="10080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kern="10"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 CÁM ƠN CÁC THẦY CÔ GIÁO VÀ CÁC EM</a:t>
            </a:r>
            <a:endParaRPr lang="en-US" sz="3600" kern="10">
              <a:ln w="12700">
                <a:solidFill>
                  <a:srgbClr val="FF0000"/>
                </a:solidFill>
                <a:round/>
                <a:headEnd/>
                <a:tailEnd/>
              </a:ln>
              <a:solidFill>
                <a:srgbClr val="FF0000">
                  <a:alpha val="50195"/>
                </a:srgbClr>
              </a:solidFill>
              <a:effectLst>
                <a:outerShdw dist="45791" dir="2021404" algn="ctr" rotWithShape="0">
                  <a:srgbClr val="9999FF"/>
                </a:outerShdw>
              </a:effectLst>
              <a:latin typeface="Arial"/>
              <a:cs typeface="Arial"/>
            </a:endParaRPr>
          </a:p>
        </p:txBody>
      </p:sp>
      <p:pic>
        <p:nvPicPr>
          <p:cNvPr id="13315" name="Picture 5" descr="DSTARS-P"/>
          <p:cNvPicPr>
            <a:picLocks noChangeAspect="1" noChangeArrowheads="1" noCrop="1"/>
          </p:cNvPicPr>
          <p:nvPr/>
        </p:nvPicPr>
        <p:blipFill>
          <a:blip r:embed="rId2">
            <a:lum contrast="-6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08413" y="1489075"/>
            <a:ext cx="2106612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6" name="Picture 6" descr="DSTARS-P"/>
          <p:cNvPicPr>
            <a:picLocks noChangeAspect="1" noChangeArrowheads="1" noCrop="1"/>
          </p:cNvPicPr>
          <p:nvPr/>
        </p:nvPicPr>
        <p:blipFill>
          <a:blip r:embed="rId2">
            <a:lum contrast="-6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41463" y="3133725"/>
            <a:ext cx="2106612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7" name="Picture 7" descr="DSTARS-P"/>
          <p:cNvPicPr>
            <a:picLocks noChangeAspect="1" noChangeArrowheads="1" noCrop="1"/>
          </p:cNvPicPr>
          <p:nvPr/>
        </p:nvPicPr>
        <p:blipFill>
          <a:blip r:embed="rId2">
            <a:lum contrast="-6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588000" y="3094038"/>
            <a:ext cx="2106613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8" name="Picture 8" descr="DSTARS-P"/>
          <p:cNvPicPr>
            <a:picLocks noChangeAspect="1" noChangeArrowheads="1" noCrop="1"/>
          </p:cNvPicPr>
          <p:nvPr/>
        </p:nvPicPr>
        <p:blipFill>
          <a:blip r:embed="rId2">
            <a:lum contrast="-6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733800" y="5099050"/>
            <a:ext cx="2106613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9" name="Picture 9" descr="th_54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98738" y="2519363"/>
            <a:ext cx="3676650" cy="2595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20" name="Picture 10" descr="Hong day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35013" y="187325"/>
            <a:ext cx="1979612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21" name="Picture 11" descr="Hong day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868613" y="165100"/>
            <a:ext cx="3525837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22" name="Picture 12" descr="Hong day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224588" y="228600"/>
            <a:ext cx="2005012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23" name="Picture 13" descr="flowerbar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6280150"/>
            <a:ext cx="9144000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24" name="Picture 14" descr="AD24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44850" y="5713413"/>
            <a:ext cx="2413000" cy="1144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25" name="Picture 15" descr="AD24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5713413"/>
            <a:ext cx="2413000" cy="1144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26" name="Picture 16" descr="AD24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731000" y="5713413"/>
            <a:ext cx="2413000" cy="1144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27" name="Picture 17" descr="AG00130_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92087" y="804863"/>
            <a:ext cx="790575" cy="679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28" name="Picture 18" descr="AG00130_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-5175421">
            <a:off x="7969250" y="863601"/>
            <a:ext cx="790575" cy="679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29" name="Picture 19" descr="Firewrk5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536950" y="1157288"/>
            <a:ext cx="1589088" cy="817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30" name="Picture 20" descr="new0535"/>
          <p:cNvPicPr>
            <a:picLocks noChangeAspect="1" noChangeArrowheads="1" noCrop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4549775"/>
            <a:ext cx="1287463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31" name="Picture 21" descr="20070910003329640"/>
          <p:cNvPicPr>
            <a:picLocks noChangeAspect="1" noChangeArrowheads="1" noCrop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159750" y="4948238"/>
            <a:ext cx="984250" cy="158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32" name="Picture 22" descr="th_54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04825" y="4262438"/>
            <a:ext cx="3676650" cy="2595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33" name="Picture 23" descr="th_54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997450" y="4262438"/>
            <a:ext cx="3676650" cy="2595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34" name="Picture 24" descr="new0518"/>
          <p:cNvPicPr>
            <a:picLocks noChangeAspect="1" noChangeArrowheads="1" noCrop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756025" y="5680075"/>
            <a:ext cx="1241425" cy="117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35" name="Picture 25" descr="DSTARS-P"/>
          <p:cNvPicPr>
            <a:picLocks noChangeAspect="1" noChangeArrowheads="1" noCrop="1"/>
          </p:cNvPicPr>
          <p:nvPr/>
        </p:nvPicPr>
        <p:blipFill>
          <a:blip r:embed="rId2">
            <a:lum contrast="-6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08063" y="825500"/>
            <a:ext cx="2106612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36" name="Picture 26" descr="DSTARS-P"/>
          <p:cNvPicPr>
            <a:picLocks noChangeAspect="1" noChangeArrowheads="1" noCrop="1"/>
          </p:cNvPicPr>
          <p:nvPr/>
        </p:nvPicPr>
        <p:blipFill>
          <a:blip r:embed="rId2">
            <a:lum contrast="-6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70700" y="771525"/>
            <a:ext cx="2106613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37" name="Picture 27" descr="DSTARS-P"/>
          <p:cNvPicPr>
            <a:picLocks noChangeAspect="1" noChangeArrowheads="1" noCrop="1"/>
          </p:cNvPicPr>
          <p:nvPr/>
        </p:nvPicPr>
        <p:blipFill>
          <a:blip r:embed="rId2">
            <a:lum contrast="-6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2170113"/>
            <a:ext cx="2106613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38" name="Picture 28" descr="DSTARS-P"/>
          <p:cNvPicPr>
            <a:picLocks noChangeAspect="1" noChangeArrowheads="1" noCrop="1"/>
          </p:cNvPicPr>
          <p:nvPr/>
        </p:nvPicPr>
        <p:blipFill>
          <a:blip r:embed="rId2">
            <a:lum contrast="-6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834313" y="2478088"/>
            <a:ext cx="2106612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39" name="Picture 29" descr="DSTARS-P"/>
          <p:cNvPicPr>
            <a:picLocks noChangeAspect="1" noChangeArrowheads="1" noCrop="1"/>
          </p:cNvPicPr>
          <p:nvPr/>
        </p:nvPicPr>
        <p:blipFill>
          <a:blip r:embed="rId2">
            <a:lum contrast="-6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73500" y="4362450"/>
            <a:ext cx="2106613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40" name="Picture 30" descr="Firewrk8"/>
          <p:cNvPicPr>
            <a:picLocks noChangeAspect="1" noChangeArrowheads="1"/>
          </p:cNvPicPr>
          <p:nvPr/>
        </p:nvPicPr>
        <p:blipFill>
          <a:blip r:embed="rId12" cstate="print">
            <a:lum bright="6000" contrast="3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754438" y="1049338"/>
            <a:ext cx="1212850" cy="930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41" name="WordArt 32"/>
          <p:cNvSpPr>
            <a:spLocks noChangeArrowheads="1" noChangeShapeType="1" noTextEdit="1"/>
          </p:cNvSpPr>
          <p:nvPr/>
        </p:nvSpPr>
        <p:spPr bwMode="auto">
          <a:xfrm>
            <a:off x="1150938" y="2036763"/>
            <a:ext cx="6524625" cy="88741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 BÀI HỌC ĐẾN ĐÂY KẾT THÚC</a:t>
            </a:r>
          </a:p>
        </p:txBody>
      </p:sp>
    </p:spTree>
    <p:extLst>
      <p:ext uri="{BB962C8B-B14F-4D97-AF65-F5344CB8AC3E}">
        <p14:creationId xmlns:p14="http://schemas.microsoft.com/office/powerpoint/2010/main" xmlns="" val="37902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WordArt 29"/>
          <p:cNvSpPr>
            <a:spLocks noChangeArrowheads="1" noChangeShapeType="1" noTextEdit="1"/>
          </p:cNvSpPr>
          <p:nvPr/>
        </p:nvSpPr>
        <p:spPr bwMode="auto">
          <a:xfrm>
            <a:off x="0" y="2601913"/>
            <a:ext cx="9037638" cy="13049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kern="10" dirty="0">
                <a:ln w="12700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FF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 ĐƯỜNG TRUNG BÌNH CỦA TAM GIÁC, </a:t>
            </a:r>
          </a:p>
          <a:p>
            <a:pPr algn="ctr"/>
            <a:r>
              <a:rPr lang="vi-VN" sz="3600" kern="10" dirty="0">
                <a:ln w="12700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FF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CỦA HÌNH THANG (tt)</a:t>
            </a:r>
            <a:endParaRPr lang="en-US" sz="3600" kern="10" dirty="0">
              <a:ln w="12700">
                <a:solidFill>
                  <a:srgbClr val="0000FF"/>
                </a:solidFill>
                <a:round/>
                <a:headEnd/>
                <a:tailEnd/>
              </a:ln>
              <a:solidFill>
                <a:srgbClr val="0000FF">
                  <a:alpha val="50195"/>
                </a:srgbClr>
              </a:solidFill>
              <a:effectLst>
                <a:outerShdw dist="45791" dir="2021404" algn="ctr" rotWithShape="0">
                  <a:srgbClr val="9999FF"/>
                </a:outerShdw>
              </a:effectLst>
              <a:latin typeface="Arial"/>
              <a:cs typeface="Arial"/>
            </a:endParaRPr>
          </a:p>
        </p:txBody>
      </p:sp>
      <p:sp>
        <p:nvSpPr>
          <p:cNvPr id="3075" name="WordArt 31"/>
          <p:cNvSpPr>
            <a:spLocks noChangeArrowheads="1" noChangeShapeType="1" noTextEdit="1"/>
          </p:cNvSpPr>
          <p:nvPr/>
        </p:nvSpPr>
        <p:spPr bwMode="auto">
          <a:xfrm>
            <a:off x="2933700" y="1512888"/>
            <a:ext cx="2940050" cy="88741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>
                <a:ln w="12700">
                  <a:solidFill>
                    <a:srgbClr val="66FF33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600" b="1" kern="10" dirty="0" smtClean="0">
                <a:ln w="12700">
                  <a:solidFill>
                    <a:srgbClr val="66FF33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BÀI 4</a:t>
            </a:r>
            <a:endParaRPr lang="en-US" sz="3600" b="1" kern="10" dirty="0">
              <a:ln w="12700">
                <a:solidFill>
                  <a:srgbClr val="66FF33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pic>
        <p:nvPicPr>
          <p:cNvPr id="4" name="Picture 104" descr="viet3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392662" y="0"/>
            <a:ext cx="609600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6216943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3" name="Group 190"/>
          <p:cNvGrpSpPr>
            <a:grpSpLocks/>
          </p:cNvGrpSpPr>
          <p:nvPr/>
        </p:nvGrpSpPr>
        <p:grpSpPr bwMode="auto">
          <a:xfrm>
            <a:off x="5388610" y="1765300"/>
            <a:ext cx="3740150" cy="1968500"/>
            <a:chOff x="399" y="2615"/>
            <a:chExt cx="2356" cy="1240"/>
          </a:xfrm>
        </p:grpSpPr>
        <p:sp>
          <p:nvSpPr>
            <p:cNvPr id="5164" name="Line 191"/>
            <p:cNvSpPr>
              <a:spLocks noChangeShapeType="1"/>
            </p:cNvSpPr>
            <p:nvPr/>
          </p:nvSpPr>
          <p:spPr bwMode="auto">
            <a:xfrm>
              <a:off x="839" y="2855"/>
              <a:ext cx="931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65" name="Line 192"/>
            <p:cNvSpPr>
              <a:spLocks noChangeShapeType="1"/>
            </p:cNvSpPr>
            <p:nvPr/>
          </p:nvSpPr>
          <p:spPr bwMode="auto">
            <a:xfrm>
              <a:off x="481" y="3625"/>
              <a:ext cx="212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66" name="Line 193"/>
            <p:cNvSpPr>
              <a:spLocks noChangeShapeType="1"/>
            </p:cNvSpPr>
            <p:nvPr/>
          </p:nvSpPr>
          <p:spPr bwMode="auto">
            <a:xfrm flipH="1">
              <a:off x="491" y="2846"/>
              <a:ext cx="348" cy="77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67" name="Line 194"/>
            <p:cNvSpPr>
              <a:spLocks noChangeShapeType="1"/>
            </p:cNvSpPr>
            <p:nvPr/>
          </p:nvSpPr>
          <p:spPr bwMode="auto">
            <a:xfrm>
              <a:off x="1762" y="2846"/>
              <a:ext cx="839" cy="7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68" name="Text Box 195"/>
            <p:cNvSpPr txBox="1">
              <a:spLocks noChangeArrowheads="1"/>
            </p:cNvSpPr>
            <p:nvPr/>
          </p:nvSpPr>
          <p:spPr bwMode="auto">
            <a:xfrm>
              <a:off x="687" y="2615"/>
              <a:ext cx="297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2000" b="1"/>
                <a:t>A</a:t>
              </a:r>
            </a:p>
          </p:txBody>
        </p:sp>
        <p:sp>
          <p:nvSpPr>
            <p:cNvPr id="5169" name="Text Box 196"/>
            <p:cNvSpPr txBox="1">
              <a:spLocks noChangeArrowheads="1"/>
            </p:cNvSpPr>
            <p:nvPr/>
          </p:nvSpPr>
          <p:spPr bwMode="auto">
            <a:xfrm>
              <a:off x="1696" y="2644"/>
              <a:ext cx="297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2000" b="1"/>
                <a:t>B</a:t>
              </a:r>
            </a:p>
          </p:txBody>
        </p:sp>
        <p:sp>
          <p:nvSpPr>
            <p:cNvPr id="5170" name="Text Box 197"/>
            <p:cNvSpPr txBox="1">
              <a:spLocks noChangeArrowheads="1"/>
            </p:cNvSpPr>
            <p:nvPr/>
          </p:nvSpPr>
          <p:spPr bwMode="auto">
            <a:xfrm>
              <a:off x="399" y="3604"/>
              <a:ext cx="297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2000" b="1"/>
                <a:t>D</a:t>
              </a:r>
            </a:p>
          </p:txBody>
        </p:sp>
        <p:sp>
          <p:nvSpPr>
            <p:cNvPr id="5171" name="Text Box 198"/>
            <p:cNvSpPr txBox="1">
              <a:spLocks noChangeArrowheads="1"/>
            </p:cNvSpPr>
            <p:nvPr/>
          </p:nvSpPr>
          <p:spPr bwMode="auto">
            <a:xfrm>
              <a:off x="2458" y="3605"/>
              <a:ext cx="297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2000" b="1"/>
                <a:t>C</a:t>
              </a:r>
            </a:p>
          </p:txBody>
        </p:sp>
      </p:grpSp>
      <p:sp>
        <p:nvSpPr>
          <p:cNvPr id="5124" name="Line 199"/>
          <p:cNvSpPr>
            <a:spLocks noChangeShapeType="1"/>
          </p:cNvSpPr>
          <p:nvPr/>
        </p:nvSpPr>
        <p:spPr bwMode="auto">
          <a:xfrm flipH="1">
            <a:off x="5549900" y="2112136"/>
            <a:ext cx="538163" cy="1236662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5" name="Text Box 200"/>
          <p:cNvSpPr txBox="1">
            <a:spLocks noChangeArrowheads="1"/>
          </p:cNvSpPr>
          <p:nvPr/>
        </p:nvSpPr>
        <p:spPr bwMode="auto">
          <a:xfrm>
            <a:off x="5378670" y="2484657"/>
            <a:ext cx="7540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000" b="1" dirty="0"/>
              <a:t>E  </a:t>
            </a:r>
            <a:r>
              <a:rPr lang="en-US" altLang="en-US" sz="2000" b="1" dirty="0">
                <a:latin typeface=".VnBodoniH" pitchFamily="34" charset="0"/>
              </a:rPr>
              <a:t>.</a:t>
            </a:r>
          </a:p>
        </p:txBody>
      </p:sp>
      <p:sp>
        <p:nvSpPr>
          <p:cNvPr id="5126" name="Line 201"/>
          <p:cNvSpPr>
            <a:spLocks noChangeShapeType="1"/>
          </p:cNvSpPr>
          <p:nvPr/>
        </p:nvSpPr>
        <p:spPr bwMode="auto">
          <a:xfrm>
            <a:off x="5886450" y="2344737"/>
            <a:ext cx="160338" cy="936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7" name="Line 202"/>
          <p:cNvSpPr>
            <a:spLocks noChangeShapeType="1"/>
          </p:cNvSpPr>
          <p:nvPr/>
        </p:nvSpPr>
        <p:spPr bwMode="auto">
          <a:xfrm>
            <a:off x="5590736" y="3030537"/>
            <a:ext cx="160338" cy="936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8" name="Line 203"/>
          <p:cNvSpPr>
            <a:spLocks noChangeShapeType="1"/>
          </p:cNvSpPr>
          <p:nvPr/>
        </p:nvSpPr>
        <p:spPr bwMode="auto">
          <a:xfrm>
            <a:off x="5832475" y="2743200"/>
            <a:ext cx="2379663" cy="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9" name="Text Box 206"/>
          <p:cNvSpPr txBox="1">
            <a:spLocks noChangeArrowheads="1"/>
          </p:cNvSpPr>
          <p:nvPr/>
        </p:nvSpPr>
        <p:spPr bwMode="auto">
          <a:xfrm>
            <a:off x="8153400" y="2357158"/>
            <a:ext cx="30559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000" b="1" dirty="0"/>
              <a:t>F</a:t>
            </a:r>
          </a:p>
        </p:txBody>
      </p:sp>
      <p:sp>
        <p:nvSpPr>
          <p:cNvPr id="5130" name="Line 208"/>
          <p:cNvSpPr>
            <a:spLocks noChangeShapeType="1"/>
          </p:cNvSpPr>
          <p:nvPr/>
        </p:nvSpPr>
        <p:spPr bwMode="auto">
          <a:xfrm>
            <a:off x="7566245" y="2130205"/>
            <a:ext cx="1317625" cy="1236663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1" name="Rectangle 209"/>
          <p:cNvSpPr>
            <a:spLocks noChangeArrowheads="1"/>
          </p:cNvSpPr>
          <p:nvPr/>
        </p:nvSpPr>
        <p:spPr bwMode="auto">
          <a:xfrm>
            <a:off x="222250" y="889954"/>
            <a:ext cx="8662036" cy="755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US" altLang="en-US" sz="2400" b="1" dirty="0" err="1">
                <a:latin typeface="Times New Roman" pitchFamily="18" charset="0"/>
              </a:rPr>
              <a:t>Đường</a:t>
            </a:r>
            <a:r>
              <a:rPr lang="en-US" altLang="en-US" sz="2400" b="1" dirty="0">
                <a:latin typeface="Times New Roman" pitchFamily="18" charset="0"/>
              </a:rPr>
              <a:t> </a:t>
            </a:r>
            <a:r>
              <a:rPr lang="en-US" altLang="en-US" sz="2400" b="1" dirty="0" err="1">
                <a:latin typeface="Times New Roman" pitchFamily="18" charset="0"/>
              </a:rPr>
              <a:t>thẳng</a:t>
            </a:r>
            <a:r>
              <a:rPr lang="en-US" altLang="en-US" sz="2400" b="1" dirty="0">
                <a:latin typeface="Times New Roman" pitchFamily="18" charset="0"/>
              </a:rPr>
              <a:t> </a:t>
            </a:r>
            <a:r>
              <a:rPr lang="en-US" altLang="en-US" sz="2400" b="1" dirty="0" err="1">
                <a:latin typeface="Times New Roman" pitchFamily="18" charset="0"/>
              </a:rPr>
              <a:t>đi</a:t>
            </a:r>
            <a:r>
              <a:rPr lang="en-US" altLang="en-US" sz="2400" b="1" dirty="0">
                <a:latin typeface="Times New Roman" pitchFamily="18" charset="0"/>
              </a:rPr>
              <a:t> qua </a:t>
            </a:r>
            <a:r>
              <a:rPr lang="en-US" altLang="en-US" sz="2400" b="1" dirty="0" err="1">
                <a:latin typeface="Times New Roman" pitchFamily="18" charset="0"/>
              </a:rPr>
              <a:t>trung</a:t>
            </a:r>
            <a:r>
              <a:rPr lang="en-US" altLang="en-US" sz="2400" b="1" dirty="0">
                <a:latin typeface="Times New Roman" pitchFamily="18" charset="0"/>
              </a:rPr>
              <a:t> </a:t>
            </a:r>
            <a:r>
              <a:rPr lang="en-US" altLang="en-US" sz="2400" b="1" dirty="0" err="1">
                <a:latin typeface="Times New Roman" pitchFamily="18" charset="0"/>
              </a:rPr>
              <a:t>điểm</a:t>
            </a:r>
            <a:r>
              <a:rPr lang="en-US" altLang="en-US" sz="2400" b="1" dirty="0">
                <a:latin typeface="Times New Roman" pitchFamily="18" charset="0"/>
              </a:rPr>
              <a:t> </a:t>
            </a:r>
            <a:r>
              <a:rPr lang="en-US" altLang="en-US" sz="2400" b="1" dirty="0" err="1">
                <a:latin typeface="Times New Roman" pitchFamily="18" charset="0"/>
              </a:rPr>
              <a:t>một</a:t>
            </a:r>
            <a:r>
              <a:rPr lang="en-US" altLang="en-US" sz="2400" b="1" dirty="0">
                <a:latin typeface="Times New Roman" pitchFamily="18" charset="0"/>
              </a:rPr>
              <a:t> </a:t>
            </a:r>
            <a:r>
              <a:rPr lang="en-US" altLang="en-US" sz="2400" b="1" dirty="0" err="1">
                <a:latin typeface="Times New Roman" pitchFamily="18" charset="0"/>
              </a:rPr>
              <a:t>cạnh</a:t>
            </a:r>
            <a:r>
              <a:rPr lang="en-US" altLang="en-US" sz="2400" b="1" dirty="0">
                <a:latin typeface="Times New Roman" pitchFamily="18" charset="0"/>
              </a:rPr>
              <a:t> </a:t>
            </a:r>
            <a:r>
              <a:rPr lang="en-US" altLang="en-US" sz="2400" b="1" dirty="0" err="1">
                <a:latin typeface="Times New Roman" pitchFamily="18" charset="0"/>
              </a:rPr>
              <a:t>bên</a:t>
            </a:r>
            <a:r>
              <a:rPr lang="en-US" altLang="en-US" sz="2400" b="1" dirty="0">
                <a:latin typeface="Times New Roman" pitchFamily="18" charset="0"/>
              </a:rPr>
              <a:t> </a:t>
            </a:r>
            <a:r>
              <a:rPr lang="en-US" altLang="en-US" sz="2400" b="1" dirty="0" err="1">
                <a:latin typeface="Times New Roman" pitchFamily="18" charset="0"/>
              </a:rPr>
              <a:t>của</a:t>
            </a:r>
            <a:r>
              <a:rPr lang="en-US" altLang="en-US" sz="2400" b="1" dirty="0">
                <a:latin typeface="Times New Roman" pitchFamily="18" charset="0"/>
              </a:rPr>
              <a:t> </a:t>
            </a:r>
            <a:r>
              <a:rPr lang="en-US" altLang="en-US" sz="2400" b="1" dirty="0" err="1">
                <a:latin typeface="Times New Roman" pitchFamily="18" charset="0"/>
              </a:rPr>
              <a:t>hình</a:t>
            </a:r>
            <a:r>
              <a:rPr lang="en-US" altLang="en-US" sz="2400" b="1" dirty="0">
                <a:latin typeface="Times New Roman" pitchFamily="18" charset="0"/>
              </a:rPr>
              <a:t> </a:t>
            </a:r>
            <a:r>
              <a:rPr lang="en-US" altLang="en-US" sz="2400" b="1" dirty="0" err="1">
                <a:latin typeface="Times New Roman" pitchFamily="18" charset="0"/>
              </a:rPr>
              <a:t>thang</a:t>
            </a:r>
            <a:r>
              <a:rPr lang="en-US" altLang="en-US" sz="2400" b="1" dirty="0">
                <a:latin typeface="Times New Roman" pitchFamily="18" charset="0"/>
              </a:rPr>
              <a:t> </a:t>
            </a:r>
            <a:r>
              <a:rPr lang="en-US" altLang="en-US" sz="2400" b="1" dirty="0" err="1">
                <a:latin typeface="Times New Roman" pitchFamily="18" charset="0"/>
              </a:rPr>
              <a:t>và</a:t>
            </a:r>
            <a:r>
              <a:rPr lang="en-US" altLang="en-US" sz="2400" b="1" dirty="0">
                <a:latin typeface="Times New Roman" pitchFamily="18" charset="0"/>
              </a:rPr>
              <a:t> song </a:t>
            </a:r>
            <a:r>
              <a:rPr lang="en-US" altLang="en-US" sz="2400" b="1" dirty="0" err="1">
                <a:latin typeface="Times New Roman" pitchFamily="18" charset="0"/>
              </a:rPr>
              <a:t>song</a:t>
            </a:r>
            <a:r>
              <a:rPr lang="en-US" altLang="en-US" sz="2400" b="1" dirty="0">
                <a:latin typeface="Times New Roman" pitchFamily="18" charset="0"/>
              </a:rPr>
              <a:t> </a:t>
            </a:r>
            <a:r>
              <a:rPr lang="en-US" altLang="en-US" sz="2400" b="1" dirty="0" err="1">
                <a:latin typeface="Times New Roman" pitchFamily="18" charset="0"/>
              </a:rPr>
              <a:t>với</a:t>
            </a:r>
            <a:r>
              <a:rPr lang="en-US" altLang="en-US" sz="2400" b="1" dirty="0">
                <a:latin typeface="Times New Roman" pitchFamily="18" charset="0"/>
              </a:rPr>
              <a:t> </a:t>
            </a:r>
            <a:r>
              <a:rPr lang="en-US" altLang="en-US" sz="2400" b="1" dirty="0" err="1">
                <a:latin typeface="Times New Roman" pitchFamily="18" charset="0"/>
              </a:rPr>
              <a:t>hai</a:t>
            </a:r>
            <a:r>
              <a:rPr lang="en-US" altLang="en-US" sz="2400" b="1" dirty="0">
                <a:latin typeface="Times New Roman" pitchFamily="18" charset="0"/>
              </a:rPr>
              <a:t> </a:t>
            </a:r>
            <a:r>
              <a:rPr lang="en-US" altLang="en-US" sz="2400" b="1" dirty="0" err="1">
                <a:latin typeface="Times New Roman" pitchFamily="18" charset="0"/>
              </a:rPr>
              <a:t>đáy</a:t>
            </a:r>
            <a:r>
              <a:rPr lang="en-US" altLang="en-US" sz="2400" b="1" dirty="0">
                <a:latin typeface="Times New Roman" pitchFamily="18" charset="0"/>
              </a:rPr>
              <a:t> </a:t>
            </a:r>
            <a:r>
              <a:rPr lang="en-US" altLang="en-US" sz="2400" b="1" dirty="0" err="1">
                <a:latin typeface="Times New Roman" pitchFamily="18" charset="0"/>
              </a:rPr>
              <a:t>thì</a:t>
            </a:r>
            <a:r>
              <a:rPr lang="en-US" altLang="en-US" sz="2400" b="1" dirty="0">
                <a:latin typeface="Times New Roman" pitchFamily="18" charset="0"/>
              </a:rPr>
              <a:t> </a:t>
            </a:r>
            <a:r>
              <a:rPr lang="en-US" altLang="en-US" sz="2400" b="1" dirty="0" err="1">
                <a:latin typeface="Times New Roman" pitchFamily="18" charset="0"/>
              </a:rPr>
              <a:t>đi</a:t>
            </a:r>
            <a:r>
              <a:rPr lang="en-US" altLang="en-US" sz="2400" b="1" dirty="0">
                <a:latin typeface="Times New Roman" pitchFamily="18" charset="0"/>
              </a:rPr>
              <a:t> qua </a:t>
            </a:r>
            <a:r>
              <a:rPr lang="en-US" altLang="en-US" sz="2400" b="1" dirty="0" err="1">
                <a:latin typeface="Times New Roman" pitchFamily="18" charset="0"/>
              </a:rPr>
              <a:t>trung</a:t>
            </a:r>
            <a:r>
              <a:rPr lang="en-US" altLang="en-US" sz="2400" b="1" dirty="0">
                <a:latin typeface="Times New Roman" pitchFamily="18" charset="0"/>
              </a:rPr>
              <a:t> </a:t>
            </a:r>
            <a:r>
              <a:rPr lang="en-US" altLang="en-US" sz="2400" b="1" dirty="0" err="1">
                <a:latin typeface="Times New Roman" pitchFamily="18" charset="0"/>
              </a:rPr>
              <a:t>điểm</a:t>
            </a:r>
            <a:r>
              <a:rPr lang="en-US" altLang="en-US" sz="2400" b="1" dirty="0">
                <a:latin typeface="Times New Roman" pitchFamily="18" charset="0"/>
              </a:rPr>
              <a:t> </a:t>
            </a:r>
            <a:r>
              <a:rPr lang="en-US" altLang="en-US" sz="2400" b="1" dirty="0" err="1">
                <a:latin typeface="Times New Roman" pitchFamily="18" charset="0"/>
              </a:rPr>
              <a:t>cạnh</a:t>
            </a:r>
            <a:r>
              <a:rPr lang="en-US" altLang="en-US" sz="2400" b="1" dirty="0">
                <a:latin typeface="Times New Roman" pitchFamily="18" charset="0"/>
              </a:rPr>
              <a:t> </a:t>
            </a:r>
            <a:r>
              <a:rPr lang="en-US" altLang="en-US" sz="2400" b="1" dirty="0" err="1">
                <a:latin typeface="Times New Roman" pitchFamily="18" charset="0"/>
              </a:rPr>
              <a:t>bên</a:t>
            </a:r>
            <a:r>
              <a:rPr lang="en-US" altLang="en-US" sz="2400" b="1" dirty="0">
                <a:latin typeface="Times New Roman" pitchFamily="18" charset="0"/>
              </a:rPr>
              <a:t> </a:t>
            </a:r>
            <a:r>
              <a:rPr lang="en-US" altLang="en-US" sz="2400" b="1" dirty="0" err="1">
                <a:latin typeface="Times New Roman" pitchFamily="18" charset="0"/>
              </a:rPr>
              <a:t>thứ</a:t>
            </a:r>
            <a:r>
              <a:rPr lang="en-US" altLang="en-US" sz="2400" b="1" dirty="0">
                <a:latin typeface="Times New Roman" pitchFamily="18" charset="0"/>
              </a:rPr>
              <a:t> </a:t>
            </a:r>
            <a:r>
              <a:rPr lang="en-US" altLang="en-US" sz="2400" b="1" dirty="0" err="1">
                <a:latin typeface="Times New Roman" pitchFamily="18" charset="0"/>
              </a:rPr>
              <a:t>hai</a:t>
            </a:r>
            <a:r>
              <a:rPr lang="en-US" altLang="en-US" sz="2400" b="1" dirty="0">
                <a:latin typeface="Times New Roman" pitchFamily="18" charset="0"/>
              </a:rPr>
              <a:t>.</a:t>
            </a:r>
          </a:p>
        </p:txBody>
      </p:sp>
      <p:sp>
        <p:nvSpPr>
          <p:cNvPr id="5132" name="Rectangle 210"/>
          <p:cNvSpPr>
            <a:spLocks noChangeArrowheads="1"/>
          </p:cNvSpPr>
          <p:nvPr/>
        </p:nvSpPr>
        <p:spPr bwMode="auto">
          <a:xfrm>
            <a:off x="188913" y="916623"/>
            <a:ext cx="8695373" cy="912177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5133" name="Rectangle 211"/>
          <p:cNvSpPr>
            <a:spLocks noChangeArrowheads="1"/>
          </p:cNvSpPr>
          <p:nvPr/>
        </p:nvSpPr>
        <p:spPr bwMode="auto">
          <a:xfrm>
            <a:off x="195263" y="416560"/>
            <a:ext cx="1646605" cy="4247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US" altLang="en-US" sz="2400" b="1" i="1" u="sng" dirty="0">
                <a:solidFill>
                  <a:srgbClr val="FF0000"/>
                </a:solidFill>
                <a:latin typeface="Times New Roman" pitchFamily="18" charset="0"/>
              </a:rPr>
              <a:t>* </a:t>
            </a:r>
            <a:r>
              <a:rPr lang="en-US" altLang="en-US" sz="2400" b="1" i="1" u="sng" dirty="0" err="1">
                <a:solidFill>
                  <a:srgbClr val="FF0000"/>
                </a:solidFill>
                <a:latin typeface="Times New Roman" pitchFamily="18" charset="0"/>
              </a:rPr>
              <a:t>Định</a:t>
            </a:r>
            <a:r>
              <a:rPr lang="en-US" altLang="en-US" sz="2400" b="1" i="1" u="sng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en-US" sz="2400" b="1" i="1" u="sng" dirty="0" err="1">
                <a:solidFill>
                  <a:srgbClr val="FF0000"/>
                </a:solidFill>
                <a:latin typeface="Times New Roman" pitchFamily="18" charset="0"/>
              </a:rPr>
              <a:t>lí</a:t>
            </a:r>
            <a:r>
              <a:rPr lang="en-US" altLang="en-US" sz="2400" b="1" i="1" u="sng" dirty="0">
                <a:solidFill>
                  <a:srgbClr val="FF0000"/>
                </a:solidFill>
                <a:latin typeface="Times New Roman" pitchFamily="18" charset="0"/>
              </a:rPr>
              <a:t> 3</a:t>
            </a:r>
            <a:r>
              <a:rPr lang="en-US" altLang="en-US" sz="2400" b="1" dirty="0">
                <a:solidFill>
                  <a:srgbClr val="FF0000"/>
                </a:solidFill>
                <a:latin typeface="Times New Roman" pitchFamily="18" charset="0"/>
              </a:rPr>
              <a:t>:</a:t>
            </a:r>
          </a:p>
        </p:txBody>
      </p:sp>
      <p:sp>
        <p:nvSpPr>
          <p:cNvPr id="5154" name="Line 242"/>
          <p:cNvSpPr>
            <a:spLocks noChangeShapeType="1"/>
          </p:cNvSpPr>
          <p:nvPr/>
        </p:nvSpPr>
        <p:spPr bwMode="auto">
          <a:xfrm flipH="1">
            <a:off x="7762217" y="2295086"/>
            <a:ext cx="161925" cy="1206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55" name="Line 243"/>
          <p:cNvSpPr>
            <a:spLocks noChangeShapeType="1"/>
          </p:cNvSpPr>
          <p:nvPr/>
        </p:nvSpPr>
        <p:spPr bwMode="auto">
          <a:xfrm flipH="1">
            <a:off x="7813017" y="2345886"/>
            <a:ext cx="161925" cy="1206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56" name="Line 244"/>
          <p:cNvSpPr>
            <a:spLocks noChangeShapeType="1"/>
          </p:cNvSpPr>
          <p:nvPr/>
        </p:nvSpPr>
        <p:spPr bwMode="auto">
          <a:xfrm flipH="1">
            <a:off x="8411504" y="2927350"/>
            <a:ext cx="161925" cy="1206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57" name="Line 245"/>
          <p:cNvSpPr>
            <a:spLocks noChangeShapeType="1"/>
          </p:cNvSpPr>
          <p:nvPr/>
        </p:nvSpPr>
        <p:spPr bwMode="auto">
          <a:xfrm flipH="1">
            <a:off x="8360704" y="2878137"/>
            <a:ext cx="161925" cy="1206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" y="4495800"/>
            <a:ext cx="91287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2400" b="1" dirty="0" smtClean="0">
                <a:solidFill>
                  <a:srgbClr val="663300"/>
                </a:solidFill>
                <a:latin typeface="Times New Roman" pitchFamily="18" charset="0"/>
              </a:rPr>
              <a:t>      </a:t>
            </a:r>
            <a:r>
              <a:rPr lang="en-US" altLang="en-US" sz="2400" b="1" dirty="0" err="1" smtClean="0">
                <a:solidFill>
                  <a:srgbClr val="663300"/>
                </a:solidFill>
                <a:latin typeface="Times New Roman" pitchFamily="18" charset="0"/>
              </a:rPr>
              <a:t>Hình</a:t>
            </a:r>
            <a:r>
              <a:rPr lang="en-US" altLang="en-US" sz="2400" b="1" dirty="0" smtClean="0">
                <a:solidFill>
                  <a:srgbClr val="663300"/>
                </a:solidFill>
                <a:latin typeface="Times New Roman" pitchFamily="18" charset="0"/>
              </a:rPr>
              <a:t> </a:t>
            </a:r>
            <a:r>
              <a:rPr lang="en-US" altLang="en-US" sz="2400" b="1" dirty="0" err="1" smtClean="0">
                <a:solidFill>
                  <a:srgbClr val="663300"/>
                </a:solidFill>
                <a:latin typeface="Times New Roman" pitchFamily="18" charset="0"/>
              </a:rPr>
              <a:t>thang</a:t>
            </a:r>
            <a:r>
              <a:rPr lang="en-US" altLang="en-US" sz="2400" b="1" dirty="0" smtClean="0">
                <a:solidFill>
                  <a:srgbClr val="663300"/>
                </a:solidFill>
                <a:latin typeface="Times New Roman" pitchFamily="18" charset="0"/>
              </a:rPr>
              <a:t> ABCD</a:t>
            </a:r>
            <a:r>
              <a:rPr lang="vi-VN" altLang="en-US" sz="2400" b="1" dirty="0" smtClean="0">
                <a:solidFill>
                  <a:srgbClr val="663300"/>
                </a:solidFill>
                <a:latin typeface="Times New Roman" pitchFamily="18" charset="0"/>
              </a:rPr>
              <a:t> (AB // CD) có  EA  = ED ,  FB = FC</a:t>
            </a:r>
            <a:r>
              <a:rPr lang="en-US" altLang="en-US" sz="2400" b="1" dirty="0" smtClean="0">
                <a:solidFill>
                  <a:srgbClr val="663300"/>
                </a:solidFill>
                <a:latin typeface="Times New Roman" pitchFamily="18" charset="0"/>
              </a:rPr>
              <a:t> </a:t>
            </a:r>
            <a:endParaRPr lang="vi-VN" altLang="en-US" sz="2400" b="1" dirty="0" smtClean="0">
              <a:solidFill>
                <a:srgbClr val="663300"/>
              </a:solidFill>
              <a:latin typeface="Times New Roman" pitchFamily="18" charset="0"/>
            </a:endParaRPr>
          </a:p>
          <a:p>
            <a:r>
              <a:rPr lang="vi-VN" altLang="en-US" sz="2400" b="1" dirty="0">
                <a:solidFill>
                  <a:srgbClr val="663300"/>
                </a:solidFill>
                <a:latin typeface="Times New Roman" pitchFamily="18" charset="0"/>
              </a:rPr>
              <a:t> </a:t>
            </a:r>
            <a:r>
              <a:rPr lang="vi-VN" altLang="en-US" sz="2400" b="1" dirty="0" smtClean="0">
                <a:solidFill>
                  <a:srgbClr val="663300"/>
                </a:solidFill>
                <a:latin typeface="Times New Roman" pitchFamily="18" charset="0"/>
              </a:rPr>
              <a:t>        </a:t>
            </a:r>
            <a:r>
              <a:rPr lang="en-US" altLang="en-US" sz="2400" b="1" dirty="0" err="1" smtClean="0">
                <a:solidFill>
                  <a:srgbClr val="663300"/>
                </a:solidFill>
                <a:latin typeface="Times New Roman" pitchFamily="18" charset="0"/>
              </a:rPr>
              <a:t>Đoạn</a:t>
            </a:r>
            <a:r>
              <a:rPr lang="vi-VN" altLang="en-US" sz="2400" b="1" dirty="0" smtClean="0">
                <a:solidFill>
                  <a:srgbClr val="663300"/>
                </a:solidFill>
                <a:latin typeface="Times New Roman" pitchFamily="18" charset="0"/>
              </a:rPr>
              <a:t> thẳng </a:t>
            </a:r>
            <a:r>
              <a:rPr lang="en-US" altLang="en-US" sz="2400" b="1" dirty="0" smtClean="0">
                <a:solidFill>
                  <a:srgbClr val="663300"/>
                </a:solidFill>
                <a:latin typeface="Times New Roman" pitchFamily="18" charset="0"/>
              </a:rPr>
              <a:t> EF </a:t>
            </a:r>
            <a:r>
              <a:rPr lang="en-US" altLang="en-US" sz="2400" b="1" dirty="0" err="1" smtClean="0">
                <a:solidFill>
                  <a:srgbClr val="663300"/>
                </a:solidFill>
                <a:latin typeface="Times New Roman" pitchFamily="18" charset="0"/>
              </a:rPr>
              <a:t>là</a:t>
            </a:r>
            <a:r>
              <a:rPr lang="en-US" altLang="en-US" sz="2400" b="1" dirty="0" smtClean="0">
                <a:solidFill>
                  <a:srgbClr val="663300"/>
                </a:solidFill>
                <a:latin typeface="Times New Roman" pitchFamily="18" charset="0"/>
              </a:rPr>
              <a:t> </a:t>
            </a:r>
            <a:r>
              <a:rPr lang="en-US" altLang="en-US" sz="2400" b="1" dirty="0" err="1" smtClean="0">
                <a:solidFill>
                  <a:srgbClr val="663300"/>
                </a:solidFill>
                <a:latin typeface="Times New Roman" pitchFamily="18" charset="0"/>
              </a:rPr>
              <a:t>đường</a:t>
            </a:r>
            <a:r>
              <a:rPr lang="en-US" altLang="en-US" sz="2400" b="1" dirty="0" smtClean="0">
                <a:solidFill>
                  <a:srgbClr val="663300"/>
                </a:solidFill>
                <a:latin typeface="Times New Roman" pitchFamily="18" charset="0"/>
              </a:rPr>
              <a:t> </a:t>
            </a:r>
            <a:r>
              <a:rPr lang="en-US" altLang="en-US" sz="2400" b="1" dirty="0" err="1" smtClean="0">
                <a:solidFill>
                  <a:srgbClr val="663300"/>
                </a:solidFill>
                <a:latin typeface="Times New Roman" pitchFamily="18" charset="0"/>
              </a:rPr>
              <a:t>trung</a:t>
            </a:r>
            <a:r>
              <a:rPr lang="en-US" altLang="en-US" sz="2400" b="1" dirty="0" smtClean="0">
                <a:solidFill>
                  <a:srgbClr val="663300"/>
                </a:solidFill>
                <a:latin typeface="Times New Roman" pitchFamily="18" charset="0"/>
              </a:rPr>
              <a:t> </a:t>
            </a:r>
            <a:r>
              <a:rPr lang="en-US" altLang="en-US" sz="2400" b="1" dirty="0" err="1" smtClean="0">
                <a:solidFill>
                  <a:srgbClr val="663300"/>
                </a:solidFill>
                <a:latin typeface="Times New Roman" pitchFamily="18" charset="0"/>
              </a:rPr>
              <a:t>bình</a:t>
            </a:r>
            <a:r>
              <a:rPr lang="en-US" altLang="en-US" sz="2400" b="1" dirty="0" smtClean="0">
                <a:solidFill>
                  <a:srgbClr val="663300"/>
                </a:solidFill>
                <a:latin typeface="Times New Roman" pitchFamily="18" charset="0"/>
              </a:rPr>
              <a:t> </a:t>
            </a:r>
            <a:r>
              <a:rPr lang="en-US" altLang="en-US" sz="2400" b="1" dirty="0" err="1" smtClean="0">
                <a:solidFill>
                  <a:srgbClr val="663300"/>
                </a:solidFill>
                <a:latin typeface="Times New Roman" pitchFamily="18" charset="0"/>
              </a:rPr>
              <a:t>của</a:t>
            </a:r>
            <a:r>
              <a:rPr lang="en-US" altLang="en-US" sz="2400" b="1" dirty="0" smtClean="0">
                <a:solidFill>
                  <a:srgbClr val="663300"/>
                </a:solidFill>
                <a:latin typeface="Times New Roman" pitchFamily="18" charset="0"/>
              </a:rPr>
              <a:t> </a:t>
            </a:r>
            <a:r>
              <a:rPr lang="en-US" altLang="en-US" sz="2400" b="1" dirty="0" err="1" smtClean="0">
                <a:solidFill>
                  <a:srgbClr val="663300"/>
                </a:solidFill>
                <a:latin typeface="Times New Roman" pitchFamily="18" charset="0"/>
              </a:rPr>
              <a:t>hình</a:t>
            </a:r>
            <a:r>
              <a:rPr lang="en-US" altLang="en-US" sz="2400" b="1" dirty="0" smtClean="0">
                <a:solidFill>
                  <a:srgbClr val="663300"/>
                </a:solidFill>
                <a:latin typeface="Times New Roman" pitchFamily="18" charset="0"/>
              </a:rPr>
              <a:t> </a:t>
            </a:r>
            <a:r>
              <a:rPr lang="en-US" altLang="en-US" sz="2400" b="1" dirty="0" err="1" smtClean="0">
                <a:solidFill>
                  <a:srgbClr val="663300"/>
                </a:solidFill>
                <a:latin typeface="Times New Roman" pitchFamily="18" charset="0"/>
              </a:rPr>
              <a:t>thang</a:t>
            </a:r>
            <a:r>
              <a:rPr lang="en-US" altLang="en-US" sz="2400" b="1" dirty="0" smtClean="0">
                <a:solidFill>
                  <a:srgbClr val="663300"/>
                </a:solidFill>
                <a:latin typeface="Times New Roman" pitchFamily="18" charset="0"/>
              </a:rPr>
              <a:t> ABCD</a:t>
            </a:r>
            <a:r>
              <a:rPr lang="vi-VN" altLang="en-US" sz="2400" b="1" dirty="0" smtClean="0">
                <a:solidFill>
                  <a:srgbClr val="663300"/>
                </a:solidFill>
                <a:latin typeface="Times New Roman" pitchFamily="18" charset="0"/>
              </a:rPr>
              <a:t>           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713250882"/>
              </p:ext>
            </p:extLst>
          </p:nvPr>
        </p:nvGraphicFramePr>
        <p:xfrm>
          <a:off x="188913" y="4953000"/>
          <a:ext cx="513080" cy="407156"/>
        </p:xfrm>
        <a:graphic>
          <a:graphicData uri="http://schemas.openxmlformats.org/presentationml/2006/ole">
            <p:oleObj spid="_x0000_s1036" name="Equation" r:id="rId3" imgW="203040" imgH="152280" progId="Equation.DSMT4">
              <p:embed/>
            </p:oleObj>
          </a:graphicData>
        </a:graphic>
      </p:graphicFrame>
      <p:sp>
        <p:nvSpPr>
          <p:cNvPr id="58" name="Rectangle 2"/>
          <p:cNvSpPr txBox="1">
            <a:spLocks noChangeArrowheads="1"/>
          </p:cNvSpPr>
          <p:nvPr/>
        </p:nvSpPr>
        <p:spPr>
          <a:xfrm>
            <a:off x="204788" y="2819400"/>
            <a:ext cx="5380037" cy="1392237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xmlns="" w="9525">
                <a:solidFill>
                  <a:srgbClr val="A5002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290513" eaLnBrk="1" hangingPunct="1">
              <a:lnSpc>
                <a:spcPct val="90000"/>
              </a:lnSpc>
              <a:buFontTx/>
              <a:buNone/>
            </a:pPr>
            <a:r>
              <a:rPr lang="en-US" altLang="en-US" sz="2400" b="1" dirty="0" err="1" smtClean="0">
                <a:latin typeface="Times New Roman" pitchFamily="18" charset="0"/>
              </a:rPr>
              <a:t>Đường</a:t>
            </a:r>
            <a:r>
              <a:rPr lang="en-US" altLang="en-US" sz="2400" b="1" dirty="0" smtClean="0">
                <a:latin typeface="Times New Roman" pitchFamily="18" charset="0"/>
              </a:rPr>
              <a:t> </a:t>
            </a:r>
            <a:r>
              <a:rPr lang="en-US" altLang="en-US" sz="2400" b="1" dirty="0" err="1" smtClean="0">
                <a:latin typeface="Times New Roman" pitchFamily="18" charset="0"/>
              </a:rPr>
              <a:t>trung</a:t>
            </a:r>
            <a:r>
              <a:rPr lang="en-US" altLang="en-US" sz="2400" b="1" dirty="0" smtClean="0">
                <a:latin typeface="Times New Roman" pitchFamily="18" charset="0"/>
              </a:rPr>
              <a:t> </a:t>
            </a:r>
            <a:r>
              <a:rPr lang="en-US" altLang="en-US" sz="2400" b="1" dirty="0" err="1" smtClean="0">
                <a:latin typeface="Times New Roman" pitchFamily="18" charset="0"/>
              </a:rPr>
              <a:t>bình</a:t>
            </a:r>
            <a:r>
              <a:rPr lang="en-US" altLang="en-US" sz="2400" b="1" dirty="0" smtClean="0">
                <a:latin typeface="Times New Roman" pitchFamily="18" charset="0"/>
              </a:rPr>
              <a:t> </a:t>
            </a:r>
            <a:r>
              <a:rPr lang="en-US" altLang="en-US" sz="2400" b="1" dirty="0" err="1" smtClean="0">
                <a:latin typeface="Times New Roman" pitchFamily="18" charset="0"/>
              </a:rPr>
              <a:t>của</a:t>
            </a:r>
            <a:r>
              <a:rPr lang="en-US" altLang="en-US" sz="2400" b="1" dirty="0" smtClean="0">
                <a:latin typeface="Times New Roman" pitchFamily="18" charset="0"/>
              </a:rPr>
              <a:t> </a:t>
            </a:r>
            <a:r>
              <a:rPr lang="en-US" altLang="en-US" sz="2400" b="1" dirty="0" err="1" smtClean="0">
                <a:latin typeface="Times New Roman" pitchFamily="18" charset="0"/>
              </a:rPr>
              <a:t>hình</a:t>
            </a:r>
            <a:r>
              <a:rPr lang="en-US" altLang="en-US" sz="2400" b="1" dirty="0" smtClean="0">
                <a:latin typeface="Times New Roman" pitchFamily="18" charset="0"/>
              </a:rPr>
              <a:t> </a:t>
            </a:r>
            <a:r>
              <a:rPr lang="en-US" altLang="en-US" sz="2400" b="1" dirty="0" err="1" smtClean="0">
                <a:latin typeface="Times New Roman" pitchFamily="18" charset="0"/>
              </a:rPr>
              <a:t>thang</a:t>
            </a:r>
            <a:r>
              <a:rPr lang="en-US" altLang="en-US" sz="2400" b="1" dirty="0" smtClean="0">
                <a:latin typeface="Times New Roman" pitchFamily="18" charset="0"/>
              </a:rPr>
              <a:t> </a:t>
            </a:r>
            <a:r>
              <a:rPr lang="en-US" altLang="en-US" sz="2400" b="1" dirty="0" err="1" smtClean="0">
                <a:latin typeface="Times New Roman" pitchFamily="18" charset="0"/>
              </a:rPr>
              <a:t>là</a:t>
            </a:r>
            <a:r>
              <a:rPr lang="en-US" altLang="en-US" sz="2400" b="1" dirty="0" smtClean="0">
                <a:latin typeface="Times New Roman" pitchFamily="18" charset="0"/>
              </a:rPr>
              <a:t> </a:t>
            </a:r>
            <a:r>
              <a:rPr lang="en-US" altLang="en-US" sz="2400" b="1" dirty="0" err="1" smtClean="0">
                <a:latin typeface="Times New Roman" pitchFamily="18" charset="0"/>
              </a:rPr>
              <a:t>đoạn</a:t>
            </a:r>
            <a:r>
              <a:rPr lang="en-US" altLang="en-US" sz="2400" b="1" dirty="0" smtClean="0">
                <a:latin typeface="Times New Roman" pitchFamily="18" charset="0"/>
              </a:rPr>
              <a:t> </a:t>
            </a:r>
            <a:r>
              <a:rPr lang="en-US" altLang="en-US" sz="2400" b="1" dirty="0" err="1" smtClean="0">
                <a:latin typeface="Times New Roman" pitchFamily="18" charset="0"/>
              </a:rPr>
              <a:t>thẳng</a:t>
            </a:r>
            <a:r>
              <a:rPr lang="en-US" altLang="en-US" sz="2400" b="1" dirty="0" smtClean="0">
                <a:latin typeface="Times New Roman" pitchFamily="18" charset="0"/>
              </a:rPr>
              <a:t> </a:t>
            </a:r>
            <a:r>
              <a:rPr lang="en-US" altLang="en-US" sz="2400" b="1" dirty="0" err="1" smtClean="0">
                <a:latin typeface="Times New Roman" pitchFamily="18" charset="0"/>
              </a:rPr>
              <a:t>nối</a:t>
            </a:r>
            <a:r>
              <a:rPr lang="en-US" altLang="en-US" sz="2400" b="1" dirty="0" smtClean="0">
                <a:latin typeface="Times New Roman" pitchFamily="18" charset="0"/>
              </a:rPr>
              <a:t> </a:t>
            </a:r>
            <a:r>
              <a:rPr lang="en-US" altLang="en-US" sz="2400" b="1" dirty="0" err="1" smtClean="0">
                <a:latin typeface="Times New Roman" pitchFamily="18" charset="0"/>
              </a:rPr>
              <a:t>trung</a:t>
            </a:r>
            <a:r>
              <a:rPr lang="en-US" altLang="en-US" sz="2400" b="1" dirty="0" smtClean="0">
                <a:latin typeface="Times New Roman" pitchFamily="18" charset="0"/>
              </a:rPr>
              <a:t> </a:t>
            </a:r>
            <a:r>
              <a:rPr lang="en-US" altLang="en-US" sz="2400" b="1" dirty="0" err="1" smtClean="0">
                <a:latin typeface="Times New Roman" pitchFamily="18" charset="0"/>
              </a:rPr>
              <a:t>điểm</a:t>
            </a:r>
            <a:r>
              <a:rPr lang="en-US" altLang="en-US" sz="2400" b="1" dirty="0" smtClean="0">
                <a:latin typeface="Times New Roman" pitchFamily="18" charset="0"/>
              </a:rPr>
              <a:t> </a:t>
            </a:r>
            <a:r>
              <a:rPr lang="en-US" altLang="en-US" sz="2400" b="1" dirty="0" err="1" smtClean="0">
                <a:latin typeface="Times New Roman" pitchFamily="18" charset="0"/>
              </a:rPr>
              <a:t>hai</a:t>
            </a:r>
            <a:r>
              <a:rPr lang="en-US" altLang="en-US" sz="2400" b="1" dirty="0" smtClean="0">
                <a:latin typeface="Times New Roman" pitchFamily="18" charset="0"/>
              </a:rPr>
              <a:t> </a:t>
            </a:r>
            <a:r>
              <a:rPr lang="en-US" altLang="en-US" sz="2400" b="1" dirty="0" err="1" smtClean="0">
                <a:latin typeface="Times New Roman" pitchFamily="18" charset="0"/>
              </a:rPr>
              <a:t>cạnh</a:t>
            </a:r>
            <a:r>
              <a:rPr lang="en-US" altLang="en-US" sz="2400" b="1" dirty="0" smtClean="0">
                <a:latin typeface="Times New Roman" pitchFamily="18" charset="0"/>
              </a:rPr>
              <a:t> </a:t>
            </a:r>
            <a:r>
              <a:rPr lang="en-US" altLang="en-US" sz="2400" b="1" dirty="0" err="1" smtClean="0">
                <a:latin typeface="Times New Roman" pitchFamily="18" charset="0"/>
              </a:rPr>
              <a:t>bên</a:t>
            </a:r>
            <a:r>
              <a:rPr lang="en-US" altLang="en-US" sz="2400" b="1" dirty="0" smtClean="0">
                <a:latin typeface="Times New Roman" pitchFamily="18" charset="0"/>
              </a:rPr>
              <a:t> </a:t>
            </a:r>
            <a:r>
              <a:rPr lang="en-US" altLang="en-US" sz="2400" b="1" dirty="0" err="1" smtClean="0">
                <a:latin typeface="Times New Roman" pitchFamily="18" charset="0"/>
              </a:rPr>
              <a:t>của</a:t>
            </a:r>
            <a:r>
              <a:rPr lang="en-US" altLang="en-US" sz="2400" b="1" dirty="0" smtClean="0">
                <a:latin typeface="Times New Roman" pitchFamily="18" charset="0"/>
              </a:rPr>
              <a:t> </a:t>
            </a:r>
            <a:r>
              <a:rPr lang="en-US" altLang="en-US" sz="2400" b="1" dirty="0" err="1" smtClean="0">
                <a:latin typeface="Times New Roman" pitchFamily="18" charset="0"/>
              </a:rPr>
              <a:t>hình</a:t>
            </a:r>
            <a:r>
              <a:rPr lang="en-US" altLang="en-US" sz="2400" b="1" dirty="0" smtClean="0">
                <a:latin typeface="Times New Roman" pitchFamily="18" charset="0"/>
              </a:rPr>
              <a:t> </a:t>
            </a:r>
            <a:r>
              <a:rPr lang="en-US" altLang="en-US" sz="2400" b="1" dirty="0" err="1" smtClean="0">
                <a:latin typeface="Times New Roman" pitchFamily="18" charset="0"/>
              </a:rPr>
              <a:t>thang</a:t>
            </a:r>
            <a:r>
              <a:rPr lang="en-US" altLang="en-US" sz="2400" b="1" dirty="0" smtClean="0">
                <a:latin typeface="Times New Roman" pitchFamily="18" charset="0"/>
              </a:rPr>
              <a:t>.</a:t>
            </a:r>
          </a:p>
        </p:txBody>
      </p:sp>
      <p:sp>
        <p:nvSpPr>
          <p:cNvPr id="59" name="Rectangle 9"/>
          <p:cNvSpPr>
            <a:spLocks noChangeArrowheads="1"/>
          </p:cNvSpPr>
          <p:nvPr/>
        </p:nvSpPr>
        <p:spPr bwMode="auto">
          <a:xfrm>
            <a:off x="268288" y="2286000"/>
            <a:ext cx="1981633" cy="4247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US" altLang="en-US" sz="2400" b="1" i="1" u="sng" dirty="0">
                <a:solidFill>
                  <a:srgbClr val="FF0000"/>
                </a:solidFill>
                <a:latin typeface="Times New Roman" pitchFamily="18" charset="0"/>
              </a:rPr>
              <a:t>* </a:t>
            </a:r>
            <a:r>
              <a:rPr lang="en-US" altLang="en-US" sz="2400" b="1" i="1" u="sng" dirty="0" err="1">
                <a:solidFill>
                  <a:srgbClr val="FF0000"/>
                </a:solidFill>
                <a:latin typeface="Times New Roman" pitchFamily="18" charset="0"/>
              </a:rPr>
              <a:t>Định</a:t>
            </a:r>
            <a:r>
              <a:rPr lang="en-US" altLang="en-US" sz="2400" b="1" i="1" u="sng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en-US" sz="2400" b="1" i="1" u="sng" dirty="0" err="1">
                <a:solidFill>
                  <a:srgbClr val="FF0000"/>
                </a:solidFill>
                <a:latin typeface="Times New Roman" pitchFamily="18" charset="0"/>
              </a:rPr>
              <a:t>nghĩa</a:t>
            </a:r>
            <a:r>
              <a:rPr lang="en-US" altLang="en-US" sz="2400" b="1" dirty="0">
                <a:solidFill>
                  <a:srgbClr val="FF0000"/>
                </a:solidFill>
                <a:latin typeface="Times New Roman" pitchFamily="18" charset="0"/>
              </a:rPr>
              <a:t>:</a:t>
            </a:r>
          </a:p>
        </p:txBody>
      </p:sp>
      <p:sp>
        <p:nvSpPr>
          <p:cNvPr id="60" name="Rectangle 72"/>
          <p:cNvSpPr>
            <a:spLocks noChangeArrowheads="1"/>
          </p:cNvSpPr>
          <p:nvPr/>
        </p:nvSpPr>
        <p:spPr bwMode="auto">
          <a:xfrm>
            <a:off x="152400" y="2819400"/>
            <a:ext cx="5260975" cy="1096963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62" name="AutoShape 241"/>
          <p:cNvSpPr>
            <a:spLocks noChangeArrowheads="1"/>
          </p:cNvSpPr>
          <p:nvPr/>
        </p:nvSpPr>
        <p:spPr bwMode="auto">
          <a:xfrm>
            <a:off x="4876800" y="3725862"/>
            <a:ext cx="4438650" cy="1379538"/>
          </a:xfrm>
          <a:prstGeom prst="wedgeRoundRectCallout">
            <a:avLst>
              <a:gd name="adj1" fmla="val -4185"/>
              <a:gd name="adj2" fmla="val -97870"/>
              <a:gd name="adj3" fmla="val 16667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en-US" altLang="en-US" b="1" dirty="0" err="1">
                <a:solidFill>
                  <a:srgbClr val="663300"/>
                </a:solidFill>
                <a:latin typeface="Times New Roman" pitchFamily="18" charset="0"/>
              </a:rPr>
              <a:t>Đoạn</a:t>
            </a:r>
            <a:r>
              <a:rPr lang="vi-VN" altLang="en-US" b="1" dirty="0">
                <a:solidFill>
                  <a:srgbClr val="663300"/>
                </a:solidFill>
                <a:latin typeface="Times New Roman" pitchFamily="18" charset="0"/>
              </a:rPr>
              <a:t> thẳng </a:t>
            </a:r>
            <a:r>
              <a:rPr lang="en-US" altLang="en-US" b="1" dirty="0">
                <a:solidFill>
                  <a:srgbClr val="663300"/>
                </a:solidFill>
                <a:latin typeface="Times New Roman" pitchFamily="18" charset="0"/>
              </a:rPr>
              <a:t> EF </a:t>
            </a:r>
            <a:r>
              <a:rPr lang="en-US" altLang="en-US" b="1" dirty="0" err="1">
                <a:solidFill>
                  <a:srgbClr val="663300"/>
                </a:solidFill>
                <a:latin typeface="Times New Roman" pitchFamily="18" charset="0"/>
              </a:rPr>
              <a:t>gọi</a:t>
            </a:r>
            <a:r>
              <a:rPr lang="en-US" altLang="en-US" b="1" dirty="0">
                <a:solidFill>
                  <a:srgbClr val="663300"/>
                </a:solidFill>
                <a:latin typeface="Times New Roman" pitchFamily="18" charset="0"/>
              </a:rPr>
              <a:t> </a:t>
            </a:r>
            <a:r>
              <a:rPr lang="en-US" altLang="en-US" b="1" dirty="0" err="1">
                <a:solidFill>
                  <a:srgbClr val="663300"/>
                </a:solidFill>
                <a:latin typeface="Times New Roman" pitchFamily="18" charset="0"/>
              </a:rPr>
              <a:t>là</a:t>
            </a:r>
            <a:r>
              <a:rPr lang="en-US" altLang="en-US" b="1" dirty="0">
                <a:solidFill>
                  <a:srgbClr val="663300"/>
                </a:solidFill>
                <a:latin typeface="Times New Roman" pitchFamily="18" charset="0"/>
              </a:rPr>
              <a:t> </a:t>
            </a:r>
            <a:r>
              <a:rPr lang="en-US" altLang="en-US" b="1" dirty="0" err="1">
                <a:solidFill>
                  <a:srgbClr val="663300"/>
                </a:solidFill>
                <a:latin typeface="Times New Roman" pitchFamily="18" charset="0"/>
              </a:rPr>
              <a:t>đường</a:t>
            </a:r>
            <a:r>
              <a:rPr lang="en-US" altLang="en-US" b="1" dirty="0">
                <a:solidFill>
                  <a:srgbClr val="663300"/>
                </a:solidFill>
                <a:latin typeface="Times New Roman" pitchFamily="18" charset="0"/>
              </a:rPr>
              <a:t> </a:t>
            </a:r>
            <a:r>
              <a:rPr lang="en-US" altLang="en-US" b="1" dirty="0" err="1">
                <a:solidFill>
                  <a:srgbClr val="663300"/>
                </a:solidFill>
                <a:latin typeface="Times New Roman" pitchFamily="18" charset="0"/>
              </a:rPr>
              <a:t>trung</a:t>
            </a:r>
            <a:r>
              <a:rPr lang="en-US" altLang="en-US" b="1" dirty="0">
                <a:solidFill>
                  <a:srgbClr val="663300"/>
                </a:solidFill>
                <a:latin typeface="Times New Roman" pitchFamily="18" charset="0"/>
              </a:rPr>
              <a:t> </a:t>
            </a:r>
            <a:r>
              <a:rPr lang="en-US" altLang="en-US" b="1" dirty="0" err="1">
                <a:solidFill>
                  <a:srgbClr val="663300"/>
                </a:solidFill>
                <a:latin typeface="Times New Roman" pitchFamily="18" charset="0"/>
              </a:rPr>
              <a:t>bình</a:t>
            </a:r>
            <a:r>
              <a:rPr lang="en-US" altLang="en-US" b="1" dirty="0">
                <a:solidFill>
                  <a:srgbClr val="663300"/>
                </a:solidFill>
                <a:latin typeface="Times New Roman" pitchFamily="18" charset="0"/>
              </a:rPr>
              <a:t> </a:t>
            </a:r>
            <a:r>
              <a:rPr lang="en-US" altLang="en-US" b="1" dirty="0" err="1">
                <a:solidFill>
                  <a:srgbClr val="663300"/>
                </a:solidFill>
                <a:latin typeface="Times New Roman" pitchFamily="18" charset="0"/>
              </a:rPr>
              <a:t>của</a:t>
            </a:r>
            <a:r>
              <a:rPr lang="en-US" altLang="en-US" b="1" dirty="0">
                <a:solidFill>
                  <a:srgbClr val="663300"/>
                </a:solidFill>
                <a:latin typeface="Times New Roman" pitchFamily="18" charset="0"/>
              </a:rPr>
              <a:t> </a:t>
            </a:r>
            <a:r>
              <a:rPr lang="en-US" altLang="en-US" b="1" dirty="0" err="1">
                <a:solidFill>
                  <a:srgbClr val="663300"/>
                </a:solidFill>
                <a:latin typeface="Times New Roman" pitchFamily="18" charset="0"/>
              </a:rPr>
              <a:t>hình</a:t>
            </a:r>
            <a:r>
              <a:rPr lang="en-US" altLang="en-US" b="1" dirty="0">
                <a:solidFill>
                  <a:srgbClr val="663300"/>
                </a:solidFill>
                <a:latin typeface="Times New Roman" pitchFamily="18" charset="0"/>
              </a:rPr>
              <a:t> </a:t>
            </a:r>
            <a:r>
              <a:rPr lang="en-US" altLang="en-US" b="1" dirty="0" err="1">
                <a:solidFill>
                  <a:srgbClr val="663300"/>
                </a:solidFill>
                <a:latin typeface="Times New Roman" pitchFamily="18" charset="0"/>
              </a:rPr>
              <a:t>thang</a:t>
            </a:r>
            <a:r>
              <a:rPr lang="en-US" altLang="en-US" b="1" dirty="0">
                <a:solidFill>
                  <a:srgbClr val="663300"/>
                </a:solidFill>
                <a:latin typeface="Times New Roman" pitchFamily="18" charset="0"/>
              </a:rPr>
              <a:t> ABCD.</a:t>
            </a:r>
          </a:p>
          <a:p>
            <a:pPr algn="ctr"/>
            <a:r>
              <a:rPr lang="en-US" altLang="en-US" b="1" dirty="0" err="1">
                <a:solidFill>
                  <a:srgbClr val="663300"/>
                </a:solidFill>
                <a:latin typeface="Times New Roman" pitchFamily="18" charset="0"/>
              </a:rPr>
              <a:t>Vậy</a:t>
            </a:r>
            <a:r>
              <a:rPr lang="en-US" altLang="en-US" b="1" dirty="0">
                <a:solidFill>
                  <a:srgbClr val="663300"/>
                </a:solidFill>
                <a:latin typeface="Times New Roman" pitchFamily="18" charset="0"/>
              </a:rPr>
              <a:t> </a:t>
            </a:r>
            <a:r>
              <a:rPr lang="en-US" altLang="en-US" b="1" dirty="0" err="1">
                <a:solidFill>
                  <a:srgbClr val="663300"/>
                </a:solidFill>
                <a:latin typeface="Times New Roman" pitchFamily="18" charset="0"/>
              </a:rPr>
              <a:t>đường</a:t>
            </a:r>
            <a:r>
              <a:rPr lang="en-US" altLang="en-US" b="1" dirty="0">
                <a:solidFill>
                  <a:srgbClr val="663300"/>
                </a:solidFill>
                <a:latin typeface="Times New Roman" pitchFamily="18" charset="0"/>
              </a:rPr>
              <a:t> </a:t>
            </a:r>
            <a:r>
              <a:rPr lang="en-US" altLang="en-US" b="1" dirty="0" err="1">
                <a:solidFill>
                  <a:srgbClr val="663300"/>
                </a:solidFill>
                <a:latin typeface="Times New Roman" pitchFamily="18" charset="0"/>
              </a:rPr>
              <a:t>trung</a:t>
            </a:r>
            <a:r>
              <a:rPr lang="en-US" altLang="en-US" b="1" dirty="0">
                <a:solidFill>
                  <a:srgbClr val="663300"/>
                </a:solidFill>
                <a:latin typeface="Times New Roman" pitchFamily="18" charset="0"/>
              </a:rPr>
              <a:t> </a:t>
            </a:r>
            <a:r>
              <a:rPr lang="en-US" altLang="en-US" b="1" dirty="0" err="1">
                <a:solidFill>
                  <a:srgbClr val="663300"/>
                </a:solidFill>
                <a:latin typeface="Times New Roman" pitchFamily="18" charset="0"/>
              </a:rPr>
              <a:t>bình</a:t>
            </a:r>
            <a:r>
              <a:rPr lang="en-US" altLang="en-US" b="1" dirty="0">
                <a:solidFill>
                  <a:srgbClr val="663300"/>
                </a:solidFill>
                <a:latin typeface="Times New Roman" pitchFamily="18" charset="0"/>
              </a:rPr>
              <a:t> </a:t>
            </a:r>
            <a:r>
              <a:rPr lang="en-US" altLang="en-US" b="1" dirty="0" err="1">
                <a:solidFill>
                  <a:srgbClr val="663300"/>
                </a:solidFill>
                <a:latin typeface="Times New Roman" pitchFamily="18" charset="0"/>
              </a:rPr>
              <a:t>của</a:t>
            </a:r>
            <a:r>
              <a:rPr lang="en-US" altLang="en-US" b="1" dirty="0">
                <a:solidFill>
                  <a:srgbClr val="663300"/>
                </a:solidFill>
                <a:latin typeface="Times New Roman" pitchFamily="18" charset="0"/>
              </a:rPr>
              <a:t> </a:t>
            </a:r>
            <a:r>
              <a:rPr lang="en-US" altLang="en-US" b="1" dirty="0" err="1">
                <a:solidFill>
                  <a:srgbClr val="663300"/>
                </a:solidFill>
                <a:latin typeface="Times New Roman" pitchFamily="18" charset="0"/>
              </a:rPr>
              <a:t>hình</a:t>
            </a:r>
            <a:r>
              <a:rPr lang="en-US" altLang="en-US" b="1" dirty="0">
                <a:solidFill>
                  <a:srgbClr val="663300"/>
                </a:solidFill>
                <a:latin typeface="Times New Roman" pitchFamily="18" charset="0"/>
              </a:rPr>
              <a:t> </a:t>
            </a:r>
            <a:r>
              <a:rPr lang="en-US" altLang="en-US" b="1" dirty="0" err="1">
                <a:solidFill>
                  <a:srgbClr val="663300"/>
                </a:solidFill>
                <a:latin typeface="Times New Roman" pitchFamily="18" charset="0"/>
              </a:rPr>
              <a:t>thang</a:t>
            </a:r>
            <a:r>
              <a:rPr lang="en-US" altLang="en-US" b="1" dirty="0">
                <a:solidFill>
                  <a:srgbClr val="663300"/>
                </a:solidFill>
                <a:latin typeface="Times New Roman" pitchFamily="18" charset="0"/>
              </a:rPr>
              <a:t> </a:t>
            </a:r>
            <a:r>
              <a:rPr lang="en-US" altLang="en-US" b="1" dirty="0" err="1">
                <a:solidFill>
                  <a:srgbClr val="663300"/>
                </a:solidFill>
                <a:latin typeface="Times New Roman" pitchFamily="18" charset="0"/>
              </a:rPr>
              <a:t>là</a:t>
            </a:r>
            <a:r>
              <a:rPr lang="en-US" altLang="en-US" b="1" dirty="0">
                <a:solidFill>
                  <a:srgbClr val="663300"/>
                </a:solidFill>
                <a:latin typeface="Times New Roman" pitchFamily="18" charset="0"/>
              </a:rPr>
              <a:t> </a:t>
            </a:r>
            <a:r>
              <a:rPr lang="en-US" altLang="en-US" b="1" dirty="0" err="1">
                <a:solidFill>
                  <a:srgbClr val="663300"/>
                </a:solidFill>
                <a:latin typeface="Times New Roman" pitchFamily="18" charset="0"/>
              </a:rPr>
              <a:t>gì</a:t>
            </a:r>
            <a:r>
              <a:rPr lang="en-US" altLang="en-US" b="1" dirty="0">
                <a:solidFill>
                  <a:srgbClr val="663300"/>
                </a:solidFill>
                <a:latin typeface="Times New Roman" pitchFamily="18" charset="0"/>
              </a:rPr>
              <a:t>?</a:t>
            </a:r>
          </a:p>
        </p:txBody>
      </p:sp>
      <p:pic>
        <p:nvPicPr>
          <p:cNvPr id="39" name="Picture 104" descr="viet3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620000" y="152400"/>
            <a:ext cx="609600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" name="TextBox 39"/>
          <p:cNvSpPr txBox="1"/>
          <p:nvPr/>
        </p:nvSpPr>
        <p:spPr>
          <a:xfrm>
            <a:off x="0" y="0"/>
            <a:ext cx="6781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2. ĐƯỜNG TRUNG BÌNH CỦA HÌNH THANG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468269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45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54" grpId="0" animBg="1"/>
      <p:bldP spid="5155" grpId="0" animBg="1"/>
      <p:bldP spid="5156" grpId="0" animBg="1"/>
      <p:bldP spid="5157" grpId="0" animBg="1"/>
      <p:bldP spid="3" grpId="0"/>
      <p:bldP spid="59" grpId="0"/>
      <p:bldP spid="60" grpId="0" animBg="1"/>
      <p:bldP spid="62" grpId="0" animBg="1"/>
      <p:bldP spid="62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3" name="Text Box 73"/>
          <p:cNvSpPr txBox="1">
            <a:spLocks noChangeArrowheads="1"/>
          </p:cNvSpPr>
          <p:nvPr/>
        </p:nvSpPr>
        <p:spPr bwMode="auto">
          <a:xfrm>
            <a:off x="269875" y="370523"/>
            <a:ext cx="8277226" cy="830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400" b="1" u="sng" dirty="0" err="1">
                <a:solidFill>
                  <a:srgbClr val="0000FF"/>
                </a:solidFill>
                <a:latin typeface="Times New Roman" pitchFamily="18" charset="0"/>
              </a:rPr>
              <a:t>Vận</a:t>
            </a:r>
            <a:r>
              <a:rPr lang="en-US" altLang="en-US" sz="2400" b="1" u="sng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en-US" sz="2400" b="1" u="sng" dirty="0" err="1">
                <a:solidFill>
                  <a:srgbClr val="0000FF"/>
                </a:solidFill>
                <a:latin typeface="Times New Roman" pitchFamily="18" charset="0"/>
              </a:rPr>
              <a:t>dụng</a:t>
            </a:r>
            <a:r>
              <a:rPr lang="en-US" altLang="en-US" sz="2400" b="1" u="sng" dirty="0">
                <a:solidFill>
                  <a:srgbClr val="0000FF"/>
                </a:solidFill>
                <a:latin typeface="Times New Roman" pitchFamily="18" charset="0"/>
              </a:rPr>
              <a:t>:</a:t>
            </a:r>
            <a:r>
              <a:rPr lang="en-US" altLang="en-US" sz="2400" b="1" dirty="0">
                <a:solidFill>
                  <a:srgbClr val="663300"/>
                </a:solidFill>
                <a:latin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663300"/>
                </a:solidFill>
                <a:latin typeface="Times New Roman" pitchFamily="18" charset="0"/>
              </a:rPr>
              <a:t>Chỉ</a:t>
            </a:r>
            <a:r>
              <a:rPr lang="en-US" altLang="en-US" sz="2400" b="1" dirty="0">
                <a:solidFill>
                  <a:srgbClr val="663300"/>
                </a:solidFill>
                <a:latin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663300"/>
                </a:solidFill>
                <a:latin typeface="Times New Roman" pitchFamily="18" charset="0"/>
              </a:rPr>
              <a:t>ra</a:t>
            </a:r>
            <a:r>
              <a:rPr lang="en-US" altLang="en-US" sz="2400" b="1" dirty="0">
                <a:solidFill>
                  <a:srgbClr val="663300"/>
                </a:solidFill>
                <a:latin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663300"/>
                </a:solidFill>
                <a:latin typeface="Times New Roman" pitchFamily="18" charset="0"/>
              </a:rPr>
              <a:t>đường</a:t>
            </a:r>
            <a:r>
              <a:rPr lang="en-US" altLang="en-US" sz="2400" b="1" dirty="0">
                <a:solidFill>
                  <a:srgbClr val="663300"/>
                </a:solidFill>
                <a:latin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663300"/>
                </a:solidFill>
                <a:latin typeface="Times New Roman" pitchFamily="18" charset="0"/>
              </a:rPr>
              <a:t>trung</a:t>
            </a:r>
            <a:r>
              <a:rPr lang="en-US" altLang="en-US" sz="2400" b="1" dirty="0">
                <a:solidFill>
                  <a:srgbClr val="663300"/>
                </a:solidFill>
                <a:latin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663300"/>
                </a:solidFill>
                <a:latin typeface="Times New Roman" pitchFamily="18" charset="0"/>
              </a:rPr>
              <a:t>bình</a:t>
            </a:r>
            <a:r>
              <a:rPr lang="en-US" altLang="en-US" sz="2400" b="1" dirty="0">
                <a:solidFill>
                  <a:srgbClr val="663300"/>
                </a:solidFill>
                <a:latin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663300"/>
                </a:solidFill>
                <a:latin typeface="Times New Roman" pitchFamily="18" charset="0"/>
              </a:rPr>
              <a:t>của</a:t>
            </a:r>
            <a:r>
              <a:rPr lang="en-US" altLang="en-US" sz="2400" b="1" dirty="0">
                <a:solidFill>
                  <a:srgbClr val="663300"/>
                </a:solidFill>
                <a:latin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663300"/>
                </a:solidFill>
                <a:latin typeface="Times New Roman" pitchFamily="18" charset="0"/>
              </a:rPr>
              <a:t>hình</a:t>
            </a:r>
            <a:r>
              <a:rPr lang="en-US" altLang="en-US" sz="2400" b="1" dirty="0">
                <a:solidFill>
                  <a:srgbClr val="663300"/>
                </a:solidFill>
                <a:latin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663300"/>
                </a:solidFill>
                <a:latin typeface="Times New Roman" pitchFamily="18" charset="0"/>
              </a:rPr>
              <a:t>thang</a:t>
            </a:r>
            <a:r>
              <a:rPr lang="en-US" altLang="en-US" sz="2400" b="1" dirty="0">
                <a:solidFill>
                  <a:srgbClr val="663300"/>
                </a:solidFill>
                <a:latin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663300"/>
                </a:solidFill>
                <a:latin typeface="Times New Roman" pitchFamily="18" charset="0"/>
              </a:rPr>
              <a:t>trong</a:t>
            </a:r>
            <a:r>
              <a:rPr lang="en-US" altLang="en-US" sz="2400" b="1" dirty="0">
                <a:solidFill>
                  <a:srgbClr val="663300"/>
                </a:solidFill>
                <a:latin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663300"/>
                </a:solidFill>
                <a:latin typeface="Times New Roman" pitchFamily="18" charset="0"/>
              </a:rPr>
              <a:t>mỗi</a:t>
            </a:r>
            <a:r>
              <a:rPr lang="en-US" altLang="en-US" sz="2400" b="1" dirty="0">
                <a:solidFill>
                  <a:srgbClr val="663300"/>
                </a:solidFill>
                <a:latin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663300"/>
                </a:solidFill>
                <a:latin typeface="Times New Roman" pitchFamily="18" charset="0"/>
              </a:rPr>
              <a:t>hình</a:t>
            </a:r>
            <a:r>
              <a:rPr lang="en-US" altLang="en-US" sz="2400" b="1" dirty="0">
                <a:solidFill>
                  <a:srgbClr val="663300"/>
                </a:solidFill>
                <a:latin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663300"/>
                </a:solidFill>
                <a:latin typeface="Times New Roman" pitchFamily="18" charset="0"/>
              </a:rPr>
              <a:t>vẽ</a:t>
            </a:r>
            <a:r>
              <a:rPr lang="en-US" altLang="en-US" sz="2400" b="1" dirty="0">
                <a:solidFill>
                  <a:srgbClr val="663300"/>
                </a:solidFill>
                <a:latin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663300"/>
                </a:solidFill>
                <a:latin typeface="Times New Roman" pitchFamily="18" charset="0"/>
              </a:rPr>
              <a:t>sau</a:t>
            </a:r>
            <a:r>
              <a:rPr lang="en-US" altLang="en-US" sz="2400" b="1" dirty="0">
                <a:solidFill>
                  <a:srgbClr val="663300"/>
                </a:solidFill>
                <a:latin typeface="Times New Roman" pitchFamily="18" charset="0"/>
              </a:rPr>
              <a:t>:</a:t>
            </a:r>
          </a:p>
        </p:txBody>
      </p:sp>
      <p:grpSp>
        <p:nvGrpSpPr>
          <p:cNvPr id="10382" name="Group 142"/>
          <p:cNvGrpSpPr>
            <a:grpSpLocks/>
          </p:cNvGrpSpPr>
          <p:nvPr/>
        </p:nvGrpSpPr>
        <p:grpSpPr bwMode="auto">
          <a:xfrm>
            <a:off x="187643" y="1506220"/>
            <a:ext cx="8997950" cy="3152775"/>
            <a:chOff x="195" y="2216"/>
            <a:chExt cx="5668" cy="1986"/>
          </a:xfrm>
        </p:grpSpPr>
        <p:grpSp>
          <p:nvGrpSpPr>
            <p:cNvPr id="6155" name="Group 74"/>
            <p:cNvGrpSpPr>
              <a:grpSpLocks/>
            </p:cNvGrpSpPr>
            <p:nvPr/>
          </p:nvGrpSpPr>
          <p:grpSpPr bwMode="auto">
            <a:xfrm>
              <a:off x="195" y="2216"/>
              <a:ext cx="1612" cy="1734"/>
              <a:chOff x="392" y="425"/>
              <a:chExt cx="1612" cy="1734"/>
            </a:xfrm>
          </p:grpSpPr>
          <p:sp>
            <p:nvSpPr>
              <p:cNvPr id="6200" name="Line 75"/>
              <p:cNvSpPr>
                <a:spLocks noChangeShapeType="1"/>
              </p:cNvSpPr>
              <p:nvPr/>
            </p:nvSpPr>
            <p:spPr bwMode="auto">
              <a:xfrm>
                <a:off x="512" y="1933"/>
                <a:ext cx="1344" cy="0"/>
              </a:xfrm>
              <a:prstGeom prst="line">
                <a:avLst/>
              </a:prstGeom>
              <a:noFill/>
              <a:ln w="349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01" name="Line 76"/>
              <p:cNvSpPr>
                <a:spLocks noChangeShapeType="1"/>
              </p:cNvSpPr>
              <p:nvPr/>
            </p:nvSpPr>
            <p:spPr bwMode="auto">
              <a:xfrm>
                <a:off x="1196" y="913"/>
                <a:ext cx="0" cy="1008"/>
              </a:xfrm>
              <a:prstGeom prst="line">
                <a:avLst/>
              </a:prstGeom>
              <a:noFill/>
              <a:ln w="349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02" name="Line 77"/>
              <p:cNvSpPr>
                <a:spLocks noChangeShapeType="1"/>
              </p:cNvSpPr>
              <p:nvPr/>
            </p:nvSpPr>
            <p:spPr bwMode="auto">
              <a:xfrm flipV="1">
                <a:off x="520" y="1153"/>
                <a:ext cx="0" cy="768"/>
              </a:xfrm>
              <a:prstGeom prst="line">
                <a:avLst/>
              </a:prstGeom>
              <a:noFill/>
              <a:ln w="349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03" name="Line 78"/>
              <p:cNvSpPr>
                <a:spLocks noChangeShapeType="1"/>
              </p:cNvSpPr>
              <p:nvPr/>
            </p:nvSpPr>
            <p:spPr bwMode="auto">
              <a:xfrm flipV="1">
                <a:off x="1848" y="681"/>
                <a:ext cx="0" cy="1248"/>
              </a:xfrm>
              <a:prstGeom prst="line">
                <a:avLst/>
              </a:prstGeom>
              <a:noFill/>
              <a:ln w="349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04" name="Line 79"/>
              <p:cNvSpPr>
                <a:spLocks noChangeShapeType="1"/>
              </p:cNvSpPr>
              <p:nvPr/>
            </p:nvSpPr>
            <p:spPr bwMode="auto">
              <a:xfrm flipV="1">
                <a:off x="524" y="673"/>
                <a:ext cx="1344" cy="480"/>
              </a:xfrm>
              <a:prstGeom prst="line">
                <a:avLst/>
              </a:prstGeom>
              <a:noFill/>
              <a:ln w="349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05" name="Line 80"/>
              <p:cNvSpPr>
                <a:spLocks noChangeShapeType="1"/>
              </p:cNvSpPr>
              <p:nvPr/>
            </p:nvSpPr>
            <p:spPr bwMode="auto">
              <a:xfrm>
                <a:off x="1468" y="758"/>
                <a:ext cx="108" cy="8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06" name="Line 81"/>
              <p:cNvSpPr>
                <a:spLocks noChangeShapeType="1"/>
              </p:cNvSpPr>
              <p:nvPr/>
            </p:nvSpPr>
            <p:spPr bwMode="auto">
              <a:xfrm>
                <a:off x="796" y="998"/>
                <a:ext cx="109" cy="8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07" name="Freeform 82"/>
              <p:cNvSpPr>
                <a:spLocks/>
              </p:cNvSpPr>
              <p:nvPr/>
            </p:nvSpPr>
            <p:spPr bwMode="auto">
              <a:xfrm>
                <a:off x="512" y="1854"/>
                <a:ext cx="69" cy="69"/>
              </a:xfrm>
              <a:custGeom>
                <a:avLst/>
                <a:gdLst>
                  <a:gd name="T0" fmla="*/ 0 w 80"/>
                  <a:gd name="T1" fmla="*/ 0 h 88"/>
                  <a:gd name="T2" fmla="*/ 39 w 80"/>
                  <a:gd name="T3" fmla="*/ 0 h 88"/>
                  <a:gd name="T4" fmla="*/ 39 w 80"/>
                  <a:gd name="T5" fmla="*/ 26 h 88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80" h="88">
                    <a:moveTo>
                      <a:pt x="0" y="0"/>
                    </a:moveTo>
                    <a:lnTo>
                      <a:pt x="80" y="0"/>
                    </a:lnTo>
                    <a:lnTo>
                      <a:pt x="80" y="88"/>
                    </a:lnTo>
                  </a:path>
                </a:pathLst>
              </a:custGeom>
              <a:noFill/>
              <a:ln w="34925">
                <a:solidFill>
                  <a:schemeClr val="tx1"/>
                </a:solidFill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08" name="Freeform 83"/>
              <p:cNvSpPr>
                <a:spLocks/>
              </p:cNvSpPr>
              <p:nvPr/>
            </p:nvSpPr>
            <p:spPr bwMode="auto">
              <a:xfrm rot="-5400000">
                <a:off x="1792" y="1854"/>
                <a:ext cx="69" cy="69"/>
              </a:xfrm>
              <a:custGeom>
                <a:avLst/>
                <a:gdLst>
                  <a:gd name="T0" fmla="*/ 0 w 80"/>
                  <a:gd name="T1" fmla="*/ 0 h 88"/>
                  <a:gd name="T2" fmla="*/ 39 w 80"/>
                  <a:gd name="T3" fmla="*/ 0 h 88"/>
                  <a:gd name="T4" fmla="*/ 39 w 80"/>
                  <a:gd name="T5" fmla="*/ 26 h 88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80" h="88">
                    <a:moveTo>
                      <a:pt x="0" y="0"/>
                    </a:moveTo>
                    <a:lnTo>
                      <a:pt x="80" y="0"/>
                    </a:lnTo>
                    <a:lnTo>
                      <a:pt x="80" y="88"/>
                    </a:lnTo>
                  </a:path>
                </a:pathLst>
              </a:custGeom>
              <a:noFill/>
              <a:ln w="34925">
                <a:solidFill>
                  <a:schemeClr val="tx1"/>
                </a:solidFill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09" name="Text Box 84"/>
              <p:cNvSpPr txBox="1">
                <a:spLocks noChangeArrowheads="1"/>
              </p:cNvSpPr>
              <p:nvPr/>
            </p:nvSpPr>
            <p:spPr bwMode="auto">
              <a:xfrm>
                <a:off x="394" y="905"/>
                <a:ext cx="220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349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en-US" altLang="en-US" b="1">
                    <a:latin typeface="VNI-Avo" pitchFamily="2" charset="0"/>
                  </a:rPr>
                  <a:t>A</a:t>
                </a:r>
              </a:p>
            </p:txBody>
          </p:sp>
          <p:sp>
            <p:nvSpPr>
              <p:cNvPr id="6210" name="Text Box 85"/>
              <p:cNvSpPr txBox="1">
                <a:spLocks noChangeArrowheads="1"/>
              </p:cNvSpPr>
              <p:nvPr/>
            </p:nvSpPr>
            <p:spPr bwMode="auto">
              <a:xfrm>
                <a:off x="1088" y="680"/>
                <a:ext cx="220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349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en-US" altLang="en-US" b="1">
                    <a:latin typeface="VNI-Avo" pitchFamily="2" charset="0"/>
                  </a:rPr>
                  <a:t>B</a:t>
                </a:r>
              </a:p>
            </p:txBody>
          </p:sp>
          <p:sp>
            <p:nvSpPr>
              <p:cNvPr id="6211" name="Text Box 86"/>
              <p:cNvSpPr txBox="1">
                <a:spLocks noChangeArrowheads="1"/>
              </p:cNvSpPr>
              <p:nvPr/>
            </p:nvSpPr>
            <p:spPr bwMode="auto">
              <a:xfrm>
                <a:off x="1772" y="425"/>
                <a:ext cx="220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349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en-US" altLang="en-US" b="1">
                    <a:latin typeface="VNI-Avo" pitchFamily="2" charset="0"/>
                  </a:rPr>
                  <a:t>C</a:t>
                </a:r>
              </a:p>
            </p:txBody>
          </p:sp>
          <p:sp>
            <p:nvSpPr>
              <p:cNvPr id="6212" name="Text Box 87"/>
              <p:cNvSpPr txBox="1">
                <a:spLocks noChangeArrowheads="1"/>
              </p:cNvSpPr>
              <p:nvPr/>
            </p:nvSpPr>
            <p:spPr bwMode="auto">
              <a:xfrm>
                <a:off x="1784" y="1916"/>
                <a:ext cx="220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349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en-US" altLang="en-US" b="1">
                    <a:latin typeface="VNI-Avo" pitchFamily="2" charset="0"/>
                  </a:rPr>
                  <a:t>H</a:t>
                </a:r>
              </a:p>
            </p:txBody>
          </p:sp>
          <p:sp>
            <p:nvSpPr>
              <p:cNvPr id="6213" name="Text Box 88"/>
              <p:cNvSpPr txBox="1">
                <a:spLocks noChangeArrowheads="1"/>
              </p:cNvSpPr>
              <p:nvPr/>
            </p:nvSpPr>
            <p:spPr bwMode="auto">
              <a:xfrm>
                <a:off x="1100" y="1928"/>
                <a:ext cx="213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349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en-US" altLang="en-US" b="1">
                    <a:latin typeface="VNI-Avo" pitchFamily="2" charset="0"/>
                  </a:rPr>
                  <a:t>E</a:t>
                </a:r>
              </a:p>
            </p:txBody>
          </p:sp>
          <p:sp>
            <p:nvSpPr>
              <p:cNvPr id="6214" name="Text Box 89"/>
              <p:cNvSpPr txBox="1">
                <a:spLocks noChangeArrowheads="1"/>
              </p:cNvSpPr>
              <p:nvPr/>
            </p:nvSpPr>
            <p:spPr bwMode="auto">
              <a:xfrm>
                <a:off x="392" y="1928"/>
                <a:ext cx="220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349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en-US" altLang="en-US" b="1">
                    <a:latin typeface="VNI-Avo" pitchFamily="2" charset="0"/>
                  </a:rPr>
                  <a:t>D</a:t>
                </a:r>
              </a:p>
            </p:txBody>
          </p:sp>
          <p:sp>
            <p:nvSpPr>
              <p:cNvPr id="6215" name="Line 90"/>
              <p:cNvSpPr>
                <a:spLocks noChangeShapeType="1"/>
              </p:cNvSpPr>
              <p:nvPr/>
            </p:nvSpPr>
            <p:spPr bwMode="auto">
              <a:xfrm>
                <a:off x="805" y="1872"/>
                <a:ext cx="0" cy="11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16" name="Line 91"/>
              <p:cNvSpPr>
                <a:spLocks noChangeShapeType="1"/>
              </p:cNvSpPr>
              <p:nvPr/>
            </p:nvSpPr>
            <p:spPr bwMode="auto">
              <a:xfrm>
                <a:off x="843" y="1874"/>
                <a:ext cx="0" cy="11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17" name="Line 92"/>
              <p:cNvSpPr>
                <a:spLocks noChangeShapeType="1"/>
              </p:cNvSpPr>
              <p:nvPr/>
            </p:nvSpPr>
            <p:spPr bwMode="auto">
              <a:xfrm>
                <a:off x="1443" y="1876"/>
                <a:ext cx="0" cy="11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18" name="Line 93"/>
              <p:cNvSpPr>
                <a:spLocks noChangeShapeType="1"/>
              </p:cNvSpPr>
              <p:nvPr/>
            </p:nvSpPr>
            <p:spPr bwMode="auto">
              <a:xfrm>
                <a:off x="1478" y="1875"/>
                <a:ext cx="0" cy="11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6156" name="Line 94"/>
            <p:cNvSpPr>
              <a:spLocks noChangeShapeType="1"/>
            </p:cNvSpPr>
            <p:nvPr/>
          </p:nvSpPr>
          <p:spPr bwMode="auto">
            <a:xfrm>
              <a:off x="2507" y="2799"/>
              <a:ext cx="133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57" name="Line 95"/>
            <p:cNvSpPr>
              <a:spLocks noChangeShapeType="1"/>
            </p:cNvSpPr>
            <p:nvPr/>
          </p:nvSpPr>
          <p:spPr bwMode="auto">
            <a:xfrm flipH="1">
              <a:off x="2262" y="2807"/>
              <a:ext cx="245" cy="89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58" name="Line 96"/>
            <p:cNvSpPr>
              <a:spLocks noChangeShapeType="1"/>
            </p:cNvSpPr>
            <p:nvPr/>
          </p:nvSpPr>
          <p:spPr bwMode="auto">
            <a:xfrm>
              <a:off x="2254" y="3706"/>
              <a:ext cx="187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59" name="Line 97"/>
            <p:cNvSpPr>
              <a:spLocks noChangeShapeType="1"/>
            </p:cNvSpPr>
            <p:nvPr/>
          </p:nvSpPr>
          <p:spPr bwMode="auto">
            <a:xfrm>
              <a:off x="3202" y="2791"/>
              <a:ext cx="949" cy="93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60" name="Freeform 98"/>
            <p:cNvSpPr>
              <a:spLocks/>
            </p:cNvSpPr>
            <p:nvPr/>
          </p:nvSpPr>
          <p:spPr bwMode="auto">
            <a:xfrm>
              <a:off x="3346" y="2791"/>
              <a:ext cx="49" cy="127"/>
            </a:xfrm>
            <a:custGeom>
              <a:avLst/>
              <a:gdLst>
                <a:gd name="T0" fmla="*/ 42 w 49"/>
                <a:gd name="T1" fmla="*/ 0 h 127"/>
                <a:gd name="T2" fmla="*/ 42 w 49"/>
                <a:gd name="T3" fmla="*/ 67 h 127"/>
                <a:gd name="T4" fmla="*/ 0 w 49"/>
                <a:gd name="T5" fmla="*/ 127 h 12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9" h="127">
                  <a:moveTo>
                    <a:pt x="42" y="0"/>
                  </a:moveTo>
                  <a:cubicBezTo>
                    <a:pt x="45" y="23"/>
                    <a:pt x="49" y="46"/>
                    <a:pt x="42" y="67"/>
                  </a:cubicBezTo>
                  <a:cubicBezTo>
                    <a:pt x="35" y="88"/>
                    <a:pt x="7" y="117"/>
                    <a:pt x="0" y="127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61" name="Freeform 99"/>
            <p:cNvSpPr>
              <a:spLocks/>
            </p:cNvSpPr>
            <p:nvPr/>
          </p:nvSpPr>
          <p:spPr bwMode="auto">
            <a:xfrm>
              <a:off x="3932" y="3587"/>
              <a:ext cx="83" cy="110"/>
            </a:xfrm>
            <a:custGeom>
              <a:avLst/>
              <a:gdLst>
                <a:gd name="T0" fmla="*/ 83 w 83"/>
                <a:gd name="T1" fmla="*/ 0 h 110"/>
                <a:gd name="T2" fmla="*/ 7 w 83"/>
                <a:gd name="T3" fmla="*/ 25 h 110"/>
                <a:gd name="T4" fmla="*/ 41 w 83"/>
                <a:gd name="T5" fmla="*/ 110 h 11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83" h="110">
                  <a:moveTo>
                    <a:pt x="83" y="0"/>
                  </a:moveTo>
                  <a:cubicBezTo>
                    <a:pt x="48" y="3"/>
                    <a:pt x="14" y="7"/>
                    <a:pt x="7" y="25"/>
                  </a:cubicBezTo>
                  <a:cubicBezTo>
                    <a:pt x="0" y="43"/>
                    <a:pt x="35" y="96"/>
                    <a:pt x="41" y="11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62" name="Line 100"/>
            <p:cNvSpPr>
              <a:spLocks noChangeShapeType="1"/>
            </p:cNvSpPr>
            <p:nvPr/>
          </p:nvSpPr>
          <p:spPr bwMode="auto">
            <a:xfrm>
              <a:off x="2389" y="3248"/>
              <a:ext cx="127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63" name="Text Box 101"/>
            <p:cNvSpPr txBox="1">
              <a:spLocks noChangeArrowheads="1"/>
            </p:cNvSpPr>
            <p:nvPr/>
          </p:nvSpPr>
          <p:spPr bwMode="auto">
            <a:xfrm>
              <a:off x="2321" y="2561"/>
              <a:ext cx="35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2000" b="1"/>
                <a:t>M</a:t>
              </a:r>
            </a:p>
          </p:txBody>
        </p:sp>
        <p:sp>
          <p:nvSpPr>
            <p:cNvPr id="6164" name="Text Box 102"/>
            <p:cNvSpPr txBox="1">
              <a:spLocks noChangeArrowheads="1"/>
            </p:cNvSpPr>
            <p:nvPr/>
          </p:nvSpPr>
          <p:spPr bwMode="auto">
            <a:xfrm>
              <a:off x="3069" y="2580"/>
              <a:ext cx="35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2000" b="1"/>
                <a:t>N</a:t>
              </a:r>
            </a:p>
          </p:txBody>
        </p:sp>
        <p:sp>
          <p:nvSpPr>
            <p:cNvPr id="6165" name="Text Box 103"/>
            <p:cNvSpPr txBox="1">
              <a:spLocks noChangeArrowheads="1"/>
            </p:cNvSpPr>
            <p:nvPr/>
          </p:nvSpPr>
          <p:spPr bwMode="auto">
            <a:xfrm>
              <a:off x="3976" y="3707"/>
              <a:ext cx="35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2000" b="1"/>
                <a:t>P</a:t>
              </a:r>
            </a:p>
          </p:txBody>
        </p:sp>
        <p:sp>
          <p:nvSpPr>
            <p:cNvPr id="6166" name="Text Box 104"/>
            <p:cNvSpPr txBox="1">
              <a:spLocks noChangeArrowheads="1"/>
            </p:cNvSpPr>
            <p:nvPr/>
          </p:nvSpPr>
          <p:spPr bwMode="auto">
            <a:xfrm>
              <a:off x="2078" y="3681"/>
              <a:ext cx="35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2000" b="1"/>
                <a:t>Q</a:t>
              </a:r>
            </a:p>
          </p:txBody>
        </p:sp>
        <p:sp>
          <p:nvSpPr>
            <p:cNvPr id="6167" name="Text Box 105"/>
            <p:cNvSpPr txBox="1">
              <a:spLocks noChangeArrowheads="1"/>
            </p:cNvSpPr>
            <p:nvPr/>
          </p:nvSpPr>
          <p:spPr bwMode="auto">
            <a:xfrm>
              <a:off x="2146" y="3081"/>
              <a:ext cx="35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2000" b="1"/>
                <a:t>K</a:t>
              </a:r>
            </a:p>
          </p:txBody>
        </p:sp>
        <p:sp>
          <p:nvSpPr>
            <p:cNvPr id="6168" name="Text Box 106"/>
            <p:cNvSpPr txBox="1">
              <a:spLocks noChangeArrowheads="1"/>
            </p:cNvSpPr>
            <p:nvPr/>
          </p:nvSpPr>
          <p:spPr bwMode="auto">
            <a:xfrm>
              <a:off x="3654" y="3097"/>
              <a:ext cx="35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2000" b="1"/>
                <a:t>H</a:t>
              </a:r>
            </a:p>
          </p:txBody>
        </p:sp>
        <p:sp>
          <p:nvSpPr>
            <p:cNvPr id="6169" name="Line 107"/>
            <p:cNvSpPr>
              <a:spLocks noChangeShapeType="1"/>
            </p:cNvSpPr>
            <p:nvPr/>
          </p:nvSpPr>
          <p:spPr bwMode="auto">
            <a:xfrm flipH="1">
              <a:off x="3388" y="2960"/>
              <a:ext cx="94" cy="10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70" name="Line 108"/>
            <p:cNvSpPr>
              <a:spLocks noChangeShapeType="1"/>
            </p:cNvSpPr>
            <p:nvPr/>
          </p:nvSpPr>
          <p:spPr bwMode="auto">
            <a:xfrm flipH="1">
              <a:off x="3831" y="3395"/>
              <a:ext cx="94" cy="10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71" name="Text Box 109"/>
            <p:cNvSpPr txBox="1">
              <a:spLocks noChangeArrowheads="1"/>
            </p:cNvSpPr>
            <p:nvPr/>
          </p:nvSpPr>
          <p:spPr bwMode="auto">
            <a:xfrm>
              <a:off x="2078" y="2851"/>
              <a:ext cx="50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b="1"/>
                <a:t>2cm</a:t>
              </a:r>
            </a:p>
          </p:txBody>
        </p:sp>
        <p:sp>
          <p:nvSpPr>
            <p:cNvPr id="6172" name="Text Box 110"/>
            <p:cNvSpPr txBox="1">
              <a:spLocks noChangeArrowheads="1"/>
            </p:cNvSpPr>
            <p:nvPr/>
          </p:nvSpPr>
          <p:spPr bwMode="auto">
            <a:xfrm>
              <a:off x="1946" y="3319"/>
              <a:ext cx="50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b="1"/>
                <a:t>2cm</a:t>
              </a:r>
            </a:p>
          </p:txBody>
        </p:sp>
        <p:sp>
          <p:nvSpPr>
            <p:cNvPr id="6173" name="Text Box 111"/>
            <p:cNvSpPr txBox="1">
              <a:spLocks noChangeArrowheads="1"/>
            </p:cNvSpPr>
            <p:nvPr/>
          </p:nvSpPr>
          <p:spPr bwMode="auto">
            <a:xfrm>
              <a:off x="625" y="3952"/>
              <a:ext cx="737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2000" b="1">
                  <a:latin typeface="Times New Roman" pitchFamily="18" charset="0"/>
                </a:rPr>
                <a:t>Hình 1</a:t>
              </a:r>
            </a:p>
          </p:txBody>
        </p:sp>
        <p:sp>
          <p:nvSpPr>
            <p:cNvPr id="6174" name="Text Box 112"/>
            <p:cNvSpPr txBox="1">
              <a:spLocks noChangeArrowheads="1"/>
            </p:cNvSpPr>
            <p:nvPr/>
          </p:nvSpPr>
          <p:spPr bwMode="auto">
            <a:xfrm>
              <a:off x="2832" y="3881"/>
              <a:ext cx="737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2000" b="1">
                  <a:latin typeface="Times New Roman" pitchFamily="18" charset="0"/>
                </a:rPr>
                <a:t>Hình 2</a:t>
              </a:r>
            </a:p>
          </p:txBody>
        </p:sp>
        <p:sp>
          <p:nvSpPr>
            <p:cNvPr id="6175" name="Line 114"/>
            <p:cNvSpPr>
              <a:spLocks noChangeShapeType="1"/>
            </p:cNvSpPr>
            <p:nvPr/>
          </p:nvSpPr>
          <p:spPr bwMode="auto">
            <a:xfrm>
              <a:off x="4470" y="3659"/>
              <a:ext cx="95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76" name="Line 115"/>
            <p:cNvSpPr>
              <a:spLocks noChangeShapeType="1"/>
            </p:cNvSpPr>
            <p:nvPr/>
          </p:nvSpPr>
          <p:spPr bwMode="auto">
            <a:xfrm flipH="1" flipV="1">
              <a:off x="3953" y="2490"/>
              <a:ext cx="508" cy="116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77" name="Line 116"/>
            <p:cNvSpPr>
              <a:spLocks noChangeShapeType="1"/>
            </p:cNvSpPr>
            <p:nvPr/>
          </p:nvSpPr>
          <p:spPr bwMode="auto">
            <a:xfrm flipV="1">
              <a:off x="5435" y="2778"/>
              <a:ext cx="85" cy="88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78" name="Line 117"/>
            <p:cNvSpPr>
              <a:spLocks noChangeShapeType="1"/>
            </p:cNvSpPr>
            <p:nvPr/>
          </p:nvSpPr>
          <p:spPr bwMode="auto">
            <a:xfrm>
              <a:off x="3953" y="2490"/>
              <a:ext cx="1575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79" name="Line 118"/>
            <p:cNvSpPr>
              <a:spLocks noChangeShapeType="1"/>
            </p:cNvSpPr>
            <p:nvPr/>
          </p:nvSpPr>
          <p:spPr bwMode="auto">
            <a:xfrm>
              <a:off x="4215" y="3100"/>
              <a:ext cx="1254" cy="12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80" name="Text Box 119"/>
            <p:cNvSpPr txBox="1">
              <a:spLocks noChangeArrowheads="1"/>
            </p:cNvSpPr>
            <p:nvPr/>
          </p:nvSpPr>
          <p:spPr bwMode="auto">
            <a:xfrm>
              <a:off x="4622" y="3943"/>
              <a:ext cx="737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2000" b="1">
                  <a:latin typeface="Times New Roman" pitchFamily="18" charset="0"/>
                </a:rPr>
                <a:t>Hình 3</a:t>
              </a:r>
            </a:p>
          </p:txBody>
        </p:sp>
        <p:sp>
          <p:nvSpPr>
            <p:cNvPr id="6181" name="Text Box 120"/>
            <p:cNvSpPr txBox="1">
              <a:spLocks noChangeArrowheads="1"/>
            </p:cNvSpPr>
            <p:nvPr/>
          </p:nvSpPr>
          <p:spPr bwMode="auto">
            <a:xfrm>
              <a:off x="3840" y="2267"/>
              <a:ext cx="415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2000" b="1"/>
                <a:t>E</a:t>
              </a:r>
            </a:p>
          </p:txBody>
        </p:sp>
        <p:sp>
          <p:nvSpPr>
            <p:cNvPr id="6182" name="Text Box 121"/>
            <p:cNvSpPr txBox="1">
              <a:spLocks noChangeArrowheads="1"/>
            </p:cNvSpPr>
            <p:nvPr/>
          </p:nvSpPr>
          <p:spPr bwMode="auto">
            <a:xfrm>
              <a:off x="5384" y="2549"/>
              <a:ext cx="415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2000" b="1"/>
                <a:t>F</a:t>
              </a:r>
            </a:p>
          </p:txBody>
        </p:sp>
        <p:sp>
          <p:nvSpPr>
            <p:cNvPr id="6183" name="Text Box 122"/>
            <p:cNvSpPr txBox="1">
              <a:spLocks noChangeArrowheads="1"/>
            </p:cNvSpPr>
            <p:nvPr/>
          </p:nvSpPr>
          <p:spPr bwMode="auto">
            <a:xfrm>
              <a:off x="5321" y="3623"/>
              <a:ext cx="415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2000" b="1"/>
                <a:t>G</a:t>
              </a:r>
            </a:p>
          </p:txBody>
        </p:sp>
        <p:sp>
          <p:nvSpPr>
            <p:cNvPr id="6184" name="Text Box 123"/>
            <p:cNvSpPr txBox="1">
              <a:spLocks noChangeArrowheads="1"/>
            </p:cNvSpPr>
            <p:nvPr/>
          </p:nvSpPr>
          <p:spPr bwMode="auto">
            <a:xfrm>
              <a:off x="4396" y="3649"/>
              <a:ext cx="415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2000" b="1"/>
                <a:t>H</a:t>
              </a:r>
            </a:p>
          </p:txBody>
        </p:sp>
        <p:sp>
          <p:nvSpPr>
            <p:cNvPr id="6185" name="Text Box 124"/>
            <p:cNvSpPr txBox="1">
              <a:spLocks noChangeArrowheads="1"/>
            </p:cNvSpPr>
            <p:nvPr/>
          </p:nvSpPr>
          <p:spPr bwMode="auto">
            <a:xfrm>
              <a:off x="4015" y="2966"/>
              <a:ext cx="415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2000" b="1"/>
                <a:t>X</a:t>
              </a:r>
            </a:p>
          </p:txBody>
        </p:sp>
        <p:sp>
          <p:nvSpPr>
            <p:cNvPr id="6186" name="Text Box 125"/>
            <p:cNvSpPr txBox="1">
              <a:spLocks noChangeArrowheads="1"/>
            </p:cNvSpPr>
            <p:nvPr/>
          </p:nvSpPr>
          <p:spPr bwMode="auto">
            <a:xfrm>
              <a:off x="5448" y="3125"/>
              <a:ext cx="415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2000" b="1"/>
                <a:t>Y</a:t>
              </a:r>
            </a:p>
          </p:txBody>
        </p:sp>
        <p:sp>
          <p:nvSpPr>
            <p:cNvPr id="6187" name="Line 126"/>
            <p:cNvSpPr>
              <a:spLocks noChangeShapeType="1"/>
            </p:cNvSpPr>
            <p:nvPr/>
          </p:nvSpPr>
          <p:spPr bwMode="auto">
            <a:xfrm flipH="1">
              <a:off x="4043" y="2789"/>
              <a:ext cx="110" cy="5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88" name="Line 127"/>
            <p:cNvSpPr>
              <a:spLocks noChangeShapeType="1"/>
            </p:cNvSpPr>
            <p:nvPr/>
          </p:nvSpPr>
          <p:spPr bwMode="auto">
            <a:xfrm flipH="1">
              <a:off x="4059" y="2829"/>
              <a:ext cx="110" cy="5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89" name="Line 128"/>
            <p:cNvSpPr>
              <a:spLocks noChangeShapeType="1"/>
            </p:cNvSpPr>
            <p:nvPr/>
          </p:nvSpPr>
          <p:spPr bwMode="auto">
            <a:xfrm flipH="1">
              <a:off x="4252" y="3298"/>
              <a:ext cx="110" cy="5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90" name="Line 129"/>
            <p:cNvSpPr>
              <a:spLocks noChangeShapeType="1"/>
            </p:cNvSpPr>
            <p:nvPr/>
          </p:nvSpPr>
          <p:spPr bwMode="auto">
            <a:xfrm flipH="1">
              <a:off x="4279" y="3333"/>
              <a:ext cx="110" cy="5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91" name="Line 130"/>
            <p:cNvSpPr>
              <a:spLocks noChangeShapeType="1"/>
            </p:cNvSpPr>
            <p:nvPr/>
          </p:nvSpPr>
          <p:spPr bwMode="auto">
            <a:xfrm>
              <a:off x="5435" y="2956"/>
              <a:ext cx="127" cy="5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92" name="Line 132"/>
            <p:cNvSpPr>
              <a:spLocks noChangeShapeType="1"/>
            </p:cNvSpPr>
            <p:nvPr/>
          </p:nvSpPr>
          <p:spPr bwMode="auto">
            <a:xfrm>
              <a:off x="5388" y="3416"/>
              <a:ext cx="127" cy="5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93" name="Freeform 133"/>
            <p:cNvSpPr>
              <a:spLocks/>
            </p:cNvSpPr>
            <p:nvPr/>
          </p:nvSpPr>
          <p:spPr bwMode="auto">
            <a:xfrm>
              <a:off x="4436" y="3562"/>
              <a:ext cx="135" cy="97"/>
            </a:xfrm>
            <a:custGeom>
              <a:avLst/>
              <a:gdLst>
                <a:gd name="T0" fmla="*/ 0 w 135"/>
                <a:gd name="T1" fmla="*/ 21 h 97"/>
                <a:gd name="T2" fmla="*/ 84 w 135"/>
                <a:gd name="T3" fmla="*/ 13 h 97"/>
                <a:gd name="T4" fmla="*/ 135 w 135"/>
                <a:gd name="T5" fmla="*/ 97 h 9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35" h="97">
                  <a:moveTo>
                    <a:pt x="0" y="21"/>
                  </a:moveTo>
                  <a:cubicBezTo>
                    <a:pt x="31" y="10"/>
                    <a:pt x="62" y="0"/>
                    <a:pt x="84" y="13"/>
                  </a:cubicBezTo>
                  <a:cubicBezTo>
                    <a:pt x="106" y="26"/>
                    <a:pt x="127" y="83"/>
                    <a:pt x="135" y="97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94" name="Freeform 134"/>
            <p:cNvSpPr>
              <a:spLocks/>
            </p:cNvSpPr>
            <p:nvPr/>
          </p:nvSpPr>
          <p:spPr bwMode="auto">
            <a:xfrm>
              <a:off x="4012" y="2524"/>
              <a:ext cx="89" cy="93"/>
            </a:xfrm>
            <a:custGeom>
              <a:avLst/>
              <a:gdLst>
                <a:gd name="T0" fmla="*/ 76 w 89"/>
                <a:gd name="T1" fmla="*/ 0 h 93"/>
                <a:gd name="T2" fmla="*/ 76 w 89"/>
                <a:gd name="T3" fmla="*/ 68 h 93"/>
                <a:gd name="T4" fmla="*/ 0 w 89"/>
                <a:gd name="T5" fmla="*/ 93 h 9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89" h="93">
                  <a:moveTo>
                    <a:pt x="76" y="0"/>
                  </a:moveTo>
                  <a:cubicBezTo>
                    <a:pt x="82" y="26"/>
                    <a:pt x="89" y="53"/>
                    <a:pt x="76" y="68"/>
                  </a:cubicBezTo>
                  <a:cubicBezTo>
                    <a:pt x="63" y="83"/>
                    <a:pt x="13" y="89"/>
                    <a:pt x="0" y="93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95" name="Freeform 135"/>
            <p:cNvSpPr>
              <a:spLocks/>
            </p:cNvSpPr>
            <p:nvPr/>
          </p:nvSpPr>
          <p:spPr bwMode="auto">
            <a:xfrm>
              <a:off x="4013" y="2516"/>
              <a:ext cx="120" cy="127"/>
            </a:xfrm>
            <a:custGeom>
              <a:avLst/>
              <a:gdLst>
                <a:gd name="T0" fmla="*/ 110 w 120"/>
                <a:gd name="T1" fmla="*/ 0 h 127"/>
                <a:gd name="T2" fmla="*/ 102 w 120"/>
                <a:gd name="T3" fmla="*/ 102 h 127"/>
                <a:gd name="T4" fmla="*/ 0 w 120"/>
                <a:gd name="T5" fmla="*/ 127 h 12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20" h="127">
                  <a:moveTo>
                    <a:pt x="110" y="0"/>
                  </a:moveTo>
                  <a:cubicBezTo>
                    <a:pt x="115" y="40"/>
                    <a:pt x="120" y="81"/>
                    <a:pt x="102" y="102"/>
                  </a:cubicBezTo>
                  <a:cubicBezTo>
                    <a:pt x="84" y="123"/>
                    <a:pt x="17" y="123"/>
                    <a:pt x="0" y="127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96" name="Text Box 136"/>
            <p:cNvSpPr txBox="1">
              <a:spLocks noChangeArrowheads="1"/>
            </p:cNvSpPr>
            <p:nvPr/>
          </p:nvSpPr>
          <p:spPr bwMode="auto">
            <a:xfrm>
              <a:off x="4063" y="2545"/>
              <a:ext cx="431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b="1"/>
                <a:t>75</a:t>
              </a:r>
              <a:r>
                <a:rPr lang="en-US" altLang="en-US" b="1" baseline="30000"/>
                <a:t>0</a:t>
              </a:r>
              <a:endParaRPr lang="en-US" altLang="en-US" b="1"/>
            </a:p>
          </p:txBody>
        </p:sp>
        <p:sp>
          <p:nvSpPr>
            <p:cNvPr id="6197" name="Text Box 137"/>
            <p:cNvSpPr txBox="1">
              <a:spLocks noChangeArrowheads="1"/>
            </p:cNvSpPr>
            <p:nvPr/>
          </p:nvSpPr>
          <p:spPr bwMode="auto">
            <a:xfrm>
              <a:off x="4474" y="3421"/>
              <a:ext cx="431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b="1"/>
                <a:t>110</a:t>
              </a:r>
              <a:r>
                <a:rPr lang="en-US" altLang="en-US" b="1" baseline="30000"/>
                <a:t>0</a:t>
              </a:r>
              <a:endParaRPr lang="en-US" altLang="en-US" b="1"/>
            </a:p>
          </p:txBody>
        </p:sp>
        <p:sp>
          <p:nvSpPr>
            <p:cNvPr id="6198" name="Text Box 140"/>
            <p:cNvSpPr txBox="1">
              <a:spLocks noChangeArrowheads="1"/>
            </p:cNvSpPr>
            <p:nvPr/>
          </p:nvSpPr>
          <p:spPr bwMode="auto">
            <a:xfrm>
              <a:off x="3336" y="2786"/>
              <a:ext cx="431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b="1"/>
                <a:t>70</a:t>
              </a:r>
              <a:r>
                <a:rPr lang="en-US" altLang="en-US" b="1" baseline="30000"/>
                <a:t>0</a:t>
              </a:r>
              <a:endParaRPr lang="en-US" altLang="en-US" b="1"/>
            </a:p>
          </p:txBody>
        </p:sp>
        <p:sp>
          <p:nvSpPr>
            <p:cNvPr id="6199" name="Text Box 141"/>
            <p:cNvSpPr txBox="1">
              <a:spLocks noChangeArrowheads="1"/>
            </p:cNvSpPr>
            <p:nvPr/>
          </p:nvSpPr>
          <p:spPr bwMode="auto">
            <a:xfrm>
              <a:off x="3671" y="3497"/>
              <a:ext cx="431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b="1"/>
                <a:t>70</a:t>
              </a:r>
              <a:r>
                <a:rPr lang="en-US" altLang="en-US" b="1" baseline="30000"/>
                <a:t>0</a:t>
              </a:r>
              <a:endParaRPr lang="en-US" altLang="en-US" b="1"/>
            </a:p>
          </p:txBody>
        </p:sp>
      </p:grpSp>
      <p:sp>
        <p:nvSpPr>
          <p:cNvPr id="96" name="Oval 95"/>
          <p:cNvSpPr/>
          <p:nvPr/>
        </p:nvSpPr>
        <p:spPr bwMode="auto">
          <a:xfrm>
            <a:off x="686118" y="4234498"/>
            <a:ext cx="1125537" cy="527050"/>
          </a:xfrm>
          <a:prstGeom prst="ellipse">
            <a:avLst/>
          </a:prstGeom>
          <a:noFill/>
          <a:ln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97" name="Oval 96"/>
          <p:cNvSpPr/>
          <p:nvPr/>
        </p:nvSpPr>
        <p:spPr bwMode="auto">
          <a:xfrm>
            <a:off x="4215130" y="4111308"/>
            <a:ext cx="1252538" cy="533400"/>
          </a:xfrm>
          <a:prstGeom prst="ellipse">
            <a:avLst/>
          </a:prstGeom>
          <a:noFill/>
          <a:ln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3563364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13" grpId="0"/>
      <p:bldP spid="96" grpId="0" animBg="1"/>
      <p:bldP spid="9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3528" y="188640"/>
            <a:ext cx="2736304" cy="461665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vi-VN" sz="2400" b="1" dirty="0" smtClean="0">
                <a:latin typeface="Times New Roman" pitchFamily="18" charset="0"/>
                <a:cs typeface="Times New Roman" pitchFamily="18" charset="0"/>
              </a:rPr>
              <a:t>BÀI 23/80 sgk: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4" descr="Giải bài 23 trang 80 Toán 8 Tập 1 | Giải bài tập Toán 8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481776" y="188640"/>
            <a:ext cx="3456384" cy="2407519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Rectangle 5"/>
          <p:cNvSpPr/>
          <p:nvPr/>
        </p:nvSpPr>
        <p:spPr>
          <a:xfrm>
            <a:off x="179512" y="3180294"/>
            <a:ext cx="896448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2800" b="1" dirty="0" smtClean="0">
                <a:latin typeface="Times New Roman" pitchFamily="18" charset="0"/>
                <a:cs typeface="Times New Roman" pitchFamily="18" charset="0"/>
              </a:rPr>
              <a:t>Vì MI = IN và IK // MP // NQ (cmt) n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ên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PK =KQ =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vi-VN" sz="2800" b="1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m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Vậy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x = 5dm</a:t>
            </a: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795434744"/>
              </p:ext>
            </p:extLst>
          </p:nvPr>
        </p:nvGraphicFramePr>
        <p:xfrm>
          <a:off x="254942" y="1508196"/>
          <a:ext cx="5037138" cy="1133475"/>
        </p:xfrm>
        <a:graphic>
          <a:graphicData uri="http://schemas.openxmlformats.org/presentationml/2006/ole">
            <p:oleObj spid="_x0000_s8203" name="Equation" r:id="rId4" imgW="1917360" imgH="431640" progId="Equation.DSMT4">
              <p:embed/>
            </p:oleObj>
          </a:graphicData>
        </a:graphic>
      </p:graphicFrame>
      <p:sp>
        <p:nvSpPr>
          <p:cNvPr id="9" name="Rectangle 8"/>
          <p:cNvSpPr/>
          <p:nvPr/>
        </p:nvSpPr>
        <p:spPr>
          <a:xfrm>
            <a:off x="179512" y="2596159"/>
            <a:ext cx="515391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=&gt;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Tứ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MPQN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thang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" name="Picture 104" descr="viet3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51920" y="0"/>
            <a:ext cx="609600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7473376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10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578549" y="1928330"/>
            <a:ext cx="3169915" cy="20308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5" name="Rectangle 4"/>
          <p:cNvSpPr>
            <a:spLocks noChangeArrowheads="1"/>
          </p:cNvSpPr>
          <p:nvPr/>
        </p:nvSpPr>
        <p:spPr bwMode="auto">
          <a:xfrm>
            <a:off x="841375" y="3546276"/>
            <a:ext cx="3289300" cy="374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marL="533400" indent="-533400" eaLnBrk="1" hangingPunct="1">
              <a:spcBef>
                <a:spcPct val="20000"/>
              </a:spcBef>
            </a:pPr>
            <a:endParaRPr lang="vi-VN" altLang="en-US" b="1"/>
          </a:p>
        </p:txBody>
      </p:sp>
      <p:sp>
        <p:nvSpPr>
          <p:cNvPr id="47109" name="Rectangle 5"/>
          <p:cNvSpPr>
            <a:spLocks noChangeArrowheads="1"/>
          </p:cNvSpPr>
          <p:nvPr/>
        </p:nvSpPr>
        <p:spPr bwMode="auto">
          <a:xfrm>
            <a:off x="250825" y="3546276"/>
            <a:ext cx="590550" cy="374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eaLnBrk="1" hangingPunct="1">
              <a:spcBef>
                <a:spcPct val="20000"/>
              </a:spcBef>
            </a:pPr>
            <a:r>
              <a:rPr lang="en-US" altLang="en-US" sz="2000" b="1" dirty="0">
                <a:latin typeface="Times New Roman" pitchFamily="18" charset="0"/>
              </a:rPr>
              <a:t>KL</a:t>
            </a:r>
          </a:p>
        </p:txBody>
      </p:sp>
      <p:sp>
        <p:nvSpPr>
          <p:cNvPr id="8197" name="Rectangle 6"/>
          <p:cNvSpPr>
            <a:spLocks noChangeArrowheads="1"/>
          </p:cNvSpPr>
          <p:nvPr/>
        </p:nvSpPr>
        <p:spPr bwMode="auto">
          <a:xfrm>
            <a:off x="841375" y="2917626"/>
            <a:ext cx="3289300" cy="62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eaLnBrk="1" hangingPunct="1">
              <a:spcBef>
                <a:spcPct val="20000"/>
              </a:spcBef>
            </a:pPr>
            <a:endParaRPr lang="en-US" altLang="en-US" b="1"/>
          </a:p>
          <a:p>
            <a:pPr eaLnBrk="1" hangingPunct="1">
              <a:spcBef>
                <a:spcPct val="20000"/>
              </a:spcBef>
            </a:pPr>
            <a:endParaRPr lang="en-US" altLang="en-US" b="1"/>
          </a:p>
        </p:txBody>
      </p:sp>
      <p:sp>
        <p:nvSpPr>
          <p:cNvPr id="47111" name="Rectangle 7"/>
          <p:cNvSpPr>
            <a:spLocks noChangeArrowheads="1"/>
          </p:cNvSpPr>
          <p:nvPr/>
        </p:nvSpPr>
        <p:spPr bwMode="auto">
          <a:xfrm>
            <a:off x="250825" y="2708920"/>
            <a:ext cx="590550" cy="62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eaLnBrk="1" hangingPunct="1">
              <a:spcBef>
                <a:spcPct val="20000"/>
              </a:spcBef>
            </a:pPr>
            <a:r>
              <a:rPr lang="en-US" altLang="en-US" b="1" dirty="0">
                <a:latin typeface="Times New Roman" pitchFamily="18" charset="0"/>
              </a:rPr>
              <a:t>GT</a:t>
            </a:r>
          </a:p>
        </p:txBody>
      </p:sp>
      <p:sp>
        <p:nvSpPr>
          <p:cNvPr id="8199" name="Line 8"/>
          <p:cNvSpPr>
            <a:spLocks noChangeShapeType="1"/>
          </p:cNvSpPr>
          <p:nvPr/>
        </p:nvSpPr>
        <p:spPr bwMode="auto">
          <a:xfrm>
            <a:off x="250825" y="2917626"/>
            <a:ext cx="590550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91240B29-F687-4F45-9708-019B960494DF}">
              <a14:hiddenLine xmlns:a14="http://schemas.microsoft.com/office/drawing/2010/main" xmlns="" w="28575" cap="sq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2000"/>
          </a:p>
        </p:txBody>
      </p:sp>
      <p:sp>
        <p:nvSpPr>
          <p:cNvPr id="8200" name="Line 10"/>
          <p:cNvSpPr>
            <a:spLocks noChangeShapeType="1"/>
          </p:cNvSpPr>
          <p:nvPr/>
        </p:nvSpPr>
        <p:spPr bwMode="auto">
          <a:xfrm>
            <a:off x="179512" y="2917626"/>
            <a:ext cx="0" cy="62865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91240B29-F687-4F45-9708-019B960494DF}">
              <a14:hiddenLine xmlns:a14="http://schemas.microsoft.com/office/drawing/2010/main" xmlns="" w="28575" cap="sq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2000"/>
          </a:p>
        </p:txBody>
      </p:sp>
      <p:sp>
        <p:nvSpPr>
          <p:cNvPr id="8201" name="Line 11"/>
          <p:cNvSpPr>
            <a:spLocks noChangeShapeType="1"/>
          </p:cNvSpPr>
          <p:nvPr/>
        </p:nvSpPr>
        <p:spPr bwMode="auto">
          <a:xfrm>
            <a:off x="4130675" y="2917626"/>
            <a:ext cx="0" cy="62865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91240B29-F687-4F45-9708-019B960494DF}">
              <a14:hiddenLine xmlns:a14="http://schemas.microsoft.com/office/drawing/2010/main" xmlns="" w="28575" cap="sq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2800"/>
          </a:p>
        </p:txBody>
      </p:sp>
      <p:sp>
        <p:nvSpPr>
          <p:cNvPr id="8202" name="Line 12"/>
          <p:cNvSpPr>
            <a:spLocks noChangeShapeType="1"/>
          </p:cNvSpPr>
          <p:nvPr/>
        </p:nvSpPr>
        <p:spPr bwMode="auto">
          <a:xfrm>
            <a:off x="841375" y="2917626"/>
            <a:ext cx="3289300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91240B29-F687-4F45-9708-019B960494DF}">
              <a14:hiddenLine xmlns:a14="http://schemas.microsoft.com/office/drawing/2010/main" xmlns="" w="28575" cap="sq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2000"/>
          </a:p>
        </p:txBody>
      </p:sp>
      <p:sp>
        <p:nvSpPr>
          <p:cNvPr id="8203" name="Line 13"/>
          <p:cNvSpPr>
            <a:spLocks noChangeShapeType="1"/>
          </p:cNvSpPr>
          <p:nvPr/>
        </p:nvSpPr>
        <p:spPr bwMode="auto">
          <a:xfrm>
            <a:off x="250825" y="3546276"/>
            <a:ext cx="0" cy="37465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91240B29-F687-4F45-9708-019B960494DF}">
              <a14:hiddenLine xmlns:a14="http://schemas.microsoft.com/office/drawing/2010/main" xmlns="" w="28575" cap="sq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2000"/>
          </a:p>
        </p:txBody>
      </p:sp>
      <p:sp>
        <p:nvSpPr>
          <p:cNvPr id="8204" name="Line 14"/>
          <p:cNvSpPr>
            <a:spLocks noChangeShapeType="1"/>
          </p:cNvSpPr>
          <p:nvPr/>
        </p:nvSpPr>
        <p:spPr bwMode="auto">
          <a:xfrm>
            <a:off x="4130675" y="3546276"/>
            <a:ext cx="0" cy="37465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91240B29-F687-4F45-9708-019B960494DF}">
              <a14:hiddenLine xmlns:a14="http://schemas.microsoft.com/office/drawing/2010/main" xmlns="" w="28575" cap="sq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2800"/>
          </a:p>
        </p:txBody>
      </p:sp>
      <p:sp>
        <p:nvSpPr>
          <p:cNvPr id="8205" name="Line 15"/>
          <p:cNvSpPr>
            <a:spLocks noChangeShapeType="1"/>
          </p:cNvSpPr>
          <p:nvPr/>
        </p:nvSpPr>
        <p:spPr bwMode="auto">
          <a:xfrm>
            <a:off x="841375" y="3920926"/>
            <a:ext cx="3289300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91240B29-F687-4F45-9708-019B960494DF}">
              <a14:hiddenLine xmlns:a14="http://schemas.microsoft.com/office/drawing/2010/main" xmlns="" w="28575" cap="sq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2000"/>
          </a:p>
        </p:txBody>
      </p:sp>
      <p:sp>
        <p:nvSpPr>
          <p:cNvPr id="8207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altLang="en-US"/>
          </a:p>
        </p:txBody>
      </p:sp>
      <p:sp>
        <p:nvSpPr>
          <p:cNvPr id="8208" name="Rectangle 2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altLang="en-US"/>
          </a:p>
        </p:txBody>
      </p:sp>
      <p:grpSp>
        <p:nvGrpSpPr>
          <p:cNvPr id="47165" name="Group 61"/>
          <p:cNvGrpSpPr>
            <a:grpSpLocks/>
          </p:cNvGrpSpPr>
          <p:nvPr/>
        </p:nvGrpSpPr>
        <p:grpSpPr bwMode="auto">
          <a:xfrm>
            <a:off x="935038" y="4004378"/>
            <a:ext cx="2130026" cy="779569"/>
            <a:chOff x="544" y="1371"/>
            <a:chExt cx="1104" cy="464"/>
          </a:xfrm>
        </p:grpSpPr>
        <p:graphicFrame>
          <p:nvGraphicFramePr>
            <p:cNvPr id="8256" name="Object 1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xmlns="" val="446645759"/>
                </p:ext>
              </p:extLst>
            </p:nvPr>
          </p:nvGraphicFramePr>
          <p:xfrm>
            <a:off x="906" y="1371"/>
            <a:ext cx="742" cy="464"/>
          </p:xfrm>
          <a:graphic>
            <a:graphicData uri="http://schemas.openxmlformats.org/presentationml/2006/ole">
              <p:oleObj spid="_x0000_s3088" name="Equation" r:id="rId4" imgW="914400" imgH="571500" progId="Equation.DSMT4">
                <p:embed/>
              </p:oleObj>
            </a:graphicData>
          </a:graphic>
        </p:graphicFrame>
        <p:sp>
          <p:nvSpPr>
            <p:cNvPr id="8257" name="Text Box 31"/>
            <p:cNvSpPr txBox="1">
              <a:spLocks noChangeArrowheads="1"/>
            </p:cNvSpPr>
            <p:nvPr/>
          </p:nvSpPr>
          <p:spPr bwMode="auto">
            <a:xfrm>
              <a:off x="544" y="1506"/>
              <a:ext cx="476" cy="2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000" b="1"/>
                <a:t>EF = </a:t>
              </a:r>
            </a:p>
          </p:txBody>
        </p:sp>
      </p:grpSp>
      <p:sp>
        <p:nvSpPr>
          <p:cNvPr id="47147" name="Text Box 43"/>
          <p:cNvSpPr txBox="1">
            <a:spLocks noChangeArrowheads="1"/>
          </p:cNvSpPr>
          <p:nvPr/>
        </p:nvSpPr>
        <p:spPr bwMode="auto">
          <a:xfrm>
            <a:off x="909722" y="2524894"/>
            <a:ext cx="431034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400" b="1" dirty="0" err="1">
                <a:latin typeface="Times New Roman" pitchFamily="18" charset="0"/>
              </a:rPr>
              <a:t>Hình</a:t>
            </a:r>
            <a:r>
              <a:rPr lang="en-US" altLang="en-US" sz="2400" b="1" dirty="0">
                <a:latin typeface="Times New Roman" pitchFamily="18" charset="0"/>
              </a:rPr>
              <a:t> </a:t>
            </a:r>
            <a:r>
              <a:rPr lang="en-US" altLang="en-US" sz="2400" b="1" dirty="0" err="1">
                <a:latin typeface="Times New Roman" pitchFamily="18" charset="0"/>
              </a:rPr>
              <a:t>thang</a:t>
            </a:r>
            <a:r>
              <a:rPr lang="en-US" altLang="en-US" sz="2400" b="1" dirty="0">
                <a:latin typeface="Times New Roman" pitchFamily="18" charset="0"/>
              </a:rPr>
              <a:t> ABCD (AB // CD)</a:t>
            </a:r>
          </a:p>
        </p:txBody>
      </p:sp>
      <p:sp>
        <p:nvSpPr>
          <p:cNvPr id="8218" name="Rectangle 5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altLang="en-US"/>
          </a:p>
        </p:txBody>
      </p:sp>
      <p:sp>
        <p:nvSpPr>
          <p:cNvPr id="8219" name="Rectangle 5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altLang="en-US"/>
          </a:p>
        </p:txBody>
      </p:sp>
      <p:sp>
        <p:nvSpPr>
          <p:cNvPr id="8220" name="Rectangle 57"/>
          <p:cNvSpPr>
            <a:spLocks noChangeArrowheads="1"/>
          </p:cNvSpPr>
          <p:nvPr/>
        </p:nvSpPr>
        <p:spPr bwMode="auto">
          <a:xfrm>
            <a:off x="358775" y="908298"/>
            <a:ext cx="8437563" cy="1008534"/>
          </a:xfrm>
          <a:prstGeom prst="rect">
            <a:avLst/>
          </a:prstGeom>
          <a:noFill/>
          <a:ln w="9525">
            <a:solidFill>
              <a:srgbClr val="A5002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spcBef>
                <a:spcPct val="20000"/>
              </a:spcBef>
            </a:pPr>
            <a:r>
              <a:rPr lang="en-US" altLang="en-US" sz="2400" b="1" dirty="0"/>
              <a:t>      </a:t>
            </a:r>
            <a:r>
              <a:rPr lang="en-US" altLang="en-US" sz="2400" b="1" dirty="0" err="1">
                <a:latin typeface="Times New Roman" pitchFamily="18" charset="0"/>
              </a:rPr>
              <a:t>Đường</a:t>
            </a:r>
            <a:r>
              <a:rPr lang="en-US" altLang="en-US" sz="2400" b="1" dirty="0">
                <a:latin typeface="Times New Roman" pitchFamily="18" charset="0"/>
              </a:rPr>
              <a:t> </a:t>
            </a:r>
            <a:r>
              <a:rPr lang="en-US" altLang="en-US" sz="2400" b="1" dirty="0" err="1">
                <a:latin typeface="Times New Roman" pitchFamily="18" charset="0"/>
              </a:rPr>
              <a:t>trung</a:t>
            </a:r>
            <a:r>
              <a:rPr lang="en-US" altLang="en-US" sz="2400" b="1" dirty="0">
                <a:latin typeface="Times New Roman" pitchFamily="18" charset="0"/>
              </a:rPr>
              <a:t> </a:t>
            </a:r>
            <a:r>
              <a:rPr lang="en-US" altLang="en-US" sz="2400" b="1" dirty="0" err="1">
                <a:latin typeface="Times New Roman" pitchFamily="18" charset="0"/>
              </a:rPr>
              <a:t>bình</a:t>
            </a:r>
            <a:r>
              <a:rPr lang="en-US" altLang="en-US" sz="2400" b="1" dirty="0">
                <a:latin typeface="Times New Roman" pitchFamily="18" charset="0"/>
              </a:rPr>
              <a:t> </a:t>
            </a:r>
            <a:r>
              <a:rPr lang="en-US" altLang="en-US" sz="2400" b="1" dirty="0" err="1">
                <a:latin typeface="Times New Roman" pitchFamily="18" charset="0"/>
              </a:rPr>
              <a:t>của</a:t>
            </a:r>
            <a:r>
              <a:rPr lang="en-US" altLang="en-US" sz="2400" b="1" dirty="0">
                <a:latin typeface="Times New Roman" pitchFamily="18" charset="0"/>
              </a:rPr>
              <a:t> </a:t>
            </a:r>
            <a:r>
              <a:rPr lang="en-US" altLang="en-US" sz="2400" b="1" dirty="0" err="1">
                <a:latin typeface="Times New Roman" pitchFamily="18" charset="0"/>
              </a:rPr>
              <a:t>hình</a:t>
            </a:r>
            <a:r>
              <a:rPr lang="en-US" altLang="en-US" sz="2400" b="1" dirty="0">
                <a:latin typeface="Times New Roman" pitchFamily="18" charset="0"/>
              </a:rPr>
              <a:t> </a:t>
            </a:r>
            <a:r>
              <a:rPr lang="en-US" altLang="en-US" sz="2400" b="1" dirty="0" err="1">
                <a:latin typeface="Times New Roman" pitchFamily="18" charset="0"/>
              </a:rPr>
              <a:t>thang</a:t>
            </a:r>
            <a:r>
              <a:rPr lang="en-US" altLang="en-US" sz="2400" b="1" dirty="0">
                <a:latin typeface="Times New Roman" pitchFamily="18" charset="0"/>
              </a:rPr>
              <a:t> </a:t>
            </a:r>
            <a:r>
              <a:rPr lang="en-US" altLang="en-US" sz="2400" b="1" dirty="0" err="1">
                <a:latin typeface="Times New Roman" pitchFamily="18" charset="0"/>
              </a:rPr>
              <a:t>thì</a:t>
            </a:r>
            <a:r>
              <a:rPr lang="en-US" altLang="en-US" sz="2400" b="1" dirty="0">
                <a:latin typeface="Times New Roman" pitchFamily="18" charset="0"/>
              </a:rPr>
              <a:t> song </a:t>
            </a:r>
            <a:r>
              <a:rPr lang="en-US" altLang="en-US" sz="2400" b="1" dirty="0" err="1">
                <a:latin typeface="Times New Roman" pitchFamily="18" charset="0"/>
              </a:rPr>
              <a:t>song</a:t>
            </a:r>
            <a:r>
              <a:rPr lang="en-US" altLang="en-US" sz="2400" b="1" dirty="0">
                <a:latin typeface="Times New Roman" pitchFamily="18" charset="0"/>
              </a:rPr>
              <a:t> </a:t>
            </a:r>
            <a:r>
              <a:rPr lang="en-US" altLang="en-US" sz="2400" b="1" dirty="0" err="1">
                <a:latin typeface="Times New Roman" pitchFamily="18" charset="0"/>
              </a:rPr>
              <a:t>với</a:t>
            </a:r>
            <a:r>
              <a:rPr lang="en-US" altLang="en-US" sz="2400" b="1" dirty="0">
                <a:latin typeface="Times New Roman" pitchFamily="18" charset="0"/>
              </a:rPr>
              <a:t> </a:t>
            </a:r>
            <a:r>
              <a:rPr lang="en-US" altLang="en-US" sz="2400" b="1" dirty="0" err="1">
                <a:latin typeface="Times New Roman" pitchFamily="18" charset="0"/>
              </a:rPr>
              <a:t>hai</a:t>
            </a:r>
            <a:r>
              <a:rPr lang="en-US" altLang="en-US" sz="2400" b="1" dirty="0">
                <a:latin typeface="Times New Roman" pitchFamily="18" charset="0"/>
              </a:rPr>
              <a:t> </a:t>
            </a:r>
            <a:r>
              <a:rPr lang="en-US" altLang="en-US" sz="2400" b="1" dirty="0" err="1">
                <a:latin typeface="Times New Roman" pitchFamily="18" charset="0"/>
              </a:rPr>
              <a:t>đáy</a:t>
            </a:r>
            <a:r>
              <a:rPr lang="en-US" altLang="en-US" sz="2400" b="1" dirty="0">
                <a:latin typeface="Times New Roman" pitchFamily="18" charset="0"/>
              </a:rPr>
              <a:t> </a:t>
            </a:r>
            <a:r>
              <a:rPr lang="en-US" altLang="en-US" sz="2400" b="1" dirty="0" err="1">
                <a:latin typeface="Times New Roman" pitchFamily="18" charset="0"/>
              </a:rPr>
              <a:t>và</a:t>
            </a:r>
            <a:r>
              <a:rPr lang="en-US" altLang="en-US" sz="2400" b="1" dirty="0">
                <a:latin typeface="Times New Roman" pitchFamily="18" charset="0"/>
              </a:rPr>
              <a:t> </a:t>
            </a:r>
            <a:r>
              <a:rPr lang="en-US" altLang="en-US" sz="2400" b="1" dirty="0" err="1">
                <a:latin typeface="Times New Roman" pitchFamily="18" charset="0"/>
              </a:rPr>
              <a:t>bằng</a:t>
            </a:r>
            <a:r>
              <a:rPr lang="en-US" altLang="en-US" sz="2400" b="1" dirty="0">
                <a:latin typeface="Times New Roman" pitchFamily="18" charset="0"/>
              </a:rPr>
              <a:t> </a:t>
            </a:r>
            <a:r>
              <a:rPr lang="en-US" altLang="en-US" sz="2400" b="1" dirty="0" err="1">
                <a:latin typeface="Times New Roman" pitchFamily="18" charset="0"/>
              </a:rPr>
              <a:t>nửa</a:t>
            </a:r>
            <a:r>
              <a:rPr lang="en-US" altLang="en-US" sz="2400" b="1" dirty="0">
                <a:latin typeface="Times New Roman" pitchFamily="18" charset="0"/>
              </a:rPr>
              <a:t> </a:t>
            </a:r>
            <a:r>
              <a:rPr lang="en-US" altLang="en-US" sz="2400" b="1" dirty="0" err="1">
                <a:latin typeface="Times New Roman" pitchFamily="18" charset="0"/>
              </a:rPr>
              <a:t>tổng</a:t>
            </a:r>
            <a:r>
              <a:rPr lang="en-US" altLang="en-US" sz="2400" b="1" dirty="0">
                <a:latin typeface="Times New Roman" pitchFamily="18" charset="0"/>
              </a:rPr>
              <a:t> </a:t>
            </a:r>
            <a:r>
              <a:rPr lang="en-US" altLang="en-US" sz="2400" b="1" dirty="0" err="1">
                <a:latin typeface="Times New Roman" pitchFamily="18" charset="0"/>
              </a:rPr>
              <a:t>hai</a:t>
            </a:r>
            <a:r>
              <a:rPr lang="en-US" altLang="en-US" sz="2400" b="1" dirty="0">
                <a:latin typeface="Times New Roman" pitchFamily="18" charset="0"/>
              </a:rPr>
              <a:t> </a:t>
            </a:r>
            <a:r>
              <a:rPr lang="en-US" altLang="en-US" sz="2400" b="1" dirty="0" err="1">
                <a:latin typeface="Times New Roman" pitchFamily="18" charset="0"/>
              </a:rPr>
              <a:t>đáy</a:t>
            </a:r>
            <a:r>
              <a:rPr lang="en-US" altLang="en-US" sz="2400" b="1" dirty="0">
                <a:latin typeface="Times New Roman" pitchFamily="18" charset="0"/>
              </a:rPr>
              <a:t>.</a:t>
            </a:r>
          </a:p>
        </p:txBody>
      </p:sp>
      <p:sp>
        <p:nvSpPr>
          <p:cNvPr id="8221" name="Rectangle 58"/>
          <p:cNvSpPr>
            <a:spLocks noChangeArrowheads="1"/>
          </p:cNvSpPr>
          <p:nvPr/>
        </p:nvSpPr>
        <p:spPr bwMode="auto">
          <a:xfrm>
            <a:off x="346075" y="73025"/>
            <a:ext cx="1646605" cy="4247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US" altLang="en-US" sz="2400" b="1" i="1" u="sng" dirty="0">
                <a:solidFill>
                  <a:srgbClr val="FF0000"/>
                </a:solidFill>
                <a:latin typeface="Times New Roman" pitchFamily="18" charset="0"/>
              </a:rPr>
              <a:t>* </a:t>
            </a:r>
            <a:r>
              <a:rPr lang="en-US" altLang="en-US" sz="2400" b="1" i="1" u="sng" dirty="0" err="1">
                <a:solidFill>
                  <a:srgbClr val="FF0000"/>
                </a:solidFill>
                <a:latin typeface="Times New Roman" pitchFamily="18" charset="0"/>
              </a:rPr>
              <a:t>Định</a:t>
            </a:r>
            <a:r>
              <a:rPr lang="en-US" altLang="en-US" sz="2400" b="1" i="1" u="sng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en-US" sz="2400" b="1" i="1" u="sng" dirty="0" err="1">
                <a:solidFill>
                  <a:srgbClr val="FF0000"/>
                </a:solidFill>
                <a:latin typeface="Times New Roman" pitchFamily="18" charset="0"/>
              </a:rPr>
              <a:t>lí</a:t>
            </a:r>
            <a:r>
              <a:rPr lang="en-US" altLang="en-US" sz="2400" b="1" i="1" u="sng" dirty="0">
                <a:solidFill>
                  <a:srgbClr val="FF0000"/>
                </a:solidFill>
                <a:latin typeface="Times New Roman" pitchFamily="18" charset="0"/>
              </a:rPr>
              <a:t> 4</a:t>
            </a:r>
            <a:r>
              <a:rPr lang="en-US" altLang="en-US" sz="2400" b="1" dirty="0">
                <a:solidFill>
                  <a:srgbClr val="FF0000"/>
                </a:solidFill>
                <a:latin typeface="Times New Roman" pitchFamily="18" charset="0"/>
              </a:rPr>
              <a:t>:</a:t>
            </a:r>
          </a:p>
        </p:txBody>
      </p:sp>
      <p:sp>
        <p:nvSpPr>
          <p:cNvPr id="47163" name="Rectangle 59"/>
          <p:cNvSpPr>
            <a:spLocks noChangeArrowheads="1"/>
          </p:cNvSpPr>
          <p:nvPr/>
        </p:nvSpPr>
        <p:spPr bwMode="auto">
          <a:xfrm>
            <a:off x="890588" y="3553852"/>
            <a:ext cx="300915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2800" b="1" dirty="0">
                <a:latin typeface="Times New Roman" pitchFamily="18" charset="0"/>
              </a:rPr>
              <a:t>EF // AB, EF // CD</a:t>
            </a:r>
          </a:p>
        </p:txBody>
      </p:sp>
      <p:sp>
        <p:nvSpPr>
          <p:cNvPr id="47166" name="Rectangle 62"/>
          <p:cNvSpPr>
            <a:spLocks noChangeArrowheads="1"/>
          </p:cNvSpPr>
          <p:nvPr/>
        </p:nvSpPr>
        <p:spPr bwMode="auto">
          <a:xfrm>
            <a:off x="896938" y="2924944"/>
            <a:ext cx="345903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/>
            <a:r>
              <a:rPr lang="en-US" altLang="en-US" sz="2800" b="1" dirty="0">
                <a:latin typeface="Times New Roman" pitchFamily="18" charset="0"/>
              </a:rPr>
              <a:t>AE = ED, BF = FC</a:t>
            </a:r>
          </a:p>
        </p:txBody>
      </p:sp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241300" y="4839543"/>
            <a:ext cx="348297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vi-VN" sz="2400" b="1" dirty="0"/>
              <a:t>Chứng minh: SGK/ 79</a:t>
            </a:r>
            <a:endParaRPr lang="en-US" sz="2400" b="1" dirty="0"/>
          </a:p>
        </p:txBody>
      </p:sp>
      <p:pic>
        <p:nvPicPr>
          <p:cNvPr id="66" name="Picture 104" descr="viet3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948264" y="108481"/>
            <a:ext cx="609600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951845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710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7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7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7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7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7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7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9" grpId="0"/>
      <p:bldP spid="47111" grpId="0"/>
      <p:bldP spid="47147" grpId="0"/>
      <p:bldP spid="47163" grpId="0"/>
      <p:bldP spid="47166" grpId="0"/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5"/>
          <p:cNvSpPr txBox="1">
            <a:spLocks noChangeArrowheads="1"/>
          </p:cNvSpPr>
          <p:nvPr/>
        </p:nvSpPr>
        <p:spPr bwMode="auto">
          <a:xfrm>
            <a:off x="863600" y="617538"/>
            <a:ext cx="2817813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400" b="1">
                <a:latin typeface="Times New Roman" pitchFamily="18" charset="0"/>
              </a:rPr>
              <a:t>Tính x trên hình vẽ:</a:t>
            </a:r>
          </a:p>
        </p:txBody>
      </p:sp>
      <p:grpSp>
        <p:nvGrpSpPr>
          <p:cNvPr id="10243" name="Group 6"/>
          <p:cNvGrpSpPr>
            <a:grpSpLocks/>
          </p:cNvGrpSpPr>
          <p:nvPr/>
        </p:nvGrpSpPr>
        <p:grpSpPr bwMode="auto">
          <a:xfrm>
            <a:off x="6089079" y="-43805"/>
            <a:ext cx="3019425" cy="2752725"/>
            <a:chOff x="492" y="1065"/>
            <a:chExt cx="1902" cy="1734"/>
          </a:xfrm>
        </p:grpSpPr>
        <p:sp>
          <p:nvSpPr>
            <p:cNvPr id="10257" name="Line 7"/>
            <p:cNvSpPr>
              <a:spLocks noChangeShapeType="1"/>
            </p:cNvSpPr>
            <p:nvPr/>
          </p:nvSpPr>
          <p:spPr bwMode="auto">
            <a:xfrm>
              <a:off x="864" y="2575"/>
              <a:ext cx="1344" cy="0"/>
            </a:xfrm>
            <a:prstGeom prst="line">
              <a:avLst/>
            </a:prstGeom>
            <a:noFill/>
            <a:ln w="349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58" name="Line 8"/>
            <p:cNvSpPr>
              <a:spLocks noChangeShapeType="1"/>
            </p:cNvSpPr>
            <p:nvPr/>
          </p:nvSpPr>
          <p:spPr bwMode="auto">
            <a:xfrm>
              <a:off x="1548" y="1555"/>
              <a:ext cx="0" cy="1008"/>
            </a:xfrm>
            <a:prstGeom prst="line">
              <a:avLst/>
            </a:prstGeom>
            <a:noFill/>
            <a:ln w="349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59" name="Line 9"/>
            <p:cNvSpPr>
              <a:spLocks noChangeShapeType="1"/>
            </p:cNvSpPr>
            <p:nvPr/>
          </p:nvSpPr>
          <p:spPr bwMode="auto">
            <a:xfrm flipV="1">
              <a:off x="864" y="1795"/>
              <a:ext cx="0" cy="768"/>
            </a:xfrm>
            <a:prstGeom prst="line">
              <a:avLst/>
            </a:prstGeom>
            <a:noFill/>
            <a:ln w="349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60" name="Line 10"/>
            <p:cNvSpPr>
              <a:spLocks noChangeShapeType="1"/>
            </p:cNvSpPr>
            <p:nvPr/>
          </p:nvSpPr>
          <p:spPr bwMode="auto">
            <a:xfrm flipV="1">
              <a:off x="2208" y="1315"/>
              <a:ext cx="0" cy="1248"/>
            </a:xfrm>
            <a:prstGeom prst="line">
              <a:avLst/>
            </a:prstGeom>
            <a:noFill/>
            <a:ln w="349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61" name="Line 11"/>
            <p:cNvSpPr>
              <a:spLocks noChangeShapeType="1"/>
            </p:cNvSpPr>
            <p:nvPr/>
          </p:nvSpPr>
          <p:spPr bwMode="auto">
            <a:xfrm flipV="1">
              <a:off x="876" y="1315"/>
              <a:ext cx="1344" cy="480"/>
            </a:xfrm>
            <a:prstGeom prst="line">
              <a:avLst/>
            </a:prstGeom>
            <a:noFill/>
            <a:ln w="349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62" name="Line 12"/>
            <p:cNvSpPr>
              <a:spLocks noChangeShapeType="1"/>
            </p:cNvSpPr>
            <p:nvPr/>
          </p:nvSpPr>
          <p:spPr bwMode="auto">
            <a:xfrm>
              <a:off x="1836" y="1424"/>
              <a:ext cx="58" cy="40"/>
            </a:xfrm>
            <a:prstGeom prst="line">
              <a:avLst/>
            </a:prstGeom>
            <a:noFill/>
            <a:ln w="349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63" name="Line 13"/>
            <p:cNvSpPr>
              <a:spLocks noChangeShapeType="1"/>
            </p:cNvSpPr>
            <p:nvPr/>
          </p:nvSpPr>
          <p:spPr bwMode="auto">
            <a:xfrm>
              <a:off x="1172" y="1656"/>
              <a:ext cx="58" cy="40"/>
            </a:xfrm>
            <a:prstGeom prst="line">
              <a:avLst/>
            </a:prstGeom>
            <a:noFill/>
            <a:ln w="349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64" name="Freeform 14"/>
            <p:cNvSpPr>
              <a:spLocks/>
            </p:cNvSpPr>
            <p:nvPr/>
          </p:nvSpPr>
          <p:spPr bwMode="auto">
            <a:xfrm>
              <a:off x="864" y="2496"/>
              <a:ext cx="69" cy="69"/>
            </a:xfrm>
            <a:custGeom>
              <a:avLst/>
              <a:gdLst>
                <a:gd name="T0" fmla="*/ 0 w 80"/>
                <a:gd name="T1" fmla="*/ 0 h 88"/>
                <a:gd name="T2" fmla="*/ 39 w 80"/>
                <a:gd name="T3" fmla="*/ 0 h 88"/>
                <a:gd name="T4" fmla="*/ 39 w 80"/>
                <a:gd name="T5" fmla="*/ 26 h 8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80" h="88">
                  <a:moveTo>
                    <a:pt x="0" y="0"/>
                  </a:moveTo>
                  <a:lnTo>
                    <a:pt x="80" y="0"/>
                  </a:lnTo>
                  <a:lnTo>
                    <a:pt x="80" y="88"/>
                  </a:lnTo>
                </a:path>
              </a:pathLst>
            </a:custGeom>
            <a:noFill/>
            <a:ln w="34925">
              <a:solidFill>
                <a:schemeClr val="tx1"/>
              </a:solidFill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65" name="Freeform 15"/>
            <p:cNvSpPr>
              <a:spLocks/>
            </p:cNvSpPr>
            <p:nvPr/>
          </p:nvSpPr>
          <p:spPr bwMode="auto">
            <a:xfrm>
              <a:off x="1544" y="2496"/>
              <a:ext cx="69" cy="69"/>
            </a:xfrm>
            <a:custGeom>
              <a:avLst/>
              <a:gdLst>
                <a:gd name="T0" fmla="*/ 0 w 80"/>
                <a:gd name="T1" fmla="*/ 0 h 88"/>
                <a:gd name="T2" fmla="*/ 39 w 80"/>
                <a:gd name="T3" fmla="*/ 0 h 88"/>
                <a:gd name="T4" fmla="*/ 39 w 80"/>
                <a:gd name="T5" fmla="*/ 26 h 8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80" h="88">
                  <a:moveTo>
                    <a:pt x="0" y="0"/>
                  </a:moveTo>
                  <a:lnTo>
                    <a:pt x="80" y="0"/>
                  </a:lnTo>
                  <a:lnTo>
                    <a:pt x="80" y="88"/>
                  </a:lnTo>
                </a:path>
              </a:pathLst>
            </a:custGeom>
            <a:noFill/>
            <a:ln w="34925">
              <a:solidFill>
                <a:schemeClr val="tx1"/>
              </a:solidFill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66" name="Freeform 16"/>
            <p:cNvSpPr>
              <a:spLocks/>
            </p:cNvSpPr>
            <p:nvPr/>
          </p:nvSpPr>
          <p:spPr bwMode="auto">
            <a:xfrm rot="-5400000">
              <a:off x="2144" y="2496"/>
              <a:ext cx="69" cy="69"/>
            </a:xfrm>
            <a:custGeom>
              <a:avLst/>
              <a:gdLst>
                <a:gd name="T0" fmla="*/ 0 w 80"/>
                <a:gd name="T1" fmla="*/ 0 h 88"/>
                <a:gd name="T2" fmla="*/ 39 w 80"/>
                <a:gd name="T3" fmla="*/ 0 h 88"/>
                <a:gd name="T4" fmla="*/ 39 w 80"/>
                <a:gd name="T5" fmla="*/ 26 h 8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80" h="88">
                  <a:moveTo>
                    <a:pt x="0" y="0"/>
                  </a:moveTo>
                  <a:lnTo>
                    <a:pt x="80" y="0"/>
                  </a:lnTo>
                  <a:lnTo>
                    <a:pt x="80" y="88"/>
                  </a:lnTo>
                </a:path>
              </a:pathLst>
            </a:custGeom>
            <a:noFill/>
            <a:ln w="34925">
              <a:solidFill>
                <a:schemeClr val="tx1"/>
              </a:solidFill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67" name="Text Box 17"/>
            <p:cNvSpPr txBox="1">
              <a:spLocks noChangeArrowheads="1"/>
            </p:cNvSpPr>
            <p:nvPr/>
          </p:nvSpPr>
          <p:spPr bwMode="auto">
            <a:xfrm>
              <a:off x="746" y="1545"/>
              <a:ext cx="223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349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en-US">
                  <a:latin typeface="VNI-Avo" pitchFamily="2" charset="0"/>
                </a:rPr>
                <a:t>A</a:t>
              </a:r>
            </a:p>
          </p:txBody>
        </p:sp>
        <p:sp>
          <p:nvSpPr>
            <p:cNvPr id="10268" name="Text Box 18"/>
            <p:cNvSpPr txBox="1">
              <a:spLocks noChangeArrowheads="1"/>
            </p:cNvSpPr>
            <p:nvPr/>
          </p:nvSpPr>
          <p:spPr bwMode="auto">
            <a:xfrm>
              <a:off x="1440" y="1320"/>
              <a:ext cx="20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349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en-US">
                  <a:latin typeface="VNI-Avo" pitchFamily="2" charset="0"/>
                </a:rPr>
                <a:t>B</a:t>
              </a:r>
            </a:p>
          </p:txBody>
        </p:sp>
        <p:sp>
          <p:nvSpPr>
            <p:cNvPr id="10269" name="Text Box 19"/>
            <p:cNvSpPr txBox="1">
              <a:spLocks noChangeArrowheads="1"/>
            </p:cNvSpPr>
            <p:nvPr/>
          </p:nvSpPr>
          <p:spPr bwMode="auto">
            <a:xfrm>
              <a:off x="2124" y="1065"/>
              <a:ext cx="23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349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en-US">
                  <a:latin typeface="VNI-Avo" pitchFamily="2" charset="0"/>
                </a:rPr>
                <a:t>C</a:t>
              </a:r>
            </a:p>
          </p:txBody>
        </p:sp>
        <p:sp>
          <p:nvSpPr>
            <p:cNvPr id="10270" name="Text Box 20"/>
            <p:cNvSpPr txBox="1">
              <a:spLocks noChangeArrowheads="1"/>
            </p:cNvSpPr>
            <p:nvPr/>
          </p:nvSpPr>
          <p:spPr bwMode="auto">
            <a:xfrm>
              <a:off x="2136" y="2556"/>
              <a:ext cx="21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349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en-US">
                  <a:latin typeface="VNI-Avo" pitchFamily="2" charset="0"/>
                </a:rPr>
                <a:t>H</a:t>
              </a:r>
            </a:p>
          </p:txBody>
        </p:sp>
        <p:sp>
          <p:nvSpPr>
            <p:cNvPr id="10271" name="Text Box 21"/>
            <p:cNvSpPr txBox="1">
              <a:spLocks noChangeArrowheads="1"/>
            </p:cNvSpPr>
            <p:nvPr/>
          </p:nvSpPr>
          <p:spPr bwMode="auto">
            <a:xfrm>
              <a:off x="1452" y="2568"/>
              <a:ext cx="209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349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en-US" dirty="0">
                  <a:latin typeface="VNI-Avo" pitchFamily="2" charset="0"/>
                </a:rPr>
                <a:t>E</a:t>
              </a:r>
            </a:p>
          </p:txBody>
        </p:sp>
        <p:sp>
          <p:nvSpPr>
            <p:cNvPr id="10272" name="Text Box 22"/>
            <p:cNvSpPr txBox="1">
              <a:spLocks noChangeArrowheads="1"/>
            </p:cNvSpPr>
            <p:nvPr/>
          </p:nvSpPr>
          <p:spPr bwMode="auto">
            <a:xfrm>
              <a:off x="744" y="2568"/>
              <a:ext cx="22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349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en-US">
                  <a:latin typeface="VNI-Avo" pitchFamily="2" charset="0"/>
                </a:rPr>
                <a:t>D</a:t>
              </a:r>
            </a:p>
          </p:txBody>
        </p:sp>
        <p:sp>
          <p:nvSpPr>
            <p:cNvPr id="10273" name="Text Box 23"/>
            <p:cNvSpPr txBox="1">
              <a:spLocks noChangeArrowheads="1"/>
            </p:cNvSpPr>
            <p:nvPr/>
          </p:nvSpPr>
          <p:spPr bwMode="auto">
            <a:xfrm>
              <a:off x="492" y="2028"/>
              <a:ext cx="413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349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en-US">
                  <a:latin typeface="VNI-Avo" pitchFamily="2" charset="0"/>
                </a:rPr>
                <a:t>24m</a:t>
              </a:r>
            </a:p>
          </p:txBody>
        </p:sp>
        <p:sp>
          <p:nvSpPr>
            <p:cNvPr id="10274" name="Text Box 24"/>
            <p:cNvSpPr txBox="1">
              <a:spLocks noChangeArrowheads="1"/>
            </p:cNvSpPr>
            <p:nvPr/>
          </p:nvSpPr>
          <p:spPr bwMode="auto">
            <a:xfrm>
              <a:off x="1500" y="1968"/>
              <a:ext cx="413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349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en-US">
                  <a:latin typeface="VNI-Avo" pitchFamily="2" charset="0"/>
                </a:rPr>
                <a:t>32m</a:t>
              </a:r>
            </a:p>
          </p:txBody>
        </p:sp>
        <p:sp>
          <p:nvSpPr>
            <p:cNvPr id="10275" name="Text Box 25"/>
            <p:cNvSpPr txBox="1">
              <a:spLocks noChangeArrowheads="1"/>
            </p:cNvSpPr>
            <p:nvPr/>
          </p:nvSpPr>
          <p:spPr bwMode="auto">
            <a:xfrm>
              <a:off x="2208" y="1824"/>
              <a:ext cx="18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349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en-US">
                  <a:latin typeface="VNI-Avo" pitchFamily="2" charset="0"/>
                </a:rPr>
                <a:t>x</a:t>
              </a:r>
            </a:p>
          </p:txBody>
        </p:sp>
      </p:grpSp>
      <p:sp>
        <p:nvSpPr>
          <p:cNvPr id="10244" name="Text Box 53"/>
          <p:cNvSpPr txBox="1">
            <a:spLocks noChangeArrowheads="1"/>
          </p:cNvSpPr>
          <p:nvPr/>
        </p:nvSpPr>
        <p:spPr bwMode="auto">
          <a:xfrm>
            <a:off x="288925" y="125413"/>
            <a:ext cx="2676525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400" b="1" u="sng">
                <a:solidFill>
                  <a:srgbClr val="0000FF"/>
                </a:solidFill>
                <a:latin typeface="Times New Roman" pitchFamily="18" charset="0"/>
              </a:rPr>
              <a:t>Vận dụng:</a:t>
            </a:r>
          </a:p>
        </p:txBody>
      </p:sp>
      <p:sp>
        <p:nvSpPr>
          <p:cNvPr id="36919" name="Text Box 55"/>
          <p:cNvSpPr txBox="1">
            <a:spLocks noChangeArrowheads="1"/>
          </p:cNvSpPr>
          <p:nvPr/>
        </p:nvSpPr>
        <p:spPr bwMode="auto">
          <a:xfrm>
            <a:off x="769938" y="1203325"/>
            <a:ext cx="2841625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dirty="0" err="1">
                <a:latin typeface="Times New Roman" pitchFamily="18" charset="0"/>
              </a:rPr>
              <a:t>Tứ</a:t>
            </a:r>
            <a:r>
              <a:rPr lang="en-US" altLang="en-US" sz="2800" dirty="0">
                <a:latin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</a:rPr>
              <a:t>giác</a:t>
            </a:r>
            <a:r>
              <a:rPr lang="en-US" altLang="en-US" sz="2800" dirty="0">
                <a:latin typeface="Times New Roman" pitchFamily="18" charset="0"/>
              </a:rPr>
              <a:t> ACHD </a:t>
            </a:r>
            <a:r>
              <a:rPr lang="vi-VN" altLang="en-US" sz="2800" dirty="0">
                <a:latin typeface="Times New Roman" pitchFamily="18" charset="0"/>
              </a:rPr>
              <a:t>có</a:t>
            </a:r>
            <a:r>
              <a:rPr lang="en-US" altLang="en-US" sz="2800" dirty="0"/>
              <a:t> </a:t>
            </a:r>
          </a:p>
        </p:txBody>
      </p:sp>
      <p:graphicFrame>
        <p:nvGraphicFramePr>
          <p:cNvPr id="36920" name="Object 56"/>
          <p:cNvGraphicFramePr>
            <a:graphicFrameLocks noChangeAspect="1"/>
          </p:cNvGraphicFramePr>
          <p:nvPr/>
        </p:nvGraphicFramePr>
        <p:xfrm>
          <a:off x="3535363" y="1250950"/>
          <a:ext cx="1635125" cy="476250"/>
        </p:xfrm>
        <a:graphic>
          <a:graphicData uri="http://schemas.openxmlformats.org/presentationml/2006/ole">
            <p:oleObj spid="_x0000_s4149" name="Equation" r:id="rId3" imgW="698197" imgH="203112" progId="Equation.DSMT4">
              <p:embed/>
            </p:oleObj>
          </a:graphicData>
        </a:graphic>
      </p:graphicFrame>
      <p:graphicFrame>
        <p:nvGraphicFramePr>
          <p:cNvPr id="36921" name="Object 57"/>
          <p:cNvGraphicFramePr>
            <a:graphicFrameLocks noChangeAspect="1"/>
          </p:cNvGraphicFramePr>
          <p:nvPr/>
        </p:nvGraphicFramePr>
        <p:xfrm>
          <a:off x="914400" y="1701800"/>
          <a:ext cx="1463675" cy="412750"/>
        </p:xfrm>
        <a:graphic>
          <a:graphicData uri="http://schemas.openxmlformats.org/presentationml/2006/ole">
            <p:oleObj spid="_x0000_s4150" name="Equation" r:id="rId4" imgW="685800" imgH="203200" progId="Equation.DSMT4">
              <p:embed/>
            </p:oleObj>
          </a:graphicData>
        </a:graphic>
      </p:graphicFrame>
      <p:sp>
        <p:nvSpPr>
          <p:cNvPr id="36922" name="Text Box 58"/>
          <p:cNvSpPr txBox="1">
            <a:spLocks noChangeArrowheads="1"/>
          </p:cNvSpPr>
          <p:nvPr/>
        </p:nvSpPr>
        <p:spPr bwMode="auto">
          <a:xfrm>
            <a:off x="107505" y="3087688"/>
            <a:ext cx="903649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dirty="0" smtClean="0">
                <a:latin typeface="Times New Roman" pitchFamily="18" charset="0"/>
              </a:rPr>
              <a:t>AB=BC</a:t>
            </a:r>
            <a:r>
              <a:rPr lang="vi-VN" altLang="en-US" sz="2800" dirty="0" smtClean="0">
                <a:latin typeface="Times New Roman" pitchFamily="18" charset="0"/>
              </a:rPr>
              <a:t>(gt) và BE // AD // CH (cmt)  </a:t>
            </a:r>
            <a:r>
              <a:rPr lang="vi-VN" altLang="en-US" sz="2800" dirty="0">
                <a:latin typeface="Times New Roman" pitchFamily="18" charset="0"/>
              </a:rPr>
              <a:t>nên DE =EH (định lý 3)</a:t>
            </a:r>
            <a:r>
              <a:rPr lang="en-US" altLang="en-US" sz="2800" dirty="0">
                <a:latin typeface="Times New Roman" pitchFamily="18" charset="0"/>
              </a:rPr>
              <a:t> </a:t>
            </a:r>
          </a:p>
        </p:txBody>
      </p:sp>
      <p:graphicFrame>
        <p:nvGraphicFramePr>
          <p:cNvPr id="36923" name="Object 59"/>
          <p:cNvGraphicFramePr>
            <a:graphicFrameLocks noChangeAspect="1"/>
          </p:cNvGraphicFramePr>
          <p:nvPr/>
        </p:nvGraphicFramePr>
        <p:xfrm>
          <a:off x="2403475" y="1708150"/>
          <a:ext cx="1335088" cy="360363"/>
        </p:xfrm>
        <a:graphic>
          <a:graphicData uri="http://schemas.openxmlformats.org/presentationml/2006/ole">
            <p:oleObj spid="_x0000_s4151" name="Equation" r:id="rId5" imgW="634449" imgH="164957" progId="Equation.DSMT4">
              <p:embed/>
            </p:oleObj>
          </a:graphicData>
        </a:graphic>
      </p:graphicFrame>
      <p:sp>
        <p:nvSpPr>
          <p:cNvPr id="10250" name="Text Box 67"/>
          <p:cNvSpPr txBox="1">
            <a:spLocks noChangeArrowheads="1"/>
          </p:cNvSpPr>
          <p:nvPr/>
        </p:nvSpPr>
        <p:spPr bwMode="auto">
          <a:xfrm>
            <a:off x="376238" y="619125"/>
            <a:ext cx="538162" cy="406400"/>
          </a:xfrm>
          <a:prstGeom prst="rect">
            <a:avLst/>
          </a:prstGeom>
          <a:solidFill>
            <a:srgbClr val="FFFF99"/>
          </a:solidFill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000" b="1">
                <a:solidFill>
                  <a:srgbClr val="A50021"/>
                </a:solidFill>
              </a:rPr>
              <a:t>?5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885825" y="3673475"/>
            <a:ext cx="7827963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pt-BR" sz="2800" dirty="0">
                <a:latin typeface="Times New Roman" pitchFamily="18" charset="0"/>
                <a:cs typeface="Times New Roman" pitchFamily="18" charset="0"/>
              </a:rPr>
              <a:t>BE là đường trung bình của hình thang ACHD. Theo định lí 4 ta có: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80" name="Picture 40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30338" y="4618038"/>
            <a:ext cx="5106987" cy="1423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" name="Text Box 55"/>
          <p:cNvSpPr txBox="1">
            <a:spLocks noChangeArrowheads="1"/>
          </p:cNvSpPr>
          <p:nvPr/>
        </p:nvSpPr>
        <p:spPr bwMode="auto">
          <a:xfrm>
            <a:off x="1095374" y="2549525"/>
            <a:ext cx="592489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dirty="0">
                <a:latin typeface="Times New Roman" pitchFamily="18" charset="0"/>
              </a:rPr>
              <a:t>ACHD </a:t>
            </a:r>
            <a:r>
              <a:rPr lang="vi-VN" altLang="en-US" sz="2800" dirty="0">
                <a:latin typeface="Times New Roman" pitchFamily="18" charset="0"/>
              </a:rPr>
              <a:t>là hình thang </a:t>
            </a:r>
            <a:r>
              <a:rPr lang="vi-VN" altLang="en-US" sz="2800" dirty="0" smtClean="0">
                <a:latin typeface="Times New Roman" pitchFamily="18" charset="0"/>
              </a:rPr>
              <a:t>(AD // </a:t>
            </a:r>
            <a:r>
              <a:rPr lang="vi-VN" altLang="en-US" sz="2800" dirty="0">
                <a:latin typeface="Times New Roman" pitchFamily="18" charset="0"/>
              </a:rPr>
              <a:t>CH) </a:t>
            </a:r>
            <a:r>
              <a:rPr lang="vi-VN" altLang="en-US" sz="2800" dirty="0" smtClean="0">
                <a:latin typeface="Times New Roman" pitchFamily="18" charset="0"/>
              </a:rPr>
              <a:t>có:</a:t>
            </a:r>
            <a:r>
              <a:rPr lang="en-US" altLang="en-US" sz="2800" dirty="0" smtClean="0"/>
              <a:t> </a:t>
            </a:r>
            <a:endParaRPr lang="en-US" altLang="en-US" sz="2800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431800" y="2168525"/>
          <a:ext cx="590550" cy="442913"/>
        </p:xfrm>
        <a:graphic>
          <a:graphicData uri="http://schemas.openxmlformats.org/presentationml/2006/ole">
            <p:oleObj spid="_x0000_s4152" name="Equation" r:id="rId7" imgW="203024" imgH="152268" progId="Equation.DSMT4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452438" y="2584450"/>
          <a:ext cx="590550" cy="442913"/>
        </p:xfrm>
        <a:graphic>
          <a:graphicData uri="http://schemas.openxmlformats.org/presentationml/2006/ole">
            <p:oleObj spid="_x0000_s4153" name="Equation" r:id="rId8" imgW="203024" imgH="152268" progId="Equation.DSMT4">
              <p:embed/>
            </p:oleObj>
          </a:graphicData>
        </a:graphic>
      </p:graphicFrame>
      <p:sp>
        <p:nvSpPr>
          <p:cNvPr id="43" name="Text Box 55"/>
          <p:cNvSpPr txBox="1">
            <a:spLocks noChangeArrowheads="1"/>
          </p:cNvSpPr>
          <p:nvPr/>
        </p:nvSpPr>
        <p:spPr bwMode="auto">
          <a:xfrm>
            <a:off x="892175" y="2117725"/>
            <a:ext cx="374015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vi-VN" altLang="en-US" sz="2800" dirty="0">
                <a:latin typeface="Times New Roman" pitchFamily="18" charset="0"/>
              </a:rPr>
              <a:t>AD // BE // CH  </a:t>
            </a:r>
            <a:r>
              <a:rPr lang="en-US" altLang="en-US" sz="2800" dirty="0" smtClean="0"/>
              <a:t> </a:t>
            </a:r>
            <a:endParaRPr lang="en-US" altLang="en-US" sz="2800" dirty="0"/>
          </a:p>
        </p:txBody>
      </p:sp>
      <p:pic>
        <p:nvPicPr>
          <p:cNvPr id="36" name="Picture 104" descr="viet3"/>
          <p:cNvPicPr>
            <a:picLocks noChangeAspect="1" noChangeArrowheads="1" noCrop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876800" y="161945"/>
            <a:ext cx="609600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202583904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69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69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69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69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369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02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02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919" grpId="0"/>
      <p:bldP spid="36922" grpId="0"/>
      <p:bldP spid="3" grpId="0"/>
      <p:bldP spid="40" grpId="0"/>
      <p:bldP spid="4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ext Box 2"/>
          <p:cNvSpPr txBox="1">
            <a:spLocks noChangeArrowheads="1"/>
          </p:cNvSpPr>
          <p:nvPr/>
        </p:nvSpPr>
        <p:spPr bwMode="auto">
          <a:xfrm>
            <a:off x="414338" y="444500"/>
            <a:ext cx="8440737" cy="1384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1" u="sng">
                <a:solidFill>
                  <a:srgbClr val="FF0000"/>
                </a:solidFill>
                <a:latin typeface="Times New Roman" pitchFamily="18" charset="0"/>
              </a:rPr>
              <a:t>Bài tập 1</a:t>
            </a:r>
            <a:r>
              <a:rPr lang="en-US" altLang="en-US" sz="2400" b="1">
                <a:solidFill>
                  <a:srgbClr val="FF0000"/>
                </a:solidFill>
                <a:latin typeface="Times New Roman" pitchFamily="18" charset="0"/>
              </a:rPr>
              <a:t>: Chọn câu đúng</a:t>
            </a:r>
            <a:endParaRPr lang="en-US" altLang="en-US" sz="2400" b="1">
              <a:latin typeface="Times New Roman" pitchFamily="18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altLang="en-US" sz="2400" b="1">
                <a:latin typeface="Times New Roman" pitchFamily="18" charset="0"/>
              </a:rPr>
              <a:t>1. Đường trung bình của hình thang là đoạn thẳng </a:t>
            </a:r>
            <a:r>
              <a:rPr lang="vi-VN" altLang="en-US" sz="2400" b="1">
                <a:latin typeface="Times New Roman" pitchFamily="18" charset="0"/>
              </a:rPr>
              <a:t>nối</a:t>
            </a:r>
            <a:r>
              <a:rPr lang="en-US" altLang="en-US" sz="2400" b="1">
                <a:latin typeface="Times New Roman" pitchFamily="18" charset="0"/>
              </a:rPr>
              <a:t> trung điểm hai cạnh bên của hình thang.</a:t>
            </a:r>
          </a:p>
        </p:txBody>
      </p:sp>
      <p:sp>
        <p:nvSpPr>
          <p:cNvPr id="57367" name="Text Box 23"/>
          <p:cNvSpPr txBox="1">
            <a:spLocks noChangeArrowheads="1"/>
          </p:cNvSpPr>
          <p:nvPr/>
        </p:nvSpPr>
        <p:spPr bwMode="auto">
          <a:xfrm>
            <a:off x="352425" y="1793875"/>
            <a:ext cx="8767763" cy="830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Clr>
                <a:schemeClr val="tx1"/>
              </a:buClr>
            </a:pPr>
            <a:r>
              <a:rPr lang="en-US" altLang="en-US" sz="2400" b="1">
                <a:latin typeface="Times New Roman" pitchFamily="18" charset="0"/>
              </a:rPr>
              <a:t>2. Đường trung bình của hình thang song song với hai đáy và bằng n</a:t>
            </a:r>
            <a:r>
              <a:rPr lang="vi-VN" altLang="en-US" sz="2400" b="1">
                <a:latin typeface="Times New Roman" pitchFamily="18" charset="0"/>
              </a:rPr>
              <a:t>ử</a:t>
            </a:r>
            <a:r>
              <a:rPr lang="en-US" altLang="en-US" sz="2400" b="1">
                <a:latin typeface="Times New Roman" pitchFamily="18" charset="0"/>
              </a:rPr>
              <a:t>a tổng hai đáy.</a:t>
            </a:r>
          </a:p>
        </p:txBody>
      </p:sp>
      <p:sp>
        <p:nvSpPr>
          <p:cNvPr id="57402" name="Text Box 58"/>
          <p:cNvSpPr txBox="1">
            <a:spLocks noChangeArrowheads="1"/>
          </p:cNvSpPr>
          <p:nvPr/>
        </p:nvSpPr>
        <p:spPr bwMode="auto">
          <a:xfrm>
            <a:off x="515938" y="3357563"/>
            <a:ext cx="71675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1">
                <a:latin typeface="Times New Roman" pitchFamily="18" charset="0"/>
              </a:rPr>
              <a:t>4. Mỗi hình thang chỉ có một đường trung bình.</a:t>
            </a:r>
          </a:p>
        </p:txBody>
      </p:sp>
      <p:sp>
        <p:nvSpPr>
          <p:cNvPr id="57408" name="Rectangle 64"/>
          <p:cNvSpPr>
            <a:spLocks noChangeArrowheads="1"/>
          </p:cNvSpPr>
          <p:nvPr/>
        </p:nvSpPr>
        <p:spPr bwMode="auto">
          <a:xfrm>
            <a:off x="360363" y="2574925"/>
            <a:ext cx="7940675" cy="830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 b="1">
                <a:latin typeface="Times New Roman" pitchFamily="18" charset="0"/>
              </a:rPr>
              <a:t>3. Đường trung bình của hình thang đi qua trung điểm hai </a:t>
            </a:r>
            <a:endParaRPr lang="vi-VN" altLang="en-US" sz="2400" b="1">
              <a:latin typeface="Times New Roman" pitchFamily="18" charset="0"/>
            </a:endParaRPr>
          </a:p>
          <a:p>
            <a:r>
              <a:rPr lang="vi-VN" altLang="en-US" sz="2400" b="1">
                <a:latin typeface="Times New Roman" pitchFamily="18" charset="0"/>
              </a:rPr>
              <a:t> cạnh đáy</a:t>
            </a:r>
            <a:r>
              <a:rPr lang="en-US" altLang="en-US" sz="2400" b="1">
                <a:latin typeface="Times New Roman" pitchFamily="18" charset="0"/>
              </a:rPr>
              <a:t> của hình thang.</a:t>
            </a:r>
          </a:p>
        </p:txBody>
      </p:sp>
      <p:sp>
        <p:nvSpPr>
          <p:cNvPr id="39" name="Oval 18"/>
          <p:cNvSpPr>
            <a:spLocks noChangeArrowheads="1"/>
          </p:cNvSpPr>
          <p:nvPr/>
        </p:nvSpPr>
        <p:spPr bwMode="auto">
          <a:xfrm>
            <a:off x="231775" y="984250"/>
            <a:ext cx="568325" cy="4572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SG" altLang="en-US" sz="2400" b="1">
              <a:solidFill>
                <a:srgbClr val="0000FF"/>
              </a:solidFill>
            </a:endParaRPr>
          </a:p>
        </p:txBody>
      </p:sp>
      <p:sp>
        <p:nvSpPr>
          <p:cNvPr id="43" name="Oval 18"/>
          <p:cNvSpPr>
            <a:spLocks noChangeArrowheads="1"/>
          </p:cNvSpPr>
          <p:nvPr/>
        </p:nvSpPr>
        <p:spPr bwMode="auto">
          <a:xfrm>
            <a:off x="246063" y="1776413"/>
            <a:ext cx="569912" cy="4572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SG" altLang="en-US" sz="2400" b="1">
              <a:solidFill>
                <a:srgbClr val="0000FF"/>
              </a:solidFill>
            </a:endParaRPr>
          </a:p>
        </p:txBody>
      </p:sp>
      <p:sp>
        <p:nvSpPr>
          <p:cNvPr id="44" name="Oval 18"/>
          <p:cNvSpPr>
            <a:spLocks noChangeArrowheads="1"/>
          </p:cNvSpPr>
          <p:nvPr/>
        </p:nvSpPr>
        <p:spPr bwMode="auto">
          <a:xfrm>
            <a:off x="398463" y="3398838"/>
            <a:ext cx="569912" cy="4572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SG" altLang="en-US" sz="2400" b="1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16430491"/>
      </p:ext>
    </p:extLst>
  </p:cSld>
  <p:clrMapOvr>
    <a:masterClrMapping/>
  </p:clrMapOvr>
  <p:transition spd="med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1000"/>
                                        <p:tgtEl>
                                          <p:spTgt spid="573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1000"/>
                                        <p:tgtEl>
                                          <p:spTgt spid="573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7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574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57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6" grpId="0" build="allAtOnce"/>
      <p:bldP spid="57367" grpId="0"/>
      <p:bldP spid="57402" grpId="0"/>
      <p:bldP spid="57408" grpId="0"/>
      <p:bldP spid="39" grpId="0" animBg="1"/>
      <p:bldP spid="43" grpId="0" animBg="1"/>
      <p:bldP spid="4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Giải bài 28 trang 80 Toán 8 Tập 1 | Giải bài tập Toán 8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508104" y="133518"/>
            <a:ext cx="3635896" cy="2455237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/>
          <p:cNvSpPr txBox="1"/>
          <p:nvPr/>
        </p:nvSpPr>
        <p:spPr>
          <a:xfrm>
            <a:off x="179512" y="44624"/>
            <a:ext cx="2952328" cy="461665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vi-VN" sz="2400" dirty="0" smtClean="0"/>
              <a:t>BÀI 28/ 80 sgk</a:t>
            </a:r>
            <a:r>
              <a:rPr lang="vi-VN" dirty="0" smtClean="0"/>
              <a:t>: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63880" y="476672"/>
            <a:ext cx="4780348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2400" b="1" dirty="0"/>
              <a:t>a) </a:t>
            </a:r>
            <a:r>
              <a:rPr lang="en-US" sz="2400" b="1" dirty="0" err="1"/>
              <a:t>Chứng</a:t>
            </a:r>
            <a:r>
              <a:rPr lang="en-US" sz="2400" b="1" dirty="0"/>
              <a:t> minh </a:t>
            </a:r>
            <a:r>
              <a:rPr lang="en-US" sz="2400" b="1" dirty="0" err="1"/>
              <a:t>rằng</a:t>
            </a:r>
            <a:r>
              <a:rPr lang="en-US" sz="2400" b="1" dirty="0"/>
              <a:t> AK = KC, BI = ID.</a:t>
            </a:r>
          </a:p>
        </p:txBody>
      </p:sp>
      <p:sp>
        <p:nvSpPr>
          <p:cNvPr id="10" name="Rectangle 9"/>
          <p:cNvSpPr/>
          <p:nvPr/>
        </p:nvSpPr>
        <p:spPr>
          <a:xfrm>
            <a:off x="179472" y="2564904"/>
            <a:ext cx="63007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/>
              <a:t>ΔABC </a:t>
            </a:r>
            <a:r>
              <a:rPr lang="en-US" sz="2400" b="1" dirty="0" err="1" smtClean="0"/>
              <a:t>có</a:t>
            </a:r>
            <a:r>
              <a:rPr lang="en-US" sz="2400" b="1" dirty="0" smtClean="0"/>
              <a:t> BF = FC (</a:t>
            </a:r>
            <a:r>
              <a:rPr lang="en-US" sz="2400" b="1" dirty="0" err="1" smtClean="0"/>
              <a:t>gt</a:t>
            </a:r>
            <a:r>
              <a:rPr lang="en-US" sz="2400" b="1" dirty="0" smtClean="0"/>
              <a:t>) </a:t>
            </a:r>
            <a:r>
              <a:rPr lang="en-US" sz="2400" b="1" dirty="0" err="1" smtClean="0"/>
              <a:t>và</a:t>
            </a:r>
            <a:r>
              <a:rPr lang="en-US" sz="2400" b="1" dirty="0" smtClean="0"/>
              <a:t> FK // AB (</a:t>
            </a:r>
            <a:r>
              <a:rPr lang="en-US" sz="2400" b="1" dirty="0" err="1" smtClean="0"/>
              <a:t>cmt</a:t>
            </a:r>
            <a:r>
              <a:rPr lang="en-US" sz="2400" b="1" dirty="0" smtClean="0"/>
              <a:t>) ⇒ AK = KC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63880" y="1004535"/>
            <a:ext cx="534422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err="1"/>
              <a:t>Hình</a:t>
            </a:r>
            <a:r>
              <a:rPr lang="en-US" sz="2400" b="1" dirty="0"/>
              <a:t> </a:t>
            </a:r>
            <a:r>
              <a:rPr lang="en-US" sz="2400" b="1" dirty="0" err="1"/>
              <a:t>thang</a:t>
            </a:r>
            <a:r>
              <a:rPr lang="en-US" sz="2400" b="1" dirty="0"/>
              <a:t> ABCD </a:t>
            </a:r>
            <a:r>
              <a:rPr lang="en-US" sz="2400" b="1" dirty="0" err="1"/>
              <a:t>có</a:t>
            </a:r>
            <a:r>
              <a:rPr lang="en-US" sz="2400" b="1" dirty="0"/>
              <a:t> EA = ED, FB = FC (</a:t>
            </a:r>
            <a:r>
              <a:rPr lang="en-US" sz="2400" b="1" dirty="0" err="1"/>
              <a:t>gt</a:t>
            </a:r>
            <a:r>
              <a:rPr lang="en-US" sz="2400" b="1" dirty="0"/>
              <a:t>)</a:t>
            </a:r>
          </a:p>
          <a:p>
            <a:r>
              <a:rPr lang="en-US" sz="2400" b="1" dirty="0"/>
              <a:t>⇒ EF </a:t>
            </a:r>
            <a:r>
              <a:rPr lang="en-US" sz="2400" b="1" dirty="0" err="1"/>
              <a:t>là</a:t>
            </a:r>
            <a:r>
              <a:rPr lang="en-US" sz="2400" b="1" dirty="0"/>
              <a:t> </a:t>
            </a:r>
            <a:r>
              <a:rPr lang="en-US" sz="2400" b="1" dirty="0" err="1"/>
              <a:t>đường</a:t>
            </a:r>
            <a:r>
              <a:rPr lang="en-US" sz="2400" b="1" dirty="0"/>
              <a:t> </a:t>
            </a:r>
            <a:r>
              <a:rPr lang="en-US" sz="2400" b="1" dirty="0" err="1"/>
              <a:t>trung</a:t>
            </a:r>
            <a:r>
              <a:rPr lang="en-US" sz="2400" b="1" dirty="0"/>
              <a:t> </a:t>
            </a:r>
            <a:r>
              <a:rPr lang="en-US" sz="2400" b="1" dirty="0" err="1"/>
              <a:t>bình</a:t>
            </a:r>
            <a:r>
              <a:rPr lang="en-US" sz="2400" b="1" dirty="0"/>
              <a:t> </a:t>
            </a:r>
            <a:r>
              <a:rPr lang="en-US" sz="2400" b="1" dirty="0" err="1"/>
              <a:t>của</a:t>
            </a:r>
            <a:r>
              <a:rPr lang="en-US" sz="2400" b="1" dirty="0"/>
              <a:t> </a:t>
            </a:r>
            <a:r>
              <a:rPr lang="en-US" sz="2400" b="1" dirty="0" err="1"/>
              <a:t>hình</a:t>
            </a:r>
            <a:r>
              <a:rPr lang="en-US" sz="2400" b="1" dirty="0"/>
              <a:t> </a:t>
            </a:r>
            <a:r>
              <a:rPr lang="en-US" sz="2400" b="1" dirty="0" err="1"/>
              <a:t>thang</a:t>
            </a:r>
            <a:r>
              <a:rPr lang="en-US" sz="2400" b="1" dirty="0"/>
              <a:t> ABCD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79512" y="2132856"/>
            <a:ext cx="503695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/>
              <a:t>⇒ EF // AB // CD  ⇒ FK // AB</a:t>
            </a:r>
            <a:r>
              <a:rPr lang="vi-VN" sz="2400" b="1" dirty="0"/>
              <a:t>, </a:t>
            </a:r>
            <a:r>
              <a:rPr lang="en-US" sz="2400" b="1" dirty="0"/>
              <a:t>EI // AB</a:t>
            </a:r>
          </a:p>
        </p:txBody>
      </p:sp>
      <p:sp>
        <p:nvSpPr>
          <p:cNvPr id="14" name="Rectangle 13"/>
          <p:cNvSpPr/>
          <p:nvPr/>
        </p:nvSpPr>
        <p:spPr>
          <a:xfrm>
            <a:off x="76200" y="5229200"/>
            <a:ext cx="896029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2400" b="1" dirty="0" smtClean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EF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trung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bình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thang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ABCD</a:t>
            </a:r>
            <a:r>
              <a:rPr lang="vi-VN" sz="2400" b="1" dirty="0" smtClean="0">
                <a:latin typeface="Times New Roman" pitchFamily="18" charset="0"/>
                <a:cs typeface="Times New Roman" pitchFamily="18" charset="0"/>
              </a:rPr>
              <a:t> (cmt)</a:t>
            </a: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⇒ EF = (AB + CD)</a:t>
            </a:r>
            <a:r>
              <a:rPr lang="vi-VN" sz="24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2 = (6 + 10)</a:t>
            </a:r>
            <a:r>
              <a:rPr lang="vi-VN" sz="24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2 = 8cm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76200" y="3284984"/>
            <a:ext cx="7880176" cy="4616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b) Cho AB = 6cm, CD = 10cm.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EI, KF, IK.</a:t>
            </a:r>
          </a:p>
        </p:txBody>
      </p:sp>
      <p:sp>
        <p:nvSpPr>
          <p:cNvPr id="16" name="Rectangle 15"/>
          <p:cNvSpPr/>
          <p:nvPr/>
        </p:nvSpPr>
        <p:spPr>
          <a:xfrm>
            <a:off x="35496" y="3750131"/>
            <a:ext cx="9001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+ ΔABD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AE = ED, DI =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IB</a:t>
            </a:r>
            <a:r>
              <a:rPr lang="vi-VN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⇒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EI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trung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bình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ΔABD</a:t>
            </a:r>
            <a:r>
              <a:rPr lang="vi-VN" sz="24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⇒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EI = AB</a:t>
            </a:r>
            <a:r>
              <a:rPr lang="vi-VN" sz="2400" b="1" dirty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2 = 6</a:t>
            </a:r>
            <a:r>
              <a:rPr lang="vi-VN" sz="2400" b="1" dirty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2 = 3(cm)</a:t>
            </a:r>
          </a:p>
        </p:txBody>
      </p:sp>
      <p:sp>
        <p:nvSpPr>
          <p:cNvPr id="17" name="Rectangle 16"/>
          <p:cNvSpPr/>
          <p:nvPr/>
        </p:nvSpPr>
        <p:spPr>
          <a:xfrm>
            <a:off x="35496" y="4470211"/>
            <a:ext cx="9001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+ ΔABC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CF = BF, CK = AK</a:t>
            </a:r>
          </a:p>
          <a:p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⇒ KF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trung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bình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ΔABC⇒ KF = AB </a:t>
            </a:r>
            <a:r>
              <a:rPr lang="vi-VN" sz="2400" b="1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2 = 6</a:t>
            </a:r>
            <a:r>
              <a:rPr lang="vi-VN" sz="2400" b="1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2 = 3cm</a:t>
            </a:r>
          </a:p>
        </p:txBody>
      </p:sp>
      <p:sp>
        <p:nvSpPr>
          <p:cNvPr id="18" name="Rectangle 17"/>
          <p:cNvSpPr/>
          <p:nvPr/>
        </p:nvSpPr>
        <p:spPr>
          <a:xfrm>
            <a:off x="197768" y="5910371"/>
            <a:ext cx="646246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: EI + IK + KF = EF</a:t>
            </a:r>
          </a:p>
          <a:p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⇒ IK = EF – EI – KF = 8 – 3 – 3 = 2cm</a:t>
            </a:r>
          </a:p>
        </p:txBody>
      </p:sp>
      <p:sp>
        <p:nvSpPr>
          <p:cNvPr id="19" name="Rectangle 18"/>
          <p:cNvSpPr/>
          <p:nvPr/>
        </p:nvSpPr>
        <p:spPr>
          <a:xfrm>
            <a:off x="150470" y="2924944"/>
            <a:ext cx="687528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/>
              <a:t>Δ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ABD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AE = ED (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gt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EI // AB (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cmt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) ⇒ BI = ID</a:t>
            </a:r>
          </a:p>
        </p:txBody>
      </p:sp>
      <p:pic>
        <p:nvPicPr>
          <p:cNvPr id="20" name="Picture 104" descr="viet3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711488" y="-10264"/>
            <a:ext cx="609600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836848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0" grpId="0"/>
      <p:bldP spid="11" grpId="0"/>
      <p:bldP spid="12" grpId="0"/>
      <p:bldP spid="14" grpId="0"/>
      <p:bldP spid="15" grpId="0" animBg="1"/>
      <p:bldP spid="16" grpId="0"/>
      <p:bldP spid="17" grpId="0"/>
      <p:bldP spid="18" grpId="0"/>
      <p:bldP spid="19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408</TotalTime>
  <Words>914</Words>
  <Application>Microsoft Office PowerPoint</Application>
  <PresentationFormat>On-screen Show (4:3)</PresentationFormat>
  <Paragraphs>140</Paragraphs>
  <Slides>12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Office Theme</vt:lpstr>
      <vt:lpstr>Equation</vt:lpstr>
      <vt:lpstr>Kiểm tra bài cũ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Kiểm tra bài cũ</dc:title>
  <dc:creator>Admin</dc:creator>
  <cp:lastModifiedBy>SONY</cp:lastModifiedBy>
  <cp:revision>18</cp:revision>
  <dcterms:created xsi:type="dcterms:W3CDTF">2021-09-25T03:30:39Z</dcterms:created>
  <dcterms:modified xsi:type="dcterms:W3CDTF">2021-10-12T00:33:20Z</dcterms:modified>
</cp:coreProperties>
</file>