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59" r:id="rId4"/>
    <p:sldId id="264" r:id="rId5"/>
    <p:sldId id="260" r:id="rId6"/>
    <p:sldId id="261" r:id="rId7"/>
    <p:sldId id="265" r:id="rId8"/>
    <p:sldId id="266" r:id="rId9"/>
    <p:sldId id="267" r:id="rId10"/>
    <p:sldId id="268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4AF-2A9F-425C-8AB6-A0B6B43A0612}" type="datetimeFigureOut">
              <a:rPr lang="en-US" smtClean="0"/>
              <a:t>26-Sep-21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3AB6-8288-42D0-AD1E-4FA70B14A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14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4AF-2A9F-425C-8AB6-A0B6B43A0612}" type="datetimeFigureOut">
              <a:rPr lang="en-US" smtClean="0"/>
              <a:t>26-Sep-21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3AB6-8288-42D0-AD1E-4FA70B14A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1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4AF-2A9F-425C-8AB6-A0B6B43A0612}" type="datetimeFigureOut">
              <a:rPr lang="en-US" smtClean="0"/>
              <a:t>26-Sep-21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3AB6-8288-42D0-AD1E-4FA70B14A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3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4AF-2A9F-425C-8AB6-A0B6B43A0612}" type="datetimeFigureOut">
              <a:rPr lang="en-US" smtClean="0"/>
              <a:t>26-Sep-21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3AB6-8288-42D0-AD1E-4FA70B14A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8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4AF-2A9F-425C-8AB6-A0B6B43A0612}" type="datetimeFigureOut">
              <a:rPr lang="en-US" smtClean="0"/>
              <a:t>26-Sep-21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3AB6-8288-42D0-AD1E-4FA70B14A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85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4AF-2A9F-425C-8AB6-A0B6B43A0612}" type="datetimeFigureOut">
              <a:rPr lang="en-US" smtClean="0"/>
              <a:t>26-Sep-21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3AB6-8288-42D0-AD1E-4FA70B14A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82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4AF-2A9F-425C-8AB6-A0B6B43A0612}" type="datetimeFigureOut">
              <a:rPr lang="en-US" smtClean="0"/>
              <a:t>26-Sep-21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3AB6-8288-42D0-AD1E-4FA70B14A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51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4AF-2A9F-425C-8AB6-A0B6B43A0612}" type="datetimeFigureOut">
              <a:rPr lang="en-US" smtClean="0"/>
              <a:t>26-Sep-21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3AB6-8288-42D0-AD1E-4FA70B14A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92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4AF-2A9F-425C-8AB6-A0B6B43A0612}" type="datetimeFigureOut">
              <a:rPr lang="en-US" smtClean="0"/>
              <a:t>26-Sep-21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3AB6-8288-42D0-AD1E-4FA70B14A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99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4AF-2A9F-425C-8AB6-A0B6B43A0612}" type="datetimeFigureOut">
              <a:rPr lang="en-US" smtClean="0"/>
              <a:t>26-Sep-21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3AB6-8288-42D0-AD1E-4FA70B14A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67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4AF-2A9F-425C-8AB6-A0B6B43A0612}" type="datetimeFigureOut">
              <a:rPr lang="en-US" smtClean="0"/>
              <a:t>26-Sep-21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3AB6-8288-42D0-AD1E-4FA70B14A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6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614AF-2A9F-425C-8AB6-A0B6B43A0612}" type="datetimeFigureOut">
              <a:rPr lang="en-US" smtClean="0"/>
              <a:t>26-Sep-21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E3AB6-8288-42D0-AD1E-4FA70B14A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9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png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5.png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6.png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7.png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015340"/>
            <a:ext cx="7772400" cy="19812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LUYỆN </a:t>
            </a:r>
            <a:r>
              <a:rPr lang="en-US" sz="6600" b="1" dirty="0">
                <a:solidFill>
                  <a:schemeClr val="bg1"/>
                </a:solidFill>
              </a:rPr>
              <a:t>TẬP </a:t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ĐƯỜNG TRUNG BÌNH CỦA TAM GIÁC, </a:t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CỦA HÌNH THANG</a:t>
            </a:r>
          </a:p>
        </p:txBody>
      </p:sp>
    </p:spTree>
    <p:extLst>
      <p:ext uri="{BB962C8B-B14F-4D97-AF65-F5344CB8AC3E}">
        <p14:creationId xmlns:p14="http://schemas.microsoft.com/office/powerpoint/2010/main" val="281626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96885" y="1514069"/>
            <a:ext cx="5848422" cy="140559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   ABC,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BC.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BD = AB.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DM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AC.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AK = 2KC</a:t>
            </a:r>
            <a:endParaRPr lang="en-US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8423" y="370582"/>
            <a:ext cx="851649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LUYỆN </a:t>
            </a:r>
            <a:r>
              <a:rPr lang="en-US" sz="3200" b="1" dirty="0">
                <a:solidFill>
                  <a:schemeClr val="bg1"/>
                </a:solidFill>
              </a:rPr>
              <a:t>TẬP ĐƯỜNG TRUNG BÌNH CỦA TAM GIÁC,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CỦA HÌNH THANG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520844"/>
              </p:ext>
            </p:extLst>
          </p:nvPr>
        </p:nvGraphicFramePr>
        <p:xfrm>
          <a:off x="1792194" y="1522132"/>
          <a:ext cx="279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279360" imgH="317160" progId="Equation.DSMT4">
                  <p:embed/>
                </p:oleObj>
              </mc:Choice>
              <mc:Fallback>
                <p:oleObj name="Equation" r:id="rId3" imgW="27936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2194" y="1522132"/>
                        <a:ext cx="2794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667000" y="1447800"/>
            <a:ext cx="7467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252882" y="1680882"/>
            <a:ext cx="0" cy="517711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322120" y="6051700"/>
            <a:ext cx="15905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 = 2KC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903369" y="5518481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⇓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90786" y="5077595"/>
            <a:ext cx="1899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 = HK = KC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83171" y="4692648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⇓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097" y="3329369"/>
            <a:ext cx="4175098" cy="352863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645914" y="1775953"/>
                <a:ext cx="2768900" cy="5132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>
                    <a:solidFill>
                      <a:schemeClr val="bg1"/>
                    </a:solidFill>
                  </a:rPr>
                  <a:t>Kẻ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BH // DK (H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∊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 AC)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5914" y="1775953"/>
                <a:ext cx="2768900" cy="513282"/>
              </a:xfrm>
              <a:prstGeom prst="rect">
                <a:avLst/>
              </a:prstGeom>
              <a:blipFill rotWithShape="0">
                <a:blip r:embed="rId6"/>
                <a:stretch>
                  <a:fillRect l="-3304" r="-2643" b="-24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236278" y="4367854"/>
                <a:ext cx="3370836" cy="459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⏟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𝐀𝐇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𝐇𝐊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                      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𝐇𝐊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𝐊𝐂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groupChr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78" y="4367854"/>
                <a:ext cx="3370836" cy="459293"/>
              </a:xfrm>
              <a:prstGeom prst="rect">
                <a:avLst/>
              </a:prstGeom>
              <a:blipFill rotWithShape="0">
                <a:blip r:embed="rId7"/>
                <a:stretch>
                  <a:fillRect r="-5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6252882" y="3680747"/>
            <a:ext cx="31346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Xét</a:t>
            </a:r>
            <a:r>
              <a:rPr lang="en-US" sz="2000" dirty="0" smtClean="0">
                <a:solidFill>
                  <a:schemeClr val="bg1"/>
                </a:solidFill>
              </a:rPr>
              <a:t> ∆ADK, BA = BD, BH // DK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02054" y="4024497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⇓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134600" y="3935428"/>
            <a:ext cx="474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⇓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740257" y="3319105"/>
            <a:ext cx="3330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Xét</a:t>
            </a:r>
            <a:r>
              <a:rPr lang="en-US" sz="2000" dirty="0" smtClean="0">
                <a:solidFill>
                  <a:schemeClr val="bg1"/>
                </a:solidFill>
              </a:rPr>
              <a:t> ∆BHC, BM = MC, MK // BH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65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3" grpId="0"/>
      <p:bldP spid="16" grpId="0"/>
      <p:bldP spid="18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198" y="1588168"/>
            <a:ext cx="7620001" cy="2362200"/>
          </a:xfrm>
        </p:spPr>
        <p:txBody>
          <a:bodyPr>
            <a:noAutofit/>
          </a:bodyPr>
          <a:lstStyle/>
          <a:p>
            <a:pPr algn="l"/>
            <a:r>
              <a:rPr lang="en-US" sz="3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30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3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3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ABCD (AB // CD) </a:t>
            </a:r>
            <a:r>
              <a:rPr lang="en-US" sz="30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I, J </a:t>
            </a:r>
            <a:r>
              <a:rPr lang="en-US" sz="30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3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AD, BC. </a:t>
            </a:r>
            <a:r>
              <a:rPr lang="en-US" sz="30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AH </a:t>
            </a:r>
            <a:r>
              <a:rPr lang="en-US" sz="30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DH = 6cm, HC = 30cm. </a:t>
            </a:r>
            <a:r>
              <a:rPr lang="en-US" sz="30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3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27483" y="370582"/>
            <a:ext cx="3238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NHIỆM VỤ Ở NHÀ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537" y="3753854"/>
            <a:ext cx="4694072" cy="2666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2667000" y="1447800"/>
            <a:ext cx="7467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19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727662" y="1447800"/>
                <a:ext cx="7620001" cy="2362200"/>
              </a:xfrm>
            </p:spPr>
            <p:txBody>
              <a:bodyPr>
                <a:noAutofit/>
              </a:bodyPr>
              <a:lstStyle/>
              <a:p>
                <a:r>
                  <a:rPr lang="en-US" sz="3000" b="1" i="1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Bài</a:t>
                </a:r>
                <a:r>
                  <a:rPr lang="en-US" sz="3000" b="1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000" b="1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3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Cho </a:t>
                </a:r>
                <a:r>
                  <a:rPr lang="en-US" sz="3000" b="1" i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3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1" i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thang</a:t>
                </a:r>
                <a:r>
                  <a:rPr lang="en-US" sz="3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1" i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cân</a:t>
                </a:r>
                <a:r>
                  <a:rPr lang="en-US" sz="3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ABCD (AB // CD) </a:t>
                </a:r>
                <a:r>
                  <a:rPr lang="en-US" sz="3000" b="1" i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0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𝐂</m:t>
                        </m:r>
                      </m:e>
                    </m:acc>
                    <m:r>
                      <a:rPr lang="en-US" sz="3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3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𝟔𝟎</m:t>
                        </m:r>
                      </m:e>
                      <m:sup>
                        <m:r>
                          <a:rPr lang="en-US" sz="3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3000" b="1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, BD </a:t>
                </a:r>
                <a:r>
                  <a:rPr lang="en-US" sz="3000" b="1" i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1" i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3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1" i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3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1" i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giác</a:t>
                </a:r>
                <a:r>
                  <a:rPr lang="en-US" sz="3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1" i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3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1" i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3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D, EF </a:t>
                </a:r>
                <a:r>
                  <a:rPr lang="en-US" sz="3000" b="1" i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1" i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sz="3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1" i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trung</a:t>
                </a:r>
                <a:r>
                  <a:rPr lang="en-US" sz="3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1" i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bình</a:t>
                </a:r>
                <a:r>
                  <a:rPr lang="en-US" sz="3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1" i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3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1" i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3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1" i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thang</a:t>
                </a:r>
                <a:r>
                  <a:rPr lang="en-US" sz="3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ABCD. </a:t>
                </a:r>
                <a:r>
                  <a:rPr lang="en-US" sz="3000" b="1" i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3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EF </a:t>
                </a:r>
                <a:r>
                  <a:rPr lang="en-US" sz="3000" b="1" i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biết</a:t>
                </a:r>
                <a:r>
                  <a:rPr lang="en-US" sz="3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AD = 3cm, BD = 4cm.</a:t>
                </a:r>
                <a:br>
                  <a:rPr lang="en-US" sz="3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3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27662" y="1447800"/>
                <a:ext cx="7620001" cy="2362200"/>
              </a:xfrm>
              <a:blipFill rotWithShape="0">
                <a:blip r:embed="rId2"/>
                <a:stretch>
                  <a:fillRect l="-1840" t="-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453858"/>
            <a:ext cx="4505326" cy="2790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2667000" y="1447800"/>
            <a:ext cx="7467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27483" y="370582"/>
            <a:ext cx="3238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NHIỆM VỤ Ở NHÀ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91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67146" y="1224119"/>
            <a:ext cx="496685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 1: </a:t>
            </a:r>
            <a:r>
              <a:rPr lang="en-US" sz="24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(26 SGK trang 80)</a:t>
            </a:r>
            <a:endParaRPr lang="en-US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88423" y="370582"/>
            <a:ext cx="851649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LUYỆN </a:t>
            </a:r>
            <a:r>
              <a:rPr lang="en-US" sz="3200" b="1" dirty="0">
                <a:solidFill>
                  <a:schemeClr val="bg1"/>
                </a:solidFill>
              </a:rPr>
              <a:t>TẬP ĐƯỜNG TRUNG BÌNH CỦA TAM GIÁC,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CỦA HÌNH THANG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2012576"/>
            <a:ext cx="4988859" cy="2976283"/>
            <a:chOff x="1371600" y="2133600"/>
            <a:chExt cx="6566137" cy="3352800"/>
          </a:xfrm>
        </p:grpSpPr>
        <p:sp>
          <p:nvSpPr>
            <p:cNvPr id="7" name="TextBox 6"/>
            <p:cNvSpPr txBox="1"/>
            <p:nvPr/>
          </p:nvSpPr>
          <p:spPr>
            <a:xfrm>
              <a:off x="2209800" y="2133600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04059" y="2173069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68549" y="3124200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16109" y="3124200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41157" y="3962400"/>
              <a:ext cx="46679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2792080" y="2743200"/>
              <a:ext cx="2936547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514600" y="3581400"/>
              <a:ext cx="376112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981200" y="5181600"/>
              <a:ext cx="538288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209800" y="4419600"/>
              <a:ext cx="46482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981200" y="2743200"/>
              <a:ext cx="810880" cy="243840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728627" y="2743200"/>
              <a:ext cx="1635453" cy="243840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7010400" y="3962400"/>
              <a:ext cx="44114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71600" y="4800600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19646" y="4840069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10000" y="2173069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8 cm</a:t>
              </a:r>
              <a:endPara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810000" y="3849469"/>
              <a:ext cx="1600201" cy="7280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16cm</a:t>
              </a:r>
              <a:endPara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91000" y="3011269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43400" y="4560883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2541920" y="3124200"/>
              <a:ext cx="27748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263817" y="3976255"/>
              <a:ext cx="27748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015835" y="4779820"/>
              <a:ext cx="27748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5818715" y="3096490"/>
              <a:ext cx="291140" cy="76200"/>
              <a:chOff x="5818715" y="3096490"/>
              <a:chExt cx="291140" cy="7620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5818715" y="30964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5832375" y="31726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/>
            <p:cNvGrpSpPr/>
            <p:nvPr/>
          </p:nvGrpSpPr>
          <p:grpSpPr>
            <a:xfrm>
              <a:off x="6416109" y="3976255"/>
              <a:ext cx="291140" cy="76200"/>
              <a:chOff x="5818715" y="3096490"/>
              <a:chExt cx="291140" cy="76200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5818715" y="30964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5832375" y="31726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/>
            <p:cNvGrpSpPr/>
            <p:nvPr/>
          </p:nvGrpSpPr>
          <p:grpSpPr>
            <a:xfrm>
              <a:off x="6948055" y="4752110"/>
              <a:ext cx="291140" cy="76200"/>
              <a:chOff x="5818715" y="3096490"/>
              <a:chExt cx="291140" cy="76200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5818715" y="30964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5832375" y="31726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7" name="Straight Connector 36"/>
          <p:cNvCxnSpPr/>
          <p:nvPr/>
        </p:nvCxnSpPr>
        <p:spPr>
          <a:xfrm>
            <a:off x="2667000" y="1447800"/>
            <a:ext cx="7467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992831" y="1699679"/>
            <a:ext cx="0" cy="504264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105174" y="1580114"/>
                <a:ext cx="6849261" cy="24298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ABFE (AB//EF)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 = CE ; BD = DF (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gt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Suy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CD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trung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ABFE</a:t>
                </a:r>
              </a:p>
              <a:p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Suy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  <m: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EF</m:t>
                        </m:r>
                      </m:num>
                      <m:den>
                        <m: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⇒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2800" b="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2800" b="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12cm</a:t>
                </a:r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174" y="1580114"/>
                <a:ext cx="6849261" cy="2429896"/>
              </a:xfrm>
              <a:prstGeom prst="rect">
                <a:avLst/>
              </a:prstGeom>
              <a:blipFill rotWithShape="0">
                <a:blip r:embed="rId2"/>
                <a:stretch>
                  <a:fillRect l="-1335" t="-2005" b="-2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117920" y="4193315"/>
                <a:ext cx="6769280" cy="21904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CDHG (CD//HG)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EC = GE ; FH = DF (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gt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Suy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EF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trung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CDHG</a:t>
                </a:r>
              </a:p>
              <a:p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Suy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CD</m:t>
                        </m:r>
                        <m: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HG</m:t>
                        </m:r>
                      </m:num>
                      <m:den>
                        <m: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⇒ 16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sz="2800" b="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800" b="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Suy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12 + y = 32 ⇒ y = 20cm</a:t>
                </a:r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7920" y="4193315"/>
                <a:ext cx="6769280" cy="2190471"/>
              </a:xfrm>
              <a:prstGeom prst="rect">
                <a:avLst/>
              </a:prstGeom>
              <a:blipFill rotWithShape="0">
                <a:blip r:embed="rId3"/>
                <a:stretch>
                  <a:fillRect l="-1441" t="-2228" r="-360" b="-5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389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929" y="1453036"/>
            <a:ext cx="4966855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(28 SGK </a:t>
            </a:r>
            <a:r>
              <a:rPr lang="en-US" sz="32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80)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88423" y="370582"/>
            <a:ext cx="851649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LUYỆN </a:t>
            </a:r>
            <a:r>
              <a:rPr lang="en-US" sz="3200" b="1" dirty="0">
                <a:solidFill>
                  <a:schemeClr val="bg1"/>
                </a:solidFill>
              </a:rPr>
              <a:t>TẬP ĐƯỜNG TRUNG BÌNH CỦA TAM GIÁC,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CỦA HÌNH THANG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72447" y="2228165"/>
            <a:ext cx="4675067" cy="2624197"/>
            <a:chOff x="3167288" y="2228165"/>
            <a:chExt cx="6556765" cy="3403417"/>
          </a:xfrm>
        </p:grpSpPr>
        <p:sp>
          <p:nvSpPr>
            <p:cNvPr id="25" name="TextBox 24"/>
            <p:cNvSpPr txBox="1"/>
            <p:nvPr/>
          </p:nvSpPr>
          <p:spPr>
            <a:xfrm>
              <a:off x="3888331" y="2228165"/>
              <a:ext cx="623202" cy="6785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482590" y="2267633"/>
              <a:ext cx="593977" cy="6785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67288" y="4952998"/>
              <a:ext cx="623202" cy="6785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130076" y="4952999"/>
              <a:ext cx="593977" cy="6785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471387" y="3697070"/>
              <a:ext cx="566998" cy="6785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352024" y="2837764"/>
              <a:ext cx="2936547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343401" y="2847110"/>
              <a:ext cx="4580623" cy="2429054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541143" y="5276164"/>
              <a:ext cx="538288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3962400" y="4038600"/>
              <a:ext cx="4143896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3541143" y="2837764"/>
              <a:ext cx="810880" cy="243840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288571" y="2837764"/>
              <a:ext cx="1635453" cy="243840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8397968" y="3641649"/>
              <a:ext cx="540020" cy="6785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4065920" y="3385019"/>
              <a:ext cx="27748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631003" y="4611149"/>
              <a:ext cx="27748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46"/>
            <p:cNvGrpSpPr/>
            <p:nvPr/>
          </p:nvGrpSpPr>
          <p:grpSpPr>
            <a:xfrm>
              <a:off x="7529750" y="3366655"/>
              <a:ext cx="291140" cy="76200"/>
              <a:chOff x="5818715" y="3096490"/>
              <a:chExt cx="291140" cy="76200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5818715" y="30964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5832375" y="31726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/>
            <p:cNvGrpSpPr/>
            <p:nvPr/>
          </p:nvGrpSpPr>
          <p:grpSpPr>
            <a:xfrm>
              <a:off x="8305605" y="4523510"/>
              <a:ext cx="291140" cy="76200"/>
              <a:chOff x="5818715" y="3096490"/>
              <a:chExt cx="291140" cy="76200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>
                <a:off x="5818715" y="30964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832375" y="31726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" name="Straight Connector 40"/>
            <p:cNvCxnSpPr/>
            <p:nvPr/>
          </p:nvCxnSpPr>
          <p:spPr>
            <a:xfrm flipV="1">
              <a:off x="3541143" y="2821496"/>
              <a:ext cx="3761282" cy="2454669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5285152" y="3926678"/>
              <a:ext cx="427610" cy="6785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339142" y="3933469"/>
              <a:ext cx="623202" cy="6785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334001" y="2249270"/>
              <a:ext cx="1600200" cy="678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 cm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334001" y="4687670"/>
              <a:ext cx="1600200" cy="678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10cm</a:t>
              </a:r>
              <a:endPara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512779" y="3468256"/>
              <a:ext cx="973623" cy="678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951179" y="3481170"/>
              <a:ext cx="973623" cy="678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790628" y="3860885"/>
              <a:ext cx="973623" cy="678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2667000" y="1447800"/>
            <a:ext cx="7467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47514" y="1653988"/>
            <a:ext cx="0" cy="52040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55541" y="5190565"/>
            <a:ext cx="970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AK = KC</a:t>
            </a:r>
            <a:endParaRPr lang="en-US" sz="2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616445" y="4852361"/>
                <a:ext cx="39305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⇓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6445" y="4852361"/>
                <a:ext cx="393056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896174" y="4507028"/>
                <a:ext cx="3802259" cy="4898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⏟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AE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ED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gt</m:t>
                              </m:r>
                            </m:e>
                          </m:d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           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EK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//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DC</m:t>
                          </m:r>
                        </m:e>
                      </m:groupCh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6174" y="4507028"/>
                <a:ext cx="3802259" cy="48987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8667128" y="4201505"/>
                <a:ext cx="39305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⇓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7128" y="4201505"/>
                <a:ext cx="393056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8429891" y="3841249"/>
            <a:ext cx="978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EF //DC</a:t>
            </a:r>
            <a:endParaRPr lang="en-US" sz="2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8694386" y="3508020"/>
                <a:ext cx="39305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⇓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4386" y="3508020"/>
                <a:ext cx="393056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6698241" y="3133363"/>
            <a:ext cx="4812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EF </a:t>
            </a:r>
            <a:r>
              <a:rPr lang="en-US" sz="2000" dirty="0" err="1" smtClean="0">
                <a:solidFill>
                  <a:schemeClr val="bg1"/>
                </a:solidFill>
              </a:rPr>
              <a:t>là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trung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bình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của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hình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thang</a:t>
            </a:r>
            <a:r>
              <a:rPr lang="en-US" sz="2000" dirty="0" smtClean="0">
                <a:solidFill>
                  <a:schemeClr val="bg1"/>
                </a:solidFill>
              </a:rPr>
              <a:t> ABCD</a:t>
            </a:r>
            <a:endParaRPr lang="en-US" sz="2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8694386" y="2838407"/>
                <a:ext cx="39305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⇓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4386" y="2838407"/>
                <a:ext cx="393056" cy="4001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6870883" y="2258597"/>
            <a:ext cx="4484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Hình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thang</a:t>
            </a:r>
            <a:r>
              <a:rPr lang="en-US" sz="2000" dirty="0" smtClean="0">
                <a:solidFill>
                  <a:schemeClr val="bg1"/>
                </a:solidFill>
              </a:rPr>
              <a:t> ABCD </a:t>
            </a:r>
            <a:r>
              <a:rPr lang="en-US" sz="2000" dirty="0" err="1" smtClean="0">
                <a:solidFill>
                  <a:schemeClr val="bg1"/>
                </a:solidFill>
              </a:rPr>
              <a:t>có</a:t>
            </a:r>
            <a:r>
              <a:rPr lang="en-US" sz="2000" dirty="0" smtClean="0">
                <a:solidFill>
                  <a:schemeClr val="bg1"/>
                </a:solidFill>
              </a:rPr>
              <a:t> AE = ED ; BF = FC (</a:t>
            </a:r>
            <a:r>
              <a:rPr lang="en-US" sz="2000" dirty="0" err="1" smtClean="0">
                <a:solidFill>
                  <a:schemeClr val="bg1"/>
                </a:solidFill>
              </a:rPr>
              <a:t>gt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4841" y="5190565"/>
            <a:ext cx="50415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a/ </a:t>
            </a:r>
            <a:r>
              <a:rPr lang="en-US" sz="2400" dirty="0" err="1" smtClean="0">
                <a:solidFill>
                  <a:schemeClr val="bg1"/>
                </a:solidFill>
              </a:rPr>
              <a:t>Chứng</a:t>
            </a:r>
            <a:r>
              <a:rPr lang="en-US" sz="2400" dirty="0" smtClean="0">
                <a:solidFill>
                  <a:schemeClr val="bg1"/>
                </a:solidFill>
              </a:rPr>
              <a:t> minh: AK = KC ; BI = ID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b/ AB = 6cm, CD = 10cm. </a:t>
            </a:r>
            <a:r>
              <a:rPr lang="en-US" sz="2400" dirty="0" err="1" smtClean="0">
                <a:solidFill>
                  <a:schemeClr val="bg1"/>
                </a:solidFill>
              </a:rPr>
              <a:t>Tính</a:t>
            </a:r>
            <a:r>
              <a:rPr lang="en-US" sz="2400" dirty="0" smtClean="0">
                <a:solidFill>
                  <a:schemeClr val="bg1"/>
                </a:solidFill>
              </a:rPr>
              <a:t> EI, KF, IK.</a:t>
            </a:r>
            <a:endParaRPr lang="en-US" sz="2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367581" y="1600623"/>
                <a:ext cx="6849261" cy="2468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 tam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ABD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AE = DE (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gt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; BI = DI (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cmt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Suy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EI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trung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tam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ABD</a:t>
                </a:r>
              </a:p>
              <a:p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Suy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⇒ EI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2800" b="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3cm</a:t>
                </a:r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581" y="1600623"/>
                <a:ext cx="6849261" cy="2468048"/>
              </a:xfrm>
              <a:prstGeom prst="rect">
                <a:avLst/>
              </a:prstGeom>
              <a:blipFill rotWithShape="0">
                <a:blip r:embed="rId7"/>
                <a:stretch>
                  <a:fillRect l="-1425" t="-1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5393679" y="4024108"/>
            <a:ext cx="4816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Tương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tự</a:t>
            </a:r>
            <a:r>
              <a:rPr lang="en-US" sz="2400" dirty="0" smtClean="0">
                <a:solidFill>
                  <a:schemeClr val="bg1"/>
                </a:solidFill>
              </a:rPr>
              <a:t> ta </a:t>
            </a:r>
            <a:r>
              <a:rPr lang="en-US" sz="2400" dirty="0" err="1" smtClean="0">
                <a:solidFill>
                  <a:schemeClr val="bg1"/>
                </a:solidFill>
              </a:rPr>
              <a:t>cũng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tính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</a:rPr>
              <a:t> KF = 3cm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06414" y="4761490"/>
            <a:ext cx="3146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</a:rPr>
              <a:t>Hãy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nêu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cách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tính</a:t>
            </a:r>
            <a:r>
              <a:rPr lang="en-US" sz="2400" dirty="0" smtClean="0">
                <a:solidFill>
                  <a:srgbClr val="FFFF00"/>
                </a:solidFill>
              </a:rPr>
              <a:t> IK = ?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44401" y="5390620"/>
            <a:ext cx="6442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Qua </a:t>
            </a:r>
            <a:r>
              <a:rPr lang="en-US" sz="2400" dirty="0" err="1" smtClean="0">
                <a:solidFill>
                  <a:srgbClr val="FFFF00"/>
                </a:solidFill>
              </a:rPr>
              <a:t>bài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tập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trên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các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em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có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nhận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xét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gì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về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độ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dài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đoạn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thẳng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nối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trung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điểm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hai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đường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chéo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của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hình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thang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89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8" grpId="0"/>
      <p:bldP spid="18" grpId="1"/>
      <p:bldP spid="48" grpId="0"/>
      <p:bldP spid="48" grpId="1"/>
      <p:bldP spid="21" grpId="0"/>
      <p:bldP spid="21" grpId="1"/>
      <p:bldP spid="49" grpId="0"/>
      <p:bldP spid="49" grpId="1"/>
      <p:bldP spid="22" grpId="0"/>
      <p:bldP spid="22" grpId="1"/>
      <p:bldP spid="50" grpId="0"/>
      <p:bldP spid="50" grpId="1"/>
      <p:bldP spid="24" grpId="0"/>
      <p:bldP spid="24" grpId="1"/>
      <p:bldP spid="63" grpId="0"/>
      <p:bldP spid="64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4929" y="1453036"/>
            <a:ext cx="4966855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(28 SGK 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80)</a:t>
            </a:r>
            <a:endParaRPr lang="en-US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88423" y="370582"/>
            <a:ext cx="851649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LUYỆN </a:t>
            </a:r>
            <a:r>
              <a:rPr lang="en-US" sz="3200" b="1" dirty="0">
                <a:solidFill>
                  <a:schemeClr val="bg1"/>
                </a:solidFill>
              </a:rPr>
              <a:t>TẬP ĐƯỜNG TRUNG BÌNH CỦA TAM GIÁC,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CỦA HÌNH THANG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72447" y="2228165"/>
            <a:ext cx="4675067" cy="2624197"/>
            <a:chOff x="3167288" y="2228165"/>
            <a:chExt cx="6556765" cy="3403417"/>
          </a:xfrm>
        </p:grpSpPr>
        <p:sp>
          <p:nvSpPr>
            <p:cNvPr id="10" name="TextBox 9"/>
            <p:cNvSpPr txBox="1"/>
            <p:nvPr/>
          </p:nvSpPr>
          <p:spPr>
            <a:xfrm>
              <a:off x="3888331" y="2228165"/>
              <a:ext cx="623202" cy="6785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482590" y="2267633"/>
              <a:ext cx="593977" cy="6785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67288" y="4952998"/>
              <a:ext cx="623202" cy="6785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130076" y="4952999"/>
              <a:ext cx="593977" cy="6785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471387" y="3697070"/>
              <a:ext cx="566998" cy="6785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4352024" y="2837764"/>
              <a:ext cx="2936547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343401" y="2847110"/>
              <a:ext cx="4580623" cy="2429054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541143" y="5276164"/>
              <a:ext cx="538288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962400" y="4038600"/>
              <a:ext cx="4143896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3541143" y="2837764"/>
              <a:ext cx="810880" cy="243840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288571" y="2837764"/>
              <a:ext cx="1635453" cy="243840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8397968" y="3641649"/>
              <a:ext cx="540020" cy="6785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4065920" y="3385019"/>
              <a:ext cx="27748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631003" y="4611149"/>
              <a:ext cx="27748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/>
          </p:nvGrpSpPr>
          <p:grpSpPr>
            <a:xfrm>
              <a:off x="7529750" y="3366655"/>
              <a:ext cx="291140" cy="76200"/>
              <a:chOff x="5818715" y="3096490"/>
              <a:chExt cx="291140" cy="76200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5818715" y="30964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832375" y="31726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8305605" y="4523510"/>
              <a:ext cx="291140" cy="76200"/>
              <a:chOff x="5818715" y="3096490"/>
              <a:chExt cx="291140" cy="7620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5818715" y="30964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5832375" y="31726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traight Connector 25"/>
            <p:cNvCxnSpPr/>
            <p:nvPr/>
          </p:nvCxnSpPr>
          <p:spPr>
            <a:xfrm flipV="1">
              <a:off x="3541143" y="2821496"/>
              <a:ext cx="3761282" cy="2454669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285152" y="3926678"/>
              <a:ext cx="427610" cy="6785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339142" y="3933469"/>
              <a:ext cx="623202" cy="6785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334001" y="2249270"/>
              <a:ext cx="1600200" cy="678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 cm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334001" y="4687670"/>
              <a:ext cx="1600200" cy="678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10cm</a:t>
              </a:r>
              <a:endPara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12779" y="3468256"/>
              <a:ext cx="973623" cy="678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951179" y="3481170"/>
              <a:ext cx="973623" cy="678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790628" y="3860885"/>
              <a:ext cx="973623" cy="678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cxnSp>
        <p:nvCxnSpPr>
          <p:cNvPr id="38" name="Straight Connector 37"/>
          <p:cNvCxnSpPr/>
          <p:nvPr/>
        </p:nvCxnSpPr>
        <p:spPr>
          <a:xfrm>
            <a:off x="2667000" y="1447800"/>
            <a:ext cx="7467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64841" y="5190565"/>
            <a:ext cx="50415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a/ </a:t>
            </a:r>
            <a:r>
              <a:rPr lang="en-US" sz="2400" dirty="0" err="1" smtClean="0">
                <a:solidFill>
                  <a:schemeClr val="bg1"/>
                </a:solidFill>
              </a:rPr>
              <a:t>Chứng</a:t>
            </a:r>
            <a:r>
              <a:rPr lang="en-US" sz="2400" dirty="0" smtClean="0">
                <a:solidFill>
                  <a:schemeClr val="bg1"/>
                </a:solidFill>
              </a:rPr>
              <a:t> minh: AK = KC ; BI = ID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b/ AB = 6cm, CD = 10cm. </a:t>
            </a:r>
            <a:r>
              <a:rPr lang="en-US" sz="2400" dirty="0" err="1" smtClean="0">
                <a:solidFill>
                  <a:schemeClr val="bg1"/>
                </a:solidFill>
              </a:rPr>
              <a:t>Tính</a:t>
            </a:r>
            <a:r>
              <a:rPr lang="en-US" sz="2400" dirty="0" smtClean="0">
                <a:solidFill>
                  <a:schemeClr val="bg1"/>
                </a:solidFill>
              </a:rPr>
              <a:t> EI, KF, IK.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5347514" y="1653988"/>
            <a:ext cx="0" cy="52040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545035" y="1755929"/>
            <a:ext cx="62718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solidFill>
                  <a:srgbClr val="FFFF00"/>
                </a:solidFill>
              </a:rPr>
              <a:t>Trong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hình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thang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có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hai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đáy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không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bằng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nhau</a:t>
            </a:r>
            <a:r>
              <a:rPr lang="en-US" sz="2800" dirty="0" smtClean="0">
                <a:solidFill>
                  <a:srgbClr val="FFFF00"/>
                </a:solidFill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</a:rPr>
              <a:t>đoạn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thẳng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nối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trung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điểm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hai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đường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chéo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bằng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nửa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hiệu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hai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đáy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  <a:endParaRPr lang="en-US" sz="2800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524268" y="3155146"/>
                <a:ext cx="6292594" cy="1663725"/>
              </a:xfrm>
              <a:prstGeom prst="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>
                    <a:solidFill>
                      <a:srgbClr val="FFFF00"/>
                    </a:solidFill>
                  </a:rPr>
                  <a:t>Trong</a:t>
                </a:r>
                <a:r>
                  <a:rPr lang="en-US" sz="2800" dirty="0" smtClean="0">
                    <a:solidFill>
                      <a:srgbClr val="FFFF00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FFFF00"/>
                    </a:solidFill>
                  </a:rPr>
                  <a:t>hình</a:t>
                </a:r>
                <a:r>
                  <a:rPr lang="en-US" sz="2800" dirty="0" smtClean="0">
                    <a:solidFill>
                      <a:srgbClr val="FFFF00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FFFF00"/>
                    </a:solidFill>
                  </a:rPr>
                  <a:t>thang</a:t>
                </a:r>
                <a:r>
                  <a:rPr lang="en-US" sz="2800" dirty="0" smtClean="0">
                    <a:solidFill>
                      <a:srgbClr val="FFFF00"/>
                    </a:solidFill>
                  </a:rPr>
                  <a:t> ABCD (AB//CD, AB &lt; CD)</a:t>
                </a:r>
              </a:p>
              <a:p>
                <a:r>
                  <a:rPr lang="en-US" sz="2800" dirty="0" smtClean="0">
                    <a:solidFill>
                      <a:srgbClr val="FFFF00"/>
                    </a:solidFill>
                  </a:rPr>
                  <a:t>I, K </a:t>
                </a:r>
                <a:r>
                  <a:rPr lang="en-US" sz="2800" dirty="0" err="1" smtClean="0">
                    <a:solidFill>
                      <a:srgbClr val="FFFF00"/>
                    </a:solidFill>
                  </a:rPr>
                  <a:t>lần</a:t>
                </a:r>
                <a:r>
                  <a:rPr lang="en-US" sz="2800" dirty="0" smtClean="0">
                    <a:solidFill>
                      <a:srgbClr val="FFFF00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FFFF00"/>
                    </a:solidFill>
                  </a:rPr>
                  <a:t>lượt</a:t>
                </a:r>
                <a:r>
                  <a:rPr lang="en-US" sz="2800" dirty="0" smtClean="0">
                    <a:solidFill>
                      <a:srgbClr val="FFFF00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FFFF00"/>
                    </a:solidFill>
                  </a:rPr>
                  <a:t>là</a:t>
                </a:r>
                <a:r>
                  <a:rPr lang="en-US" sz="2800" dirty="0" smtClean="0">
                    <a:solidFill>
                      <a:srgbClr val="FFFF00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FFFF00"/>
                    </a:solidFill>
                  </a:rPr>
                  <a:t>trung</a:t>
                </a:r>
                <a:r>
                  <a:rPr lang="en-US" sz="2800" dirty="0" smtClean="0">
                    <a:solidFill>
                      <a:srgbClr val="FFFF00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FFFF00"/>
                    </a:solidFill>
                  </a:rPr>
                  <a:t>điểm</a:t>
                </a:r>
                <a:r>
                  <a:rPr lang="en-US" sz="2800" dirty="0" smtClean="0">
                    <a:solidFill>
                      <a:srgbClr val="FFFF00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FFFF00"/>
                    </a:solidFill>
                  </a:rPr>
                  <a:t>của</a:t>
                </a:r>
                <a:r>
                  <a:rPr lang="en-US" sz="2800" dirty="0" smtClean="0">
                    <a:solidFill>
                      <a:srgbClr val="FFFF00"/>
                    </a:solidFill>
                  </a:rPr>
                  <a:t> BD, AC.</a:t>
                </a:r>
              </a:p>
              <a:p>
                <a:r>
                  <a:rPr lang="en-US" sz="2800" dirty="0" smtClean="0">
                    <a:solidFill>
                      <a:srgbClr val="FFFF00"/>
                    </a:solidFill>
                  </a:rPr>
                  <a:t>Ta </a:t>
                </a:r>
                <a:r>
                  <a:rPr lang="en-US" sz="2800" dirty="0" err="1" smtClean="0">
                    <a:solidFill>
                      <a:srgbClr val="FFFF00"/>
                    </a:solidFill>
                  </a:rPr>
                  <a:t>có</a:t>
                </a:r>
                <a:r>
                  <a:rPr lang="en-US" sz="2800" dirty="0" smtClean="0">
                    <a:solidFill>
                      <a:srgbClr val="FFFF00"/>
                    </a:solidFill>
                  </a:rPr>
                  <a:t>: IK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CD</m:t>
                        </m:r>
                        <m:r>
                          <a:rPr lang="en-US" sz="32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a:rPr lang="en-US" sz="32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268" y="3155146"/>
                <a:ext cx="6292594" cy="166372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237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1" grpId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646" y="1543372"/>
            <a:ext cx="3365276" cy="3212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673" y="1447800"/>
            <a:ext cx="6278728" cy="2362200"/>
          </a:xfrm>
        </p:spPr>
        <p:txBody>
          <a:bodyPr>
            <a:noAutofit/>
          </a:bodyPr>
          <a:lstStyle/>
          <a:p>
            <a:pPr algn="l"/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3: 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   ABC,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BD, CE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G.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I, K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GB, GC. </a:t>
            </a:r>
            <a:b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 // IK, DE = IK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88423" y="370582"/>
            <a:ext cx="851649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LUYỆN </a:t>
            </a:r>
            <a:r>
              <a:rPr lang="en-US" sz="3200" b="1" dirty="0">
                <a:solidFill>
                  <a:schemeClr val="bg1"/>
                </a:solidFill>
              </a:rPr>
              <a:t>TẬP ĐƯỜNG TRUNG BÌNH CỦA TAM GIÁC,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CỦA HÌNH THANG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382167"/>
              </p:ext>
            </p:extLst>
          </p:nvPr>
        </p:nvGraphicFramePr>
        <p:xfrm>
          <a:off x="1847529" y="1766637"/>
          <a:ext cx="279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4" imgW="279360" imgH="317160" progId="Equation.DSMT4">
                  <p:embed/>
                </p:oleObj>
              </mc:Choice>
              <mc:Fallback>
                <p:oleObj name="Equation" r:id="rId4" imgW="27936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47529" y="1766637"/>
                        <a:ext cx="2794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2667000" y="1447800"/>
            <a:ext cx="7467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330924" y="6175793"/>
            <a:ext cx="1919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// IK, DE = IK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84621" y="6161412"/>
            <a:ext cx="4026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⇒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84622" y="5180711"/>
                <a:ext cx="1925814" cy="6245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ED</m:t>
                    </m:r>
                    <m:r>
                      <a:rPr lang="en-US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∕/</m:t>
                    </m:r>
                    <m:r>
                      <m:rPr>
                        <m:sty m:val="p"/>
                      </m:rPr>
                      <a:rPr lang="en-US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BC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</a:rPr>
                  <a:t>; DE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BC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bg1"/>
                    </a:solidFill>
                  </a:rPr>
                  <a:t>   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622" y="5180711"/>
                <a:ext cx="1925814" cy="62453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872096" y="5180711"/>
                <a:ext cx="1934778" cy="6245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K</m:t>
                    </m:r>
                    <m:r>
                      <a:rPr lang="en-US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∕/</m:t>
                    </m:r>
                    <m:r>
                      <m:rPr>
                        <m:sty m:val="p"/>
                      </m:rPr>
                      <a:rPr lang="en-US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BC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</a:rPr>
                  <a:t>; IK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BC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bg1"/>
                    </a:solidFill>
                  </a:rPr>
                  <a:t>   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096" y="5180711"/>
                <a:ext cx="1934778" cy="62453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87061" y="3854442"/>
            <a:ext cx="26685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Xét</a:t>
            </a:r>
            <a:r>
              <a:rPr lang="en-US" sz="2000" dirty="0" smtClean="0">
                <a:solidFill>
                  <a:schemeClr val="bg1"/>
                </a:solidFill>
              </a:rPr>
              <a:t> tam </a:t>
            </a:r>
            <a:r>
              <a:rPr lang="en-US" sz="2000" dirty="0" err="1" smtClean="0">
                <a:solidFill>
                  <a:schemeClr val="bg1"/>
                </a:solidFill>
              </a:rPr>
              <a:t>giác</a:t>
            </a:r>
            <a:r>
              <a:rPr lang="en-US" sz="2000" dirty="0" smtClean="0">
                <a:solidFill>
                  <a:schemeClr val="bg1"/>
                </a:solidFill>
              </a:rPr>
              <a:t> ABC </a:t>
            </a:r>
            <a:r>
              <a:rPr lang="en-US" sz="2000" dirty="0" err="1" smtClean="0">
                <a:solidFill>
                  <a:schemeClr val="bg1"/>
                </a:solidFill>
              </a:rPr>
              <a:t>có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EA = EB ; DA = DC (</a:t>
            </a:r>
            <a:r>
              <a:rPr lang="en-US" sz="2000" dirty="0" err="1" smtClean="0">
                <a:solidFill>
                  <a:schemeClr val="bg1"/>
                </a:solidFill>
              </a:rPr>
              <a:t>gt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sz="2000" dirty="0" err="1" smtClean="0">
                <a:solidFill>
                  <a:schemeClr val="bg1"/>
                </a:solidFill>
              </a:rPr>
              <a:t>Suy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ra</a:t>
            </a:r>
            <a:r>
              <a:rPr lang="en-US" sz="2000" dirty="0" smtClean="0">
                <a:solidFill>
                  <a:schemeClr val="bg1"/>
                </a:solidFill>
              </a:rPr>
              <a:t> ED </a:t>
            </a:r>
            <a:r>
              <a:rPr lang="en-US" sz="2000" dirty="0" err="1" smtClean="0">
                <a:solidFill>
                  <a:schemeClr val="bg1"/>
                </a:solidFill>
              </a:rPr>
              <a:t>là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</a:rPr>
              <a:t> TB </a:t>
            </a:r>
            <a:r>
              <a:rPr lang="en-US" sz="2000" dirty="0" err="1" smtClean="0">
                <a:solidFill>
                  <a:schemeClr val="bg1"/>
                </a:solidFill>
              </a:rPr>
              <a:t>của</a:t>
            </a:r>
            <a:r>
              <a:rPr lang="en-US" sz="2000" dirty="0" smtClean="0">
                <a:solidFill>
                  <a:schemeClr val="bg1"/>
                </a:solidFill>
              </a:rPr>
              <a:t> tam </a:t>
            </a:r>
            <a:r>
              <a:rPr lang="en-US" sz="2000" dirty="0" err="1" smtClean="0">
                <a:solidFill>
                  <a:schemeClr val="bg1"/>
                </a:solidFill>
              </a:rPr>
              <a:t>giác</a:t>
            </a:r>
            <a:r>
              <a:rPr lang="en-US" sz="2000" dirty="0" smtClean="0">
                <a:solidFill>
                  <a:schemeClr val="bg1"/>
                </a:solidFill>
              </a:rPr>
              <a:t> ABC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60385" y="3937624"/>
            <a:ext cx="26685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Xét</a:t>
            </a:r>
            <a:r>
              <a:rPr lang="en-US" sz="2000" dirty="0" smtClean="0">
                <a:solidFill>
                  <a:schemeClr val="bg1"/>
                </a:solidFill>
              </a:rPr>
              <a:t> tam </a:t>
            </a:r>
            <a:r>
              <a:rPr lang="en-US" sz="2000" dirty="0" err="1" smtClean="0">
                <a:solidFill>
                  <a:schemeClr val="bg1"/>
                </a:solidFill>
              </a:rPr>
              <a:t>giác</a:t>
            </a:r>
            <a:r>
              <a:rPr lang="en-US" sz="2000" dirty="0" smtClean="0">
                <a:solidFill>
                  <a:schemeClr val="bg1"/>
                </a:solidFill>
              </a:rPr>
              <a:t> BGC </a:t>
            </a:r>
            <a:r>
              <a:rPr lang="en-US" sz="2000" dirty="0" err="1" smtClean="0">
                <a:solidFill>
                  <a:schemeClr val="bg1"/>
                </a:solidFill>
              </a:rPr>
              <a:t>có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IG = IB ; KG = KC (</a:t>
            </a:r>
            <a:r>
              <a:rPr lang="en-US" sz="2000" dirty="0" err="1" smtClean="0">
                <a:solidFill>
                  <a:schemeClr val="bg1"/>
                </a:solidFill>
              </a:rPr>
              <a:t>gt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sz="2000" dirty="0" err="1" smtClean="0">
                <a:solidFill>
                  <a:schemeClr val="bg1"/>
                </a:solidFill>
              </a:rPr>
              <a:t>Suy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ra</a:t>
            </a:r>
            <a:r>
              <a:rPr lang="en-US" sz="2000" dirty="0" smtClean="0">
                <a:solidFill>
                  <a:schemeClr val="bg1"/>
                </a:solidFill>
              </a:rPr>
              <a:t> IK </a:t>
            </a:r>
            <a:r>
              <a:rPr lang="en-US" sz="2000" dirty="0" err="1" smtClean="0">
                <a:solidFill>
                  <a:schemeClr val="bg1"/>
                </a:solidFill>
              </a:rPr>
              <a:t>là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</a:rPr>
              <a:t> TB </a:t>
            </a:r>
            <a:r>
              <a:rPr lang="en-US" sz="2000" dirty="0" err="1" smtClean="0">
                <a:solidFill>
                  <a:schemeClr val="bg1"/>
                </a:solidFill>
              </a:rPr>
              <a:t>của</a:t>
            </a:r>
            <a:r>
              <a:rPr lang="en-US" sz="2000" dirty="0" smtClean="0">
                <a:solidFill>
                  <a:schemeClr val="bg1"/>
                </a:solidFill>
              </a:rPr>
              <a:t> tam </a:t>
            </a:r>
            <a:r>
              <a:rPr lang="en-US" sz="2000" dirty="0" err="1" smtClean="0">
                <a:solidFill>
                  <a:schemeClr val="bg1"/>
                </a:solidFill>
              </a:rPr>
              <a:t>giác</a:t>
            </a:r>
            <a:r>
              <a:rPr lang="en-US" sz="2000" dirty="0" smtClean="0">
                <a:solidFill>
                  <a:schemeClr val="bg1"/>
                </a:solidFill>
              </a:rPr>
              <a:t> BGC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7061" y="5328750"/>
            <a:ext cx="4026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⇒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3549736" y="5328750"/>
            <a:ext cx="4026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⇒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16323" y="5849683"/>
            <a:ext cx="1308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Từ</a:t>
            </a:r>
            <a:r>
              <a:rPr lang="en-US" dirty="0" smtClean="0">
                <a:solidFill>
                  <a:schemeClr val="bg1"/>
                </a:solidFill>
              </a:rPr>
              <a:t> (1) </a:t>
            </a:r>
            <a:r>
              <a:rPr lang="en-US" dirty="0" err="1" smtClean="0">
                <a:solidFill>
                  <a:schemeClr val="bg1"/>
                </a:solidFill>
              </a:rPr>
              <a:t>và</a:t>
            </a:r>
            <a:r>
              <a:rPr lang="en-US" dirty="0" smtClean="0">
                <a:solidFill>
                  <a:schemeClr val="bg1"/>
                </a:solidFill>
              </a:rPr>
              <a:t> (2)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20042" y="528112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(1)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75835" y="5306676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(2)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248674" y="3602887"/>
            <a:ext cx="0" cy="245208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697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9" grpId="0"/>
      <p:bldP spid="12" grpId="0"/>
      <p:bldP spid="10" grpId="0"/>
      <p:bldP spid="14" grpId="0"/>
      <p:bldP spid="15" grpId="0"/>
      <p:bldP spid="16" grpId="0"/>
      <p:bldP spid="13" grpId="0"/>
      <p:bldP spid="17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885" y="1032809"/>
            <a:ext cx="5848422" cy="2362200"/>
          </a:xfrm>
        </p:spPr>
        <p:txBody>
          <a:bodyPr>
            <a:noAutofit/>
          </a:bodyPr>
          <a:lstStyle/>
          <a:p>
            <a:pPr algn="l"/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4: 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   ABC,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BC.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BD = AB.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DM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AC.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minh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AK 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2KC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88423" y="370582"/>
            <a:ext cx="851649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LUYỆN </a:t>
            </a:r>
            <a:r>
              <a:rPr lang="en-US" sz="3200" b="1" dirty="0">
                <a:solidFill>
                  <a:schemeClr val="bg1"/>
                </a:solidFill>
              </a:rPr>
              <a:t>TẬP ĐƯỜNG TRUNG BÌNH CỦA TAM GIÁC,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CỦA HÌNH THANG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166350"/>
              </p:ext>
            </p:extLst>
          </p:nvPr>
        </p:nvGraphicFramePr>
        <p:xfrm>
          <a:off x="1792194" y="1522132"/>
          <a:ext cx="279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" imgW="279360" imgH="317160" progId="Equation.DSMT4">
                  <p:embed/>
                </p:oleObj>
              </mc:Choice>
              <mc:Fallback>
                <p:oleObj name="Equation" r:id="rId3" imgW="27936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2194" y="1522132"/>
                        <a:ext cx="2794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2667000" y="1447800"/>
            <a:ext cx="7467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252882" y="1680882"/>
            <a:ext cx="0" cy="517711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750" y="3395009"/>
            <a:ext cx="3383882" cy="212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72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96885" y="1514069"/>
            <a:ext cx="5848422" cy="140559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   ABC,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BC.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BD = AB.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DM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AC.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AK = 2KC</a:t>
            </a:r>
            <a:endParaRPr lang="en-US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88423" y="370582"/>
            <a:ext cx="851649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LUYỆN </a:t>
            </a:r>
            <a:r>
              <a:rPr lang="en-US" sz="3200" b="1" dirty="0">
                <a:solidFill>
                  <a:schemeClr val="bg1"/>
                </a:solidFill>
              </a:rPr>
              <a:t>TẬP ĐƯỜNG TRUNG BÌNH CỦA TAM GIÁC,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CỦA HÌNH THANG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047687"/>
              </p:ext>
            </p:extLst>
          </p:nvPr>
        </p:nvGraphicFramePr>
        <p:xfrm>
          <a:off x="1792194" y="1522132"/>
          <a:ext cx="279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279360" imgH="317160" progId="Equation.DSMT4">
                  <p:embed/>
                </p:oleObj>
              </mc:Choice>
              <mc:Fallback>
                <p:oleObj name="Equation" r:id="rId3" imgW="27936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2194" y="1522132"/>
                        <a:ext cx="2794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2667000" y="1447800"/>
            <a:ext cx="7467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252882" y="1680882"/>
            <a:ext cx="0" cy="517711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750" y="3395009"/>
            <a:ext cx="3383882" cy="212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31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96885" y="1514069"/>
            <a:ext cx="5848422" cy="140559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   ABC,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BC.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BD = AB.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DM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AC.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AK = 2KC</a:t>
            </a:r>
            <a:endParaRPr lang="en-US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8423" y="370582"/>
            <a:ext cx="851649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LUYỆN </a:t>
            </a:r>
            <a:r>
              <a:rPr lang="en-US" sz="3200" b="1" dirty="0">
                <a:solidFill>
                  <a:schemeClr val="bg1"/>
                </a:solidFill>
              </a:rPr>
              <a:t>TẬP ĐƯỜNG TRUNG BÌNH CỦA TAM GIÁC,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CỦA HÌNH THANG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771824"/>
              </p:ext>
            </p:extLst>
          </p:nvPr>
        </p:nvGraphicFramePr>
        <p:xfrm>
          <a:off x="1792194" y="1522132"/>
          <a:ext cx="279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279360" imgH="317160" progId="Equation.DSMT4">
                  <p:embed/>
                </p:oleObj>
              </mc:Choice>
              <mc:Fallback>
                <p:oleObj name="Equation" r:id="rId3" imgW="27936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2194" y="1522132"/>
                        <a:ext cx="2794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667000" y="1447800"/>
            <a:ext cx="7467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252882" y="1680882"/>
            <a:ext cx="0" cy="517711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693" y="3365976"/>
            <a:ext cx="4080567" cy="349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2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96885" y="1514069"/>
            <a:ext cx="5848422" cy="140559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   ABC,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BC.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BD = AB.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DM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AC.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AK = 2KC</a:t>
            </a:r>
            <a:endParaRPr lang="en-US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8423" y="370582"/>
            <a:ext cx="851649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LUYỆN </a:t>
            </a:r>
            <a:r>
              <a:rPr lang="en-US" sz="3200" b="1" dirty="0">
                <a:solidFill>
                  <a:schemeClr val="bg1"/>
                </a:solidFill>
              </a:rPr>
              <a:t>TẬP ĐƯỜNG TRUNG BÌNH CỦA TAM GIÁC,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CỦA HÌNH THANG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108738"/>
              </p:ext>
            </p:extLst>
          </p:nvPr>
        </p:nvGraphicFramePr>
        <p:xfrm>
          <a:off x="1792194" y="1522132"/>
          <a:ext cx="279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279360" imgH="317160" progId="Equation.DSMT4">
                  <p:embed/>
                </p:oleObj>
              </mc:Choice>
              <mc:Fallback>
                <p:oleObj name="Equation" r:id="rId3" imgW="27936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2194" y="1522132"/>
                        <a:ext cx="2794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667000" y="1447800"/>
            <a:ext cx="7467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252882" y="1680882"/>
            <a:ext cx="0" cy="517711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6529" y="3304029"/>
            <a:ext cx="4108012" cy="3553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60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939</Words>
  <Application>Microsoft Office PowerPoint</Application>
  <PresentationFormat>Widescreen</PresentationFormat>
  <Paragraphs>130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Office Theme</vt:lpstr>
      <vt:lpstr>Equation</vt:lpstr>
      <vt:lpstr>LUYỆN TẬP  ĐƯỜNG TRUNG BÌNH CỦA TAM GIÁC,  CỦA HÌNH THANG</vt:lpstr>
      <vt:lpstr>PowerPoint Presentation</vt:lpstr>
      <vt:lpstr>Bài 2: (28 SGK trang 80)</vt:lpstr>
      <vt:lpstr>PowerPoint Presentation</vt:lpstr>
      <vt:lpstr>Bài 3: Cho    ABC, các đường trung tuyến BD, CE cắt nhau tại G. Gọi I, K theo thứ tự là trung điểm của GB, GC.  Chứng minh rằng:  DE // IK, DE = IK</vt:lpstr>
      <vt:lpstr>Bài 4: Cho    ABC, gọi M là trung điểm của BC. Trên tia đối của tia BA lấy điểm D sao cho BD = AB. Gọi K là giao điểm của DM và AC. Chứng minh rằng: AK = 2KC</vt:lpstr>
      <vt:lpstr>PowerPoint Presentation</vt:lpstr>
      <vt:lpstr>PowerPoint Presentation</vt:lpstr>
      <vt:lpstr>PowerPoint Presentation</vt:lpstr>
      <vt:lpstr>PowerPoint Presentation</vt:lpstr>
      <vt:lpstr>Bài 1: Cho hình thang cân ABCD (AB // CD) có I, J lần lượt là trung điểm của cạnh bên AD, BC. Đường cao AH sao cho DH = 6cm, HC = 30cm. Tính độ dài đường trung bình của hình thang đó.</vt:lpstr>
      <vt:lpstr>Bài 2: Cho hình thang cân ABCD (AB // CD) có  C ̂=〖60〗^0, BD là tia phân giác của góc D, EF là đường trung bình của hình thang ABCD. Tính EF biết AD = 3cm, BD = 4cm.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LUYỆN TẬP  ĐƯỜNG TRUNG BÌNH CỦA TAM GIÁC,  CỦA HÌNH THANG</dc:title>
  <dc:creator>BA LICH</dc:creator>
  <cp:lastModifiedBy>BA LICH</cp:lastModifiedBy>
  <cp:revision>25</cp:revision>
  <dcterms:created xsi:type="dcterms:W3CDTF">2021-09-23T14:30:18Z</dcterms:created>
  <dcterms:modified xsi:type="dcterms:W3CDTF">2021-09-26T14:14:46Z</dcterms:modified>
</cp:coreProperties>
</file>