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51" r:id="rId2"/>
    <p:sldMasterId id="2147483802" r:id="rId3"/>
    <p:sldMasterId id="2147485403" r:id="rId4"/>
    <p:sldMasterId id="2147485416" r:id="rId5"/>
    <p:sldMasterId id="2147485429" r:id="rId6"/>
    <p:sldMasterId id="2147485442" r:id="rId7"/>
    <p:sldMasterId id="2147485455" r:id="rId8"/>
    <p:sldMasterId id="2147485468" r:id="rId9"/>
    <p:sldMasterId id="2147485481" r:id="rId10"/>
    <p:sldMasterId id="2147485494" r:id="rId11"/>
    <p:sldMasterId id="2147485506" r:id="rId12"/>
  </p:sldMasterIdLst>
  <p:notesMasterIdLst>
    <p:notesMasterId r:id="rId29"/>
  </p:notesMasterIdLst>
  <p:sldIdLst>
    <p:sldId id="429" r:id="rId13"/>
    <p:sldId id="430" r:id="rId14"/>
    <p:sldId id="434" r:id="rId15"/>
    <p:sldId id="433" r:id="rId16"/>
    <p:sldId id="435" r:id="rId17"/>
    <p:sldId id="431" r:id="rId18"/>
    <p:sldId id="432" r:id="rId19"/>
    <p:sldId id="436" r:id="rId20"/>
    <p:sldId id="437" r:id="rId21"/>
    <p:sldId id="438" r:id="rId22"/>
    <p:sldId id="280" r:id="rId23"/>
    <p:sldId id="270" r:id="rId24"/>
    <p:sldId id="426" r:id="rId25"/>
    <p:sldId id="439" r:id="rId26"/>
    <p:sldId id="287" r:id="rId27"/>
    <p:sldId id="285" r:id="rId28"/>
  </p:sldIdLst>
  <p:sldSz cx="9144000" cy="6858000" type="screen4x3"/>
  <p:notesSz cx="6858000" cy="9144000"/>
  <p:embeddedFontLst>
    <p:embeddedFont>
      <p:font typeface="Rockwell" pitchFamily="18" charset="0"/>
      <p:regular r:id="rId30"/>
      <p:bold r:id="rId31"/>
      <p:italic r:id="rId32"/>
      <p:boldItalic r:id="rId33"/>
    </p:embeddedFont>
    <p:embeddedFont>
      <p:font typeface="VNI-Times" pitchFamily="2" charset="0"/>
      <p:regular r:id="rId34"/>
      <p:bold r:id="rId35"/>
      <p:italic r:id="rId36"/>
      <p:boldItalic r:id="rId37"/>
    </p:embeddedFont>
    <p:embeddedFont>
      <p:font typeface="Calibri Light" charset="0"/>
      <p:regular r:id="rId38"/>
      <p:italic r:id="rId39"/>
    </p:embeddedFont>
    <p:embeddedFont>
      <p:font typeface="Cambria Math" pitchFamily="18" charset="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VNI-Univer" pitchFamily="2" charset="0"/>
      <p:regular r:id="rId45"/>
      <p:bold r:id="rId46"/>
      <p:italic r:id="rId47"/>
      <p:boldItalic r:id="rId48"/>
    </p:embeddedFont>
    <p:embeddedFont>
      <p:font typeface="VNI-Aptima" pitchFamily="2" charset="0"/>
      <p:regular r:id="rId49"/>
      <p:bold r:id="rId50"/>
      <p:italic r:id="rId51"/>
      <p:boldItalic r:id="rId52"/>
    </p:embeddedFont>
    <p:embeddedFont>
      <p:font typeface="Tahoma" pitchFamily="34" charset="0"/>
      <p:regular r:id="rId53"/>
      <p:bold r:id="rId54"/>
    </p:embeddedFont>
    <p:embeddedFont>
      <p:font typeface="ＭＳ Ｐゴシック" pitchFamily="34" charset="-128"/>
      <p:regular r:id="rId55"/>
    </p:embeddedFont>
    <p:embeddedFont>
      <p:font typeface=".VnArial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FF"/>
    <a:srgbClr val="FF0000"/>
    <a:srgbClr val="996633"/>
    <a:srgbClr val="0099CC"/>
    <a:srgbClr val="CC3300"/>
    <a:srgbClr val="00CC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5141" autoAdjust="0"/>
  </p:normalViewPr>
  <p:slideViewPr>
    <p:cSldViewPr>
      <p:cViewPr>
        <p:scale>
          <a:sx n="81" d="100"/>
          <a:sy n="81" d="100"/>
        </p:scale>
        <p:origin x="-9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10.fntdata"/><Relationship Id="rId21" Type="http://schemas.openxmlformats.org/officeDocument/2006/relationships/slide" Target="slides/slide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font" Target="fonts/font30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30.wmf"/><Relationship Id="rId7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31.wmf"/><Relationship Id="rId9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D7E457-ED87-42EA-9FEF-B18339FB5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555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2EFA-0BFB-45F1-BBD9-0ED748E75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30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748F-30C1-4320-A637-68ADCAB1E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104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6D77D-2249-421B-98AB-98947BC9A4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98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827B0-81A0-48DD-AEE7-6E2F5CFCBF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791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D30AB-7BB2-4028-9625-966E1AFC0A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258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56E1D-3762-4DB3-8723-D6DFE2D51C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417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1B571-7429-4576-A553-AF2F582436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248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882F2-882C-4B5D-A705-BF8999E0D1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7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FFD21-02E0-40F6-8906-411D17A1C8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655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7AF9A-53C0-46E8-A4F8-AF23E303AA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338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049E-F813-4B64-9C91-B901CC735C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42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2A056-2BD8-4C26-8455-4CC446CA22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6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9018-0780-493B-924E-C35509E0A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8579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E57BF-9100-4670-81DD-7B3CCE5F62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88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3D4F3-7D2B-4453-B229-D60EB0AD70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6D77D-2249-421B-98AB-98947BC9A4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899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827B0-81A0-48DD-AEE7-6E2F5CFCBF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980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D30AB-7BB2-4028-9625-966E1AFC0A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037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56E1D-3762-4DB3-8723-D6DFE2D51C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272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1B571-7429-4576-A553-AF2F582436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626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882F2-882C-4B5D-A705-BF8999E0D1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979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FFD21-02E0-40F6-8906-411D17A1C8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1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7AF9A-53C0-46E8-A4F8-AF23E303AA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B250-7141-4913-9D24-096A71496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9132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57FFA-2665-4E55-B6A5-FF7C66C6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50BE35-51F0-4093-AE97-8617771B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B235C3-555B-45C5-97DF-D6B97299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838" y="798513"/>
            <a:ext cx="801687" cy="504825"/>
          </a:xfrm>
        </p:spPr>
        <p:txBody>
          <a:bodyPr/>
          <a:lstStyle>
            <a:lvl1pPr>
              <a:defRPr/>
            </a:lvl1pPr>
          </a:lstStyle>
          <a:p>
            <a:fld id="{019F4AF4-3EEF-42E2-8D8F-9C81BF0E89EF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862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0368-D061-422C-AAF6-64881550F6B0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14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5DB21-F550-43DF-AA0D-824F2839F628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615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E24BD-09D6-49D5-AB42-E6C58678654E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276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650F-E46A-4B6F-9ED6-7D23F2D88E65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389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A3D68-5CE4-44E5-8E2B-85F908F1B166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289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F6360-F0A6-4295-90BA-D536579A716A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941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FC8AD-56FF-4E86-9C2E-E59905F8DB23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763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4996501" y="482171"/>
            <a:chExt cx="3511387" cy="51491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9A147CF-1F33-4583-8E38-4169C9E27729}"/>
                </a:ext>
              </a:extLst>
            </p:cNvPr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 cstate="print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ECC2254-8E0C-481F-8FF4-548418FF9B01}"/>
                </a:ext>
              </a:extLst>
            </p:cNvPr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>
              <a:defRPr lang="en-US" sz="32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08E72181-D9B4-489A-9D4B-E63B9D3C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082925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0A13767F-67BB-49D7-9CD7-BFF84B833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0813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F6271F2D-8659-4F54-8AC1-8ED90442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80334-408D-4A34-9E04-C97673509BF3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049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F35F3-F259-46CD-8141-E7CB10DE7B62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A27FCBD-7DEC-4E70-9C71-66E45A649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60286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D1BDA-6356-4B7A-8D93-71AF24571E92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585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049E-F813-4B64-9C91-B901CC735C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37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2A056-2BD8-4C26-8455-4CC446CA22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194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E57BF-9100-4670-81DD-7B3CCE5F62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45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3D4F3-7D2B-4453-B229-D60EB0AD70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083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6D77D-2249-421B-98AB-98947BC9A4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51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827B0-81A0-48DD-AEE7-6E2F5CFCBF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46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D30AB-7BB2-4028-9625-966E1AFC0A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888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56E1D-3762-4DB3-8723-D6DFE2D51C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334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1B571-7429-4576-A553-AF2F582436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36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FD04F-7D90-469D-8A72-0B6F6A220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1496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882F2-882C-4B5D-A705-BF8999E0D1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040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FFD21-02E0-40F6-8906-411D17A1C8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763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7AF9A-53C0-46E8-A4F8-AF23E303AA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8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7CE64-E478-46E4-8078-9ED6420F7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015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4094-4D89-4F96-9F89-E99306359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4038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184B5-65F5-4196-92D5-EABBB6AE9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995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89D6-5047-46F4-AF31-71A33BE79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6200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7DE4-DD05-4B61-9113-70EF6686F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924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9E6C-2888-4784-86F9-AC71D3E0F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444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28E13-44F8-4DE9-865F-9AE90B965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1426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F13A-6A50-4858-B12E-A5C962A69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0594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5514C-FF08-42BB-9EC4-8D073C430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8778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6468-C9D9-40DC-9E03-2DC0BE4DC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2723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EBD8-0BDE-489D-B164-2193B30AB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01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26E0-E52B-4415-9B63-F62FD2823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0B26-1B28-407A-9EAA-6F87CA8A2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460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C441-B791-4617-966F-E20DFB0DE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82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AA4B-D2F3-4697-8C4E-7E52CB49E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672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981B-219E-4EBA-8AD8-59357C6C6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39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5E4B-FF69-48EB-9124-E301D3B97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515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B491-2958-47C5-8DD0-DADA0B966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97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9827-7FCC-4410-B75F-126084FDD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909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9817-A81B-4BF9-AA22-DFF571EB8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037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0E95-9872-4818-9958-1ED9B7148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20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F7F1-0DC0-40E9-A47D-25CE3B3EC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205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238A-680F-4275-8795-EE64CD6F3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792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2EFA-0BFB-45F1-BBD9-0ED748E756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83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9E6C-2888-4784-86F9-AC71D3E0F3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68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5E4B-FF69-48EB-9124-E301D3B97D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14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05E29-7249-4A49-9A99-6030A24EE5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9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05E29-7249-4A49-9A99-6030A24EE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746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0618-78AD-4238-8FB9-A2AC47A732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91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0F3C0-C0C7-4F11-8A7F-06BF7390C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0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19EF-FB14-4853-8EF1-2704B6593E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5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27AA-D401-4CF7-9893-D11404D992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79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AEAA-7577-4632-8F88-03CFF673F8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1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748F-30C1-4320-A637-68ADCAB1E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41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9018-0780-493B-924E-C35509E0A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76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B250-7141-4913-9D24-096A714965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09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2EFA-0BFB-45F1-BBD9-0ED748E756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07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9E6C-2888-4784-86F9-AC71D3E0F3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8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0618-78AD-4238-8FB9-A2AC47A73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732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5E4B-FF69-48EB-9124-E301D3B97D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66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05E29-7249-4A49-9A99-6030A24EE5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06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0618-78AD-4238-8FB9-A2AC47A732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81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0F3C0-C0C7-4F11-8A7F-06BF7390C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1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19EF-FB14-4853-8EF1-2704B6593E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88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27AA-D401-4CF7-9893-D11404D992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68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AEAA-7577-4632-8F88-03CFF673F8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22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748F-30C1-4320-A637-68ADCAB1E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53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9018-0780-493B-924E-C35509E0A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59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B250-7141-4913-9D24-096A714965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4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0F3C0-C0C7-4F11-8A7F-06BF7390C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3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2EFA-0BFB-45F1-BBD9-0ED748E756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94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9E6C-2888-4784-86F9-AC71D3E0F3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96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5E4B-FF69-48EB-9124-E301D3B97D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11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05E29-7249-4A49-9A99-6030A24EE5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14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0618-78AD-4238-8FB9-A2AC47A732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70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0F3C0-C0C7-4F11-8A7F-06BF7390C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7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19EF-FB14-4853-8EF1-2704B6593E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51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27AA-D401-4CF7-9893-D11404D992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28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AEAA-7577-4632-8F88-03CFF673F8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375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748F-30C1-4320-A637-68ADCAB1E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19EF-FB14-4853-8EF1-2704B6593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901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9018-0780-493B-924E-C35509E0A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82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B250-7141-4913-9D24-096A714965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544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2EFA-0BFB-45F1-BBD9-0ED748E756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8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9E6C-2888-4784-86F9-AC71D3E0F3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562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5E4B-FF69-48EB-9124-E301D3B97D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93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05E29-7249-4A49-9A99-6030A24EE5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647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0618-78AD-4238-8FB9-A2AC47A732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968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0F3C0-C0C7-4F11-8A7F-06BF7390C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7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19EF-FB14-4853-8EF1-2704B6593E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271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27AA-D401-4CF7-9893-D11404D992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8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27AA-D401-4CF7-9893-D11404D99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37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AEAA-7577-4632-8F88-03CFF673F8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353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748F-30C1-4320-A637-68ADCAB1E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715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9018-0780-493B-924E-C35509E0A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06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B250-7141-4913-9D24-096A714965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267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9D1AA8D2-1D86-4DA2-AE9E-E1F1F1798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xmlns="" id="{D16C9698-382C-43AA-B11C-19C492EF200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xmlns="" id="{6FB2020D-3B20-4711-9C33-EE0528C84E07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330033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xmlns="" id="{D05FD579-35D6-4637-B3B7-69EDEB18C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330033"/>
                  </a:solidFill>
                </a:endParaRPr>
              </a:p>
            </p:txBody>
          </p:sp>
        </p:grpSp>
      </p:grpSp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04B9EDE0-6518-4D57-874B-1DCFD8EDC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AB38EC61-2CD9-4259-89C5-34F0B10F0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3F80312D-1709-4774-913B-FE4E26E4B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0B304E6-2665-4A8F-962F-3B9AAA8A6E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039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03F28-88CB-4A4D-A88E-61185AB25C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162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2C940-2E0A-41B2-8121-1A4F899CDA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34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46723-0A6A-4C15-960E-8D73FCC614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688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755DE-B3AC-48FC-9432-6D8509A13A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2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A6F17-1642-4997-BA3C-3240189ABC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3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AEAA-7577-4632-8F88-03CFF673F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847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877D7-6D46-4963-8B92-75788DA0CF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20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056FE-8B28-4C51-800C-E189655212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637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696A7-412C-4D6B-AB26-388F42E024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95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84DEF-7F61-484D-B2B3-369A923266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2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8C487-1E84-4A1E-AF2C-4F2EC1E621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709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64396-814B-4B3E-A930-3981C8720B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142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049E-F813-4B64-9C91-B901CC735C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921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2A056-2BD8-4C26-8455-4CC446CA22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146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E57BF-9100-4670-81DD-7B3CCE5F62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424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3D4F3-7D2B-4453-B229-D60EB0AD70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7DCEE0-07F3-4266-B807-E323001E4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Box 40" descr="Parchment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</a:t>
            </a:r>
            <a:r>
              <a:rPr lang="en-US" sz="2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2. TỈ SỐ LƯỢNG GIÁC CỦA 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GÓC </a:t>
            </a:r>
            <a:r>
              <a:rPr lang="en-US" sz="2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NHỌN (T2)</a:t>
            </a:r>
            <a:endParaRPr lang="en-US" sz="2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  <p:sldLayoutId id="2147485353" r:id="rId11"/>
    <p:sldLayoutId id="21474853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1AE325C-9081-4D4E-9AE9-DC7EBB16E7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2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2" r:id="rId1"/>
    <p:sldLayoutId id="2147485483" r:id="rId2"/>
    <p:sldLayoutId id="2147485484" r:id="rId3"/>
    <p:sldLayoutId id="2147485485" r:id="rId4"/>
    <p:sldLayoutId id="2147485486" r:id="rId5"/>
    <p:sldLayoutId id="2147485487" r:id="rId6"/>
    <p:sldLayoutId id="2147485488" r:id="rId7"/>
    <p:sldLayoutId id="2147485489" r:id="rId8"/>
    <p:sldLayoutId id="2147485490" r:id="rId9"/>
    <p:sldLayoutId id="2147485491" r:id="rId10"/>
    <p:sldLayoutId id="2147485492" r:id="rId11"/>
    <p:sldLayoutId id="21474854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675"/>
            <a:ext cx="9144000" cy="251142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13" cstate="print"/>
          <a:srcRect t="2769" b="-2769"/>
          <a:stretch>
            <a:fillRect/>
          </a:stretch>
        </p:blipFill>
        <p:spPr bwMode="auto">
          <a:xfrm>
            <a:off x="0" y="6135688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038" y="804863"/>
            <a:ext cx="6251575" cy="1049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3038" y="2016125"/>
            <a:ext cx="62515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063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3719512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2BCB92-6487-4C5F-8758-D6605D7B237E}" type="slidenum">
              <a:rPr lang="en-US" altLang="en-US">
                <a:solidFill>
                  <a:srgbClr val="0F6FC6"/>
                </a:solidFill>
              </a:rPr>
              <a:pPr/>
              <a:t>‹#›</a:t>
            </a:fld>
            <a:endParaRPr lang="en-US" altLang="en-US">
              <a:solidFill>
                <a:srgbClr val="0F6FC6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52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4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95" r:id="rId1"/>
    <p:sldLayoutId id="2147485496" r:id="rId2"/>
    <p:sldLayoutId id="2147485497" r:id="rId3"/>
    <p:sldLayoutId id="2147485498" r:id="rId4"/>
    <p:sldLayoutId id="2147485499" r:id="rId5"/>
    <p:sldLayoutId id="2147485500" r:id="rId6"/>
    <p:sldLayoutId id="2147485501" r:id="rId7"/>
    <p:sldLayoutId id="2147485502" r:id="rId8"/>
    <p:sldLayoutId id="2147485503" r:id="rId9"/>
    <p:sldLayoutId id="2147485504" r:id="rId10"/>
    <p:sldLayoutId id="2147485505" r:id="rId11"/>
  </p:sldLayoutIdLst>
  <p:txStyles>
    <p:titleStyle>
      <a:lvl1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itchFamily="18" charset="0"/>
        </a:defRPr>
      </a:lvl2pPr>
      <a:lvl3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itchFamily="18" charset="0"/>
        </a:defRPr>
      </a:lvl3pPr>
      <a:lvl4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itchFamily="18" charset="0"/>
        </a:defRPr>
      </a:lvl4pPr>
      <a:lvl5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itchFamily="18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itchFamily="18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itchFamily="18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itchFamily="18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Rockwell" pitchFamily="18" charset="0"/>
        </a:defRPr>
      </a:lvl9pPr>
    </p:titleStyle>
    <p:bodyStyle>
      <a:lvl1pPr marL="228600" indent="-228600" algn="l" defTabSz="685800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1AE325C-9081-4D4E-9AE9-DC7EBB16E7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3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7" r:id="rId1"/>
    <p:sldLayoutId id="2147485508" r:id="rId2"/>
    <p:sldLayoutId id="2147485509" r:id="rId3"/>
    <p:sldLayoutId id="2147485510" r:id="rId4"/>
    <p:sldLayoutId id="2147485511" r:id="rId5"/>
    <p:sldLayoutId id="2147485512" r:id="rId6"/>
    <p:sldLayoutId id="2147485513" r:id="rId7"/>
    <p:sldLayoutId id="2147485514" r:id="rId8"/>
    <p:sldLayoutId id="2147485515" r:id="rId9"/>
    <p:sldLayoutId id="2147485516" r:id="rId10"/>
    <p:sldLayoutId id="2147485517" r:id="rId11"/>
    <p:sldLayoutId id="21474855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0B688A5-14B3-4320-91A9-8DC5B6075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355" r:id="rId2"/>
    <p:sldLayoutId id="2147485356" r:id="rId3"/>
    <p:sldLayoutId id="2147485357" r:id="rId4"/>
    <p:sldLayoutId id="2147485358" r:id="rId5"/>
    <p:sldLayoutId id="2147485359" r:id="rId6"/>
    <p:sldLayoutId id="2147485360" r:id="rId7"/>
    <p:sldLayoutId id="2147485361" r:id="rId8"/>
    <p:sldLayoutId id="2147485362" r:id="rId9"/>
    <p:sldLayoutId id="2147485363" r:id="rId10"/>
    <p:sldLayoutId id="2147485364" r:id="rId11"/>
    <p:sldLayoutId id="214748540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06B0D3-CDD9-4DC5-B31A-6710F8656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7DCEE0-07F3-4266-B807-E323001E49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40" descr="Parchment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smtClean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</a:t>
            </a:r>
            <a:r>
              <a:rPr lang="en-US" sz="2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2. TỈ SỐ LƯỢNG GIÁC CỦA </a:t>
            </a:r>
            <a:r>
              <a:rPr lang="en-US" sz="2600" b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GÓC </a:t>
            </a:r>
            <a:r>
              <a:rPr lang="en-US" sz="2600" b="1" smtClean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NHỌN (T2)</a:t>
            </a:r>
            <a:endParaRPr lang="en-US" sz="2600" b="1" dirty="0">
              <a:ln w="12700">
                <a:solidFill>
                  <a:srgbClr val="000000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000000">
                    <a:lumMod val="7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7DCEE0-07F3-4266-B807-E323001E49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40" descr="Parchment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smtClean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</a:t>
            </a:r>
            <a:r>
              <a:rPr lang="en-US" sz="2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2. TỈ SỐ LƯỢNG GIÁC CỦA </a:t>
            </a:r>
            <a:r>
              <a:rPr lang="en-US" sz="2600" b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GÓC </a:t>
            </a:r>
            <a:r>
              <a:rPr lang="en-US" sz="2600" b="1" smtClean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NHỌN (T2)</a:t>
            </a:r>
            <a:endParaRPr lang="en-US" sz="2600" b="1" dirty="0">
              <a:ln w="12700">
                <a:solidFill>
                  <a:srgbClr val="000000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000000">
                    <a:lumMod val="7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60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7" r:id="rId1"/>
    <p:sldLayoutId id="2147485418" r:id="rId2"/>
    <p:sldLayoutId id="2147485419" r:id="rId3"/>
    <p:sldLayoutId id="2147485420" r:id="rId4"/>
    <p:sldLayoutId id="2147485421" r:id="rId5"/>
    <p:sldLayoutId id="2147485422" r:id="rId6"/>
    <p:sldLayoutId id="2147485423" r:id="rId7"/>
    <p:sldLayoutId id="2147485424" r:id="rId8"/>
    <p:sldLayoutId id="2147485425" r:id="rId9"/>
    <p:sldLayoutId id="2147485426" r:id="rId10"/>
    <p:sldLayoutId id="2147485427" r:id="rId11"/>
    <p:sldLayoutId id="214748542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7DCEE0-07F3-4266-B807-E323001E49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40" descr="Parchment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smtClean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</a:t>
            </a:r>
            <a:r>
              <a:rPr lang="en-US" sz="2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2. TỈ SỐ LƯỢNG GIÁC CỦA </a:t>
            </a:r>
            <a:r>
              <a:rPr lang="en-US" sz="2600" b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GÓC </a:t>
            </a:r>
            <a:r>
              <a:rPr lang="en-US" sz="2600" b="1" smtClean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NHỌN (T2)</a:t>
            </a:r>
            <a:endParaRPr lang="en-US" sz="2600" b="1" dirty="0">
              <a:ln w="12700">
                <a:solidFill>
                  <a:srgbClr val="000000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000000">
                    <a:lumMod val="7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5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0" r:id="rId1"/>
    <p:sldLayoutId id="2147485431" r:id="rId2"/>
    <p:sldLayoutId id="2147485432" r:id="rId3"/>
    <p:sldLayoutId id="2147485433" r:id="rId4"/>
    <p:sldLayoutId id="2147485434" r:id="rId5"/>
    <p:sldLayoutId id="2147485435" r:id="rId6"/>
    <p:sldLayoutId id="2147485436" r:id="rId7"/>
    <p:sldLayoutId id="2147485437" r:id="rId8"/>
    <p:sldLayoutId id="2147485438" r:id="rId9"/>
    <p:sldLayoutId id="2147485439" r:id="rId10"/>
    <p:sldLayoutId id="2147485440" r:id="rId11"/>
    <p:sldLayoutId id="214748544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7DCEE0-07F3-4266-B807-E323001E49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40" descr="Parchment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smtClean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</a:t>
            </a:r>
            <a:r>
              <a:rPr lang="en-US" sz="2600" b="1" dirty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2. TỈ SỐ LƯỢNG GIÁC CỦA </a:t>
            </a:r>
            <a:r>
              <a:rPr lang="en-US" sz="2600" b="1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GÓC </a:t>
            </a:r>
            <a:r>
              <a:rPr lang="en-US" sz="2600" b="1" smtClean="0">
                <a:ln w="12700">
                  <a:solidFill>
                    <a:srgbClr val="0000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NHỌN (T2)</a:t>
            </a:r>
            <a:endParaRPr lang="en-US" sz="2600" b="1" dirty="0">
              <a:ln w="12700">
                <a:solidFill>
                  <a:srgbClr val="000000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000000">
                    <a:lumMod val="7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06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  <p:sldLayoutId id="21474854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105" name="Rectangle 3">
              <a:extLst>
                <a:ext uri="{FF2B5EF4-FFF2-40B4-BE49-F238E27FC236}">
                  <a16:creationId xmlns:a16="http://schemas.microsoft.com/office/drawing/2014/main" xmlns="" id="{E49AEF37-C9A1-4E48-A025-7F02C7B51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7" name="Rectangle 5">
                <a:extLst>
                  <a:ext uri="{FF2B5EF4-FFF2-40B4-BE49-F238E27FC236}">
                    <a16:creationId xmlns:a16="http://schemas.microsoft.com/office/drawing/2014/main" xmlns="" id="{B2D37196-070F-4ACF-AB15-06F73C752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330033"/>
                  </a:solidFill>
                </a:endParaRPr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xmlns="" id="{4BE4CE71-A59D-4A78-AFBD-A14240D4C6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xmlns="" id="{F45022E3-C42B-44D6-8866-9D267F64B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xmlns="" id="{02EE878B-7CF8-4338-8C55-9B521A4398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E75A4C2-59DF-45B1-ABBB-FF5DA1AFE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33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5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6" r:id="rId1"/>
    <p:sldLayoutId id="2147485457" r:id="rId2"/>
    <p:sldLayoutId id="2147485458" r:id="rId3"/>
    <p:sldLayoutId id="2147485459" r:id="rId4"/>
    <p:sldLayoutId id="2147485460" r:id="rId5"/>
    <p:sldLayoutId id="2147485461" r:id="rId6"/>
    <p:sldLayoutId id="2147485462" r:id="rId7"/>
    <p:sldLayoutId id="2147485463" r:id="rId8"/>
    <p:sldLayoutId id="2147485464" r:id="rId9"/>
    <p:sldLayoutId id="2147485465" r:id="rId10"/>
    <p:sldLayoutId id="2147485466" r:id="rId11"/>
    <p:sldLayoutId id="214748546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E4C80CE-45B7-4737-9DD3-74296BAABC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FC52051-718C-4AC0-A617-769B761127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67D4823-32C1-42D5-8451-D17131254B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1AE325C-9081-4D4E-9AE9-DC7EBB16E7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4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  <p:sldLayoutId id="21474854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3.bin"/><Relationship Id="rId3" Type="http://schemas.openxmlformats.org/officeDocument/2006/relationships/image" Target="../media/image44.emf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9.wmf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120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oleObject" Target="../embeddings/oleObject4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image" Target="../media/image43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0.wmf"/><Relationship Id="rId31" Type="http://schemas.openxmlformats.org/officeDocument/2006/relationships/oleObject" Target="../embeddings/oleObject47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oleObject" Target="../embeddings/oleObject44.bin"/><Relationship Id="rId30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1.wmf"/><Relationship Id="rId26" Type="http://schemas.openxmlformats.org/officeDocument/2006/relationships/image" Target="../media/image55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56.wmf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Relationship Id="rId27" Type="http://schemas.openxmlformats.org/officeDocument/2006/relationships/oleObject" Target="../embeddings/oleObject5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5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75.bin"/><Relationship Id="rId3" Type="http://schemas.openxmlformats.org/officeDocument/2006/relationships/oleObject" Target="../embeddings/oleObject68.bin"/><Relationship Id="rId21" Type="http://schemas.openxmlformats.org/officeDocument/2006/relationships/image" Target="../media/image75.wmf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31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11" Type="http://schemas.openxmlformats.org/officeDocument/2006/relationships/image" Target="../media/image76.wmf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72.wmf"/><Relationship Id="rId10" Type="http://schemas.openxmlformats.org/officeDocument/2006/relationships/image" Target="../media/image70.wmf"/><Relationship Id="rId19" Type="http://schemas.openxmlformats.org/officeDocument/2006/relationships/image" Target="../media/image74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3.w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5.wmf"/><Relationship Id="rId3" Type="http://schemas.openxmlformats.org/officeDocument/2006/relationships/image" Target="../media/image3.jpeg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20.wmf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5.wmf"/><Relationship Id="rId3" Type="http://schemas.openxmlformats.org/officeDocument/2006/relationships/image" Target="../media/image3.jpeg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29.wmf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29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0.wmf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3901553">
            <a:off x="2573237" y="296253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FF33CC"/>
                </a:solidFill>
              </a:rPr>
              <a:t>caïnh</a:t>
            </a:r>
            <a:r>
              <a:rPr lang="en-US" altLang="en-US" b="1" i="1" dirty="0">
                <a:solidFill>
                  <a:srgbClr val="FF33CC"/>
                </a:solidFill>
              </a:rPr>
              <a:t> </a:t>
            </a:r>
            <a:r>
              <a:rPr lang="en-US" altLang="en-US" b="1" i="1" dirty="0" err="1">
                <a:solidFill>
                  <a:srgbClr val="FF33CC"/>
                </a:solidFill>
              </a:rPr>
              <a:t>keà</a:t>
            </a:r>
            <a:endParaRPr lang="en-US" altLang="en-US" b="1" i="1" dirty="0">
              <a:solidFill>
                <a:srgbClr val="FF33CC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1841180">
            <a:off x="4489759" y="2884056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00FF"/>
                </a:solidFill>
              </a:rPr>
              <a:t>caïnh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ñoái</a:t>
            </a:r>
            <a:endParaRPr lang="en-US" altLang="en-US" b="1" i="1" dirty="0">
              <a:solidFill>
                <a:srgbClr val="0000FF"/>
              </a:solidFill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2740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2740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274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0" y="273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2800" y="3521075"/>
            <a:ext cx="555625" cy="565150"/>
            <a:chOff x="1896" y="3240"/>
            <a:chExt cx="350" cy="356"/>
          </a:xfrm>
        </p:grpSpPr>
        <p:sp>
          <p:nvSpPr>
            <p:cNvPr id="27671" name="Arc 11"/>
            <p:cNvSpPr>
              <a:spLocks/>
            </p:cNvSpPr>
            <p:nvPr/>
          </p:nvSpPr>
          <p:spPr bwMode="auto">
            <a:xfrm rot="1023935">
              <a:off x="1896" y="3404"/>
              <a:ext cx="136" cy="192"/>
            </a:xfrm>
            <a:custGeom>
              <a:avLst/>
              <a:gdLst>
                <a:gd name="T0" fmla="*/ 0 w 20413"/>
                <a:gd name="T1" fmla="*/ 0 h 21600"/>
                <a:gd name="T2" fmla="*/ 0 w 20413"/>
                <a:gd name="T3" fmla="*/ 0 h 21600"/>
                <a:gd name="T4" fmla="*/ 0 w 20413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13"/>
                <a:gd name="T10" fmla="*/ 0 h 21600"/>
                <a:gd name="T11" fmla="*/ 20413 w 204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13" h="21600" fill="none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</a:path>
                <a:path w="20413" h="21600" stroke="0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2" name="Text Box 12"/>
            <p:cNvSpPr txBox="1">
              <a:spLocks noChangeArrowheads="1"/>
            </p:cNvSpPr>
            <p:nvPr/>
          </p:nvSpPr>
          <p:spPr bwMode="auto">
            <a:xfrm>
              <a:off x="1964" y="3240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FF0000"/>
                  </a:solidFill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822700" y="2814638"/>
            <a:ext cx="15875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3981450" y="2763838"/>
            <a:ext cx="6350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3263900" y="2668588"/>
            <a:ext cx="6096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873500" y="2668588"/>
            <a:ext cx="2447925" cy="135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276600" y="4021138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678238" y="22304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919413" y="385127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305550" y="380682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25425" y="1568450"/>
            <a:ext cx="8234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kumimoji="1" lang="en-US" altLang="en-US" sz="2600" b="1" i="1" dirty="0" err="1">
                <a:solidFill>
                  <a:srgbClr val="002060"/>
                </a:solidFill>
              </a:rPr>
              <a:t>Döïng</a:t>
            </a:r>
            <a:r>
              <a:rPr kumimoji="1" lang="en-US" altLang="en-US" sz="2600" b="1" i="1" dirty="0">
                <a:solidFill>
                  <a:srgbClr val="002060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2060"/>
                </a:solidFill>
              </a:rPr>
              <a:t>moät</a:t>
            </a:r>
            <a:r>
              <a:rPr kumimoji="1" lang="en-US" altLang="en-US" sz="2600" b="1" i="1" dirty="0">
                <a:solidFill>
                  <a:srgbClr val="002060"/>
                </a:solidFill>
              </a:rPr>
              <a:t> tam </a:t>
            </a:r>
            <a:r>
              <a:rPr kumimoji="1" lang="en-US" altLang="en-US" sz="2600" b="1" i="1" dirty="0" err="1">
                <a:solidFill>
                  <a:srgbClr val="002060"/>
                </a:solidFill>
              </a:rPr>
              <a:t>giaùc</a:t>
            </a:r>
            <a:r>
              <a:rPr kumimoji="1" lang="en-US" altLang="en-US" sz="2600" b="1" i="1" dirty="0">
                <a:solidFill>
                  <a:srgbClr val="002060"/>
                </a:solidFill>
              </a:rPr>
              <a:t> </a:t>
            </a:r>
            <a:r>
              <a:rPr kumimoji="1" lang="en-US" altLang="en-US" sz="2600" b="1" i="1" dirty="0">
                <a:solidFill>
                  <a:srgbClr val="002060"/>
                </a:solidFill>
                <a:sym typeface="Symbol" pitchFamily="18" charset="2"/>
              </a:rPr>
              <a:t>ABC </a:t>
            </a:r>
            <a:r>
              <a:rPr kumimoji="1" lang="en-US" altLang="en-US" sz="2600" b="1" i="1" dirty="0" err="1">
                <a:solidFill>
                  <a:srgbClr val="002060"/>
                </a:solidFill>
                <a:sym typeface="Symbol" pitchFamily="18" charset="2"/>
              </a:rPr>
              <a:t>vuoâng</a:t>
            </a:r>
            <a:r>
              <a:rPr kumimoji="1" lang="en-US" altLang="en-US" sz="2600" b="1" i="1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kumimoji="1" lang="en-US" altLang="en-US" sz="2600" b="1" i="1" dirty="0" err="1">
                <a:solidFill>
                  <a:srgbClr val="002060"/>
                </a:solidFill>
                <a:sym typeface="Symbol" pitchFamily="18" charset="2"/>
              </a:rPr>
              <a:t>taïi</a:t>
            </a:r>
            <a:r>
              <a:rPr kumimoji="1" lang="en-US" altLang="en-US" sz="2600" b="1" i="1" dirty="0">
                <a:solidFill>
                  <a:srgbClr val="002060"/>
                </a:solidFill>
                <a:sym typeface="Symbol" pitchFamily="18" charset="2"/>
              </a:rPr>
              <a:t> A </a:t>
            </a:r>
            <a:r>
              <a:rPr kumimoji="1" lang="en-US" altLang="en-US" sz="2600" b="1" i="1" dirty="0" err="1">
                <a:solidFill>
                  <a:srgbClr val="002060"/>
                </a:solidFill>
                <a:sym typeface="Symbol" pitchFamily="18" charset="2"/>
              </a:rPr>
              <a:t>coù</a:t>
            </a:r>
            <a:r>
              <a:rPr kumimoji="1" lang="en-US" altLang="en-US" sz="2600" b="1" i="1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kumimoji="1" lang="en-US" altLang="en-US" sz="2600" b="1" i="1" dirty="0" err="1">
                <a:solidFill>
                  <a:srgbClr val="002060"/>
                </a:solidFill>
                <a:sym typeface="Symbol" pitchFamily="18" charset="2"/>
              </a:rPr>
              <a:t>goùc</a:t>
            </a:r>
            <a:r>
              <a:rPr kumimoji="1" lang="en-US" altLang="en-US" sz="2600" b="1" i="1" dirty="0">
                <a:solidFill>
                  <a:srgbClr val="002060"/>
                </a:solidFill>
                <a:sym typeface="Symbol" pitchFamily="18" charset="2"/>
              </a:rPr>
              <a:t> B =  .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844800" y="4741863"/>
            <a:ext cx="421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en-US" altLang="en-US" b="1" i="1" dirty="0">
                <a:solidFill>
                  <a:srgbClr val="0000FF"/>
                </a:solidFill>
              </a:rPr>
              <a:t>AC </a:t>
            </a:r>
            <a:r>
              <a:rPr lang="en-US" altLang="en-US" b="1" i="1" dirty="0" err="1">
                <a:solidFill>
                  <a:srgbClr val="0000FF"/>
                </a:solidFill>
              </a:rPr>
              <a:t>laø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caïnh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ñoái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cuûa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goùc</a:t>
            </a:r>
            <a:r>
              <a:rPr lang="en-US" altLang="en-US" b="1" i="1" dirty="0">
                <a:solidFill>
                  <a:srgbClr val="0000FF"/>
                </a:solidFill>
              </a:rPr>
              <a:t> B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2878138" y="525462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33CC"/>
                </a:solidFill>
                <a:sym typeface="Symbol" pitchFamily="18" charset="2"/>
              </a:rPr>
              <a:t> </a:t>
            </a:r>
            <a:r>
              <a:rPr lang="en-US" altLang="en-US" b="1" i="1" dirty="0">
                <a:solidFill>
                  <a:srgbClr val="FF33CC"/>
                </a:solidFill>
              </a:rPr>
              <a:t>AB </a:t>
            </a:r>
            <a:r>
              <a:rPr lang="en-US" altLang="en-US" b="1" i="1" dirty="0" err="1">
                <a:solidFill>
                  <a:srgbClr val="FF33CC"/>
                </a:solidFill>
              </a:rPr>
              <a:t>laø</a:t>
            </a:r>
            <a:r>
              <a:rPr lang="en-US" altLang="en-US" b="1" i="1" dirty="0">
                <a:solidFill>
                  <a:srgbClr val="FF33CC"/>
                </a:solidFill>
              </a:rPr>
              <a:t> </a:t>
            </a:r>
            <a:r>
              <a:rPr lang="en-US" altLang="en-US" b="1" i="1" u="sng" dirty="0" err="1">
                <a:solidFill>
                  <a:srgbClr val="FF33CC"/>
                </a:solidFill>
              </a:rPr>
              <a:t>caïnh</a:t>
            </a:r>
            <a:r>
              <a:rPr lang="en-US" altLang="en-US" b="1" i="1" u="sng" dirty="0">
                <a:solidFill>
                  <a:srgbClr val="FF33CC"/>
                </a:solidFill>
              </a:rPr>
              <a:t> </a:t>
            </a:r>
            <a:r>
              <a:rPr lang="en-US" altLang="en-US" b="1" i="1" u="sng" dirty="0" err="1">
                <a:solidFill>
                  <a:srgbClr val="FF33CC"/>
                </a:solidFill>
              </a:rPr>
              <a:t>keà</a:t>
            </a:r>
            <a:r>
              <a:rPr lang="en-US" altLang="en-US" b="1" i="1" dirty="0">
                <a:solidFill>
                  <a:srgbClr val="FF33CC"/>
                </a:solidFill>
              </a:rPr>
              <a:t> </a:t>
            </a:r>
            <a:r>
              <a:rPr lang="en-US" altLang="en-US" b="1" i="1" dirty="0" err="1">
                <a:solidFill>
                  <a:srgbClr val="FF33CC"/>
                </a:solidFill>
              </a:rPr>
              <a:t>cuûa</a:t>
            </a:r>
            <a:r>
              <a:rPr lang="en-US" altLang="en-US" b="1" i="1" dirty="0">
                <a:solidFill>
                  <a:srgbClr val="FF33CC"/>
                </a:solidFill>
              </a:rPr>
              <a:t> </a:t>
            </a:r>
            <a:r>
              <a:rPr lang="en-US" altLang="en-US" b="1" i="1" dirty="0" err="1">
                <a:solidFill>
                  <a:srgbClr val="FF33CC"/>
                </a:solidFill>
              </a:rPr>
              <a:t>goùc</a:t>
            </a:r>
            <a:r>
              <a:rPr lang="en-US" altLang="en-US" b="1" i="1" dirty="0">
                <a:solidFill>
                  <a:srgbClr val="FF33CC"/>
                </a:solidFill>
              </a:rPr>
              <a:t> B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5791200"/>
            <a:ext cx="281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dirty="0">
                <a:solidFill>
                  <a:srgbClr val="FF33CC"/>
                </a:solidFill>
                <a:sym typeface="Symbol" pitchFamily="18" charset="2"/>
              </a:rPr>
              <a:t> </a:t>
            </a:r>
            <a:r>
              <a:rPr lang="en-US" altLang="en-US" b="1" i="1" dirty="0" smtClean="0">
                <a:solidFill>
                  <a:srgbClr val="FF33CC"/>
                </a:solidFill>
                <a:sym typeface="Symbol" pitchFamily="18" charset="2"/>
              </a:rPr>
              <a:t>BC</a:t>
            </a:r>
            <a:r>
              <a:rPr lang="en-US" altLang="en-US" b="1" i="1" dirty="0" smtClean="0">
                <a:solidFill>
                  <a:srgbClr val="FF33CC"/>
                </a:solidFill>
              </a:rPr>
              <a:t> </a:t>
            </a:r>
            <a:r>
              <a:rPr lang="en-US" altLang="en-US" b="1" i="1" dirty="0" err="1">
                <a:solidFill>
                  <a:srgbClr val="FF33CC"/>
                </a:solidFill>
              </a:rPr>
              <a:t>laø</a:t>
            </a:r>
            <a:r>
              <a:rPr lang="en-US" altLang="en-US" b="1" i="1" dirty="0">
                <a:solidFill>
                  <a:srgbClr val="FF33CC"/>
                </a:solidFill>
              </a:rPr>
              <a:t> </a:t>
            </a:r>
            <a:r>
              <a:rPr lang="en-US" altLang="en-US" b="1" i="1" u="sng" dirty="0" err="1">
                <a:solidFill>
                  <a:srgbClr val="FF33CC"/>
                </a:solidFill>
              </a:rPr>
              <a:t>caïnh</a:t>
            </a:r>
            <a:r>
              <a:rPr lang="en-US" altLang="en-US" b="1" i="1" u="sng" dirty="0">
                <a:solidFill>
                  <a:srgbClr val="FF33CC"/>
                </a:solidFill>
              </a:rPr>
              <a:t> </a:t>
            </a:r>
            <a:r>
              <a:rPr lang="en-US" altLang="en-US" b="1" i="1" u="sng" dirty="0" err="1" smtClean="0">
                <a:solidFill>
                  <a:srgbClr val="FF33CC"/>
                </a:solidFill>
              </a:rPr>
              <a:t>huyền</a:t>
            </a:r>
            <a:r>
              <a:rPr lang="en-US" altLang="en-US" b="1" i="1" dirty="0" smtClean="0">
                <a:solidFill>
                  <a:srgbClr val="FF33CC"/>
                </a:solidFill>
              </a:rPr>
              <a:t> </a:t>
            </a:r>
            <a:endParaRPr lang="en-US" altLang="en-US" b="1" i="1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25" y="685800"/>
            <a:ext cx="861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1.Khái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niệm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tỉ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lượng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giác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góc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j-lt"/>
              </a:rPr>
              <a:t>nhọn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4950" y="4021138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b="1" i="1" dirty="0" err="1">
                <a:solidFill>
                  <a:srgbClr val="FF33CC"/>
                </a:solidFill>
              </a:rPr>
              <a:t>caïnh</a:t>
            </a:r>
            <a:r>
              <a:rPr lang="en-US" altLang="en-US" b="1" i="1" dirty="0">
                <a:solidFill>
                  <a:srgbClr val="FF33CC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FF33CC"/>
                </a:solidFill>
              </a:rPr>
              <a:t>huyền</a:t>
            </a:r>
            <a:endParaRPr lang="en-US" altLang="en-US" b="1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4770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/>
      <p:bldP spid="22547" grpId="0"/>
      <p:bldP spid="22548" grpId="0"/>
      <p:bldP spid="22551" grpId="0"/>
      <p:bldP spid="22552" grpId="0"/>
      <p:bldP spid="22553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Hộp Văn bản 4"/>
          <p:cNvSpPr txBox="1">
            <a:spLocks noChangeArrowheads="1"/>
          </p:cNvSpPr>
          <p:nvPr/>
        </p:nvSpPr>
        <p:spPr bwMode="auto">
          <a:xfrm>
            <a:off x="406400" y="673100"/>
            <a:ext cx="8632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tập</a:t>
            </a:r>
            <a:r>
              <a:rPr lang="en-US" b="1" u="sng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áp</a:t>
            </a:r>
            <a:r>
              <a:rPr lang="en-US" b="1" u="sng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dụng</a:t>
            </a:r>
            <a:r>
              <a:rPr lang="en-US" b="1" u="sng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</a:t>
            </a:r>
            <a:r>
              <a:rPr lang="vi-VN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Cho ∆ABC vuông tại A, có AB = 6cm, AC = 8cm. </a:t>
            </a:r>
            <a:r>
              <a:rPr lang="vi-VN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Hãy </a:t>
            </a:r>
            <a:r>
              <a:rPr lang="vi-VN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viết và </a:t>
            </a:r>
            <a:r>
              <a:rPr lang="vi-VN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tính tỉ số lượng giác của góc B và góc C.</a:t>
            </a:r>
          </a:p>
        </p:txBody>
      </p:sp>
      <p:pic>
        <p:nvPicPr>
          <p:cNvPr id="22" name="Hình ảnh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816100"/>
            <a:ext cx="29051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Hộp Văn bản 22"/>
          <p:cNvSpPr txBox="1">
            <a:spLocks noChangeArrowheads="1"/>
          </p:cNvSpPr>
          <p:nvPr/>
        </p:nvSpPr>
        <p:spPr bwMode="auto">
          <a:xfrm>
            <a:off x="3937000" y="1574800"/>
            <a:ext cx="1778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100">
                <a:solidFill>
                  <a:srgbClr val="00FF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BÀI GIẢI</a:t>
            </a:r>
          </a:p>
        </p:txBody>
      </p:sp>
      <p:graphicFrame>
        <p:nvGraphicFramePr>
          <p:cNvPr id="25" name="Đối tượng 24"/>
          <p:cNvGraphicFramePr>
            <a:graphicFrameLocks noChangeAspect="1"/>
          </p:cNvGraphicFramePr>
          <p:nvPr/>
        </p:nvGraphicFramePr>
        <p:xfrm>
          <a:off x="3267075" y="2017713"/>
          <a:ext cx="4391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4" imgW="5854680" imgH="533160" progId="">
                  <p:embed/>
                </p:oleObj>
              </mc:Choice>
              <mc:Fallback>
                <p:oleObj name="Equation" r:id="rId4" imgW="5854680" imgH="533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2017713"/>
                        <a:ext cx="43910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Đối tượng 25"/>
          <p:cNvGraphicFramePr>
            <a:graphicFrameLocks noChangeAspect="1"/>
          </p:cNvGraphicFramePr>
          <p:nvPr/>
        </p:nvGraphicFramePr>
        <p:xfrm>
          <a:off x="3275013" y="2798763"/>
          <a:ext cx="22764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6" imgW="3035160" imgH="838080" progId="">
                  <p:embed/>
                </p:oleObj>
              </mc:Choice>
              <mc:Fallback>
                <p:oleObj name="Equation" r:id="rId6" imgW="303516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2798763"/>
                        <a:ext cx="22764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Đối tượng 26"/>
          <p:cNvGraphicFramePr>
            <a:graphicFrameLocks noChangeAspect="1"/>
          </p:cNvGraphicFramePr>
          <p:nvPr/>
        </p:nvGraphicFramePr>
        <p:xfrm>
          <a:off x="3232150" y="3549650"/>
          <a:ext cx="22669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8" imgW="3022560" imgH="838080" progId="">
                  <p:embed/>
                </p:oleObj>
              </mc:Choice>
              <mc:Fallback>
                <p:oleObj name="Equation" r:id="rId8" imgW="302256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3549650"/>
                        <a:ext cx="22669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Đối tượng 27"/>
          <p:cNvGraphicFramePr>
            <a:graphicFrameLocks noChangeAspect="1"/>
          </p:cNvGraphicFramePr>
          <p:nvPr/>
        </p:nvGraphicFramePr>
        <p:xfrm>
          <a:off x="3295650" y="4314825"/>
          <a:ext cx="2171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10" imgW="2895480" imgH="838080" progId="">
                  <p:embed/>
                </p:oleObj>
              </mc:Choice>
              <mc:Fallback>
                <p:oleObj name="Equation" r:id="rId10" imgW="289548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4314825"/>
                        <a:ext cx="21717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Đối tượng 28"/>
          <p:cNvGraphicFramePr>
            <a:graphicFrameLocks noChangeAspect="1"/>
          </p:cNvGraphicFramePr>
          <p:nvPr/>
        </p:nvGraphicFramePr>
        <p:xfrm>
          <a:off x="3303588" y="5194300"/>
          <a:ext cx="2171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12" imgW="2895480" imgH="838080" progId="">
                  <p:embed/>
                </p:oleObj>
              </mc:Choice>
              <mc:Fallback>
                <p:oleObj name="Equation" r:id="rId12" imgW="289548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5194300"/>
                        <a:ext cx="21717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Đối tượng 29"/>
          <p:cNvGraphicFramePr>
            <a:graphicFrameLocks noChangeAspect="1"/>
          </p:cNvGraphicFramePr>
          <p:nvPr/>
        </p:nvGraphicFramePr>
        <p:xfrm>
          <a:off x="6383338" y="2752725"/>
          <a:ext cx="22574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14" imgW="3009600" imgH="838080" progId="">
                  <p:embed/>
                </p:oleObj>
              </mc:Choice>
              <mc:Fallback>
                <p:oleObj name="Equation" r:id="rId14" imgW="300960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2752725"/>
                        <a:ext cx="22574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Đối tượng 30"/>
          <p:cNvGraphicFramePr>
            <a:graphicFrameLocks noChangeAspect="1"/>
          </p:cNvGraphicFramePr>
          <p:nvPr/>
        </p:nvGraphicFramePr>
        <p:xfrm>
          <a:off x="6380163" y="3576638"/>
          <a:ext cx="22955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16" imgW="3060360" imgH="838080" progId="">
                  <p:embed/>
                </p:oleObj>
              </mc:Choice>
              <mc:Fallback>
                <p:oleObj name="Equation" r:id="rId16" imgW="306036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3576638"/>
                        <a:ext cx="22955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Đối tượng 31"/>
          <p:cNvGraphicFramePr>
            <a:graphicFrameLocks noChangeAspect="1"/>
          </p:cNvGraphicFramePr>
          <p:nvPr/>
        </p:nvGraphicFramePr>
        <p:xfrm>
          <a:off x="6445250" y="4325938"/>
          <a:ext cx="21812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Equation" r:id="rId18" imgW="2908080" imgH="838080" progId="">
                  <p:embed/>
                </p:oleObj>
              </mc:Choice>
              <mc:Fallback>
                <p:oleObj name="Equation" r:id="rId18" imgW="290808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4325938"/>
                        <a:ext cx="21812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Đối tượng 32"/>
          <p:cNvGraphicFramePr>
            <a:graphicFrameLocks noChangeAspect="1"/>
          </p:cNvGraphicFramePr>
          <p:nvPr/>
        </p:nvGraphicFramePr>
        <p:xfrm>
          <a:off x="6418263" y="5165725"/>
          <a:ext cx="2171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20" imgW="2895480" imgH="838080" progId="">
                  <p:embed/>
                </p:oleObj>
              </mc:Choice>
              <mc:Fallback>
                <p:oleObj name="Equation" r:id="rId20" imgW="289548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5165725"/>
                        <a:ext cx="21717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Hộp Văn bản 33"/>
          <p:cNvSpPr txBox="1">
            <a:spLocks noChangeArrowheads="1"/>
          </p:cNvSpPr>
          <p:nvPr/>
        </p:nvSpPr>
        <p:spPr bwMode="auto">
          <a:xfrm>
            <a:off x="7745413" y="2051050"/>
            <a:ext cx="12938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100" i="1">
                <a:solidFill>
                  <a:prstClr val="white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(Pytago)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638550" y="2895600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22" imgW="152280" imgH="203040" progId="Equation.3">
                  <p:embed/>
                </p:oleObj>
              </mc:Choice>
              <mc:Fallback>
                <p:oleObj name="Equation" r:id="rId22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2895600"/>
                        <a:ext cx="266700" cy="355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3581400" y="3657600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24" imgW="152280" imgH="203040" progId="Equation.3">
                  <p:embed/>
                </p:oleObj>
              </mc:Choice>
              <mc:Fallback>
                <p:oleObj name="Equation" r:id="rId2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266700" cy="355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3657600" y="4419600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25" imgW="152280" imgH="203040" progId="Equation.3">
                  <p:embed/>
                </p:oleObj>
              </mc:Choice>
              <mc:Fallback>
                <p:oleObj name="Equation" r:id="rId2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266700" cy="355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3657600" y="5257800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26" imgW="152280" imgH="203040" progId="Equation.3">
                  <p:embed/>
                </p:oleObj>
              </mc:Choice>
              <mc:Fallback>
                <p:oleObj name="Equation" r:id="rId2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257800"/>
                        <a:ext cx="266700" cy="355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6705600" y="2768600"/>
          <a:ext cx="30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27" imgW="152280" imgH="215640" progId="Equation.3">
                  <p:embed/>
                </p:oleObj>
              </mc:Choice>
              <mc:Fallback>
                <p:oleObj name="Equation" r:id="rId2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768600"/>
                        <a:ext cx="304800" cy="431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3" name="Object 19"/>
          <p:cNvGraphicFramePr>
            <a:graphicFrameLocks noChangeAspect="1"/>
          </p:cNvGraphicFramePr>
          <p:nvPr/>
        </p:nvGraphicFramePr>
        <p:xfrm>
          <a:off x="6741459" y="3657600"/>
          <a:ext cx="26894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29" imgW="152280" imgH="215640" progId="Equation.3">
                  <p:embed/>
                </p:oleObj>
              </mc:Choice>
              <mc:Fallback>
                <p:oleObj name="Equation" r:id="rId2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459" y="3657600"/>
                        <a:ext cx="268941" cy="381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6781800" y="4387850"/>
          <a:ext cx="30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30" imgW="152280" imgH="215640" progId="Equation.3">
                  <p:embed/>
                </p:oleObj>
              </mc:Choice>
              <mc:Fallback>
                <p:oleObj name="Equation" r:id="rId3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387850"/>
                        <a:ext cx="304800" cy="431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6781800" y="5207000"/>
          <a:ext cx="30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31" imgW="152280" imgH="215640" progId="Equation.3">
                  <p:embed/>
                </p:oleObj>
              </mc:Choice>
              <mc:Fallback>
                <p:oleObj name="Equation" r:id="rId3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207000"/>
                        <a:ext cx="304800" cy="431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245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8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1850"/>
            <a:ext cx="38862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88" name="Text Box 44"/>
          <p:cNvSpPr txBox="1">
            <a:spLocks noChangeArrowheads="1"/>
          </p:cNvSpPr>
          <p:nvPr/>
        </p:nvSpPr>
        <p:spPr bwMode="auto">
          <a:xfrm>
            <a:off x="7239000" y="337978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>
                <a:cs typeface="Times New Roman" pitchFamily="18" charset="0"/>
                <a:sym typeface="Symbol" pitchFamily="18" charset="2"/>
              </a:rPr>
              <a:t></a:t>
            </a:r>
          </a:p>
        </p:txBody>
      </p:sp>
      <p:sp>
        <p:nvSpPr>
          <p:cNvPr id="82990" name="Arc 46"/>
          <p:cNvSpPr>
            <a:spLocks/>
          </p:cNvSpPr>
          <p:nvPr/>
        </p:nvSpPr>
        <p:spPr bwMode="auto">
          <a:xfrm>
            <a:off x="6227763" y="3652838"/>
            <a:ext cx="1524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mpd="thickThin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82991" name="Text Box 47"/>
          <p:cNvSpPr txBox="1">
            <a:spLocks noChangeArrowheads="1"/>
          </p:cNvSpPr>
          <p:nvPr/>
        </p:nvSpPr>
        <p:spPr bwMode="auto">
          <a:xfrm>
            <a:off x="6324600" y="33194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graphicFrame>
        <p:nvGraphicFramePr>
          <p:cNvPr id="82992" name="Object 48"/>
          <p:cNvGraphicFramePr>
            <a:graphicFrameLocks noChangeAspect="1"/>
          </p:cNvGraphicFramePr>
          <p:nvPr/>
        </p:nvGraphicFramePr>
        <p:xfrm>
          <a:off x="304800" y="2849563"/>
          <a:ext cx="16097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" name="Equation" r:id="rId5" imgW="710891" imgH="393529" progId="Equation.3">
                  <p:embed/>
                </p:oleObj>
              </mc:Choice>
              <mc:Fallback>
                <p:oleObj name="Equation" r:id="rId5" imgW="710891" imgH="393529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49563"/>
                        <a:ext cx="16097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3" name="Object 49"/>
          <p:cNvGraphicFramePr>
            <a:graphicFrameLocks noChangeAspect="1"/>
          </p:cNvGraphicFramePr>
          <p:nvPr/>
        </p:nvGraphicFramePr>
        <p:xfrm>
          <a:off x="228600" y="3860800"/>
          <a:ext cx="166846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" name="Equation" r:id="rId7" imgW="736280" imgH="393529" progId="Equation.3">
                  <p:embed/>
                </p:oleObj>
              </mc:Choice>
              <mc:Fallback>
                <p:oleObj name="Equation" r:id="rId7" imgW="736280" imgH="393529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60800"/>
                        <a:ext cx="1668463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52469"/>
              </p:ext>
            </p:extLst>
          </p:nvPr>
        </p:nvGraphicFramePr>
        <p:xfrm>
          <a:off x="261938" y="4906963"/>
          <a:ext cx="163988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Equation" r:id="rId9" imgW="723600" imgH="393480" progId="Equation.DSMT4">
                  <p:embed/>
                </p:oleObj>
              </mc:Choice>
              <mc:Fallback>
                <p:oleObj name="Equation" r:id="rId9" imgW="723600" imgH="393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906963"/>
                        <a:ext cx="1639887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84185"/>
              </p:ext>
            </p:extLst>
          </p:nvPr>
        </p:nvGraphicFramePr>
        <p:xfrm>
          <a:off x="285750" y="5918200"/>
          <a:ext cx="16954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" name="Equation" r:id="rId11" imgW="749160" imgH="393480" progId="Equation.DSMT4">
                  <p:embed/>
                </p:oleObj>
              </mc:Choice>
              <mc:Fallback>
                <p:oleObj name="Equation" r:id="rId11" imgW="749160" imgH="3934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5918200"/>
                        <a:ext cx="16954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96" name="Line 52"/>
          <p:cNvSpPr>
            <a:spLocks noChangeShapeType="1"/>
          </p:cNvSpPr>
          <p:nvPr/>
        </p:nvSpPr>
        <p:spPr bwMode="auto">
          <a:xfrm>
            <a:off x="2514600" y="2773363"/>
            <a:ext cx="0" cy="42672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2997" name="Object 53"/>
          <p:cNvGraphicFramePr>
            <a:graphicFrameLocks noChangeAspect="1"/>
          </p:cNvGraphicFramePr>
          <p:nvPr/>
        </p:nvGraphicFramePr>
        <p:xfrm>
          <a:off x="3048000" y="3221038"/>
          <a:ext cx="16383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" name="Equation" r:id="rId13" imgW="723586" imgH="393529" progId="Equation.3">
                  <p:embed/>
                </p:oleObj>
              </mc:Choice>
              <mc:Fallback>
                <p:oleObj name="Equation" r:id="rId13" imgW="723586" imgH="393529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21038"/>
                        <a:ext cx="163830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8" name="Object 54"/>
          <p:cNvGraphicFramePr>
            <a:graphicFrameLocks noChangeAspect="1"/>
          </p:cNvGraphicFramePr>
          <p:nvPr/>
        </p:nvGraphicFramePr>
        <p:xfrm>
          <a:off x="2971800" y="4135438"/>
          <a:ext cx="169703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name="Equation" r:id="rId15" imgW="748975" imgH="393529" progId="Equation.3">
                  <p:embed/>
                </p:oleObj>
              </mc:Choice>
              <mc:Fallback>
                <p:oleObj name="Equation" r:id="rId15" imgW="748975" imgH="393529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35438"/>
                        <a:ext cx="1697038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9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901559"/>
              </p:ext>
            </p:extLst>
          </p:nvPr>
        </p:nvGraphicFramePr>
        <p:xfrm>
          <a:off x="2962275" y="5049838"/>
          <a:ext cx="1666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" name="Equation" r:id="rId17" imgW="736560" imgH="393480" progId="Equation.DSMT4">
                  <p:embed/>
                </p:oleObj>
              </mc:Choice>
              <mc:Fallback>
                <p:oleObj name="Equation" r:id="rId17" imgW="736560" imgH="3934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5049838"/>
                        <a:ext cx="16668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821452"/>
              </p:ext>
            </p:extLst>
          </p:nvPr>
        </p:nvGraphicFramePr>
        <p:xfrm>
          <a:off x="3122613" y="5918200"/>
          <a:ext cx="16970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name="Equation" r:id="rId19" imgW="749160" imgH="393480" progId="Equation.DSMT4">
                  <p:embed/>
                </p:oleObj>
              </mc:Choice>
              <mc:Fallback>
                <p:oleObj name="Equation" r:id="rId19" imgW="749160" imgH="39348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5918200"/>
                        <a:ext cx="169703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01" name="AutoShape 57"/>
          <p:cNvSpPr>
            <a:spLocks/>
          </p:cNvSpPr>
          <p:nvPr/>
        </p:nvSpPr>
        <p:spPr bwMode="auto">
          <a:xfrm>
            <a:off x="5181600" y="3200400"/>
            <a:ext cx="228600" cy="3505200"/>
          </a:xfrm>
          <a:prstGeom prst="rightBrace">
            <a:avLst>
              <a:gd name="adj1" fmla="val 1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83002" name="AutoShape 58"/>
          <p:cNvSpPr>
            <a:spLocks noChangeArrowheads="1"/>
          </p:cNvSpPr>
          <p:nvPr/>
        </p:nvSpPr>
        <p:spPr bwMode="auto">
          <a:xfrm>
            <a:off x="5486400" y="4800600"/>
            <a:ext cx="762000" cy="3048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3003" name="Object 59"/>
          <p:cNvGraphicFramePr>
            <a:graphicFrameLocks noChangeAspect="1"/>
          </p:cNvGraphicFramePr>
          <p:nvPr/>
        </p:nvGraphicFramePr>
        <p:xfrm>
          <a:off x="6629400" y="4332288"/>
          <a:ext cx="18113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" name="Equation" r:id="rId21" imgW="799753" imgH="177723" progId="Equation.3">
                  <p:embed/>
                </p:oleObj>
              </mc:Choice>
              <mc:Fallback>
                <p:oleObj name="Equation" r:id="rId21" imgW="799753" imgH="177723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332288"/>
                        <a:ext cx="18113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4" name="Object 60"/>
          <p:cNvGraphicFramePr>
            <a:graphicFrameLocks noChangeAspect="1"/>
          </p:cNvGraphicFramePr>
          <p:nvPr/>
        </p:nvGraphicFramePr>
        <p:xfrm>
          <a:off x="6629400" y="4778375"/>
          <a:ext cx="18113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" name="Equation" r:id="rId23" imgW="799753" imgH="177723" progId="Equation.3">
                  <p:embed/>
                </p:oleObj>
              </mc:Choice>
              <mc:Fallback>
                <p:oleObj name="Equation" r:id="rId23" imgW="799753" imgH="177723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778375"/>
                        <a:ext cx="18113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858553"/>
              </p:ext>
            </p:extLst>
          </p:nvPr>
        </p:nvGraphicFramePr>
        <p:xfrm>
          <a:off x="6629400" y="5359400"/>
          <a:ext cx="18113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" name="Equation" r:id="rId25" imgW="799920" imgH="177480" progId="Equation.DSMT4">
                  <p:embed/>
                </p:oleObj>
              </mc:Choice>
              <mc:Fallback>
                <p:oleObj name="Equation" r:id="rId25" imgW="799920" imgH="1774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59400"/>
                        <a:ext cx="18113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03539"/>
              </p:ext>
            </p:extLst>
          </p:nvPr>
        </p:nvGraphicFramePr>
        <p:xfrm>
          <a:off x="6615113" y="5926138"/>
          <a:ext cx="18986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" name="Equation" r:id="rId27" imgW="838080" imgH="177480" progId="Equation.DSMT4">
                  <p:embed/>
                </p:oleObj>
              </mc:Choice>
              <mc:Fallback>
                <p:oleObj name="Equation" r:id="rId27" imgW="838080" imgH="1774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113" y="5926138"/>
                        <a:ext cx="18986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87313" y="469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27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2. TỈ SỐ LƯỢNG GIÁC CỦA GÓC </a:t>
            </a:r>
            <a:r>
              <a:rPr lang="en-US" sz="2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NHỌN (T2)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685799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?4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47638" y="1441450"/>
            <a:ext cx="9101137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kumimoji="1" lang="en-US" altLang="en-US" sz="2600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en-US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hình 19. Hãy cho biết tổng số đo của góc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vi-VN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 </a:t>
            </a:r>
            <a:r>
              <a:rPr lang="el-GR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Lập tỉ số lượng giác của góc </a:t>
            </a:r>
            <a:r>
              <a:rPr lang="el-GR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vi-VN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 </a:t>
            </a:r>
            <a:r>
              <a:rPr lang="el-GR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Trong các tỉ số này hãy cho biết các cặp tỉ số bằng nhau.</a:t>
            </a:r>
            <a:endParaRPr kumimoji="1" lang="en-US" altLang="en-US" sz="2800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88"/>
          <p:cNvSpPr txBox="1">
            <a:spLocks noChangeArrowheads="1"/>
          </p:cNvSpPr>
          <p:nvPr/>
        </p:nvSpPr>
        <p:spPr bwMode="auto">
          <a:xfrm>
            <a:off x="87313" y="835967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Tỉ số lượng giác của hai góc phụ nhau: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8" grpId="0"/>
      <p:bldP spid="82990" grpId="0" animBg="1"/>
      <p:bldP spid="82991" grpId="0"/>
      <p:bldP spid="82996" grpId="0" animBg="1"/>
      <p:bldP spid="83002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93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8862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94" name="Text Box 110"/>
          <p:cNvSpPr txBox="1">
            <a:spLocks noChangeArrowheads="1"/>
          </p:cNvSpPr>
          <p:nvPr/>
        </p:nvSpPr>
        <p:spPr bwMode="auto">
          <a:xfrm>
            <a:off x="6705600" y="2193925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>
                <a:cs typeface="Times New Roman" pitchFamily="18" charset="0"/>
                <a:sym typeface="Symbol" pitchFamily="18" charset="2"/>
              </a:rPr>
              <a:t></a:t>
            </a:r>
          </a:p>
        </p:txBody>
      </p:sp>
      <p:sp>
        <p:nvSpPr>
          <p:cNvPr id="67695" name="Arc 111"/>
          <p:cNvSpPr>
            <a:spLocks/>
          </p:cNvSpPr>
          <p:nvPr/>
        </p:nvSpPr>
        <p:spPr bwMode="auto">
          <a:xfrm>
            <a:off x="5638800" y="2438400"/>
            <a:ext cx="1524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mpd="thickThin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67696" name="Text Box 112"/>
          <p:cNvSpPr txBox="1">
            <a:spLocks noChangeArrowheads="1"/>
          </p:cNvSpPr>
          <p:nvPr/>
        </p:nvSpPr>
        <p:spPr bwMode="auto">
          <a:xfrm>
            <a:off x="5791200" y="2133600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67697" name="Text Box 113"/>
          <p:cNvSpPr txBox="1">
            <a:spLocks noChangeArrowheads="1"/>
          </p:cNvSpPr>
          <p:nvPr/>
        </p:nvSpPr>
        <p:spPr bwMode="auto">
          <a:xfrm>
            <a:off x="185738" y="1371600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FF"/>
                </a:solidFill>
              </a:rPr>
              <a:t>* </a:t>
            </a:r>
            <a:r>
              <a:rPr lang="en-US" altLang="en-US" sz="2800" b="1" i="1" u="sng" dirty="0" err="1">
                <a:solidFill>
                  <a:srgbClr val="0000FF"/>
                </a:solidFill>
              </a:rPr>
              <a:t>Định</a:t>
            </a:r>
            <a:r>
              <a:rPr lang="en-US" altLang="en-US" sz="2800" b="1" i="1" u="sng" dirty="0">
                <a:solidFill>
                  <a:srgbClr val="0000FF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</a:rPr>
              <a:t>lí</a:t>
            </a:r>
            <a:r>
              <a:rPr lang="en-US" altLang="en-US" sz="2800" b="1" i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7698" name="Text Box 114"/>
          <p:cNvSpPr txBox="1">
            <a:spLocks noChangeArrowheads="1"/>
          </p:cNvSpPr>
          <p:nvPr/>
        </p:nvSpPr>
        <p:spPr bwMode="auto">
          <a:xfrm>
            <a:off x="266700" y="1800225"/>
            <a:ext cx="44577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côtan</a:t>
            </a:r>
            <a:r>
              <a:rPr lang="en-US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685800" y="4071938"/>
            <a:ext cx="403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ABC vuông tại A, biết: </a:t>
            </a:r>
          </a:p>
        </p:txBody>
      </p:sp>
      <p:graphicFrame>
        <p:nvGraphicFramePr>
          <p:cNvPr id="67700" name="Object 116"/>
          <p:cNvGraphicFramePr>
            <a:graphicFrameLocks noChangeAspect="1"/>
          </p:cNvGraphicFramePr>
          <p:nvPr/>
        </p:nvGraphicFramePr>
        <p:xfrm>
          <a:off x="4564063" y="3929063"/>
          <a:ext cx="16113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Equation" r:id="rId4" imgW="710891" imgH="279279" progId="Equation.3">
                  <p:embed/>
                </p:oleObj>
              </mc:Choice>
              <mc:Fallback>
                <p:oleObj name="Equation" r:id="rId4" imgW="710891" imgH="279279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3929063"/>
                        <a:ext cx="16113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01" name="Text Box 117"/>
          <p:cNvSpPr txBox="1">
            <a:spLocks noChangeArrowheads="1"/>
          </p:cNvSpPr>
          <p:nvPr/>
        </p:nvSpPr>
        <p:spPr bwMode="auto">
          <a:xfrm>
            <a:off x="762000" y="49101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p:graphicFrame>
        <p:nvGraphicFramePr>
          <p:cNvPr id="67702" name="Object 118"/>
          <p:cNvGraphicFramePr>
            <a:graphicFrameLocks noChangeAspect="1"/>
          </p:cNvGraphicFramePr>
          <p:nvPr/>
        </p:nvGraphicFramePr>
        <p:xfrm>
          <a:off x="2166938" y="4957763"/>
          <a:ext cx="1898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Equation" r:id="rId6" imgW="837836" imgH="203112" progId="Equation.3">
                  <p:embed/>
                </p:oleObj>
              </mc:Choice>
              <mc:Fallback>
                <p:oleObj name="Equation" r:id="rId6" imgW="837836" imgH="203112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957763"/>
                        <a:ext cx="18986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03" name="Object 119"/>
          <p:cNvGraphicFramePr>
            <a:graphicFrameLocks noChangeAspect="1"/>
          </p:cNvGraphicFramePr>
          <p:nvPr/>
        </p:nvGraphicFramePr>
        <p:xfrm>
          <a:off x="4579938" y="4957763"/>
          <a:ext cx="18970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8" imgW="837836" imgH="203112" progId="Equation.3">
                  <p:embed/>
                </p:oleObj>
              </mc:Choice>
              <mc:Fallback>
                <p:oleObj name="Equation" r:id="rId8" imgW="837836" imgH="203112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4957763"/>
                        <a:ext cx="189706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04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40288"/>
              </p:ext>
            </p:extLst>
          </p:nvPr>
        </p:nvGraphicFramePr>
        <p:xfrm>
          <a:off x="2195513" y="5748338"/>
          <a:ext cx="1898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10" imgW="838080" imgH="203040" progId="Equation.DSMT4">
                  <p:embed/>
                </p:oleObj>
              </mc:Choice>
              <mc:Fallback>
                <p:oleObj name="Equation" r:id="rId10" imgW="838080" imgH="203040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748338"/>
                        <a:ext cx="18986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05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208387"/>
              </p:ext>
            </p:extLst>
          </p:nvPr>
        </p:nvGraphicFramePr>
        <p:xfrm>
          <a:off x="4470400" y="5776913"/>
          <a:ext cx="19288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12" imgW="850680" imgH="177480" progId="Equation.DSMT4">
                  <p:embed/>
                </p:oleObj>
              </mc:Choice>
              <mc:Fallback>
                <p:oleObj name="Equation" r:id="rId12" imgW="850680" imgH="17748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5776913"/>
                        <a:ext cx="19288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88"/>
          <p:cNvSpPr txBox="1">
            <a:spLocks noChangeArrowheads="1"/>
          </p:cNvSpPr>
          <p:nvPr/>
        </p:nvSpPr>
        <p:spPr bwMode="auto">
          <a:xfrm>
            <a:off x="87313" y="469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22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2. TỈ SỐ LƯỢNG GIÁC CỦA GÓC </a:t>
            </a:r>
            <a:r>
              <a:rPr lang="en-US" sz="2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NHỌN (T2)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" name="Text Box 88"/>
          <p:cNvSpPr txBox="1">
            <a:spLocks noChangeArrowheads="1"/>
          </p:cNvSpPr>
          <p:nvPr/>
        </p:nvSpPr>
        <p:spPr bwMode="auto">
          <a:xfrm>
            <a:off x="87313" y="835967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Tỉ số lượng giác của hai góc phụ nhau: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7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94" grpId="0"/>
      <p:bldP spid="67695" grpId="0" animBg="1"/>
      <p:bldP spid="67696" grpId="0"/>
      <p:bldP spid="67697" grpId="0"/>
      <p:bldP spid="67698" grpId="0"/>
      <p:bldP spid="67699" grpId="0"/>
      <p:bldP spid="677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057400" y="1830388"/>
            <a:ext cx="7467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cạnh y trong hình vẽ sau: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3352800" y="2451100"/>
            <a:ext cx="10668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</a:p>
        </p:txBody>
      </p:sp>
      <p:pic>
        <p:nvPicPr>
          <p:cNvPr id="8809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27300"/>
            <a:ext cx="36909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533400" y="38989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Ta có: </a:t>
            </a:r>
          </a:p>
        </p:txBody>
      </p:sp>
      <p:graphicFrame>
        <p:nvGraphicFramePr>
          <p:cNvPr id="88100" name="Object 36"/>
          <p:cNvGraphicFramePr>
            <a:graphicFrameLocks noChangeAspect="1"/>
          </p:cNvGraphicFramePr>
          <p:nvPr/>
        </p:nvGraphicFramePr>
        <p:xfrm>
          <a:off x="1752600" y="3746500"/>
          <a:ext cx="18176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5" imgW="799753" imgH="393529" progId="Equation.3">
                  <p:embed/>
                </p:oleObj>
              </mc:Choice>
              <mc:Fallback>
                <p:oleObj name="Equation" r:id="rId5" imgW="799753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46500"/>
                        <a:ext cx="181768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1" name="Object 37"/>
          <p:cNvGraphicFramePr>
            <a:graphicFrameLocks noChangeAspect="1"/>
          </p:cNvGraphicFramePr>
          <p:nvPr/>
        </p:nvGraphicFramePr>
        <p:xfrm>
          <a:off x="381000" y="5041900"/>
          <a:ext cx="23653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7" imgW="1040948" imgH="228501" progId="Equation.3">
                  <p:embed/>
                </p:oleObj>
              </mc:Choice>
              <mc:Fallback>
                <p:oleObj name="Equation" r:id="rId7" imgW="1040948" imgH="228501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41900"/>
                        <a:ext cx="23653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2" name="Object 38"/>
          <p:cNvGraphicFramePr>
            <a:graphicFrameLocks noChangeAspect="1"/>
          </p:cNvGraphicFramePr>
          <p:nvPr/>
        </p:nvGraphicFramePr>
        <p:xfrm>
          <a:off x="2800350" y="4800600"/>
          <a:ext cx="20764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Equation" r:id="rId9" imgW="914400" imgH="431800" progId="Equation.3">
                  <p:embed/>
                </p:oleObj>
              </mc:Choice>
              <mc:Fallback>
                <p:oleObj name="Equation" r:id="rId9" imgW="914400" imgH="4318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4800600"/>
                        <a:ext cx="207645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304799" y="5867400"/>
            <a:ext cx="426719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</a:t>
            </a:r>
            <a:r>
              <a:rPr lang="en-US" altLang="en-US" sz="2800" dirty="0" smtClean="0">
                <a:solidFill>
                  <a:srgbClr val="0000FF"/>
                </a:solidFill>
              </a:rPr>
              <a:t>)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9016" y="1753285"/>
            <a:ext cx="1524000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en-US" sz="3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Ví</a:t>
            </a:r>
            <a:r>
              <a:rPr lang="en-US" alt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en-US" sz="3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duï</a:t>
            </a:r>
            <a:r>
              <a:rPr lang="en-US" alt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7</a:t>
            </a: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87313" y="469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1. Khái niệm tỉ số lượng giác của góc nhọn:</a:t>
            </a:r>
          </a:p>
        </p:txBody>
      </p:sp>
      <p:sp>
        <p:nvSpPr>
          <p:cNvPr id="13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2. TỈ SỐ LƯỢNG GIÁC CỦA GÓC </a:t>
            </a:r>
            <a:r>
              <a:rPr lang="en-US" sz="2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NHỌN (T2)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87313" y="835967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Tỉ số lượng giác của hai góc phụ nhau:</a:t>
            </a:r>
          </a:p>
        </p:txBody>
      </p:sp>
      <p:sp>
        <p:nvSpPr>
          <p:cNvPr id="7182" name="Text Box 113"/>
          <p:cNvSpPr txBox="1">
            <a:spLocks noChangeArrowheads="1"/>
          </p:cNvSpPr>
          <p:nvPr/>
        </p:nvSpPr>
        <p:spPr bwMode="auto">
          <a:xfrm>
            <a:off x="5670550" y="844550"/>
            <a:ext cx="252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* </a:t>
            </a:r>
            <a:r>
              <a:rPr lang="en-US" altLang="en-US" b="1" i="1" u="sng">
                <a:solidFill>
                  <a:srgbClr val="0000FF"/>
                </a:solidFill>
              </a:rPr>
              <a:t>Định lí: (SGK)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2F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6064250" y="1911350"/>
            <a:ext cx="177800" cy="1079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6235700" y="1857375"/>
            <a:ext cx="88900" cy="1619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5530850" y="1752600"/>
            <a:ext cx="609600" cy="1371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140450" y="1752600"/>
            <a:ext cx="2438400" cy="1371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5530850" y="3124200"/>
            <a:ext cx="3048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5575" y="1331913"/>
            <a:ext cx="191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2800" b="1">
                <a:solidFill>
                  <a:srgbClr val="00FF00"/>
                </a:solidFill>
                <a:sym typeface="Symbol" pitchFamily="18" charset="2"/>
              </a:rPr>
              <a:t> </a:t>
            </a:r>
            <a:r>
              <a:rPr kumimoji="1" lang="en-US" altLang="en-US" sz="2800" b="1" i="1" u="sng">
                <a:solidFill>
                  <a:srgbClr val="00FF00"/>
                </a:solidFill>
                <a:latin typeface="VNI-Aptima" pitchFamily="2" charset="0"/>
              </a:rPr>
              <a:t>Baøi giaûi</a:t>
            </a:r>
            <a:r>
              <a:rPr kumimoji="1" lang="en-US" altLang="en-US" sz="2800" b="1" i="1">
                <a:solidFill>
                  <a:srgbClr val="00FF00"/>
                </a:solidFill>
                <a:latin typeface="VNI-Aptima" pitchFamily="2" charset="0"/>
              </a:rPr>
              <a:t> :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3838" y="1879600"/>
            <a:ext cx="49990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n-US" altLang="en-US" sz="2600" b="1" i="1" dirty="0" err="1">
                <a:solidFill>
                  <a:srgbClr val="FFFFFF"/>
                </a:solidFill>
              </a:rPr>
              <a:t>Döïng</a:t>
            </a:r>
            <a:r>
              <a:rPr kumimoji="1" lang="en-US" altLang="en-US" sz="2600" b="1" i="1" dirty="0">
                <a:solidFill>
                  <a:srgbClr val="FF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FFFFFF"/>
                </a:solidFill>
              </a:rPr>
              <a:t>moät</a:t>
            </a:r>
            <a:r>
              <a:rPr kumimoji="1" lang="en-US" altLang="en-US" sz="2600" b="1" i="1" dirty="0">
                <a:solidFill>
                  <a:srgbClr val="FFFFFF"/>
                </a:solidFill>
              </a:rPr>
              <a:t> tam </a:t>
            </a:r>
            <a:r>
              <a:rPr kumimoji="1" lang="en-US" altLang="en-US" sz="2600" b="1" i="1" dirty="0" err="1">
                <a:solidFill>
                  <a:srgbClr val="FFFFFF"/>
                </a:solidFill>
              </a:rPr>
              <a:t>giaùc</a:t>
            </a:r>
            <a:r>
              <a:rPr kumimoji="1" lang="en-US" altLang="en-US" sz="2600" b="1" i="1" dirty="0">
                <a:solidFill>
                  <a:srgbClr val="FFFFFF"/>
                </a:solidFill>
              </a:rPr>
              <a:t> </a:t>
            </a:r>
            <a:r>
              <a:rPr kumimoji="1" lang="en-US" altLang="en-US" sz="2600" b="1" i="1" dirty="0">
                <a:solidFill>
                  <a:srgbClr val="FFFFFF"/>
                </a:solidFill>
                <a:sym typeface="Symbol" pitchFamily="18" charset="2"/>
              </a:rPr>
              <a:t>MNP </a:t>
            </a:r>
            <a:r>
              <a:rPr kumimoji="1" lang="en-US" altLang="en-US" sz="2600" b="1" i="1" dirty="0" err="1">
                <a:solidFill>
                  <a:srgbClr val="FFFFFF"/>
                </a:solidFill>
                <a:sym typeface="Symbol" pitchFamily="18" charset="2"/>
              </a:rPr>
              <a:t>vuoâng</a:t>
            </a:r>
            <a:r>
              <a:rPr kumimoji="1" lang="en-US" altLang="en-US" sz="2600" b="1" i="1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kumimoji="1" lang="en-US" altLang="en-US" sz="2600" b="1" i="1" dirty="0" err="1">
                <a:solidFill>
                  <a:srgbClr val="FFFFFF"/>
                </a:solidFill>
                <a:sym typeface="Symbol" pitchFamily="18" charset="2"/>
              </a:rPr>
              <a:t>taïi</a:t>
            </a:r>
            <a:r>
              <a:rPr kumimoji="1" lang="en-US" altLang="en-US" sz="2600" b="1" i="1" dirty="0">
                <a:solidFill>
                  <a:srgbClr val="FFFFFF"/>
                </a:solidFill>
                <a:sym typeface="Symbol" pitchFamily="18" charset="2"/>
              </a:rPr>
              <a:t> M </a:t>
            </a:r>
            <a:r>
              <a:rPr kumimoji="1" lang="en-US" altLang="en-US" sz="2600" b="1" i="1" dirty="0" err="1">
                <a:solidFill>
                  <a:srgbClr val="FFFFFF"/>
                </a:solidFill>
                <a:sym typeface="Symbol" pitchFamily="18" charset="2"/>
              </a:rPr>
              <a:t>coù</a:t>
            </a:r>
            <a:r>
              <a:rPr kumimoji="1" lang="en-US" altLang="en-US" sz="2600" b="1" i="1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kumimoji="1" lang="en-US" altLang="en-US" sz="2600" b="1" i="1" dirty="0" err="1">
                <a:solidFill>
                  <a:srgbClr val="FFFFFF"/>
                </a:solidFill>
                <a:sym typeface="Symbol" pitchFamily="18" charset="2"/>
              </a:rPr>
              <a:t>goùc</a:t>
            </a:r>
            <a:r>
              <a:rPr kumimoji="1" lang="en-US" altLang="en-US" sz="2600" b="1" i="1" dirty="0">
                <a:solidFill>
                  <a:srgbClr val="FFFFFF"/>
                </a:solidFill>
                <a:sym typeface="Symbol" pitchFamily="18" charset="2"/>
              </a:rPr>
              <a:t> P = 34 . </a:t>
            </a:r>
            <a:r>
              <a:rPr kumimoji="1" lang="en-US" altLang="en-US" sz="2600" b="1" i="1" dirty="0" err="1">
                <a:solidFill>
                  <a:srgbClr val="FFFFFF"/>
                </a:solidFill>
                <a:sym typeface="Symbol" pitchFamily="18" charset="2"/>
              </a:rPr>
              <a:t>Khi</a:t>
            </a:r>
            <a:r>
              <a:rPr kumimoji="1" lang="en-US" altLang="en-US" sz="2600" b="1" i="1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kumimoji="1" lang="en-US" altLang="en-US" sz="2600" b="1" i="1" dirty="0" err="1">
                <a:solidFill>
                  <a:srgbClr val="FFFFFF"/>
                </a:solidFill>
                <a:sym typeface="Symbol" pitchFamily="18" charset="2"/>
              </a:rPr>
              <a:t>ñoù</a:t>
            </a:r>
            <a:r>
              <a:rPr kumimoji="1" lang="en-US" altLang="en-US" sz="2600" b="1" i="1" dirty="0">
                <a:solidFill>
                  <a:srgbClr val="FFFFFF"/>
                </a:solidFill>
                <a:sym typeface="Symbol" pitchFamily="18" charset="2"/>
              </a:rPr>
              <a:t> :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252413" y="127000"/>
            <a:ext cx="8628062" cy="11334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14325" y="260350"/>
            <a:ext cx="8518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2600" b="1" i="1" u="sng" dirty="0" err="1">
                <a:solidFill>
                  <a:srgbClr val="FFFF00"/>
                </a:solidFill>
              </a:rPr>
              <a:t>Baøi</a:t>
            </a:r>
            <a:r>
              <a:rPr kumimoji="1" lang="en-US" altLang="en-US" sz="2600" b="1" i="1" u="sng" dirty="0">
                <a:solidFill>
                  <a:srgbClr val="FFFF00"/>
                </a:solidFill>
              </a:rPr>
              <a:t> 10 </a:t>
            </a:r>
            <a:r>
              <a:rPr kumimoji="1" lang="en-US" altLang="en-US" sz="2600" b="1" i="1" dirty="0">
                <a:solidFill>
                  <a:srgbClr val="FFFF00"/>
                </a:solidFill>
              </a:rPr>
              <a:t>: (SGK/ 76)</a:t>
            </a:r>
            <a:r>
              <a:rPr kumimoji="1" lang="en-US" altLang="en-US" sz="2600" b="1" i="1" dirty="0">
                <a:solidFill>
                  <a:srgbClr val="FFFFFF"/>
                </a:solidFill>
              </a:rPr>
              <a:t> 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Veõ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moät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tam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giaùc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vuoâng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coù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moät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goùc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nhoïn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34</a:t>
            </a:r>
            <a:r>
              <a:rPr kumimoji="1" lang="en-US" altLang="en-US" sz="2600" b="1" i="1" dirty="0">
                <a:solidFill>
                  <a:srgbClr val="00FFFF"/>
                </a:solidFill>
                <a:sym typeface="Symbol" pitchFamily="18" charset="2"/>
              </a:rPr>
              <a:t>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roài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u="sng" dirty="0" err="1">
                <a:solidFill>
                  <a:srgbClr val="FF0000"/>
                </a:solidFill>
              </a:rPr>
              <a:t>vieát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caùc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tæ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soá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löôïng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giaùc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cuûa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</a:t>
            </a:r>
            <a:r>
              <a:rPr kumimoji="1" lang="en-US" altLang="en-US" sz="2600" b="1" i="1" dirty="0" err="1">
                <a:solidFill>
                  <a:srgbClr val="00FFFF"/>
                </a:solidFill>
              </a:rPr>
              <a:t>goùc</a:t>
            </a:r>
            <a:r>
              <a:rPr kumimoji="1" lang="en-US" altLang="en-US" sz="2600" b="1" i="1" dirty="0">
                <a:solidFill>
                  <a:srgbClr val="00FFFF"/>
                </a:solidFill>
              </a:rPr>
              <a:t> 34</a:t>
            </a:r>
            <a:r>
              <a:rPr kumimoji="1" lang="en-US" altLang="en-US" sz="2600" b="1" i="1" dirty="0">
                <a:solidFill>
                  <a:srgbClr val="00FFFF"/>
                </a:solidFill>
                <a:sym typeface="Symbol" pitchFamily="18" charset="2"/>
              </a:rPr>
              <a:t>.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346950" y="26638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34</a:t>
            </a:r>
            <a:r>
              <a:rPr lang="en-US" altLang="en-US">
                <a:solidFill>
                  <a:srgbClr val="FFFF00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2780" name="Arc 12">
            <a:extLst>
              <a:ext uri="{FF2B5EF4-FFF2-40B4-BE49-F238E27FC236}">
                <a16:creationId xmlns:a16="http://schemas.microsoft.com/office/drawing/2014/main" xmlns="" id="{41271F3C-CF8B-40AA-BE14-85601EACEFD9}"/>
              </a:ext>
            </a:extLst>
          </p:cNvPr>
          <p:cNvSpPr>
            <a:spLocks/>
          </p:cNvSpPr>
          <p:nvPr/>
        </p:nvSpPr>
        <p:spPr bwMode="auto">
          <a:xfrm rot="13885724">
            <a:off x="7849394" y="2823369"/>
            <a:ext cx="204788" cy="292100"/>
          </a:xfrm>
          <a:custGeom>
            <a:avLst/>
            <a:gdLst>
              <a:gd name="G0" fmla="+- 0 0 0"/>
              <a:gd name="G1" fmla="+- 21420 0 0"/>
              <a:gd name="G2" fmla="+- 21600 0 0"/>
              <a:gd name="T0" fmla="*/ 2782 w 21600"/>
              <a:gd name="T1" fmla="*/ 0 h 22879"/>
              <a:gd name="T2" fmla="*/ 21551 w 21600"/>
              <a:gd name="T3" fmla="*/ 22879 h 22879"/>
              <a:gd name="T4" fmla="*/ 0 w 21600"/>
              <a:gd name="T5" fmla="*/ 21420 h 22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879" fill="none" extrusionOk="0">
                <a:moveTo>
                  <a:pt x="2782" y="-1"/>
                </a:moveTo>
                <a:cubicBezTo>
                  <a:pt x="13545" y="1397"/>
                  <a:pt x="21600" y="10566"/>
                  <a:pt x="21600" y="21420"/>
                </a:cubicBezTo>
                <a:cubicBezTo>
                  <a:pt x="21600" y="21906"/>
                  <a:pt x="21583" y="22393"/>
                  <a:pt x="21550" y="22878"/>
                </a:cubicBezTo>
              </a:path>
              <a:path w="21600" h="22879" stroke="0" extrusionOk="0">
                <a:moveTo>
                  <a:pt x="2782" y="-1"/>
                </a:moveTo>
                <a:cubicBezTo>
                  <a:pt x="13545" y="1397"/>
                  <a:pt x="21600" y="10566"/>
                  <a:pt x="21600" y="21420"/>
                </a:cubicBezTo>
                <a:cubicBezTo>
                  <a:pt x="21600" y="21906"/>
                  <a:pt x="21583" y="22393"/>
                  <a:pt x="21550" y="22878"/>
                </a:cubicBezTo>
                <a:lnTo>
                  <a:pt x="0" y="2142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04800" y="3124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FFFF"/>
                </a:solidFill>
              </a:rPr>
              <a:t>sin34</a:t>
            </a:r>
            <a:r>
              <a:rPr lang="en-US" altLang="en-US" b="1" i="1">
                <a:solidFill>
                  <a:srgbClr val="FFFFFF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143000" y="31242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en-US" altLang="en-US" b="1" i="1">
                <a:solidFill>
                  <a:srgbClr val="FFFFFF"/>
                </a:solidFill>
                <a:sym typeface="Symbol" pitchFamily="18" charset="2"/>
              </a:rPr>
              <a:t>=  sinP   </a:t>
            </a:r>
            <a:endParaRPr lang="en-US" altLang="en-US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2362200" y="2990850"/>
            <a:ext cx="1119188" cy="822325"/>
            <a:chOff x="1331" y="1644"/>
            <a:chExt cx="705" cy="518"/>
          </a:xfrm>
        </p:grpSpPr>
        <p:grpSp>
          <p:nvGrpSpPr>
            <p:cNvPr id="24617" name="Group 16"/>
            <p:cNvGrpSpPr>
              <a:grpSpLocks/>
            </p:cNvGrpSpPr>
            <p:nvPr/>
          </p:nvGrpSpPr>
          <p:grpSpPr bwMode="auto">
            <a:xfrm>
              <a:off x="1531" y="1644"/>
              <a:ext cx="505" cy="518"/>
              <a:chOff x="2016" y="1488"/>
              <a:chExt cx="505" cy="518"/>
            </a:xfrm>
          </p:grpSpPr>
          <p:sp>
            <p:nvSpPr>
              <p:cNvPr id="24619" name="Text Box 17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FFFF"/>
                    </a:solidFill>
                  </a:rPr>
                  <a:t>MN</a:t>
                </a:r>
                <a:br>
                  <a:rPr lang="en-US" altLang="en-US" b="1" i="1">
                    <a:solidFill>
                      <a:srgbClr val="FFFFFF"/>
                    </a:solidFill>
                  </a:rPr>
                </a:br>
                <a:r>
                  <a:rPr lang="en-US" altLang="en-US" b="1" i="1">
                    <a:solidFill>
                      <a:srgbClr val="FFFFFF"/>
                    </a:solidFill>
                  </a:rPr>
                  <a:t>NP</a:t>
                </a:r>
              </a:p>
            </p:txBody>
          </p:sp>
          <p:sp>
            <p:nvSpPr>
              <p:cNvPr id="24620" name="Line 18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18" name="Text Box 19"/>
            <p:cNvSpPr txBox="1">
              <a:spLocks noChangeArrowheads="1"/>
            </p:cNvSpPr>
            <p:nvPr/>
          </p:nvSpPr>
          <p:spPr bwMode="auto">
            <a:xfrm>
              <a:off x="1331" y="173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FFFF"/>
                  </a:solidFill>
                </a:rPr>
                <a:t>=</a:t>
              </a:r>
            </a:p>
          </p:txBody>
        </p:sp>
      </p:grpSp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5105400" y="1290638"/>
            <a:ext cx="3962400" cy="2214562"/>
            <a:chOff x="3216" y="813"/>
            <a:chExt cx="2496" cy="1395"/>
          </a:xfrm>
        </p:grpSpPr>
        <p:sp>
          <p:nvSpPr>
            <p:cNvPr id="24614" name="Text Box 21"/>
            <p:cNvSpPr txBox="1">
              <a:spLocks noChangeArrowheads="1"/>
            </p:cNvSpPr>
            <p:nvPr/>
          </p:nvSpPr>
          <p:spPr bwMode="auto">
            <a:xfrm>
              <a:off x="3702" y="813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24615" name="Text Box 22"/>
            <p:cNvSpPr txBox="1">
              <a:spLocks noChangeArrowheads="1"/>
            </p:cNvSpPr>
            <p:nvPr/>
          </p:nvSpPr>
          <p:spPr bwMode="auto">
            <a:xfrm>
              <a:off x="3216" y="192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24616" name="Text Box 23"/>
            <p:cNvSpPr txBox="1">
              <a:spLocks noChangeArrowheads="1"/>
            </p:cNvSpPr>
            <p:nvPr/>
          </p:nvSpPr>
          <p:spPr bwMode="auto">
            <a:xfrm>
              <a:off x="5424" y="18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52425" y="3962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FFFF"/>
                </a:solidFill>
              </a:rPr>
              <a:t>cos34</a:t>
            </a:r>
            <a:r>
              <a:rPr lang="en-US" altLang="en-US" b="1" i="1">
                <a:solidFill>
                  <a:srgbClr val="FFFFFF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152525" y="398145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en-US" altLang="en-US" b="1" i="1">
                <a:solidFill>
                  <a:srgbClr val="FFFFFF"/>
                </a:solidFill>
                <a:sym typeface="Symbol" pitchFamily="18" charset="2"/>
              </a:rPr>
              <a:t>=  cosP   </a:t>
            </a:r>
            <a:endParaRPr lang="en-US" altLang="en-US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2362200" y="3848100"/>
            <a:ext cx="1119188" cy="822325"/>
            <a:chOff x="1331" y="1644"/>
            <a:chExt cx="705" cy="518"/>
          </a:xfrm>
        </p:grpSpPr>
        <p:grpSp>
          <p:nvGrpSpPr>
            <p:cNvPr id="24610" name="Group 27"/>
            <p:cNvGrpSpPr>
              <a:grpSpLocks/>
            </p:cNvGrpSpPr>
            <p:nvPr/>
          </p:nvGrpSpPr>
          <p:grpSpPr bwMode="auto">
            <a:xfrm>
              <a:off x="1531" y="1644"/>
              <a:ext cx="505" cy="518"/>
              <a:chOff x="2016" y="1488"/>
              <a:chExt cx="505" cy="518"/>
            </a:xfrm>
          </p:grpSpPr>
          <p:sp>
            <p:nvSpPr>
              <p:cNvPr id="24612" name="Text Box 28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FFFF"/>
                    </a:solidFill>
                  </a:rPr>
                  <a:t>MP</a:t>
                </a:r>
                <a:br>
                  <a:rPr lang="en-US" altLang="en-US" b="1" i="1">
                    <a:solidFill>
                      <a:srgbClr val="FFFFFF"/>
                    </a:solidFill>
                  </a:rPr>
                </a:br>
                <a:r>
                  <a:rPr lang="en-US" altLang="en-US" b="1" i="1">
                    <a:solidFill>
                      <a:srgbClr val="FFFFFF"/>
                    </a:solidFill>
                  </a:rPr>
                  <a:t>NP</a:t>
                </a:r>
              </a:p>
            </p:txBody>
          </p:sp>
          <p:sp>
            <p:nvSpPr>
              <p:cNvPr id="24613" name="Line 29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11" name="Text Box 30"/>
            <p:cNvSpPr txBox="1">
              <a:spLocks noChangeArrowheads="1"/>
            </p:cNvSpPr>
            <p:nvPr/>
          </p:nvSpPr>
          <p:spPr bwMode="auto">
            <a:xfrm>
              <a:off x="1331" y="173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FFFFF"/>
                  </a:solidFill>
                </a:rPr>
                <a:t>=</a:t>
              </a:r>
            </a:p>
          </p:txBody>
        </p:sp>
      </p:grp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81000" y="4800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 smtClean="0">
                <a:solidFill>
                  <a:srgbClr val="FFFFFF"/>
                </a:solidFill>
              </a:rPr>
              <a:t>tan34</a:t>
            </a:r>
            <a:r>
              <a:rPr lang="en-US" altLang="en-US" b="1" i="1" dirty="0">
                <a:solidFill>
                  <a:srgbClr val="FFFFFF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1047750" y="482917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en-US" altLang="en-US" b="1" i="1" dirty="0">
                <a:solidFill>
                  <a:srgbClr val="FFFFFF"/>
                </a:solidFill>
                <a:sym typeface="Symbol" pitchFamily="18" charset="2"/>
              </a:rPr>
              <a:t>=  </a:t>
            </a:r>
            <a:r>
              <a:rPr lang="en-US" altLang="en-US" b="1" i="1" dirty="0" err="1" smtClean="0">
                <a:solidFill>
                  <a:srgbClr val="FFFFFF"/>
                </a:solidFill>
                <a:sym typeface="Symbol" pitchFamily="18" charset="2"/>
              </a:rPr>
              <a:t>tanP</a:t>
            </a:r>
            <a:r>
              <a:rPr lang="en-US" altLang="en-US" b="1" i="1" dirty="0" smtClean="0">
                <a:solidFill>
                  <a:srgbClr val="FFFFFF"/>
                </a:solidFill>
                <a:sym typeface="Symbol" pitchFamily="18" charset="2"/>
              </a:rPr>
              <a:t>   </a:t>
            </a:r>
            <a:endParaRPr lang="en-US" altLang="en-US" dirty="0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32801" name="Group 33"/>
          <p:cNvGrpSpPr>
            <a:grpSpLocks/>
          </p:cNvGrpSpPr>
          <p:nvPr/>
        </p:nvGrpSpPr>
        <p:grpSpPr bwMode="auto">
          <a:xfrm>
            <a:off x="2143125" y="4686300"/>
            <a:ext cx="1119188" cy="822325"/>
            <a:chOff x="1331" y="1644"/>
            <a:chExt cx="705" cy="518"/>
          </a:xfrm>
        </p:grpSpPr>
        <p:grpSp>
          <p:nvGrpSpPr>
            <p:cNvPr id="24606" name="Group 34"/>
            <p:cNvGrpSpPr>
              <a:grpSpLocks/>
            </p:cNvGrpSpPr>
            <p:nvPr/>
          </p:nvGrpSpPr>
          <p:grpSpPr bwMode="auto">
            <a:xfrm>
              <a:off x="1531" y="1644"/>
              <a:ext cx="505" cy="518"/>
              <a:chOff x="2016" y="1488"/>
              <a:chExt cx="505" cy="518"/>
            </a:xfrm>
          </p:grpSpPr>
          <p:sp>
            <p:nvSpPr>
              <p:cNvPr id="24608" name="Text Box 35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FFFF"/>
                    </a:solidFill>
                  </a:rPr>
                  <a:t>MN</a:t>
                </a:r>
                <a:br>
                  <a:rPr lang="en-US" altLang="en-US" b="1" i="1">
                    <a:solidFill>
                      <a:srgbClr val="FFFFFF"/>
                    </a:solidFill>
                  </a:rPr>
                </a:br>
                <a:r>
                  <a:rPr lang="en-US" altLang="en-US" b="1" i="1">
                    <a:solidFill>
                      <a:srgbClr val="FFFFFF"/>
                    </a:solidFill>
                  </a:rPr>
                  <a:t>MP</a:t>
                </a:r>
              </a:p>
            </p:txBody>
          </p:sp>
          <p:sp>
            <p:nvSpPr>
              <p:cNvPr id="24609" name="Line 36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07" name="Text Box 37"/>
            <p:cNvSpPr txBox="1">
              <a:spLocks noChangeArrowheads="1"/>
            </p:cNvSpPr>
            <p:nvPr/>
          </p:nvSpPr>
          <p:spPr bwMode="auto">
            <a:xfrm>
              <a:off x="1331" y="173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FFFFF"/>
                  </a:solidFill>
                </a:rPr>
                <a:t>=</a:t>
              </a:r>
            </a:p>
          </p:txBody>
        </p:sp>
      </p:grp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352425" y="57340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 smtClean="0">
                <a:solidFill>
                  <a:srgbClr val="FFFFFF"/>
                </a:solidFill>
              </a:rPr>
              <a:t>cot34</a:t>
            </a:r>
            <a:r>
              <a:rPr lang="en-US" altLang="en-US" b="1" i="1" dirty="0">
                <a:solidFill>
                  <a:srgbClr val="FFFFFF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1285875" y="5762625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en-US" altLang="en-US" b="1" i="1" dirty="0">
                <a:solidFill>
                  <a:srgbClr val="FFFFFF"/>
                </a:solidFill>
                <a:sym typeface="Symbol" pitchFamily="18" charset="2"/>
              </a:rPr>
              <a:t>=  </a:t>
            </a:r>
            <a:r>
              <a:rPr lang="en-US" altLang="en-US" b="1" i="1" dirty="0" err="1" smtClean="0">
                <a:solidFill>
                  <a:srgbClr val="FFFFFF"/>
                </a:solidFill>
                <a:sym typeface="Symbol" pitchFamily="18" charset="2"/>
              </a:rPr>
              <a:t>cotP</a:t>
            </a:r>
            <a:r>
              <a:rPr lang="en-US" altLang="en-US" b="1" i="1" dirty="0" smtClean="0">
                <a:solidFill>
                  <a:srgbClr val="FFFFFF"/>
                </a:solidFill>
                <a:sym typeface="Symbol" pitchFamily="18" charset="2"/>
              </a:rPr>
              <a:t>   </a:t>
            </a:r>
            <a:endParaRPr lang="en-US" altLang="en-US" dirty="0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2600325" y="5629275"/>
            <a:ext cx="1119188" cy="822325"/>
            <a:chOff x="1331" y="1644"/>
            <a:chExt cx="705" cy="518"/>
          </a:xfrm>
        </p:grpSpPr>
        <p:grpSp>
          <p:nvGrpSpPr>
            <p:cNvPr id="24602" name="Group 41"/>
            <p:cNvGrpSpPr>
              <a:grpSpLocks/>
            </p:cNvGrpSpPr>
            <p:nvPr/>
          </p:nvGrpSpPr>
          <p:grpSpPr bwMode="auto">
            <a:xfrm>
              <a:off x="1531" y="1644"/>
              <a:ext cx="505" cy="518"/>
              <a:chOff x="2016" y="1488"/>
              <a:chExt cx="505" cy="518"/>
            </a:xfrm>
          </p:grpSpPr>
          <p:sp>
            <p:nvSpPr>
              <p:cNvPr id="24604" name="Text Box 42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FFFFFF"/>
                    </a:solidFill>
                  </a:rPr>
                  <a:t>MP</a:t>
                </a:r>
                <a:br>
                  <a:rPr lang="en-US" altLang="en-US" b="1" i="1">
                    <a:solidFill>
                      <a:srgbClr val="FFFFFF"/>
                    </a:solidFill>
                  </a:rPr>
                </a:br>
                <a:r>
                  <a:rPr lang="en-US" altLang="en-US" b="1" i="1">
                    <a:solidFill>
                      <a:srgbClr val="FFFFFF"/>
                    </a:solidFill>
                  </a:rPr>
                  <a:t>MN</a:t>
                </a:r>
              </a:p>
            </p:txBody>
          </p:sp>
          <p:sp>
            <p:nvSpPr>
              <p:cNvPr id="24605" name="Line 43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03" name="Text Box 44"/>
            <p:cNvSpPr txBox="1">
              <a:spLocks noChangeArrowheads="1"/>
            </p:cNvSpPr>
            <p:nvPr/>
          </p:nvSpPr>
          <p:spPr bwMode="auto">
            <a:xfrm>
              <a:off x="1331" y="173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FFFFF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63788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utoUpdateAnimBg="0"/>
      <p:bldP spid="32776" grpId="0" autoUpdateAnimBg="0"/>
      <p:bldP spid="32777" grpId="0" animBg="1"/>
      <p:bldP spid="32778" grpId="0" autoUpdateAnimBg="0"/>
      <p:bldP spid="32779" grpId="0"/>
      <p:bldP spid="32781" grpId="0"/>
      <p:bldP spid="32782" grpId="0"/>
      <p:bldP spid="32792" grpId="0"/>
      <p:bldP spid="32793" grpId="0"/>
      <p:bldP spid="32799" grpId="0"/>
      <p:bldP spid="32800" grpId="0"/>
      <p:bldP spid="32806" grpId="0"/>
      <p:bldP spid="328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685800" y="2892425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0638" y="533400"/>
            <a:ext cx="42672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sz="28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 tr 76 SGK.</a:t>
            </a:r>
            <a:endParaRPr lang="el-GR" altLang="en-US" sz="2800" b="1" i="1" u="sng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3352800" y="990600"/>
            <a:ext cx="91440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9013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370739"/>
              </p:ext>
            </p:extLst>
          </p:nvPr>
        </p:nvGraphicFramePr>
        <p:xfrm>
          <a:off x="233363" y="2357437"/>
          <a:ext cx="32813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" name="Equation" r:id="rId3" imgW="1447800" imgH="419100" progId="Equation.3">
                  <p:embed/>
                </p:oleObj>
              </mc:Choice>
              <mc:Fallback>
                <p:oleObj name="Equation" r:id="rId3" imgW="1447800" imgH="4191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357437"/>
                        <a:ext cx="328136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740138"/>
              </p:ext>
            </p:extLst>
          </p:nvPr>
        </p:nvGraphicFramePr>
        <p:xfrm>
          <a:off x="3990975" y="2398712"/>
          <a:ext cx="32480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" name="Equation" r:id="rId5" imgW="1435100" imgH="419100" progId="Equation.3">
                  <p:embed/>
                </p:oleObj>
              </mc:Choice>
              <mc:Fallback>
                <p:oleObj name="Equation" r:id="rId5" imgW="1435100" imgH="4191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2398712"/>
                        <a:ext cx="32480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47631"/>
              </p:ext>
            </p:extLst>
          </p:nvPr>
        </p:nvGraphicFramePr>
        <p:xfrm>
          <a:off x="131763" y="3429000"/>
          <a:ext cx="35655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" name="Equation" r:id="rId7" imgW="1574640" imgH="419040" progId="Equation.DSMT4">
                  <p:embed/>
                </p:oleObj>
              </mc:Choice>
              <mc:Fallback>
                <p:oleObj name="Equation" r:id="rId7" imgW="1574640" imgH="4190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3429000"/>
                        <a:ext cx="35655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799360"/>
              </p:ext>
            </p:extLst>
          </p:nvPr>
        </p:nvGraphicFramePr>
        <p:xfrm>
          <a:off x="3824288" y="3424237"/>
          <a:ext cx="34528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" name="Equation" r:id="rId9" imgW="1523880" imgH="419040" progId="Equation.DSMT4">
                  <p:embed/>
                </p:oleObj>
              </mc:Choice>
              <mc:Fallback>
                <p:oleObj name="Equation" r:id="rId9" imgW="1523880" imgH="419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3424237"/>
                        <a:ext cx="345281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43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895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304800" y="1138237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p:graphicFrame>
        <p:nvGraphicFramePr>
          <p:cNvPr id="9014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29626"/>
              </p:ext>
            </p:extLst>
          </p:nvPr>
        </p:nvGraphicFramePr>
        <p:xfrm>
          <a:off x="304800" y="1671637"/>
          <a:ext cx="54673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" name="Equation" r:id="rId12" imgW="2413000" imgH="279400" progId="Equation.3">
                  <p:embed/>
                </p:oleObj>
              </mc:Choice>
              <mc:Fallback>
                <p:oleObj name="Equation" r:id="rId12" imgW="2413000" imgH="2794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1637"/>
                        <a:ext cx="546735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381000" y="427738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014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199836"/>
              </p:ext>
            </p:extLst>
          </p:nvPr>
        </p:nvGraphicFramePr>
        <p:xfrm>
          <a:off x="1069730" y="5181600"/>
          <a:ext cx="2705101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" name="Equation" r:id="rId14" imgW="1193760" imgH="203040" progId="Equation.DSMT4">
                  <p:embed/>
                </p:oleObj>
              </mc:Choice>
              <mc:Fallback>
                <p:oleObj name="Equation" r:id="rId14" imgW="1193760" imgH="2030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730" y="5181600"/>
                        <a:ext cx="2705101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370437"/>
              </p:ext>
            </p:extLst>
          </p:nvPr>
        </p:nvGraphicFramePr>
        <p:xfrm>
          <a:off x="4659313" y="5178425"/>
          <a:ext cx="27320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" name="Equation" r:id="rId16" imgW="1206360" imgH="203040" progId="Equation.DSMT4">
                  <p:embed/>
                </p:oleObj>
              </mc:Choice>
              <mc:Fallback>
                <p:oleObj name="Equation" r:id="rId16" imgW="1206360" imgH="2030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5178425"/>
                        <a:ext cx="27320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041754"/>
              </p:ext>
            </p:extLst>
          </p:nvPr>
        </p:nvGraphicFramePr>
        <p:xfrm>
          <a:off x="1047750" y="5791200"/>
          <a:ext cx="2762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" name="Equation" r:id="rId18" imgW="1218960" imgH="203040" progId="Equation.DSMT4">
                  <p:embed/>
                </p:oleObj>
              </mc:Choice>
              <mc:Fallback>
                <p:oleObj name="Equation" r:id="rId18" imgW="1218960" imgH="2030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5791200"/>
                        <a:ext cx="27622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39372"/>
              </p:ext>
            </p:extLst>
          </p:nvPr>
        </p:nvGraphicFramePr>
        <p:xfrm>
          <a:off x="4629150" y="5715000"/>
          <a:ext cx="2933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" name="Equation" r:id="rId20" imgW="1295280" imgH="203040" progId="Equation.DSMT4">
                  <p:embed/>
                </p:oleObj>
              </mc:Choice>
              <mc:Fallback>
                <p:oleObj name="Equation" r:id="rId20" imgW="1295280" imgH="2030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5715000"/>
                        <a:ext cx="29337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0" descr="Parchment"/>
          <p:cNvSpPr txBox="1">
            <a:spLocks noChangeArrowheads="1"/>
          </p:cNvSpPr>
          <p:nvPr/>
        </p:nvSpPr>
        <p:spPr bwMode="auto">
          <a:xfrm>
            <a:off x="43656" y="0"/>
            <a:ext cx="9056687" cy="492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§</a:t>
            </a:r>
            <a:r>
              <a:rPr lang="en-US" sz="2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2. TỈ SỐ LƯỢNG GIÁC CỦA GÓC </a:t>
            </a:r>
            <a:r>
              <a:rPr lang="en-US" sz="2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NHỌN (T2)</a:t>
            </a:r>
            <a:endParaRPr lang="en-US" sz="2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4" grpId="0"/>
      <p:bldP spid="90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Users\Administrator\Downloads\hinh-nen-powerpoint-dep-mau-3_032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Group 22"/>
          <p:cNvGrpSpPr>
            <a:grpSpLocks/>
          </p:cNvGrpSpPr>
          <p:nvPr/>
        </p:nvGrpSpPr>
        <p:grpSpPr bwMode="auto">
          <a:xfrm>
            <a:off x="4038600" y="1143000"/>
            <a:ext cx="4876800" cy="609600"/>
            <a:chOff x="296" y="872"/>
            <a:chExt cx="1432" cy="384"/>
          </a:xfrm>
        </p:grpSpPr>
        <p:grpSp>
          <p:nvGrpSpPr>
            <p:cNvPr id="37894" name="Group 23"/>
            <p:cNvGrpSpPr>
              <a:grpSpLocks/>
            </p:cNvGrpSpPr>
            <p:nvPr/>
          </p:nvGrpSpPr>
          <p:grpSpPr bwMode="auto">
            <a:xfrm>
              <a:off x="296" y="872"/>
              <a:ext cx="1384" cy="384"/>
              <a:chOff x="296" y="872"/>
              <a:chExt cx="1528" cy="384"/>
            </a:xfrm>
          </p:grpSpPr>
          <p:sp>
            <p:nvSpPr>
              <p:cNvPr id="37896" name="AutoShape 24"/>
              <p:cNvSpPr>
                <a:spLocks noChangeArrowheads="1"/>
              </p:cNvSpPr>
              <p:nvPr/>
            </p:nvSpPr>
            <p:spPr bwMode="auto">
              <a:xfrm>
                <a:off x="447" y="898"/>
                <a:ext cx="1377" cy="345"/>
              </a:xfrm>
              <a:prstGeom prst="flowChartAlternateProcess">
                <a:avLst/>
              </a:prstGeom>
              <a:solidFill>
                <a:srgbClr val="6699FF"/>
              </a:solidFill>
              <a:ln>
                <a:noFill/>
              </a:ln>
              <a:effectLst>
                <a:prstShdw prst="shdw17" dist="74053" dir="1857825">
                  <a:srgbClr val="3D5C99"/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/>
                <a:endParaRPr lang="en-US" altLang="en-US" u="sng">
                  <a:solidFill>
                    <a:schemeClr val="tx1"/>
                  </a:solidFill>
                  <a:latin typeface=".VnArial" pitchFamily="34" charset="0"/>
                </a:endParaRPr>
              </a:p>
            </p:txBody>
          </p:sp>
          <p:sp>
            <p:nvSpPr>
              <p:cNvPr id="37897" name="AutoShape 25"/>
              <p:cNvSpPr>
                <a:spLocks noChangeArrowheads="1"/>
              </p:cNvSpPr>
              <p:nvPr/>
            </p:nvSpPr>
            <p:spPr bwMode="auto">
              <a:xfrm>
                <a:off x="296" y="872"/>
                <a:ext cx="288" cy="384"/>
              </a:xfrm>
              <a:prstGeom prst="diamond">
                <a:avLst/>
              </a:prstGeom>
              <a:solidFill>
                <a:srgbClr val="3366FF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  <a:effectLst>
                <a:prstShdw prst="shdw17" dist="40161" dir="1106097">
                  <a:srgbClr val="99995C"/>
                </a:prst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/>
                <a:endParaRPr lang="en-US" altLang="en-US" sz="18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18438" name="Text Box 26"/>
            <p:cNvSpPr txBox="1">
              <a:spLocks noChangeArrowheads="1"/>
            </p:cNvSpPr>
            <p:nvPr/>
          </p:nvSpPr>
          <p:spPr bwMode="auto">
            <a:xfrm>
              <a:off x="504" y="904"/>
              <a:ext cx="1224" cy="2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Hướng dẫn về</a:t>
              </a:r>
              <a:r>
                <a:rPr lang="en-US" alt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rial" panose="020B7200000000000000" pitchFamily="34" charset="0"/>
                </a:rPr>
                <a:t> </a:t>
              </a:r>
              <a:r>
                <a:rPr lang="en-US" alt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nhà</a:t>
              </a:r>
              <a:endPara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</a:endParaRPr>
            </a:p>
          </p:txBody>
        </p: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71800" y="2249488"/>
            <a:ext cx="403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i="1">
                <a:solidFill>
                  <a:srgbClr val="C00000"/>
                </a:solidFill>
              </a:rPr>
              <a:t>_</a:t>
            </a:r>
            <a:r>
              <a:rPr lang="en-US" altLang="en-US" sz="2800">
                <a:solidFill>
                  <a:srgbClr val="C00000"/>
                </a:solidFill>
              </a:rPr>
              <a:t> </a:t>
            </a:r>
            <a:r>
              <a:rPr lang="en-US" altLang="en-US" sz="2800" b="1" i="1">
                <a:solidFill>
                  <a:srgbClr val="C00000"/>
                </a:solidFill>
              </a:rPr>
              <a:t>Hoïc thuoäc caùc coâng thöùc tæ soá löôïng giaùc cuûa goùc nhoïn.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38475" y="3459163"/>
            <a:ext cx="3971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_ Laøm hoaøn chænh baøi taäp töø baøi 11 ñeán baøi 13 trang 76, 77 SGK.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3901553">
            <a:off x="2586038" y="18192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CC"/>
                </a:solidFill>
              </a:rPr>
              <a:t>caïnh keà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1841180">
            <a:off x="4454525" y="18446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caïnh ñoái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2740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2740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274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0" y="273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2800" y="2433637"/>
            <a:ext cx="555625" cy="565150"/>
            <a:chOff x="1896" y="3240"/>
            <a:chExt cx="350" cy="356"/>
          </a:xfrm>
        </p:grpSpPr>
        <p:sp>
          <p:nvSpPr>
            <p:cNvPr id="27671" name="Arc 11"/>
            <p:cNvSpPr>
              <a:spLocks/>
            </p:cNvSpPr>
            <p:nvPr/>
          </p:nvSpPr>
          <p:spPr bwMode="auto">
            <a:xfrm rot="1023935">
              <a:off x="1896" y="3404"/>
              <a:ext cx="136" cy="192"/>
            </a:xfrm>
            <a:custGeom>
              <a:avLst/>
              <a:gdLst>
                <a:gd name="T0" fmla="*/ 0 w 20413"/>
                <a:gd name="T1" fmla="*/ 0 h 21600"/>
                <a:gd name="T2" fmla="*/ 0 w 20413"/>
                <a:gd name="T3" fmla="*/ 0 h 21600"/>
                <a:gd name="T4" fmla="*/ 0 w 20413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13"/>
                <a:gd name="T10" fmla="*/ 0 h 21600"/>
                <a:gd name="T11" fmla="*/ 20413 w 204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13" h="21600" fill="none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</a:path>
                <a:path w="20413" h="21600" stroke="0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2" name="Text Box 12"/>
            <p:cNvSpPr txBox="1">
              <a:spLocks noChangeArrowheads="1"/>
            </p:cNvSpPr>
            <p:nvPr/>
          </p:nvSpPr>
          <p:spPr bwMode="auto">
            <a:xfrm>
              <a:off x="1964" y="3240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FF0000"/>
                  </a:solidFill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822700" y="1727200"/>
            <a:ext cx="15875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3981450" y="1676400"/>
            <a:ext cx="6350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3263900" y="1581150"/>
            <a:ext cx="6096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873500" y="1581150"/>
            <a:ext cx="2447925" cy="135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276600" y="29337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678238" y="1143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919413" y="276383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305550" y="271938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425" y="685800"/>
            <a:ext cx="861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1.Khái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</a:rPr>
              <a:t>niệm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</a:rPr>
              <a:t>tỉ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</a:rPr>
              <a:t>số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</a:rPr>
              <a:t>lượng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</a:rPr>
              <a:t>giác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</a:rPr>
              <a:t>một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/>
              </a:rPr>
              <a:t>nhọn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441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en-US" sz="2800" u="sng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2800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124200"/>
            <a:ext cx="8798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Tỉ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giữa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huyền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gọi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sin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góc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,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kí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hiệu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39624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giữa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huyền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côsin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   ,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kí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4876800"/>
            <a:ext cx="8766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tan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   ,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kí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791200"/>
            <a:ext cx="8821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kề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côtan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   ,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kí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20224"/>
              </p:ext>
            </p:extLst>
          </p:nvPr>
        </p:nvGraphicFramePr>
        <p:xfrm>
          <a:off x="8434833" y="5947578"/>
          <a:ext cx="359350" cy="32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Equation" r:id="rId4" imgW="152280" imgH="139680" progId="Equation.DSMT4">
                  <p:embed/>
                </p:oleObj>
              </mc:Choice>
              <mc:Fallback>
                <p:oleObj name="Equation" r:id="rId4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34833" y="5947578"/>
                        <a:ext cx="359350" cy="329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11842"/>
              </p:ext>
            </p:extLst>
          </p:nvPr>
        </p:nvGraphicFramePr>
        <p:xfrm>
          <a:off x="1681858" y="3568203"/>
          <a:ext cx="1014569" cy="50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81858" y="3568203"/>
                        <a:ext cx="1014569" cy="507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23340"/>
              </p:ext>
            </p:extLst>
          </p:nvPr>
        </p:nvGraphicFramePr>
        <p:xfrm>
          <a:off x="1669705" y="4522449"/>
          <a:ext cx="955275" cy="362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" name="Equation" r:id="rId8" imgW="368280" imgH="139680" progId="Equation.DSMT4">
                  <p:embed/>
                </p:oleObj>
              </mc:Choice>
              <mc:Fallback>
                <p:oleObj name="Equation" r:id="rId8" imgW="368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69705" y="4522449"/>
                        <a:ext cx="955275" cy="362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033333"/>
              </p:ext>
            </p:extLst>
          </p:nvPr>
        </p:nvGraphicFramePr>
        <p:xfrm>
          <a:off x="1225902" y="5397747"/>
          <a:ext cx="868432" cy="38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25902" y="5397747"/>
                        <a:ext cx="868432" cy="389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56613"/>
              </p:ext>
            </p:extLst>
          </p:nvPr>
        </p:nvGraphicFramePr>
        <p:xfrm>
          <a:off x="1611519" y="6282994"/>
          <a:ext cx="1014569" cy="47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" name="Equation" r:id="rId12" imgW="355320" imgH="164880" progId="Equation.DSMT4">
                  <p:embed/>
                </p:oleObj>
              </mc:Choice>
              <mc:Fallback>
                <p:oleObj name="Equation" r:id="rId12" imgW="3553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11519" y="6282994"/>
                        <a:ext cx="1014569" cy="47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372142"/>
              </p:ext>
            </p:extLst>
          </p:nvPr>
        </p:nvGraphicFramePr>
        <p:xfrm>
          <a:off x="8049925" y="5033178"/>
          <a:ext cx="359350" cy="32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" name="Equation" r:id="rId14" imgW="152280" imgH="139680" progId="Equation.DSMT4">
                  <p:embed/>
                </p:oleObj>
              </mc:Choice>
              <mc:Fallback>
                <p:oleObj name="Equation" r:id="rId14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49925" y="5033178"/>
                        <a:ext cx="359350" cy="329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609499"/>
              </p:ext>
            </p:extLst>
          </p:nvPr>
        </p:nvGraphicFramePr>
        <p:xfrm>
          <a:off x="8811925" y="4118778"/>
          <a:ext cx="359350" cy="32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" name="Equation" r:id="rId16" imgW="152280" imgH="139680" progId="Equation.DSMT4">
                  <p:embed/>
                </p:oleObj>
              </mc:Choice>
              <mc:Fallback>
                <p:oleObj name="Equation" r:id="rId16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811925" y="4118778"/>
                        <a:ext cx="359350" cy="329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63357"/>
              </p:ext>
            </p:extLst>
          </p:nvPr>
        </p:nvGraphicFramePr>
        <p:xfrm>
          <a:off x="8655617" y="3280578"/>
          <a:ext cx="359350" cy="32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" name="Equation" r:id="rId18" imgW="152280" imgH="139680" progId="Equation.DSMT4">
                  <p:embed/>
                </p:oleObj>
              </mc:Choice>
              <mc:Fallback>
                <p:oleObj name="Equation" r:id="rId18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655617" y="3280578"/>
                        <a:ext cx="359350" cy="329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90139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3901553">
            <a:off x="2586038" y="17430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CC"/>
                </a:solidFill>
              </a:rPr>
              <a:t>caïnh keà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1841180">
            <a:off x="4454525" y="17684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caïnh ñoái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2740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274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0" y="273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2800" y="2357437"/>
            <a:ext cx="555625" cy="565150"/>
            <a:chOff x="1896" y="3240"/>
            <a:chExt cx="350" cy="356"/>
          </a:xfrm>
        </p:grpSpPr>
        <p:sp>
          <p:nvSpPr>
            <p:cNvPr id="27671" name="Arc 11"/>
            <p:cNvSpPr>
              <a:spLocks/>
            </p:cNvSpPr>
            <p:nvPr/>
          </p:nvSpPr>
          <p:spPr bwMode="auto">
            <a:xfrm rot="1023935">
              <a:off x="1896" y="3404"/>
              <a:ext cx="136" cy="192"/>
            </a:xfrm>
            <a:custGeom>
              <a:avLst/>
              <a:gdLst>
                <a:gd name="T0" fmla="*/ 0 w 20413"/>
                <a:gd name="T1" fmla="*/ 0 h 21600"/>
                <a:gd name="T2" fmla="*/ 0 w 20413"/>
                <a:gd name="T3" fmla="*/ 0 h 21600"/>
                <a:gd name="T4" fmla="*/ 0 w 20413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13"/>
                <a:gd name="T10" fmla="*/ 0 h 21600"/>
                <a:gd name="T11" fmla="*/ 20413 w 204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13" h="21600" fill="none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</a:path>
                <a:path w="20413" h="21600" stroke="0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2" name="Text Box 12"/>
            <p:cNvSpPr txBox="1">
              <a:spLocks noChangeArrowheads="1"/>
            </p:cNvSpPr>
            <p:nvPr/>
          </p:nvSpPr>
          <p:spPr bwMode="auto">
            <a:xfrm>
              <a:off x="1964" y="3240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FF0000"/>
                  </a:solidFill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822700" y="1651000"/>
            <a:ext cx="15875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3981450" y="1600200"/>
            <a:ext cx="6350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3263900" y="1504950"/>
            <a:ext cx="6096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873500" y="1504950"/>
            <a:ext cx="2447925" cy="135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276600" y="28575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678238" y="1066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919413" y="268763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305550" y="264318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096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1.Khái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niệm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tỉ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số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giác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một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nhọn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514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/>
              </a:rPr>
              <a:t>Như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/>
              </a:rPr>
              <a:t>vậy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500601"/>
              </p:ext>
            </p:extLst>
          </p:nvPr>
        </p:nvGraphicFramePr>
        <p:xfrm>
          <a:off x="582613" y="3359953"/>
          <a:ext cx="11064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4" imgW="469800" imgH="177480" progId="Equation.DSMT4">
                  <p:embed/>
                </p:oleObj>
              </mc:Choice>
              <mc:Fallback>
                <p:oleObj name="Equation" r:id="rId4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613" y="3359953"/>
                        <a:ext cx="11064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1752600" y="3601253"/>
            <a:ext cx="15602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600200" y="3037820"/>
            <a:ext cx="170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ạnh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đối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601253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huyền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3637" y="3037820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7848" y="3564742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huyền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7152" y="4736123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đối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4736123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0314" y="4210853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đối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7152" y="4210853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889221"/>
              </p:ext>
            </p:extLst>
          </p:nvPr>
        </p:nvGraphicFramePr>
        <p:xfrm>
          <a:off x="3733800" y="3396336"/>
          <a:ext cx="1167891" cy="32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6" imgW="495000" imgH="139680" progId="Equation.DSMT4">
                  <p:embed/>
                </p:oleObj>
              </mc:Choice>
              <mc:Fallback>
                <p:oleObj name="Equation" r:id="rId6" imgW="4950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396336"/>
                        <a:ext cx="1167891" cy="329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776760"/>
              </p:ext>
            </p:extLst>
          </p:nvPr>
        </p:nvGraphicFramePr>
        <p:xfrm>
          <a:off x="561001" y="4555296"/>
          <a:ext cx="1137947" cy="38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8" imgW="482400" imgH="164880" progId="Equation.DSMT4">
                  <p:embed/>
                </p:oleObj>
              </mc:Choice>
              <mc:Fallback>
                <p:oleObj name="Equation" r:id="rId8" imgW="4824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1001" y="4555296"/>
                        <a:ext cx="1137947" cy="389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754604"/>
              </p:ext>
            </p:extLst>
          </p:nvPr>
        </p:nvGraphicFramePr>
        <p:xfrm>
          <a:off x="3842023" y="4549941"/>
          <a:ext cx="1137947" cy="38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10" imgW="482400" imgH="164880" progId="Equation.DSMT4">
                  <p:embed/>
                </p:oleObj>
              </mc:Choice>
              <mc:Fallback>
                <p:oleObj name="Equation" r:id="rId10" imgW="4824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42023" y="4549941"/>
                        <a:ext cx="1137947" cy="389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 flipH="1">
            <a:off x="1752600" y="4736123"/>
            <a:ext cx="13013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863637" y="3561040"/>
            <a:ext cx="14928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4987152" y="4736123"/>
            <a:ext cx="14895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8" y="1152907"/>
            <a:ext cx="45354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52800" y="3296453"/>
            <a:ext cx="22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;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31570" y="4343400"/>
            <a:ext cx="277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3554" y="3296453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00400" y="4431323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;</a:t>
            </a:r>
          </a:p>
        </p:txBody>
      </p:sp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6" y="5022850"/>
            <a:ext cx="89249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77737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6590" y="1106815"/>
            <a:ext cx="2382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u="sng" dirty="0" smtClean="0">
                <a:solidFill>
                  <a:srgbClr val="0000FF"/>
                </a:solidFill>
              </a:rPr>
              <a:t>*</a:t>
            </a:r>
            <a:r>
              <a:rPr lang="en-US" altLang="en-US" sz="2800" b="1" i="1" u="sng" dirty="0" err="1" smtClean="0">
                <a:solidFill>
                  <a:srgbClr val="0000FF"/>
                </a:solidFill>
              </a:rPr>
              <a:t>Ñònh</a:t>
            </a:r>
            <a:r>
              <a:rPr lang="en-US" altLang="en-US" sz="2800" b="1" i="1" u="sng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</a:rPr>
              <a:t>nghóa</a:t>
            </a:r>
            <a:r>
              <a:rPr lang="en-US" altLang="en-US" sz="2800" b="1" i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609600" y="2895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76238" y="2855913"/>
            <a:ext cx="556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 </a:t>
            </a:r>
            <a:r>
              <a:rPr lang="en-US" altLang="en-US" b="1" i="1" dirty="0" err="1">
                <a:solidFill>
                  <a:srgbClr val="FF0000"/>
                </a:solidFill>
              </a:rPr>
              <a:t>Tæ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soá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giöõa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caïnh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ñoái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vaø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caïnh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huyeàn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ñöôïc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goïi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laø</a:t>
            </a:r>
            <a:r>
              <a:rPr lang="en-US" altLang="en-US" b="1" i="1" dirty="0">
                <a:solidFill>
                  <a:srgbClr val="FF0000"/>
                </a:solidFill>
              </a:rPr>
              <a:t> sin </a:t>
            </a:r>
            <a:r>
              <a:rPr lang="en-US" altLang="en-US" b="1" i="1" dirty="0" err="1">
                <a:solidFill>
                  <a:srgbClr val="FF0000"/>
                </a:solidFill>
              </a:rPr>
              <a:t>cuûa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goùc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>
                <a:solidFill>
                  <a:srgbClr val="FF0000"/>
                </a:solidFill>
                <a:sym typeface="Symbol" pitchFamily="18" charset="2"/>
              </a:rPr>
              <a:t> , </a:t>
            </a:r>
            <a:r>
              <a:rPr lang="en-US" altLang="en-US" b="1" i="1" dirty="0" err="1">
                <a:solidFill>
                  <a:srgbClr val="FF0000"/>
                </a:solidFill>
                <a:sym typeface="Symbol" pitchFamily="18" charset="2"/>
              </a:rPr>
              <a:t>kyù</a:t>
            </a:r>
            <a:r>
              <a:rPr lang="en-US" altLang="en-US" b="1" i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sym typeface="Symbol" pitchFamily="18" charset="2"/>
              </a:rPr>
              <a:t>hieäu</a:t>
            </a:r>
            <a:r>
              <a:rPr lang="en-US" altLang="en-US" b="1" i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sym typeface="Symbol" pitchFamily="18" charset="2"/>
              </a:rPr>
              <a:t>laø</a:t>
            </a:r>
            <a:r>
              <a:rPr lang="en-US" altLang="en-US" b="1" i="1" dirty="0">
                <a:solidFill>
                  <a:srgbClr val="FF0000"/>
                </a:solidFill>
                <a:sym typeface="Symbol" pitchFamily="18" charset="2"/>
              </a:rPr>
              <a:t> sin.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92113" y="3810000"/>
            <a:ext cx="556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en-US" altLang="en-US" b="1" i="1">
                <a:solidFill>
                  <a:srgbClr val="0000FF"/>
                </a:solidFill>
              </a:rPr>
              <a:t>Tæ soá giöõa caïnh keà vaø caïnh huyeàn ñöôïc goïi laø cosin cuûa goùc </a:t>
            </a: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 , kyù hieäu laø cos.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66713" y="4668838"/>
            <a:ext cx="556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>
                <a:solidFill>
                  <a:srgbClr val="996633"/>
                </a:solidFill>
                <a:sym typeface="Symbol" pitchFamily="18" charset="2"/>
              </a:rPr>
              <a:t> </a:t>
            </a:r>
            <a:r>
              <a:rPr lang="en-US" altLang="en-US" b="1" i="1">
                <a:solidFill>
                  <a:srgbClr val="996633"/>
                </a:solidFill>
              </a:rPr>
              <a:t>Tæ soá giöõa caïnh ñoái vaø caïnh keà ñöôïc goïi laø tang cuûa goùc </a:t>
            </a:r>
            <a:r>
              <a:rPr lang="en-US" altLang="en-US" b="1" i="1">
                <a:solidFill>
                  <a:srgbClr val="996633"/>
                </a:solidFill>
                <a:sym typeface="Symbol" pitchFamily="18" charset="2"/>
              </a:rPr>
              <a:t> , kyù hieäu laø tg.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1000" y="5638800"/>
            <a:ext cx="556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CC33"/>
                </a:solidFill>
                <a:sym typeface="Symbol" pitchFamily="18" charset="2"/>
              </a:rPr>
              <a:t> </a:t>
            </a:r>
            <a:r>
              <a:rPr lang="en-US" altLang="en-US" b="1" i="1">
                <a:solidFill>
                  <a:srgbClr val="33CC33"/>
                </a:solidFill>
              </a:rPr>
              <a:t>Tæ soá giöõa caïnh keà vaø caïnh ñoái ñöôïc goïi laø coâtang cuûa goùc </a:t>
            </a:r>
            <a:r>
              <a:rPr lang="en-US" altLang="en-US" b="1" i="1">
                <a:solidFill>
                  <a:srgbClr val="33CC33"/>
                </a:solidFill>
                <a:sym typeface="Symbol" pitchFamily="18" charset="2"/>
              </a:rPr>
              <a:t> , kyù hieäu laø cotg.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7013" y="2286000"/>
            <a:ext cx="8648700" cy="4335463"/>
            <a:chOff x="143" y="1440"/>
            <a:chExt cx="5448" cy="2731"/>
          </a:xfrm>
        </p:grpSpPr>
        <p:sp>
          <p:nvSpPr>
            <p:cNvPr id="29747" name="Line 17"/>
            <p:cNvSpPr>
              <a:spLocks noChangeShapeType="1"/>
            </p:cNvSpPr>
            <p:nvPr/>
          </p:nvSpPr>
          <p:spPr bwMode="auto">
            <a:xfrm>
              <a:off x="144" y="4166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48" name="Line 18"/>
            <p:cNvSpPr>
              <a:spLocks noChangeShapeType="1"/>
            </p:cNvSpPr>
            <p:nvPr/>
          </p:nvSpPr>
          <p:spPr bwMode="auto">
            <a:xfrm>
              <a:off x="163" y="3533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49" name="Line 19"/>
            <p:cNvSpPr>
              <a:spLocks noChangeShapeType="1"/>
            </p:cNvSpPr>
            <p:nvPr/>
          </p:nvSpPr>
          <p:spPr bwMode="auto">
            <a:xfrm>
              <a:off x="163" y="2944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50" name="Line 20"/>
            <p:cNvSpPr>
              <a:spLocks noChangeShapeType="1"/>
            </p:cNvSpPr>
            <p:nvPr/>
          </p:nvSpPr>
          <p:spPr bwMode="auto">
            <a:xfrm>
              <a:off x="163" y="2393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51" name="Line 21"/>
            <p:cNvSpPr>
              <a:spLocks noChangeShapeType="1"/>
            </p:cNvSpPr>
            <p:nvPr/>
          </p:nvSpPr>
          <p:spPr bwMode="auto">
            <a:xfrm>
              <a:off x="154" y="1747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52" name="Line 22"/>
            <p:cNvSpPr>
              <a:spLocks noChangeShapeType="1"/>
            </p:cNvSpPr>
            <p:nvPr/>
          </p:nvSpPr>
          <p:spPr bwMode="auto">
            <a:xfrm>
              <a:off x="143" y="1440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53" name="Line 23"/>
            <p:cNvSpPr>
              <a:spLocks noChangeShapeType="1"/>
            </p:cNvSpPr>
            <p:nvPr/>
          </p:nvSpPr>
          <p:spPr bwMode="auto">
            <a:xfrm>
              <a:off x="144" y="1451"/>
              <a:ext cx="0" cy="2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54" name="Line 24"/>
            <p:cNvSpPr>
              <a:spLocks noChangeShapeType="1"/>
            </p:cNvSpPr>
            <p:nvPr/>
          </p:nvSpPr>
          <p:spPr bwMode="auto">
            <a:xfrm>
              <a:off x="3824" y="1444"/>
              <a:ext cx="0" cy="2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55" name="Line 25"/>
            <p:cNvSpPr>
              <a:spLocks noChangeShapeType="1"/>
            </p:cNvSpPr>
            <p:nvPr/>
          </p:nvSpPr>
          <p:spPr bwMode="auto">
            <a:xfrm>
              <a:off x="5579" y="1441"/>
              <a:ext cx="12" cy="2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50" name="Line 26"/>
          <p:cNvSpPr>
            <a:spLocks noChangeShapeType="1"/>
          </p:cNvSpPr>
          <p:nvPr/>
        </p:nvSpPr>
        <p:spPr bwMode="auto">
          <a:xfrm flipH="1">
            <a:off x="5940425" y="485775"/>
            <a:ext cx="2574925" cy="150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5949950" y="1985963"/>
            <a:ext cx="268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5583238" y="175577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7905750" y="19050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 rot="19750340">
            <a:off x="6273800" y="78105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caïnh huyeàn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513513" y="1962150"/>
            <a:ext cx="1274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caïnh keà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 rot="5400000">
            <a:off x="7525544" y="1320006"/>
            <a:ext cx="150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caïnh ñoái</a:t>
            </a:r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8077200" y="749300"/>
            <a:ext cx="0" cy="1238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8366125" y="55562"/>
            <a:ext cx="3683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8496300" y="1839913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 flipH="1">
            <a:off x="7939088" y="1854200"/>
            <a:ext cx="133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7939088" y="1854200"/>
            <a:ext cx="0" cy="130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7835900" y="279400"/>
            <a:ext cx="446088" cy="595313"/>
            <a:chOff x="4623" y="87"/>
            <a:chExt cx="281" cy="375"/>
          </a:xfrm>
        </p:grpSpPr>
        <p:sp>
          <p:nvSpPr>
            <p:cNvPr id="29745" name="Text Box 39"/>
            <p:cNvSpPr txBox="1">
              <a:spLocks noChangeArrowheads="1"/>
            </p:cNvSpPr>
            <p:nvPr/>
          </p:nvSpPr>
          <p:spPr bwMode="auto">
            <a:xfrm>
              <a:off x="4623" y="87"/>
              <a:ext cx="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9746" name="Text Box 40"/>
            <p:cNvSpPr txBox="1">
              <a:spLocks noChangeArrowheads="1"/>
            </p:cNvSpPr>
            <p:nvPr/>
          </p:nvSpPr>
          <p:spPr bwMode="auto">
            <a:xfrm>
              <a:off x="4693" y="270"/>
              <a:ext cx="2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>
                  <a:solidFill>
                    <a:srgbClr val="000000"/>
                  </a:solidFill>
                  <a:sym typeface="Symbol" pitchFamily="18" charset="2"/>
                </a:rPr>
                <a:t>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286500" y="1549400"/>
            <a:ext cx="554038" cy="523875"/>
            <a:chOff x="3630" y="888"/>
            <a:chExt cx="349" cy="330"/>
          </a:xfrm>
        </p:grpSpPr>
        <p:sp>
          <p:nvSpPr>
            <p:cNvPr id="29743" name="Text Box 42"/>
            <p:cNvSpPr txBox="1">
              <a:spLocks noChangeArrowheads="1"/>
            </p:cNvSpPr>
            <p:nvPr/>
          </p:nvSpPr>
          <p:spPr bwMode="auto">
            <a:xfrm>
              <a:off x="3731" y="888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sym typeface="Symbol" pitchFamily="18" charset="2"/>
                </a:rPr>
                <a:t></a:t>
              </a:r>
            </a:p>
          </p:txBody>
        </p:sp>
        <p:sp>
          <p:nvSpPr>
            <p:cNvPr id="29744" name="Arc 43"/>
            <p:cNvSpPr>
              <a:spLocks/>
            </p:cNvSpPr>
            <p:nvPr/>
          </p:nvSpPr>
          <p:spPr bwMode="auto">
            <a:xfrm rot="1702531">
              <a:off x="3630" y="1026"/>
              <a:ext cx="123" cy="192"/>
            </a:xfrm>
            <a:custGeom>
              <a:avLst/>
              <a:gdLst>
                <a:gd name="T0" fmla="*/ 0 w 18425"/>
                <a:gd name="T1" fmla="*/ 0 h 21600"/>
                <a:gd name="T2" fmla="*/ 0 w 18425"/>
                <a:gd name="T3" fmla="*/ 0 h 21600"/>
                <a:gd name="T4" fmla="*/ 0 w 184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8425"/>
                <a:gd name="T10" fmla="*/ 0 h 21600"/>
                <a:gd name="T11" fmla="*/ 18425 w 184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25" h="21600" fill="none" extrusionOk="0">
                  <a:moveTo>
                    <a:pt x="-1" y="0"/>
                  </a:moveTo>
                  <a:cubicBezTo>
                    <a:pt x="7520" y="0"/>
                    <a:pt x="14500" y="3912"/>
                    <a:pt x="18425" y="10327"/>
                  </a:cubicBezTo>
                </a:path>
                <a:path w="18425" h="21600" stroke="0" extrusionOk="0">
                  <a:moveTo>
                    <a:pt x="-1" y="0"/>
                  </a:moveTo>
                  <a:cubicBezTo>
                    <a:pt x="7520" y="0"/>
                    <a:pt x="14500" y="3912"/>
                    <a:pt x="18425" y="1032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68313" y="2276475"/>
            <a:ext cx="7974012" cy="498475"/>
            <a:chOff x="295" y="1434"/>
            <a:chExt cx="5023" cy="314"/>
          </a:xfrm>
        </p:grpSpPr>
        <p:sp>
          <p:nvSpPr>
            <p:cNvPr id="29741" name="Text Box 45"/>
            <p:cNvSpPr txBox="1">
              <a:spLocks noChangeArrowheads="1"/>
            </p:cNvSpPr>
            <p:nvPr/>
          </p:nvSpPr>
          <p:spPr bwMode="auto">
            <a:xfrm>
              <a:off x="295" y="1434"/>
              <a:ext cx="331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600" b="1" i="1" dirty="0" err="1">
                  <a:solidFill>
                    <a:srgbClr val="000000"/>
                  </a:solidFill>
                </a:rPr>
                <a:t>Caùc</a:t>
              </a:r>
              <a:r>
                <a:rPr lang="en-US" altLang="en-US" sz="2600" b="1" i="1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b="1" i="1" dirty="0" err="1">
                  <a:solidFill>
                    <a:srgbClr val="000000"/>
                  </a:solidFill>
                </a:rPr>
                <a:t>tæ</a:t>
              </a:r>
              <a:r>
                <a:rPr lang="en-US" altLang="en-US" sz="2600" b="1" i="1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b="1" i="1" dirty="0" err="1">
                  <a:solidFill>
                    <a:srgbClr val="000000"/>
                  </a:solidFill>
                </a:rPr>
                <a:t>soá</a:t>
              </a:r>
              <a:r>
                <a:rPr lang="en-US" altLang="en-US" sz="2600" b="1" i="1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b="1" i="1" dirty="0" err="1">
                  <a:solidFill>
                    <a:srgbClr val="000000"/>
                  </a:solidFill>
                </a:rPr>
                <a:t>löôïng</a:t>
              </a:r>
              <a:r>
                <a:rPr lang="en-US" altLang="en-US" sz="2600" b="1" i="1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b="1" i="1" dirty="0" err="1">
                  <a:solidFill>
                    <a:srgbClr val="000000"/>
                  </a:solidFill>
                </a:rPr>
                <a:t>giaùc</a:t>
              </a:r>
              <a:r>
                <a:rPr lang="en-US" altLang="en-US" sz="2600" b="1" i="1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b="1" i="1" dirty="0" err="1">
                  <a:solidFill>
                    <a:srgbClr val="000000"/>
                  </a:solidFill>
                </a:rPr>
                <a:t>cuûa</a:t>
              </a:r>
              <a:r>
                <a:rPr lang="en-US" altLang="en-US" sz="2600" b="1" i="1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b="1" i="1" dirty="0" err="1">
                  <a:solidFill>
                    <a:srgbClr val="000000"/>
                  </a:solidFill>
                </a:rPr>
                <a:t>goùc</a:t>
              </a:r>
              <a:r>
                <a:rPr lang="en-US" altLang="en-US" sz="2600" b="1" i="1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b="1" i="1" dirty="0" err="1">
                  <a:solidFill>
                    <a:srgbClr val="000000"/>
                  </a:solidFill>
                </a:rPr>
                <a:t>nhoïn</a:t>
              </a:r>
              <a:r>
                <a:rPr lang="en-US" altLang="en-US" sz="2600" b="1" i="1" dirty="0">
                  <a:solidFill>
                    <a:srgbClr val="000000"/>
                  </a:solidFill>
                </a:rPr>
                <a:t> </a:t>
              </a:r>
              <a:r>
                <a:rPr lang="en-US" altLang="en-US" sz="2600" b="1" i="1" dirty="0">
                  <a:solidFill>
                    <a:srgbClr val="000000"/>
                  </a:solidFill>
                  <a:sym typeface="Symbol" pitchFamily="18" charset="2"/>
                </a:rPr>
                <a:t></a:t>
              </a:r>
            </a:p>
          </p:txBody>
        </p:sp>
        <p:sp>
          <p:nvSpPr>
            <p:cNvPr id="29742" name="Text Box 46"/>
            <p:cNvSpPr txBox="1">
              <a:spLocks noChangeArrowheads="1"/>
            </p:cNvSpPr>
            <p:nvPr/>
          </p:nvSpPr>
          <p:spPr bwMode="auto">
            <a:xfrm>
              <a:off x="4128" y="1440"/>
              <a:ext cx="119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600" b="1" i="1">
                  <a:solidFill>
                    <a:srgbClr val="000000"/>
                  </a:solidFill>
                </a:rPr>
                <a:t>Coâng thöùc</a:t>
              </a:r>
              <a:endParaRPr lang="en-US" altLang="en-US" sz="2600" b="1" i="1">
                <a:solidFill>
                  <a:srgbClr val="000000"/>
                </a:solidFill>
                <a:sym typeface="Symbol" pitchFamily="18" charset="2"/>
              </a:endParaRPr>
            </a:p>
          </p:txBody>
        </p:sp>
      </p:grpSp>
      <p:sp>
        <p:nvSpPr>
          <p:cNvPr id="29725" name="TextBox 3"/>
          <p:cNvSpPr txBox="1">
            <a:spLocks noChangeArrowheads="1"/>
          </p:cNvSpPr>
          <p:nvPr/>
        </p:nvSpPr>
        <p:spPr bwMode="auto">
          <a:xfrm>
            <a:off x="6192838" y="2970213"/>
            <a:ext cx="1198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Sin</a:t>
            </a:r>
            <a:r>
              <a:rPr lang="en-US" altLang="en-US" b="1" i="1">
                <a:solidFill>
                  <a:srgbClr val="FF0000"/>
                </a:solidFill>
                <a:sym typeface="Symbol" pitchFamily="18" charset="2"/>
              </a:rPr>
              <a:t> =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9726" name="TextBox 50"/>
          <p:cNvSpPr txBox="1">
            <a:spLocks noChangeArrowheads="1"/>
          </p:cNvSpPr>
          <p:nvPr/>
        </p:nvSpPr>
        <p:spPr bwMode="auto">
          <a:xfrm>
            <a:off x="7250113" y="2813050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Đối </a:t>
            </a:r>
          </a:p>
        </p:txBody>
      </p:sp>
      <p:cxnSp>
        <p:nvCxnSpPr>
          <p:cNvPr id="29727" name="Straight Connector 5"/>
          <p:cNvCxnSpPr>
            <a:cxnSpLocks noChangeShapeType="1"/>
          </p:cNvCxnSpPr>
          <p:nvPr/>
        </p:nvCxnSpPr>
        <p:spPr bwMode="auto">
          <a:xfrm>
            <a:off x="7227888" y="3235325"/>
            <a:ext cx="6778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8" name="TextBox 53"/>
          <p:cNvSpPr txBox="1">
            <a:spLocks noChangeArrowheads="1"/>
          </p:cNvSpPr>
          <p:nvPr/>
        </p:nvSpPr>
        <p:spPr bwMode="auto">
          <a:xfrm>
            <a:off x="7112000" y="3213100"/>
            <a:ext cx="1138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Huyền</a:t>
            </a:r>
          </a:p>
        </p:txBody>
      </p:sp>
      <p:sp>
        <p:nvSpPr>
          <p:cNvPr id="29729" name="TextBox 56"/>
          <p:cNvSpPr txBox="1">
            <a:spLocks noChangeArrowheads="1"/>
          </p:cNvSpPr>
          <p:nvPr/>
        </p:nvSpPr>
        <p:spPr bwMode="auto">
          <a:xfrm>
            <a:off x="6232525" y="3913188"/>
            <a:ext cx="120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Cos</a:t>
            </a: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 =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9730" name="TextBox 57"/>
          <p:cNvSpPr txBox="1">
            <a:spLocks noChangeArrowheads="1"/>
          </p:cNvSpPr>
          <p:nvPr/>
        </p:nvSpPr>
        <p:spPr bwMode="auto">
          <a:xfrm>
            <a:off x="7381875" y="3756025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Kề </a:t>
            </a:r>
          </a:p>
        </p:txBody>
      </p:sp>
      <p:cxnSp>
        <p:nvCxnSpPr>
          <p:cNvPr id="29731" name="Straight Connector 58"/>
          <p:cNvCxnSpPr>
            <a:cxnSpLocks noChangeShapeType="1"/>
          </p:cNvCxnSpPr>
          <p:nvPr/>
        </p:nvCxnSpPr>
        <p:spPr bwMode="auto">
          <a:xfrm>
            <a:off x="7359650" y="4178300"/>
            <a:ext cx="6778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2" name="TextBox 59"/>
          <p:cNvSpPr txBox="1">
            <a:spLocks noChangeArrowheads="1"/>
          </p:cNvSpPr>
          <p:nvPr/>
        </p:nvSpPr>
        <p:spPr bwMode="auto">
          <a:xfrm>
            <a:off x="7243763" y="4154488"/>
            <a:ext cx="1138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Huyền</a:t>
            </a:r>
          </a:p>
        </p:txBody>
      </p:sp>
      <p:sp>
        <p:nvSpPr>
          <p:cNvPr id="29733" name="TextBox 60"/>
          <p:cNvSpPr txBox="1">
            <a:spLocks noChangeArrowheads="1"/>
          </p:cNvSpPr>
          <p:nvPr/>
        </p:nvSpPr>
        <p:spPr bwMode="auto">
          <a:xfrm>
            <a:off x="6299200" y="4840288"/>
            <a:ext cx="1198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b="1" i="1">
                <a:solidFill>
                  <a:srgbClr val="996633"/>
                </a:solidFill>
                <a:sym typeface="Symbol" pitchFamily="18" charset="2"/>
              </a:rPr>
              <a:t>tan =</a:t>
            </a:r>
            <a:endParaRPr lang="en-US" altLang="en-US">
              <a:solidFill>
                <a:srgbClr val="996633"/>
              </a:solidFill>
            </a:endParaRPr>
          </a:p>
        </p:txBody>
      </p:sp>
      <p:sp>
        <p:nvSpPr>
          <p:cNvPr id="29734" name="TextBox 61"/>
          <p:cNvSpPr txBox="1">
            <a:spLocks noChangeArrowheads="1"/>
          </p:cNvSpPr>
          <p:nvPr/>
        </p:nvSpPr>
        <p:spPr bwMode="auto">
          <a:xfrm>
            <a:off x="7243763" y="4660900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996633"/>
                </a:solidFill>
              </a:rPr>
              <a:t>Đối </a:t>
            </a:r>
          </a:p>
        </p:txBody>
      </p:sp>
      <p:cxnSp>
        <p:nvCxnSpPr>
          <p:cNvPr id="29735" name="Straight Connector 62"/>
          <p:cNvCxnSpPr>
            <a:cxnSpLocks noChangeShapeType="1"/>
          </p:cNvCxnSpPr>
          <p:nvPr/>
        </p:nvCxnSpPr>
        <p:spPr bwMode="auto">
          <a:xfrm>
            <a:off x="7248525" y="5105400"/>
            <a:ext cx="6778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6" name="TextBox 66"/>
          <p:cNvSpPr txBox="1">
            <a:spLocks noChangeArrowheads="1"/>
          </p:cNvSpPr>
          <p:nvPr/>
        </p:nvSpPr>
        <p:spPr bwMode="auto">
          <a:xfrm>
            <a:off x="7251700" y="5116513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996633"/>
                </a:solidFill>
              </a:rPr>
              <a:t>Kề </a:t>
            </a:r>
          </a:p>
        </p:txBody>
      </p:sp>
      <p:sp>
        <p:nvSpPr>
          <p:cNvPr id="29737" name="TextBox 67"/>
          <p:cNvSpPr txBox="1">
            <a:spLocks noChangeArrowheads="1"/>
          </p:cNvSpPr>
          <p:nvPr/>
        </p:nvSpPr>
        <p:spPr bwMode="auto">
          <a:xfrm>
            <a:off x="6280150" y="583247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b="1" i="1">
                <a:solidFill>
                  <a:srgbClr val="00B050"/>
                </a:solidFill>
                <a:sym typeface="Symbol" pitchFamily="18" charset="2"/>
              </a:rPr>
              <a:t>Cot =</a:t>
            </a:r>
            <a:endParaRPr lang="en-US" altLang="en-US">
              <a:solidFill>
                <a:srgbClr val="00B050"/>
              </a:solidFill>
            </a:endParaRPr>
          </a:p>
        </p:txBody>
      </p:sp>
      <p:sp>
        <p:nvSpPr>
          <p:cNvPr id="29738" name="TextBox 68"/>
          <p:cNvSpPr txBox="1">
            <a:spLocks noChangeArrowheads="1"/>
          </p:cNvSpPr>
          <p:nvPr/>
        </p:nvSpPr>
        <p:spPr bwMode="auto">
          <a:xfrm>
            <a:off x="7543800" y="6089650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</a:rPr>
              <a:t>Đối </a:t>
            </a:r>
          </a:p>
        </p:txBody>
      </p:sp>
      <p:cxnSp>
        <p:nvCxnSpPr>
          <p:cNvPr id="29739" name="Straight Connector 69"/>
          <p:cNvCxnSpPr>
            <a:cxnSpLocks noChangeShapeType="1"/>
          </p:cNvCxnSpPr>
          <p:nvPr/>
        </p:nvCxnSpPr>
        <p:spPr bwMode="auto">
          <a:xfrm>
            <a:off x="7553325" y="6097588"/>
            <a:ext cx="6778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0" name="TextBox 70"/>
          <p:cNvSpPr txBox="1">
            <a:spLocks noChangeArrowheads="1"/>
          </p:cNvSpPr>
          <p:nvPr/>
        </p:nvSpPr>
        <p:spPr bwMode="auto">
          <a:xfrm>
            <a:off x="7554913" y="5653088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</a:rPr>
              <a:t>Kề </a:t>
            </a:r>
          </a:p>
        </p:txBody>
      </p:sp>
    </p:spTree>
    <p:extLst>
      <p:ext uri="{BB962C8B-B14F-4D97-AF65-F5344CB8AC3E}">
        <p14:creationId xmlns:p14="http://schemas.microsoft.com/office/powerpoint/2010/main" val="295313368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9703" grpId="0"/>
      <p:bldP spid="26636" grpId="0"/>
      <p:bldP spid="26637" grpId="0"/>
      <p:bldP spid="26638" grpId="0"/>
      <p:bldP spid="26639" grpId="0"/>
      <p:bldP spid="29725" grpId="0"/>
      <p:bldP spid="29726" grpId="0"/>
      <p:bldP spid="29728" grpId="0"/>
      <p:bldP spid="29729" grpId="0"/>
      <p:bldP spid="29730" grpId="0"/>
      <p:bldP spid="29732" grpId="0"/>
      <p:bldP spid="29733" grpId="0"/>
      <p:bldP spid="29734" grpId="0"/>
      <p:bldP spid="29736" grpId="0"/>
      <p:bldP spid="29737" grpId="0"/>
      <p:bldP spid="29738" grpId="0"/>
      <p:bldP spid="297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0" y="1524000"/>
            <a:ext cx="2667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solidFill>
                <a:srgbClr val="330033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xmlns="" id="{F04E059E-13B6-4AFC-B4DB-B5C7E8EB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543050"/>
            <a:ext cx="321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Caùch nhôù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330033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330033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330033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330033"/>
              </a:solidFill>
            </a:endParaRP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495300" y="2476500"/>
            <a:ext cx="3076575" cy="822325"/>
            <a:chOff x="864" y="2832"/>
            <a:chExt cx="1938" cy="518"/>
          </a:xfrm>
        </p:grpSpPr>
        <p:sp>
          <p:nvSpPr>
            <p:cNvPr id="16414" name="Text Box 9"/>
            <p:cNvSpPr txBox="1">
              <a:spLocks noChangeArrowheads="1"/>
            </p:cNvSpPr>
            <p:nvPr/>
          </p:nvSpPr>
          <p:spPr bwMode="auto">
            <a:xfrm>
              <a:off x="864" y="2928"/>
              <a:ext cx="8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0033"/>
                  </a:solidFill>
                  <a:sym typeface="Symbol" pitchFamily="18" charset="2"/>
                </a:rPr>
                <a:t> </a:t>
              </a:r>
              <a:r>
                <a:rPr lang="en-US" altLang="en-US" b="1" i="1">
                  <a:solidFill>
                    <a:srgbClr val="FF0000"/>
                  </a:solidFill>
                </a:rPr>
                <a:t>s</a:t>
              </a:r>
              <a:r>
                <a:rPr lang="en-US" altLang="en-US" b="1" i="1">
                  <a:solidFill>
                    <a:srgbClr val="330033"/>
                  </a:solidFill>
                </a:rPr>
                <a:t>in</a:t>
              </a:r>
              <a:r>
                <a:rPr lang="en-US" altLang="en-US" b="1" i="1">
                  <a:solidFill>
                    <a:srgbClr val="330033"/>
                  </a:solidFill>
                  <a:sym typeface="Symbol" pitchFamily="18" charset="2"/>
                </a:rPr>
                <a:t>  =</a:t>
              </a:r>
            </a:p>
          </p:txBody>
        </p:sp>
        <p:grpSp>
          <p:nvGrpSpPr>
            <p:cNvPr id="16415" name="Group 10"/>
            <p:cNvGrpSpPr>
              <a:grpSpLocks/>
            </p:cNvGrpSpPr>
            <p:nvPr/>
          </p:nvGrpSpPr>
          <p:grpSpPr bwMode="auto">
            <a:xfrm>
              <a:off x="1650" y="2832"/>
              <a:ext cx="1152" cy="518"/>
              <a:chOff x="1824" y="2736"/>
              <a:chExt cx="1152" cy="518"/>
            </a:xfrm>
          </p:grpSpPr>
          <p:sp>
            <p:nvSpPr>
              <p:cNvPr id="16416" name="Text Box 11"/>
              <p:cNvSpPr txBox="1">
                <a:spLocks noChangeArrowheads="1"/>
              </p:cNvSpPr>
              <p:nvPr/>
            </p:nvSpPr>
            <p:spPr bwMode="auto">
              <a:xfrm>
                <a:off x="1824" y="2736"/>
                <a:ext cx="115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330033"/>
                    </a:solidFill>
                  </a:rPr>
                  <a:t>  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caïnh </a:t>
                </a:r>
                <a:r>
                  <a:rPr lang="en-US" altLang="en-US" b="1" i="1">
                    <a:solidFill>
                      <a:srgbClr val="FF0000"/>
                    </a:solidFill>
                  </a:rPr>
                  <a:t>ñ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oái</a:t>
                </a:r>
                <a:r>
                  <a:rPr lang="en-US" altLang="en-US">
                    <a:solidFill>
                      <a:srgbClr val="330033"/>
                    </a:solidFill>
                  </a:rPr>
                  <a:t/>
                </a:r>
                <a:br>
                  <a:rPr lang="en-US" altLang="en-US">
                    <a:solidFill>
                      <a:srgbClr val="330033"/>
                    </a:solidFill>
                  </a:rPr>
                </a:br>
                <a:r>
                  <a:rPr lang="en-US" altLang="en-US" b="1" i="1">
                    <a:solidFill>
                      <a:srgbClr val="330033"/>
                    </a:solidFill>
                  </a:rPr>
                  <a:t>caïnh </a:t>
                </a:r>
                <a:r>
                  <a:rPr lang="en-US" altLang="en-US" b="1" i="1">
                    <a:solidFill>
                      <a:srgbClr val="FF0000"/>
                    </a:solidFill>
                  </a:rPr>
                  <a:t>h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uyeàn</a:t>
                </a:r>
              </a:p>
            </p:txBody>
          </p:sp>
          <p:sp>
            <p:nvSpPr>
              <p:cNvPr id="16417" name="Line 12"/>
              <p:cNvSpPr>
                <a:spLocks noChangeShapeType="1"/>
              </p:cNvSpPr>
              <p:nvPr/>
            </p:nvSpPr>
            <p:spPr bwMode="auto">
              <a:xfrm>
                <a:off x="1860" y="3006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330033"/>
                  </a:solidFill>
                </a:endParaRPr>
              </a:p>
            </p:txBody>
          </p:sp>
        </p:grpSp>
      </p:grpSp>
      <p:grpSp>
        <p:nvGrpSpPr>
          <p:cNvPr id="16393" name="Group 13"/>
          <p:cNvGrpSpPr>
            <a:grpSpLocks/>
          </p:cNvGrpSpPr>
          <p:nvPr/>
        </p:nvGrpSpPr>
        <p:grpSpPr bwMode="auto">
          <a:xfrm>
            <a:off x="514350" y="5372100"/>
            <a:ext cx="3276600" cy="822325"/>
            <a:chOff x="2928" y="3504"/>
            <a:chExt cx="2064" cy="518"/>
          </a:xfrm>
        </p:grpSpPr>
        <p:sp>
          <p:nvSpPr>
            <p:cNvPr id="16410" name="Text Box 14"/>
            <p:cNvSpPr txBox="1">
              <a:spLocks noChangeArrowheads="1"/>
            </p:cNvSpPr>
            <p:nvPr/>
          </p:nvSpPr>
          <p:spPr bwMode="auto">
            <a:xfrm>
              <a:off x="2928" y="360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0033"/>
                  </a:solidFill>
                  <a:sym typeface="Symbol" pitchFamily="18" charset="2"/>
                </a:rPr>
                <a:t> </a:t>
              </a:r>
              <a:r>
                <a:rPr lang="en-US" altLang="en-US" b="1" i="1">
                  <a:solidFill>
                    <a:srgbClr val="FF0000"/>
                  </a:solidFill>
                  <a:sym typeface="Symbol" pitchFamily="18" charset="2"/>
                </a:rPr>
                <a:t>c</a:t>
              </a:r>
              <a:r>
                <a:rPr lang="en-US" altLang="en-US" b="1" i="1">
                  <a:solidFill>
                    <a:srgbClr val="330033"/>
                  </a:solidFill>
                  <a:sym typeface="Symbol" pitchFamily="18" charset="2"/>
                </a:rPr>
                <a:t>ot  =</a:t>
              </a:r>
            </a:p>
          </p:txBody>
        </p:sp>
        <p:grpSp>
          <p:nvGrpSpPr>
            <p:cNvPr id="16411" name="Group 15"/>
            <p:cNvGrpSpPr>
              <a:grpSpLocks/>
            </p:cNvGrpSpPr>
            <p:nvPr/>
          </p:nvGrpSpPr>
          <p:grpSpPr bwMode="auto">
            <a:xfrm>
              <a:off x="3840" y="3504"/>
              <a:ext cx="1152" cy="518"/>
              <a:chOff x="1824" y="2736"/>
              <a:chExt cx="1152" cy="518"/>
            </a:xfrm>
          </p:grpSpPr>
          <p:sp>
            <p:nvSpPr>
              <p:cNvPr id="16412" name="Text Box 16"/>
              <p:cNvSpPr txBox="1">
                <a:spLocks noChangeArrowheads="1"/>
              </p:cNvSpPr>
              <p:nvPr/>
            </p:nvSpPr>
            <p:spPr bwMode="auto">
              <a:xfrm>
                <a:off x="1824" y="2736"/>
                <a:ext cx="115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330033"/>
                    </a:solidFill>
                  </a:rPr>
                  <a:t>  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caïnh </a:t>
                </a:r>
                <a:r>
                  <a:rPr lang="en-US" altLang="en-US" b="1" i="1">
                    <a:solidFill>
                      <a:srgbClr val="FF0000"/>
                    </a:solidFill>
                  </a:rPr>
                  <a:t>k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eà</a:t>
                </a:r>
                <a:r>
                  <a:rPr lang="en-US" altLang="en-US">
                    <a:solidFill>
                      <a:srgbClr val="330033"/>
                    </a:solidFill>
                  </a:rPr>
                  <a:t/>
                </a:r>
                <a:br>
                  <a:rPr lang="en-US" altLang="en-US">
                    <a:solidFill>
                      <a:srgbClr val="330033"/>
                    </a:solidFill>
                  </a:rPr>
                </a:br>
                <a:r>
                  <a:rPr lang="en-US" altLang="en-US">
                    <a:solidFill>
                      <a:srgbClr val="330033"/>
                    </a:solidFill>
                  </a:rPr>
                  <a:t>  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caïnh </a:t>
                </a:r>
                <a:r>
                  <a:rPr lang="en-US" altLang="en-US" b="1" i="1">
                    <a:solidFill>
                      <a:srgbClr val="FF0000"/>
                    </a:solidFill>
                  </a:rPr>
                  <a:t>ñ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oái</a:t>
                </a:r>
              </a:p>
            </p:txBody>
          </p:sp>
          <p:sp>
            <p:nvSpPr>
              <p:cNvPr id="16413" name="Line 17"/>
              <p:cNvSpPr>
                <a:spLocks noChangeShapeType="1"/>
              </p:cNvSpPr>
              <p:nvPr/>
            </p:nvSpPr>
            <p:spPr bwMode="auto">
              <a:xfrm>
                <a:off x="1860" y="3006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330033"/>
                  </a:solidFill>
                </a:endParaRPr>
              </a:p>
            </p:txBody>
          </p:sp>
        </p:grpSp>
      </p:grpSp>
      <p:grpSp>
        <p:nvGrpSpPr>
          <p:cNvPr id="16394" name="Group 18"/>
          <p:cNvGrpSpPr>
            <a:grpSpLocks/>
          </p:cNvGrpSpPr>
          <p:nvPr/>
        </p:nvGrpSpPr>
        <p:grpSpPr bwMode="auto">
          <a:xfrm>
            <a:off x="514350" y="4457700"/>
            <a:ext cx="3076575" cy="822325"/>
            <a:chOff x="864" y="2832"/>
            <a:chExt cx="1938" cy="518"/>
          </a:xfrm>
        </p:grpSpPr>
        <p:sp>
          <p:nvSpPr>
            <p:cNvPr id="16406" name="Text Box 19"/>
            <p:cNvSpPr txBox="1">
              <a:spLocks noChangeArrowheads="1"/>
            </p:cNvSpPr>
            <p:nvPr/>
          </p:nvSpPr>
          <p:spPr bwMode="auto">
            <a:xfrm>
              <a:off x="864" y="2928"/>
              <a:ext cx="8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330033"/>
                  </a:solidFill>
                  <a:sym typeface="Symbol" pitchFamily="18" charset="2"/>
                </a:rPr>
                <a:t> </a:t>
              </a:r>
              <a:r>
                <a:rPr lang="en-US" altLang="en-US" b="1" i="1" dirty="0" smtClean="0">
                  <a:solidFill>
                    <a:srgbClr val="FF0000"/>
                  </a:solidFill>
                </a:rPr>
                <a:t>t</a:t>
              </a:r>
              <a:r>
                <a:rPr lang="en-US" altLang="en-US" b="1" i="1" dirty="0" smtClean="0">
                  <a:solidFill>
                    <a:srgbClr val="330033"/>
                  </a:solidFill>
                </a:rPr>
                <a:t>an</a:t>
              </a:r>
              <a:r>
                <a:rPr lang="en-US" altLang="en-US" b="1" i="1" dirty="0" smtClean="0">
                  <a:solidFill>
                    <a:srgbClr val="330033"/>
                  </a:solidFill>
                  <a:sym typeface="Symbol" pitchFamily="18" charset="2"/>
                </a:rPr>
                <a:t>  </a:t>
              </a:r>
              <a:r>
                <a:rPr lang="en-US" altLang="en-US" b="1" i="1" dirty="0">
                  <a:solidFill>
                    <a:srgbClr val="330033"/>
                  </a:solidFill>
                  <a:sym typeface="Symbol" pitchFamily="18" charset="2"/>
                </a:rPr>
                <a:t>=</a:t>
              </a:r>
            </a:p>
          </p:txBody>
        </p:sp>
        <p:grpSp>
          <p:nvGrpSpPr>
            <p:cNvPr id="16407" name="Group 20"/>
            <p:cNvGrpSpPr>
              <a:grpSpLocks/>
            </p:cNvGrpSpPr>
            <p:nvPr/>
          </p:nvGrpSpPr>
          <p:grpSpPr bwMode="auto">
            <a:xfrm>
              <a:off x="1650" y="2832"/>
              <a:ext cx="1152" cy="518"/>
              <a:chOff x="1824" y="2736"/>
              <a:chExt cx="1152" cy="518"/>
            </a:xfrm>
          </p:grpSpPr>
          <p:sp>
            <p:nvSpPr>
              <p:cNvPr id="16408" name="Text Box 21"/>
              <p:cNvSpPr txBox="1">
                <a:spLocks noChangeArrowheads="1"/>
              </p:cNvSpPr>
              <p:nvPr/>
            </p:nvSpPr>
            <p:spPr bwMode="auto">
              <a:xfrm>
                <a:off x="1824" y="2736"/>
                <a:ext cx="115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330033"/>
                    </a:solidFill>
                  </a:rPr>
                  <a:t>  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caïnh </a:t>
                </a:r>
                <a:r>
                  <a:rPr lang="en-US" altLang="en-US" b="1" i="1">
                    <a:solidFill>
                      <a:srgbClr val="FF0000"/>
                    </a:solidFill>
                  </a:rPr>
                  <a:t>ñ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oái</a:t>
                </a:r>
                <a:r>
                  <a:rPr lang="en-US" altLang="en-US">
                    <a:solidFill>
                      <a:srgbClr val="330033"/>
                    </a:solidFill>
                  </a:rPr>
                  <a:t/>
                </a:r>
                <a:br>
                  <a:rPr lang="en-US" altLang="en-US">
                    <a:solidFill>
                      <a:srgbClr val="330033"/>
                    </a:solidFill>
                  </a:rPr>
                </a:br>
                <a:r>
                  <a:rPr lang="en-US" altLang="en-US">
                    <a:solidFill>
                      <a:srgbClr val="330033"/>
                    </a:solidFill>
                  </a:rPr>
                  <a:t>   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caïnh </a:t>
                </a:r>
                <a:r>
                  <a:rPr lang="en-US" altLang="en-US" b="1" i="1">
                    <a:solidFill>
                      <a:srgbClr val="FF0000"/>
                    </a:solidFill>
                  </a:rPr>
                  <a:t>k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eà</a:t>
                </a:r>
              </a:p>
            </p:txBody>
          </p:sp>
          <p:sp>
            <p:nvSpPr>
              <p:cNvPr id="16409" name="Line 22"/>
              <p:cNvSpPr>
                <a:spLocks noChangeShapeType="1"/>
              </p:cNvSpPr>
              <p:nvPr/>
            </p:nvSpPr>
            <p:spPr bwMode="auto">
              <a:xfrm>
                <a:off x="1860" y="3006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330033"/>
                  </a:solidFill>
                </a:endParaRPr>
              </a:p>
            </p:txBody>
          </p:sp>
        </p:grpSp>
      </p:grpSp>
      <p:grpSp>
        <p:nvGrpSpPr>
          <p:cNvPr id="16395" name="Group 23"/>
          <p:cNvGrpSpPr>
            <a:grpSpLocks/>
          </p:cNvGrpSpPr>
          <p:nvPr/>
        </p:nvGrpSpPr>
        <p:grpSpPr bwMode="auto">
          <a:xfrm>
            <a:off x="495300" y="3505200"/>
            <a:ext cx="3076575" cy="822325"/>
            <a:chOff x="864" y="2832"/>
            <a:chExt cx="1938" cy="518"/>
          </a:xfrm>
        </p:grpSpPr>
        <p:sp>
          <p:nvSpPr>
            <p:cNvPr id="16402" name="Text Box 24"/>
            <p:cNvSpPr txBox="1">
              <a:spLocks noChangeArrowheads="1"/>
            </p:cNvSpPr>
            <p:nvPr/>
          </p:nvSpPr>
          <p:spPr bwMode="auto">
            <a:xfrm>
              <a:off x="864" y="2928"/>
              <a:ext cx="8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0033"/>
                  </a:solidFill>
                  <a:sym typeface="Symbol" pitchFamily="18" charset="2"/>
                </a:rPr>
                <a:t> </a:t>
              </a:r>
              <a:r>
                <a:rPr lang="en-US" altLang="en-US" b="1" i="1">
                  <a:solidFill>
                    <a:srgbClr val="FF0000"/>
                  </a:solidFill>
                  <a:sym typeface="Symbol" pitchFamily="18" charset="2"/>
                </a:rPr>
                <a:t>c</a:t>
              </a:r>
              <a:r>
                <a:rPr lang="en-US" altLang="en-US" b="1" i="1">
                  <a:solidFill>
                    <a:srgbClr val="330033"/>
                  </a:solidFill>
                  <a:sym typeface="Symbol" pitchFamily="18" charset="2"/>
                </a:rPr>
                <a:t>os  =</a:t>
              </a:r>
            </a:p>
          </p:txBody>
        </p:sp>
        <p:grpSp>
          <p:nvGrpSpPr>
            <p:cNvPr id="16403" name="Group 25"/>
            <p:cNvGrpSpPr>
              <a:grpSpLocks/>
            </p:cNvGrpSpPr>
            <p:nvPr/>
          </p:nvGrpSpPr>
          <p:grpSpPr bwMode="auto">
            <a:xfrm>
              <a:off x="1650" y="2832"/>
              <a:ext cx="1152" cy="518"/>
              <a:chOff x="1824" y="2736"/>
              <a:chExt cx="1152" cy="518"/>
            </a:xfrm>
          </p:grpSpPr>
          <p:sp>
            <p:nvSpPr>
              <p:cNvPr id="16404" name="Text Box 26"/>
              <p:cNvSpPr txBox="1">
                <a:spLocks noChangeArrowheads="1"/>
              </p:cNvSpPr>
              <p:nvPr/>
            </p:nvSpPr>
            <p:spPr bwMode="auto">
              <a:xfrm>
                <a:off x="1824" y="2736"/>
                <a:ext cx="115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330033"/>
                    </a:solidFill>
                  </a:rPr>
                  <a:t>  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caïnh </a:t>
                </a:r>
                <a:r>
                  <a:rPr lang="en-US" altLang="en-US" b="1" i="1">
                    <a:solidFill>
                      <a:srgbClr val="FF0000"/>
                    </a:solidFill>
                  </a:rPr>
                  <a:t>k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eà</a:t>
                </a:r>
                <a:r>
                  <a:rPr lang="en-US" altLang="en-US">
                    <a:solidFill>
                      <a:srgbClr val="330033"/>
                    </a:solidFill>
                  </a:rPr>
                  <a:t/>
                </a:r>
                <a:br>
                  <a:rPr lang="en-US" altLang="en-US">
                    <a:solidFill>
                      <a:srgbClr val="330033"/>
                    </a:solidFill>
                  </a:rPr>
                </a:br>
                <a:r>
                  <a:rPr lang="en-US" altLang="en-US" b="1" i="1">
                    <a:solidFill>
                      <a:srgbClr val="330033"/>
                    </a:solidFill>
                  </a:rPr>
                  <a:t>caïnh </a:t>
                </a:r>
                <a:r>
                  <a:rPr lang="en-US" altLang="en-US" b="1" i="1">
                    <a:solidFill>
                      <a:srgbClr val="FF0000"/>
                    </a:solidFill>
                  </a:rPr>
                  <a:t>h</a:t>
                </a:r>
                <a:r>
                  <a:rPr lang="en-US" altLang="en-US" b="1" i="1">
                    <a:solidFill>
                      <a:srgbClr val="330033"/>
                    </a:solidFill>
                  </a:rPr>
                  <a:t>uyeàn</a:t>
                </a:r>
              </a:p>
            </p:txBody>
          </p:sp>
          <p:sp>
            <p:nvSpPr>
              <p:cNvPr id="16405" name="Line 27"/>
              <p:cNvSpPr>
                <a:spLocks noChangeShapeType="1"/>
              </p:cNvSpPr>
              <p:nvPr/>
            </p:nvSpPr>
            <p:spPr bwMode="auto">
              <a:xfrm>
                <a:off x="1860" y="3006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330033"/>
                  </a:solidFill>
                </a:endParaRPr>
              </a:p>
            </p:txBody>
          </p:sp>
        </p:grpSp>
      </p:grpSp>
      <p:sp>
        <p:nvSpPr>
          <p:cNvPr id="27677" name="Text Box 29">
            <a:extLst>
              <a:ext uri="{FF2B5EF4-FFF2-40B4-BE49-F238E27FC236}">
                <a16:creationId xmlns:a16="http://schemas.microsoft.com/office/drawing/2014/main" xmlns="" id="{2A80AB22-E89A-46BA-A53E-1EE88562B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2590800"/>
            <a:ext cx="4362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330033"/>
                </a:solidFill>
                <a:latin typeface="Times New Roman"/>
              </a:rPr>
              <a:t>Tìm </a:t>
            </a:r>
            <a:r>
              <a:rPr lang="en-US" b="1">
                <a:solidFill>
                  <a:srgbClr val="FF0000"/>
                </a:solidFill>
                <a:latin typeface="Times New Roman"/>
              </a:rPr>
              <a:t>sin</a:t>
            </a:r>
            <a:r>
              <a:rPr lang="en-US">
                <a:solidFill>
                  <a:srgbClr val="330033"/>
                </a:solidFill>
                <a:latin typeface="Times New Roman"/>
              </a:rPr>
              <a:t> lấy </a:t>
            </a:r>
            <a:r>
              <a:rPr lang="en-US" b="1" i="1">
                <a:solidFill>
                  <a:srgbClr val="FF0000"/>
                </a:solidFill>
                <a:latin typeface="Times New Roman"/>
              </a:rPr>
              <a:t>đối</a:t>
            </a:r>
            <a:r>
              <a:rPr lang="en-US">
                <a:solidFill>
                  <a:srgbClr val="330033"/>
                </a:solidFill>
                <a:latin typeface="Times New Roman"/>
              </a:rPr>
              <a:t> chia </a:t>
            </a:r>
            <a:r>
              <a:rPr lang="en-US" b="1" i="1">
                <a:solidFill>
                  <a:srgbClr val="FF0000"/>
                </a:solidFill>
                <a:latin typeface="Times New Roman"/>
              </a:rPr>
              <a:t>huyền</a:t>
            </a:r>
            <a:endParaRPr lang="en-US" altLang="en-US" sz="3000" b="1" i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7678" name="Text Box 30">
            <a:extLst>
              <a:ext uri="{FF2B5EF4-FFF2-40B4-BE49-F238E27FC236}">
                <a16:creationId xmlns:a16="http://schemas.microsoft.com/office/drawing/2014/main" xmlns="" id="{620A9CB7-50D8-40DC-AEA3-8DF9F5B1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638550"/>
            <a:ext cx="441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Times New Roman"/>
              </a:rPr>
              <a:t>Cosin</a:t>
            </a:r>
            <a:r>
              <a:rPr lang="en-US" b="1" i="1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>
                <a:solidFill>
                  <a:srgbClr val="330033"/>
                </a:solidFill>
                <a:latin typeface="Times New Roman"/>
              </a:rPr>
              <a:t>ta lấy </a:t>
            </a:r>
            <a:r>
              <a:rPr lang="en-US" b="1" i="1">
                <a:solidFill>
                  <a:srgbClr val="FF0000"/>
                </a:solidFill>
                <a:latin typeface="Times New Roman"/>
              </a:rPr>
              <a:t>kề huyền </a:t>
            </a:r>
            <a:r>
              <a:rPr lang="en-US">
                <a:solidFill>
                  <a:srgbClr val="330033"/>
                </a:solidFill>
                <a:latin typeface="Times New Roman"/>
              </a:rPr>
              <a:t>chia nhau</a:t>
            </a:r>
            <a:endParaRPr lang="en-US" dirty="0">
              <a:solidFill>
                <a:srgbClr val="330033"/>
              </a:solidFill>
              <a:latin typeface="Times New Roman"/>
            </a:endParaRPr>
          </a:p>
        </p:txBody>
      </p:sp>
      <p:sp>
        <p:nvSpPr>
          <p:cNvPr id="27679" name="Text Box 31">
            <a:extLst>
              <a:ext uri="{FF2B5EF4-FFF2-40B4-BE49-F238E27FC236}">
                <a16:creationId xmlns:a16="http://schemas.microsoft.com/office/drawing/2014/main" xmlns="" id="{C2346537-1CB6-4022-AA94-746C916F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13250"/>
            <a:ext cx="50387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330033"/>
                </a:solidFill>
                <a:latin typeface="Times New Roman"/>
              </a:rPr>
              <a:t>Còn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tan</a:t>
            </a:r>
            <a:r>
              <a:rPr lang="en-US" dirty="0" smtClean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ta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hãy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tính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sau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. 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</a:rPr>
              <a:t>Đối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</a:rPr>
              <a:t>trên</a:t>
            </a:r>
            <a:r>
              <a:rPr lang="en-US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</a:rPr>
              <a:t>kề</a:t>
            </a:r>
            <a:r>
              <a:rPr lang="en-US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</a:rPr>
              <a:t>dưới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chia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nhau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ra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liền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.</a:t>
            </a:r>
          </a:p>
        </p:txBody>
      </p:sp>
      <p:sp>
        <p:nvSpPr>
          <p:cNvPr id="27680" name="Text Box 32">
            <a:extLst>
              <a:ext uri="{FF2B5EF4-FFF2-40B4-BE49-F238E27FC236}">
                <a16:creationId xmlns:a16="http://schemas.microsoft.com/office/drawing/2014/main" xmlns="" id="{544ECD4D-DC28-400F-9328-C3E0913D0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86400"/>
            <a:ext cx="50387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Cot</a:t>
            </a:r>
            <a:r>
              <a:rPr lang="en-US" dirty="0" smtClean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cũng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dễ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ăn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tiền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. 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</a:rPr>
              <a:t>Kề</a:t>
            </a:r>
            <a:r>
              <a:rPr lang="en-US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</a:rPr>
              <a:t>trên</a:t>
            </a:r>
            <a:r>
              <a:rPr lang="en-US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</a:rPr>
              <a:t>đối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</a:rPr>
              <a:t>dưới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chia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liền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là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330033"/>
                </a:solidFill>
                <a:latin typeface="Times New Roman"/>
              </a:rPr>
              <a:t>ra</a:t>
            </a:r>
            <a:r>
              <a:rPr lang="en-US" dirty="0">
                <a:solidFill>
                  <a:srgbClr val="330033"/>
                </a:solidFill>
                <a:latin typeface="Times New Roman"/>
              </a:rPr>
              <a:t>.</a:t>
            </a:r>
          </a:p>
        </p:txBody>
      </p:sp>
      <p:pic>
        <p:nvPicPr>
          <p:cNvPr id="16400" name="Picture 33" descr="TOAN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165100"/>
            <a:ext cx="2238375" cy="1290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401" name="Text Box 34"/>
          <p:cNvSpPr txBox="1">
            <a:spLocks noChangeArrowheads="1"/>
          </p:cNvSpPr>
          <p:nvPr/>
        </p:nvSpPr>
        <p:spPr bwMode="auto">
          <a:xfrm>
            <a:off x="685800" y="228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990099"/>
                </a:solidFill>
                <a:latin typeface="VNI-Univer" pitchFamily="2" charset="0"/>
              </a:rPr>
              <a:t>TÆ SOÁ LÖÔÏNG GIAÙC CUÛA GOÙC NHOÏN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3657600" y="2821782"/>
            <a:ext cx="19050" cy="3372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86393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/>
      <p:bldP spid="27678" grpId="0"/>
      <p:bldP spid="27679" grpId="0"/>
      <p:bldP spid="276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3901553">
            <a:off x="2586038" y="17430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CC"/>
                </a:solidFill>
              </a:rPr>
              <a:t>caïnh keà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1841180">
            <a:off x="4454525" y="17684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caïnh ñoái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2740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274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0" y="273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2800" y="2357437"/>
            <a:ext cx="555625" cy="565150"/>
            <a:chOff x="1896" y="3240"/>
            <a:chExt cx="350" cy="356"/>
          </a:xfrm>
        </p:grpSpPr>
        <p:sp>
          <p:nvSpPr>
            <p:cNvPr id="27671" name="Arc 11"/>
            <p:cNvSpPr>
              <a:spLocks/>
            </p:cNvSpPr>
            <p:nvPr/>
          </p:nvSpPr>
          <p:spPr bwMode="auto">
            <a:xfrm rot="1023935">
              <a:off x="1896" y="3404"/>
              <a:ext cx="136" cy="192"/>
            </a:xfrm>
            <a:custGeom>
              <a:avLst/>
              <a:gdLst>
                <a:gd name="T0" fmla="*/ 0 w 20413"/>
                <a:gd name="T1" fmla="*/ 0 h 21600"/>
                <a:gd name="T2" fmla="*/ 0 w 20413"/>
                <a:gd name="T3" fmla="*/ 0 h 21600"/>
                <a:gd name="T4" fmla="*/ 0 w 20413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13"/>
                <a:gd name="T10" fmla="*/ 0 h 21600"/>
                <a:gd name="T11" fmla="*/ 20413 w 204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13" h="21600" fill="none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</a:path>
                <a:path w="20413" h="21600" stroke="0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2" name="Text Box 12"/>
            <p:cNvSpPr txBox="1">
              <a:spLocks noChangeArrowheads="1"/>
            </p:cNvSpPr>
            <p:nvPr/>
          </p:nvSpPr>
          <p:spPr bwMode="auto">
            <a:xfrm>
              <a:off x="1964" y="3240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FF0000"/>
                  </a:solidFill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822700" y="1651000"/>
            <a:ext cx="15875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3981450" y="1600200"/>
            <a:ext cx="6350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3263900" y="1504950"/>
            <a:ext cx="6096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873500" y="1504950"/>
            <a:ext cx="2447925" cy="135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276600" y="28575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678238" y="1066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919413" y="268763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305550" y="264318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096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1.Khái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niệm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tỉ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số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giác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một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nhọn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951947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</a:rPr>
              <a:t> tam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giác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</a:rPr>
              <a:t> ABC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góc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</a:rPr>
              <a:t> B           ta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679485"/>
              </p:ext>
            </p:extLst>
          </p:nvPr>
        </p:nvGraphicFramePr>
        <p:xfrm>
          <a:off x="612775" y="4417080"/>
          <a:ext cx="10461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7" name="Equation" r:id="rId4" imgW="444240" imgH="177480" progId="Equation.DSMT4">
                  <p:embed/>
                </p:oleObj>
              </mc:Choice>
              <mc:Fallback>
                <p:oleObj name="Equation" r:id="rId4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775" y="4417080"/>
                        <a:ext cx="104616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1752600" y="4658380"/>
            <a:ext cx="15602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600200" y="4094947"/>
            <a:ext cx="170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ạnh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đối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4658380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huyền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6494" y="4094947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705" y="4621869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huyền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0009" y="580138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đối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5801380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0314" y="526798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đối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0009" y="5267980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571645"/>
              </p:ext>
            </p:extLst>
          </p:nvPr>
        </p:nvGraphicFramePr>
        <p:xfrm>
          <a:off x="4985232" y="4409143"/>
          <a:ext cx="11096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Equation" r:id="rId6" imgW="469800" imgH="177480" progId="Equation.DSMT4">
                  <p:embed/>
                </p:oleObj>
              </mc:Choice>
              <mc:Fallback>
                <p:oleObj name="Equation" r:id="rId6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5232" y="4409143"/>
                        <a:ext cx="1109663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415834"/>
              </p:ext>
            </p:extLst>
          </p:nvPr>
        </p:nvGraphicFramePr>
        <p:xfrm>
          <a:off x="588963" y="5598180"/>
          <a:ext cx="1079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8" imgW="457200" imgH="177480" progId="Equation.DSMT4">
                  <p:embed/>
                </p:oleObj>
              </mc:Choice>
              <mc:Fallback>
                <p:oleObj name="Equation" r:id="rId8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963" y="5598180"/>
                        <a:ext cx="1079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8961"/>
              </p:ext>
            </p:extLst>
          </p:nvPr>
        </p:nvGraphicFramePr>
        <p:xfrm>
          <a:off x="5109057" y="5601355"/>
          <a:ext cx="1047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Equation" r:id="rId10" imgW="444240" imgH="177480" progId="Equation.DSMT4">
                  <p:embed/>
                </p:oleObj>
              </mc:Choice>
              <mc:Fallback>
                <p:oleObj name="Equation" r:id="rId10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9057" y="5601355"/>
                        <a:ext cx="104775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 flipH="1">
            <a:off x="1752600" y="5801380"/>
            <a:ext cx="13013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086494" y="4618167"/>
            <a:ext cx="14928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210009" y="5801380"/>
            <a:ext cx="14895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8" y="1152907"/>
            <a:ext cx="45354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637760" y="5414518"/>
            <a:ext cx="277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629744" y="4360259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43400" y="5486400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;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158134"/>
              </p:ext>
            </p:extLst>
          </p:nvPr>
        </p:nvGraphicFramePr>
        <p:xfrm>
          <a:off x="3312294" y="4240116"/>
          <a:ext cx="871154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2294" y="4240116"/>
                        <a:ext cx="871154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70660"/>
              </p:ext>
            </p:extLst>
          </p:nvPr>
        </p:nvGraphicFramePr>
        <p:xfrm>
          <a:off x="7680699" y="4195423"/>
          <a:ext cx="871154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Equation" r:id="rId15" imgW="406080" imgH="393480" progId="Equation.DSMT4">
                  <p:embed/>
                </p:oleObj>
              </mc:Choice>
              <mc:Fallback>
                <p:oleObj name="Equation" r:id="rId15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80699" y="4195423"/>
                        <a:ext cx="871154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28728"/>
              </p:ext>
            </p:extLst>
          </p:nvPr>
        </p:nvGraphicFramePr>
        <p:xfrm>
          <a:off x="3254262" y="5366913"/>
          <a:ext cx="871154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Equation" r:id="rId17" imgW="406080" imgH="393480" progId="Equation.DSMT4">
                  <p:embed/>
                </p:oleObj>
              </mc:Choice>
              <mc:Fallback>
                <p:oleObj name="Equation" r:id="rId17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54262" y="5366913"/>
                        <a:ext cx="871154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09865"/>
              </p:ext>
            </p:extLst>
          </p:nvPr>
        </p:nvGraphicFramePr>
        <p:xfrm>
          <a:off x="7770576" y="5369234"/>
          <a:ext cx="871154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Equation" r:id="rId19" imgW="406080" imgH="393480" progId="Equation.DSMT4">
                  <p:embed/>
                </p:oleObj>
              </mc:Choice>
              <mc:Fallback>
                <p:oleObj name="Equation" r:id="rId19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70576" y="5369234"/>
                        <a:ext cx="871154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48862"/>
              </p:ext>
            </p:extLst>
          </p:nvPr>
        </p:nvGraphicFramePr>
        <p:xfrm>
          <a:off x="5537511" y="3071448"/>
          <a:ext cx="760928" cy="398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Equation" r:id="rId21" imgW="266400" imgH="139680" progId="Equation.DSMT4">
                  <p:embed/>
                </p:oleObj>
              </mc:Choice>
              <mc:Fallback>
                <p:oleObj name="Equation" r:id="rId21" imgW="2664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37511" y="3071448"/>
                        <a:ext cx="760928" cy="398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333236" y="4396770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" y="3581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+mj-lt"/>
              </a:rPr>
              <a:t>Tỉ</a:t>
            </a:r>
            <a:r>
              <a:rPr lang="en-US" sz="2800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800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+mj-lt"/>
              </a:rPr>
              <a:t>lượng</a:t>
            </a:r>
            <a:r>
              <a:rPr lang="en-US" sz="2800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+mj-lt"/>
              </a:rPr>
              <a:t>giác</a:t>
            </a:r>
            <a:r>
              <a:rPr lang="en-US" sz="2800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+mj-lt"/>
              </a:rPr>
              <a:t>góc</a:t>
            </a:r>
            <a:r>
              <a:rPr lang="en-US" sz="2800" u="sng" dirty="0" smtClean="0">
                <a:solidFill>
                  <a:srgbClr val="FF0000"/>
                </a:solidFill>
                <a:latin typeface="+mj-lt"/>
              </a:rPr>
              <a:t> B</a:t>
            </a:r>
            <a:endParaRPr lang="en-US" sz="2800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927336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2" grpId="0"/>
      <p:bldP spid="33" grpId="0"/>
      <p:bldP spid="34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1996225">
            <a:off x="4482818" y="1655056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FF33CC"/>
                </a:solidFill>
              </a:rPr>
              <a:t>caïnh</a:t>
            </a:r>
            <a:r>
              <a:rPr lang="en-US" altLang="en-US" b="1" i="1" dirty="0">
                <a:solidFill>
                  <a:srgbClr val="FF33CC"/>
                </a:solidFill>
              </a:rPr>
              <a:t> </a:t>
            </a:r>
            <a:r>
              <a:rPr lang="en-US" altLang="en-US" b="1" i="1" dirty="0" err="1">
                <a:solidFill>
                  <a:srgbClr val="FF33CC"/>
                </a:solidFill>
              </a:rPr>
              <a:t>keà</a:t>
            </a:r>
            <a:endParaRPr lang="en-US" altLang="en-US" b="1" i="1" dirty="0">
              <a:solidFill>
                <a:srgbClr val="FF33CC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17564562">
            <a:off x="2433640" y="182680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00FF"/>
                </a:solidFill>
              </a:rPr>
              <a:t>caïnh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ñoái</a:t>
            </a:r>
            <a:endParaRPr lang="en-US" altLang="en-US" b="1" i="1" dirty="0">
              <a:solidFill>
                <a:srgbClr val="0000FF"/>
              </a:solidFill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2740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274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0" y="273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54624" y="2357435"/>
            <a:ext cx="485775" cy="457200"/>
            <a:chOff x="3094" y="3240"/>
            <a:chExt cx="306" cy="288"/>
          </a:xfrm>
        </p:grpSpPr>
        <p:sp>
          <p:nvSpPr>
            <p:cNvPr id="27671" name="Arc 11"/>
            <p:cNvSpPr>
              <a:spLocks/>
            </p:cNvSpPr>
            <p:nvPr/>
          </p:nvSpPr>
          <p:spPr bwMode="auto">
            <a:xfrm rot="1023935" flipH="1" flipV="1">
              <a:off x="3352" y="3244"/>
              <a:ext cx="48" cy="283"/>
            </a:xfrm>
            <a:custGeom>
              <a:avLst/>
              <a:gdLst>
                <a:gd name="T0" fmla="*/ 0 w 20413"/>
                <a:gd name="T1" fmla="*/ 0 h 21600"/>
                <a:gd name="T2" fmla="*/ 0 w 20413"/>
                <a:gd name="T3" fmla="*/ 0 h 21600"/>
                <a:gd name="T4" fmla="*/ 0 w 20413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13"/>
                <a:gd name="T10" fmla="*/ 0 h 21600"/>
                <a:gd name="T11" fmla="*/ 20413 w 204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13" h="21600" fill="none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</a:path>
                <a:path w="20413" h="21600" stroke="0" extrusionOk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2" name="Text Box 12"/>
            <p:cNvSpPr txBox="1">
              <a:spLocks noChangeArrowheads="1"/>
            </p:cNvSpPr>
            <p:nvPr/>
          </p:nvSpPr>
          <p:spPr bwMode="auto">
            <a:xfrm>
              <a:off x="3094" y="3240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i="1" dirty="0">
                  <a:solidFill>
                    <a:srgbClr val="FF0000"/>
                  </a:solidFill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822700" y="1651000"/>
            <a:ext cx="15875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3981450" y="1600200"/>
            <a:ext cx="6350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3263900" y="1504950"/>
            <a:ext cx="6096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873500" y="1504950"/>
            <a:ext cx="2447925" cy="135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276600" y="28575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678238" y="1066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919413" y="268763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305550" y="2643187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096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1.Khái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niệm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tỉ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số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lượng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giác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một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</a:rPr>
              <a:t>nhọn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951947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</a:rPr>
              <a:t> tam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giác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</a:rPr>
              <a:t> ABC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góc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</a:rPr>
              <a:t> C           ta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272098"/>
              </p:ext>
            </p:extLst>
          </p:nvPr>
        </p:nvGraphicFramePr>
        <p:xfrm>
          <a:off x="612775" y="4417080"/>
          <a:ext cx="10461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" name="Equation" r:id="rId4" imgW="444240" imgH="177480" progId="Equation.DSMT4">
                  <p:embed/>
                </p:oleObj>
              </mc:Choice>
              <mc:Fallback>
                <p:oleObj name="Equation" r:id="rId4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775" y="4417080"/>
                        <a:ext cx="104616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1752600" y="4658380"/>
            <a:ext cx="15602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600200" y="4094947"/>
            <a:ext cx="170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ạnh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đối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4658380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huyền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6494" y="4094947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705" y="4621869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huyền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0009" y="580138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đối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5801380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0314" y="526798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đối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0009" y="5267980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kề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784482"/>
              </p:ext>
            </p:extLst>
          </p:nvPr>
        </p:nvGraphicFramePr>
        <p:xfrm>
          <a:off x="4985232" y="4409143"/>
          <a:ext cx="11096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2" name="Equation" r:id="rId6" imgW="469800" imgH="177480" progId="Equation.DSMT4">
                  <p:embed/>
                </p:oleObj>
              </mc:Choice>
              <mc:Fallback>
                <p:oleObj name="Equation" r:id="rId6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5232" y="4409143"/>
                        <a:ext cx="1109663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979547"/>
              </p:ext>
            </p:extLst>
          </p:nvPr>
        </p:nvGraphicFramePr>
        <p:xfrm>
          <a:off x="588963" y="5598180"/>
          <a:ext cx="1079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3" name="Equation" r:id="rId8" imgW="457200" imgH="177480" progId="Equation.DSMT4">
                  <p:embed/>
                </p:oleObj>
              </mc:Choice>
              <mc:Fallback>
                <p:oleObj name="Equation" r:id="rId8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963" y="5598180"/>
                        <a:ext cx="1079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771156"/>
              </p:ext>
            </p:extLst>
          </p:nvPr>
        </p:nvGraphicFramePr>
        <p:xfrm>
          <a:off x="5094288" y="5600700"/>
          <a:ext cx="10779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4" name="Equation" r:id="rId10" imgW="457200" imgH="177480" progId="Equation.DSMT4">
                  <p:embed/>
                </p:oleObj>
              </mc:Choice>
              <mc:Fallback>
                <p:oleObj name="Equation" r:id="rId10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94288" y="5600700"/>
                        <a:ext cx="107791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 flipH="1">
            <a:off x="1752600" y="5801380"/>
            <a:ext cx="13013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086494" y="4618167"/>
            <a:ext cx="14928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210009" y="5801380"/>
            <a:ext cx="14895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8" y="1152907"/>
            <a:ext cx="45354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637760" y="5414518"/>
            <a:ext cx="277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629744" y="4360259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67200" y="5486400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;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564491"/>
              </p:ext>
            </p:extLst>
          </p:nvPr>
        </p:nvGraphicFramePr>
        <p:xfrm>
          <a:off x="7579295" y="4196200"/>
          <a:ext cx="871154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79295" y="4196200"/>
                        <a:ext cx="871154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46493"/>
              </p:ext>
            </p:extLst>
          </p:nvPr>
        </p:nvGraphicFramePr>
        <p:xfrm>
          <a:off x="3306966" y="4196200"/>
          <a:ext cx="871154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Equation" r:id="rId15" imgW="406080" imgH="393480" progId="Equation.DSMT4">
                  <p:embed/>
                </p:oleObj>
              </mc:Choice>
              <mc:Fallback>
                <p:oleObj name="Equation" r:id="rId15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06966" y="4196200"/>
                        <a:ext cx="871154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347328"/>
              </p:ext>
            </p:extLst>
          </p:nvPr>
        </p:nvGraphicFramePr>
        <p:xfrm>
          <a:off x="7766606" y="5379413"/>
          <a:ext cx="871154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Equation" r:id="rId17" imgW="406080" imgH="393480" progId="Equation.DSMT4">
                  <p:embed/>
                </p:oleObj>
              </mc:Choice>
              <mc:Fallback>
                <p:oleObj name="Equation" r:id="rId17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66606" y="5379413"/>
                        <a:ext cx="871154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749550"/>
              </p:ext>
            </p:extLst>
          </p:nvPr>
        </p:nvGraphicFramePr>
        <p:xfrm>
          <a:off x="3153769" y="5355415"/>
          <a:ext cx="871154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19" imgW="406080" imgH="393480" progId="Equation.DSMT4">
                  <p:embed/>
                </p:oleObj>
              </mc:Choice>
              <mc:Fallback>
                <p:oleObj name="Equation" r:id="rId19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53769" y="5355415"/>
                        <a:ext cx="871154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59698"/>
              </p:ext>
            </p:extLst>
          </p:nvPr>
        </p:nvGraphicFramePr>
        <p:xfrm>
          <a:off x="5537511" y="3071448"/>
          <a:ext cx="760928" cy="398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Equation" r:id="rId21" imgW="266400" imgH="139680" progId="Equation.DSMT4">
                  <p:embed/>
                </p:oleObj>
              </mc:Choice>
              <mc:Fallback>
                <p:oleObj name="Equation" r:id="rId21" imgW="2664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37511" y="3071448"/>
                        <a:ext cx="760928" cy="398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333236" y="4396770"/>
            <a:ext cx="28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" y="3581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/>
              </a:rPr>
              <a:t>Tỉ</a:t>
            </a:r>
            <a:r>
              <a:rPr lang="en-US" sz="2800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/>
              </a:rPr>
              <a:t>số</a:t>
            </a:r>
            <a:r>
              <a:rPr lang="en-US" sz="2800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/>
              </a:rPr>
              <a:t>lượng</a:t>
            </a:r>
            <a:r>
              <a:rPr lang="en-US" sz="2800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/>
              </a:rPr>
              <a:t>giác</a:t>
            </a:r>
            <a:r>
              <a:rPr lang="en-US" sz="2800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u="sng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sz="2800" u="sng" dirty="0" smtClean="0">
                <a:solidFill>
                  <a:srgbClr val="FF0000"/>
                </a:solidFill>
                <a:latin typeface="Times New Roman"/>
              </a:rPr>
              <a:t> C</a:t>
            </a:r>
            <a:endParaRPr lang="en-US" sz="2800" u="sng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01933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2" grpId="0"/>
      <p:bldP spid="33" grpId="0"/>
      <p:bldP spid="34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041525" y="32543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</a:rPr>
              <a:t>Haõy tính caùc tæ soá löôïng giaùc cuûa goùc B trong hình 15.</a:t>
            </a:r>
            <a:endParaRPr lang="en-US" altLang="en-US" b="1" i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386638" y="428625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45</a:t>
            </a:r>
            <a:r>
              <a:rPr lang="en-US" altLang="en-US" sz="2000" b="1" i="1">
                <a:solidFill>
                  <a:srgbClr val="FF0000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1524000" cy="641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FF"/>
                </a:solidFill>
              </a:rPr>
              <a:t> </a:t>
            </a:r>
            <a:r>
              <a:rPr lang="en-US" altLang="en-US" sz="3000" b="1" i="1">
                <a:solidFill>
                  <a:srgbClr val="FFFFFF"/>
                </a:solidFill>
              </a:rPr>
              <a:t>Ví duï 1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1911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2600">
                <a:solidFill>
                  <a:srgbClr val="009900"/>
                </a:solidFill>
                <a:sym typeface="Symbol" pitchFamily="18" charset="2"/>
              </a:rPr>
              <a:t></a:t>
            </a:r>
            <a:r>
              <a:rPr kumimoji="1" lang="en-US" altLang="en-US" sz="2600" b="1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kumimoji="1" lang="en-US" altLang="en-US" sz="2600" b="1" i="1" u="sng">
                <a:solidFill>
                  <a:srgbClr val="009900"/>
                </a:solidFill>
                <a:latin typeface="VNI-Aptima" pitchFamily="2" charset="0"/>
              </a:rPr>
              <a:t>Baøi giaûi</a:t>
            </a:r>
            <a:r>
              <a:rPr kumimoji="1" lang="en-US" altLang="en-US" sz="2600" b="1" i="1">
                <a:solidFill>
                  <a:srgbClr val="009900"/>
                </a:solidFill>
                <a:latin typeface="VNI-Aptima" pitchFamily="2" charset="0"/>
              </a:rPr>
              <a:t> :</a:t>
            </a:r>
          </a:p>
        </p:txBody>
      </p:sp>
      <p:sp>
        <p:nvSpPr>
          <p:cNvPr id="30726" name="Arc 6">
            <a:extLst>
              <a:ext uri="{FF2B5EF4-FFF2-40B4-BE49-F238E27FC236}">
                <a16:creationId xmlns:a16="http://schemas.microsoft.com/office/drawing/2014/main" xmlns="" id="{6CEB7AFD-6A34-4F68-A159-BCCAAEA74BCC}"/>
              </a:ext>
            </a:extLst>
          </p:cNvPr>
          <p:cNvSpPr>
            <a:spLocks/>
          </p:cNvSpPr>
          <p:nvPr/>
        </p:nvSpPr>
        <p:spPr bwMode="auto">
          <a:xfrm rot="57549474">
            <a:off x="7825582" y="4394994"/>
            <a:ext cx="227012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00"/>
              <a:gd name="T1" fmla="*/ 0 h 21600"/>
              <a:gd name="T2" fmla="*/ 21400 w 21400"/>
              <a:gd name="T3" fmla="*/ 18665 h 21600"/>
              <a:gd name="T4" fmla="*/ 0 w 214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0" h="21600" fill="none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</a:path>
              <a:path w="21400" h="21600" stroke="0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6410325" y="4724400"/>
            <a:ext cx="19462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6403975" y="2981325"/>
            <a:ext cx="0" cy="1752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6400800" y="2971800"/>
            <a:ext cx="1951038" cy="17478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6413500" y="4494213"/>
            <a:ext cx="2095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627813" y="4497388"/>
            <a:ext cx="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053138" y="4638675"/>
            <a:ext cx="492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334375" y="4552950"/>
            <a:ext cx="492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184900" y="2532063"/>
            <a:ext cx="49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C</a:t>
            </a:r>
          </a:p>
        </p:txBody>
      </p:sp>
      <p:grpSp>
        <p:nvGrpSpPr>
          <p:cNvPr id="30735" name="Group 15"/>
          <p:cNvGrpSpPr>
            <a:grpSpLocks/>
          </p:cNvGrpSpPr>
          <p:nvPr/>
        </p:nvGrpSpPr>
        <p:grpSpPr bwMode="auto">
          <a:xfrm>
            <a:off x="6021388" y="3487738"/>
            <a:ext cx="2463800" cy="2239962"/>
            <a:chOff x="3793" y="2197"/>
            <a:chExt cx="1552" cy="1411"/>
          </a:xfrm>
        </p:grpSpPr>
        <p:sp>
          <p:nvSpPr>
            <p:cNvPr id="19577" name="Text Box 16"/>
            <p:cNvSpPr txBox="1">
              <a:spLocks noChangeArrowheads="1"/>
            </p:cNvSpPr>
            <p:nvPr/>
          </p:nvSpPr>
          <p:spPr bwMode="auto">
            <a:xfrm>
              <a:off x="4256" y="3320"/>
              <a:ext cx="9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Hình 15</a:t>
              </a:r>
            </a:p>
          </p:txBody>
        </p:sp>
        <p:sp>
          <p:nvSpPr>
            <p:cNvPr id="19578" name="Text Box 17"/>
            <p:cNvSpPr txBox="1">
              <a:spLocks noChangeArrowheads="1"/>
            </p:cNvSpPr>
            <p:nvPr/>
          </p:nvSpPr>
          <p:spPr bwMode="auto">
            <a:xfrm>
              <a:off x="3793" y="2225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000" b="1" i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9579" name="Text Box 18"/>
            <p:cNvSpPr txBox="1">
              <a:spLocks noChangeArrowheads="1"/>
            </p:cNvSpPr>
            <p:nvPr/>
          </p:nvSpPr>
          <p:spPr bwMode="auto">
            <a:xfrm>
              <a:off x="4433" y="2899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000" b="1" i="1">
                  <a:solidFill>
                    <a:srgbClr val="0000FF"/>
                  </a:solidFill>
                </a:rPr>
                <a:t>a</a:t>
              </a:r>
            </a:p>
          </p:txBody>
        </p:sp>
        <p:grpSp>
          <p:nvGrpSpPr>
            <p:cNvPr id="19580" name="Group 19"/>
            <p:cNvGrpSpPr>
              <a:grpSpLocks/>
            </p:cNvGrpSpPr>
            <p:nvPr/>
          </p:nvGrpSpPr>
          <p:grpSpPr bwMode="auto">
            <a:xfrm>
              <a:off x="4703" y="2197"/>
              <a:ext cx="642" cy="308"/>
              <a:chOff x="4728" y="1560"/>
              <a:chExt cx="642" cy="308"/>
            </a:xfrm>
          </p:grpSpPr>
          <p:sp>
            <p:nvSpPr>
              <p:cNvPr id="19581" name="Text Box 20"/>
              <p:cNvSpPr txBox="1">
                <a:spLocks noChangeArrowheads="1"/>
              </p:cNvSpPr>
              <p:nvPr/>
            </p:nvSpPr>
            <p:spPr bwMode="auto">
              <a:xfrm>
                <a:off x="4728" y="1560"/>
                <a:ext cx="64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600" b="1" i="1">
                    <a:solidFill>
                      <a:srgbClr val="0000FF"/>
                    </a:solidFill>
                  </a:rPr>
                  <a:t>a </a:t>
                </a:r>
                <a:r>
                  <a:rPr lang="en-US" altLang="en-US" sz="2000" b="1" i="1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i="1">
                    <a:solidFill>
                      <a:srgbClr val="0000FF"/>
                    </a:solidFill>
                  </a:rPr>
                  <a:t>2</a:t>
                </a:r>
              </a:p>
            </p:txBody>
          </p:sp>
          <p:grpSp>
            <p:nvGrpSpPr>
              <p:cNvPr id="19582" name="Group 21"/>
              <p:cNvGrpSpPr>
                <a:grpSpLocks/>
              </p:cNvGrpSpPr>
              <p:nvPr/>
            </p:nvGrpSpPr>
            <p:grpSpPr bwMode="auto">
              <a:xfrm>
                <a:off x="4897" y="1624"/>
                <a:ext cx="225" cy="173"/>
                <a:chOff x="4849" y="3500"/>
                <a:chExt cx="225" cy="173"/>
              </a:xfrm>
            </p:grpSpPr>
            <p:sp>
              <p:nvSpPr>
                <p:cNvPr id="1958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84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85" name="Line 24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927100" y="25908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  = sinB   </a:t>
            </a: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076325" y="35528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= cosB</a:t>
            </a: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987425" y="44846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sym typeface="Symbol" pitchFamily="18" charset="2"/>
              </a:rPr>
              <a:t>=  </a:t>
            </a:r>
            <a:r>
              <a:rPr lang="en-US" altLang="en-US" b="1" i="1" dirty="0" err="1" smtClean="0">
                <a:solidFill>
                  <a:srgbClr val="0000FF"/>
                </a:solidFill>
                <a:sym typeface="Symbol" pitchFamily="18" charset="2"/>
              </a:rPr>
              <a:t>tanB</a:t>
            </a:r>
            <a:r>
              <a:rPr lang="en-US" altLang="en-US" b="1" i="1" dirty="0" smtClean="0">
                <a:solidFill>
                  <a:srgbClr val="0000FF"/>
                </a:solidFill>
                <a:sym typeface="Symbol" pitchFamily="18" charset="2"/>
              </a:rPr>
              <a:t>  </a:t>
            </a:r>
            <a:endParaRPr lang="en-US" alt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grpSp>
        <p:nvGrpSpPr>
          <p:cNvPr id="30748" name="Group 28"/>
          <p:cNvGrpSpPr>
            <a:grpSpLocks/>
          </p:cNvGrpSpPr>
          <p:nvPr/>
        </p:nvGrpSpPr>
        <p:grpSpPr bwMode="auto">
          <a:xfrm>
            <a:off x="2305050" y="5273675"/>
            <a:ext cx="1119188" cy="822325"/>
            <a:chOff x="198" y="3718"/>
            <a:chExt cx="705" cy="518"/>
          </a:xfrm>
        </p:grpSpPr>
        <p:sp>
          <p:nvSpPr>
            <p:cNvPr id="19573" name="Text Box 29"/>
            <p:cNvSpPr txBox="1">
              <a:spLocks noChangeArrowheads="1"/>
            </p:cNvSpPr>
            <p:nvPr/>
          </p:nvSpPr>
          <p:spPr bwMode="auto">
            <a:xfrm>
              <a:off x="198" y="381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  <a:sym typeface="Symbol" pitchFamily="18" charset="2"/>
                </a:rPr>
                <a:t>= </a:t>
              </a:r>
              <a:endParaRPr lang="en-US" altLang="en-US">
                <a:solidFill>
                  <a:srgbClr val="000000"/>
                </a:solidFill>
                <a:sym typeface="Symbol" pitchFamily="18" charset="2"/>
              </a:endParaRPr>
            </a:p>
          </p:txBody>
        </p:sp>
        <p:grpSp>
          <p:nvGrpSpPr>
            <p:cNvPr id="19574" name="Group 30"/>
            <p:cNvGrpSpPr>
              <a:grpSpLocks/>
            </p:cNvGrpSpPr>
            <p:nvPr/>
          </p:nvGrpSpPr>
          <p:grpSpPr bwMode="auto">
            <a:xfrm>
              <a:off x="398" y="3718"/>
              <a:ext cx="505" cy="518"/>
              <a:chOff x="2016" y="1488"/>
              <a:chExt cx="505" cy="518"/>
            </a:xfrm>
          </p:grpSpPr>
          <p:sp>
            <p:nvSpPr>
              <p:cNvPr id="19575" name="Text Box 31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</a:p>
            </p:txBody>
          </p:sp>
          <p:sp>
            <p:nvSpPr>
              <p:cNvPr id="19576" name="Line 32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288925" y="1922463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CC"/>
                </a:solidFill>
              </a:rPr>
              <a:t>Ta coù</a:t>
            </a:r>
            <a:r>
              <a:rPr lang="en-US" altLang="en-US" b="1" i="1">
                <a:solidFill>
                  <a:srgbClr val="FF33CC"/>
                </a:solidFill>
                <a:sym typeface="Symbol" pitchFamily="18" charset="2"/>
              </a:rPr>
              <a:t> :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71450" y="25717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sin45</a:t>
            </a: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</a:t>
            </a:r>
          </a:p>
        </p:txBody>
      </p:sp>
      <p:grpSp>
        <p:nvGrpSpPr>
          <p:cNvPr id="30755" name="Group 35"/>
          <p:cNvGrpSpPr>
            <a:grpSpLocks/>
          </p:cNvGrpSpPr>
          <p:nvPr/>
        </p:nvGrpSpPr>
        <p:grpSpPr bwMode="auto">
          <a:xfrm>
            <a:off x="2017713" y="2438400"/>
            <a:ext cx="1119187" cy="822325"/>
            <a:chOff x="1331" y="1644"/>
            <a:chExt cx="705" cy="518"/>
          </a:xfrm>
        </p:grpSpPr>
        <p:grpSp>
          <p:nvGrpSpPr>
            <p:cNvPr id="19569" name="Group 36"/>
            <p:cNvGrpSpPr>
              <a:grpSpLocks/>
            </p:cNvGrpSpPr>
            <p:nvPr/>
          </p:nvGrpSpPr>
          <p:grpSpPr bwMode="auto">
            <a:xfrm>
              <a:off x="1531" y="1644"/>
              <a:ext cx="505" cy="518"/>
              <a:chOff x="2016" y="1488"/>
              <a:chExt cx="505" cy="518"/>
            </a:xfrm>
          </p:grpSpPr>
          <p:sp>
            <p:nvSpPr>
              <p:cNvPr id="19571" name="Text Box 37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BC</a:t>
                </a:r>
              </a:p>
            </p:txBody>
          </p:sp>
          <p:sp>
            <p:nvSpPr>
              <p:cNvPr id="19572" name="Line 38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570" name="Text Box 39"/>
            <p:cNvSpPr txBox="1">
              <a:spLocks noChangeArrowheads="1"/>
            </p:cNvSpPr>
            <p:nvPr/>
          </p:nvSpPr>
          <p:spPr bwMode="auto">
            <a:xfrm>
              <a:off x="1331" y="173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</a:rPr>
                <a:t>=</a:t>
              </a:r>
            </a:p>
          </p:txBody>
        </p:sp>
      </p:grpSp>
      <p:grpSp>
        <p:nvGrpSpPr>
          <p:cNvPr id="30760" name="Group 40"/>
          <p:cNvGrpSpPr>
            <a:grpSpLocks/>
          </p:cNvGrpSpPr>
          <p:nvPr/>
        </p:nvGrpSpPr>
        <p:grpSpPr bwMode="auto">
          <a:xfrm>
            <a:off x="2952750" y="2362200"/>
            <a:ext cx="1328738" cy="928688"/>
            <a:chOff x="1922" y="1616"/>
            <a:chExt cx="837" cy="585"/>
          </a:xfrm>
        </p:grpSpPr>
        <p:grpSp>
          <p:nvGrpSpPr>
            <p:cNvPr id="19560" name="Group 41"/>
            <p:cNvGrpSpPr>
              <a:grpSpLocks/>
            </p:cNvGrpSpPr>
            <p:nvPr/>
          </p:nvGrpSpPr>
          <p:grpSpPr bwMode="auto">
            <a:xfrm>
              <a:off x="2117" y="1855"/>
              <a:ext cx="642" cy="346"/>
              <a:chOff x="4656" y="3408"/>
              <a:chExt cx="642" cy="346"/>
            </a:xfrm>
          </p:grpSpPr>
          <p:sp>
            <p:nvSpPr>
              <p:cNvPr id="19564" name="Text Box 42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000" b="1" i="1">
                    <a:solidFill>
                      <a:srgbClr val="0000FF"/>
                    </a:solidFill>
                  </a:rPr>
                  <a:t>a </a:t>
                </a:r>
                <a:r>
                  <a:rPr lang="en-US" altLang="en-US" sz="800" b="1" i="1">
                    <a:solidFill>
                      <a:srgbClr val="0000FF"/>
                    </a:solidFill>
                  </a:rPr>
                  <a:t>  </a:t>
                </a:r>
                <a:r>
                  <a:rPr lang="en-US" altLang="en-US" b="1" i="1">
                    <a:solidFill>
                      <a:srgbClr val="0000FF"/>
                    </a:solidFill>
                  </a:rPr>
                  <a:t>2</a:t>
                </a:r>
              </a:p>
            </p:txBody>
          </p:sp>
          <p:grpSp>
            <p:nvGrpSpPr>
              <p:cNvPr id="19565" name="Group 43"/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1956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67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68" name="Line 46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561" name="Text Box 47"/>
            <p:cNvSpPr txBox="1">
              <a:spLocks noChangeArrowheads="1"/>
            </p:cNvSpPr>
            <p:nvPr/>
          </p:nvSpPr>
          <p:spPr bwMode="auto">
            <a:xfrm>
              <a:off x="1922" y="175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9562" name="Line 48"/>
            <p:cNvSpPr>
              <a:spLocks noChangeShapeType="1"/>
            </p:cNvSpPr>
            <p:nvPr/>
          </p:nvSpPr>
          <p:spPr bwMode="auto">
            <a:xfrm>
              <a:off x="2160" y="1920"/>
              <a:ext cx="40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3" name="Text Box 49"/>
            <p:cNvSpPr txBox="1">
              <a:spLocks noChangeArrowheads="1"/>
            </p:cNvSpPr>
            <p:nvPr/>
          </p:nvSpPr>
          <p:spPr bwMode="auto">
            <a:xfrm>
              <a:off x="2256" y="1616"/>
              <a:ext cx="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000" b="1" i="1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30770" name="Group 50"/>
          <p:cNvGrpSpPr>
            <a:grpSpLocks/>
          </p:cNvGrpSpPr>
          <p:nvPr/>
        </p:nvGrpSpPr>
        <p:grpSpPr bwMode="auto">
          <a:xfrm>
            <a:off x="3933825" y="2447925"/>
            <a:ext cx="855663" cy="828675"/>
            <a:chOff x="2496" y="1656"/>
            <a:chExt cx="539" cy="522"/>
          </a:xfrm>
        </p:grpSpPr>
        <p:grpSp>
          <p:nvGrpSpPr>
            <p:cNvPr id="19551" name="Group 51"/>
            <p:cNvGrpSpPr>
              <a:grpSpLocks/>
            </p:cNvGrpSpPr>
            <p:nvPr/>
          </p:nvGrpSpPr>
          <p:grpSpPr bwMode="auto">
            <a:xfrm>
              <a:off x="2720" y="1890"/>
              <a:ext cx="315" cy="288"/>
              <a:chOff x="1941" y="2976"/>
              <a:chExt cx="315" cy="288"/>
            </a:xfrm>
          </p:grpSpPr>
          <p:sp>
            <p:nvSpPr>
              <p:cNvPr id="19555" name="Text Box 52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2</a:t>
                </a:r>
              </a:p>
            </p:txBody>
          </p:sp>
          <p:grpSp>
            <p:nvGrpSpPr>
              <p:cNvPr id="19556" name="Group 53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19557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58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59" name="Line 56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552" name="Text Box 57"/>
            <p:cNvSpPr txBox="1">
              <a:spLocks noChangeArrowheads="1"/>
            </p:cNvSpPr>
            <p:nvPr/>
          </p:nvSpPr>
          <p:spPr bwMode="auto">
            <a:xfrm>
              <a:off x="2496" y="173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9553" name="Line 58"/>
            <p:cNvSpPr>
              <a:spLocks noChangeShapeType="1"/>
            </p:cNvSpPr>
            <p:nvPr/>
          </p:nvSpPr>
          <p:spPr bwMode="auto">
            <a:xfrm>
              <a:off x="2680" y="1908"/>
              <a:ext cx="3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4" name="Text Box 59"/>
            <p:cNvSpPr txBox="1">
              <a:spLocks noChangeArrowheads="1"/>
            </p:cNvSpPr>
            <p:nvPr/>
          </p:nvSpPr>
          <p:spPr bwMode="auto">
            <a:xfrm>
              <a:off x="2736" y="165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30780" name="Group 60"/>
          <p:cNvGrpSpPr>
            <a:grpSpLocks/>
          </p:cNvGrpSpPr>
          <p:nvPr/>
        </p:nvGrpSpPr>
        <p:grpSpPr bwMode="auto">
          <a:xfrm>
            <a:off x="4743450" y="2476500"/>
            <a:ext cx="912813" cy="793750"/>
            <a:chOff x="2548" y="1676"/>
            <a:chExt cx="575" cy="500"/>
          </a:xfrm>
        </p:grpSpPr>
        <p:grpSp>
          <p:nvGrpSpPr>
            <p:cNvPr id="19542" name="Group 61"/>
            <p:cNvGrpSpPr>
              <a:grpSpLocks/>
            </p:cNvGrpSpPr>
            <p:nvPr/>
          </p:nvGrpSpPr>
          <p:grpSpPr bwMode="auto">
            <a:xfrm>
              <a:off x="2808" y="1676"/>
              <a:ext cx="315" cy="288"/>
              <a:chOff x="1941" y="2976"/>
              <a:chExt cx="315" cy="288"/>
            </a:xfrm>
          </p:grpSpPr>
          <p:sp>
            <p:nvSpPr>
              <p:cNvPr id="19546" name="Text Box 62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2</a:t>
                </a:r>
              </a:p>
            </p:txBody>
          </p:sp>
          <p:grpSp>
            <p:nvGrpSpPr>
              <p:cNvPr id="19547" name="Group 63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1954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49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50" name="Line 66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543" name="Text Box 67"/>
            <p:cNvSpPr txBox="1">
              <a:spLocks noChangeArrowheads="1"/>
            </p:cNvSpPr>
            <p:nvPr/>
          </p:nvSpPr>
          <p:spPr bwMode="auto">
            <a:xfrm>
              <a:off x="2548" y="175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9544" name="Line 68"/>
            <p:cNvSpPr>
              <a:spLocks noChangeShapeType="1"/>
            </p:cNvSpPr>
            <p:nvPr/>
          </p:nvSpPr>
          <p:spPr bwMode="auto">
            <a:xfrm>
              <a:off x="2732" y="1928"/>
              <a:ext cx="3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5" name="Text Box 69"/>
            <p:cNvSpPr txBox="1">
              <a:spLocks noChangeArrowheads="1"/>
            </p:cNvSpPr>
            <p:nvPr/>
          </p:nvSpPr>
          <p:spPr bwMode="auto">
            <a:xfrm>
              <a:off x="2780" y="188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2</a:t>
              </a:r>
            </a:p>
          </p:txBody>
        </p:sp>
      </p:grpSp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180975" y="35433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cos45</a:t>
            </a: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</a:t>
            </a:r>
          </a:p>
        </p:txBody>
      </p:sp>
      <p:grpSp>
        <p:nvGrpSpPr>
          <p:cNvPr id="30791" name="Group 71"/>
          <p:cNvGrpSpPr>
            <a:grpSpLocks/>
          </p:cNvGrpSpPr>
          <p:nvPr/>
        </p:nvGrpSpPr>
        <p:grpSpPr bwMode="auto">
          <a:xfrm>
            <a:off x="2057400" y="3416300"/>
            <a:ext cx="1103313" cy="822325"/>
            <a:chOff x="1380" y="2068"/>
            <a:chExt cx="695" cy="518"/>
          </a:xfrm>
        </p:grpSpPr>
        <p:grpSp>
          <p:nvGrpSpPr>
            <p:cNvPr id="19538" name="Group 72"/>
            <p:cNvGrpSpPr>
              <a:grpSpLocks/>
            </p:cNvGrpSpPr>
            <p:nvPr/>
          </p:nvGrpSpPr>
          <p:grpSpPr bwMode="auto">
            <a:xfrm>
              <a:off x="1570" y="2068"/>
              <a:ext cx="505" cy="518"/>
              <a:chOff x="2016" y="1488"/>
              <a:chExt cx="505" cy="518"/>
            </a:xfrm>
          </p:grpSpPr>
          <p:sp>
            <p:nvSpPr>
              <p:cNvPr id="19540" name="Text Box 73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BC</a:t>
                </a:r>
              </a:p>
            </p:txBody>
          </p:sp>
          <p:sp>
            <p:nvSpPr>
              <p:cNvPr id="19541" name="Line 74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539" name="Text Box 75"/>
            <p:cNvSpPr txBox="1">
              <a:spLocks noChangeArrowheads="1"/>
            </p:cNvSpPr>
            <p:nvPr/>
          </p:nvSpPr>
          <p:spPr bwMode="auto">
            <a:xfrm>
              <a:off x="1380" y="216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  <a:sym typeface="Symbol" pitchFamily="18" charset="2"/>
                </a:rPr>
                <a:t>= </a:t>
              </a:r>
              <a:endParaRPr lang="en-US" altLang="en-US">
                <a:solidFill>
                  <a:srgbClr val="000000"/>
                </a:solidFill>
                <a:sym typeface="Symbol" pitchFamily="18" charset="2"/>
              </a:endParaRPr>
            </a:p>
          </p:txBody>
        </p:sp>
      </p:grpSp>
      <p:grpSp>
        <p:nvGrpSpPr>
          <p:cNvPr id="30796" name="Group 76"/>
          <p:cNvGrpSpPr>
            <a:grpSpLocks/>
          </p:cNvGrpSpPr>
          <p:nvPr/>
        </p:nvGrpSpPr>
        <p:grpSpPr bwMode="auto">
          <a:xfrm>
            <a:off x="2943225" y="3343275"/>
            <a:ext cx="1328738" cy="928688"/>
            <a:chOff x="1922" y="1616"/>
            <a:chExt cx="837" cy="585"/>
          </a:xfrm>
        </p:grpSpPr>
        <p:grpSp>
          <p:nvGrpSpPr>
            <p:cNvPr id="19529" name="Group 77"/>
            <p:cNvGrpSpPr>
              <a:grpSpLocks/>
            </p:cNvGrpSpPr>
            <p:nvPr/>
          </p:nvGrpSpPr>
          <p:grpSpPr bwMode="auto">
            <a:xfrm>
              <a:off x="2117" y="1855"/>
              <a:ext cx="642" cy="346"/>
              <a:chOff x="4656" y="3408"/>
              <a:chExt cx="642" cy="346"/>
            </a:xfrm>
          </p:grpSpPr>
          <p:sp>
            <p:nvSpPr>
              <p:cNvPr id="19533" name="Text Box 78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000" b="1" i="1">
                    <a:solidFill>
                      <a:srgbClr val="0000FF"/>
                    </a:solidFill>
                  </a:rPr>
                  <a:t>a </a:t>
                </a:r>
                <a:r>
                  <a:rPr lang="en-US" altLang="en-US" sz="800" b="1" i="1">
                    <a:solidFill>
                      <a:srgbClr val="0000FF"/>
                    </a:solidFill>
                  </a:rPr>
                  <a:t>  </a:t>
                </a:r>
                <a:r>
                  <a:rPr lang="en-US" altLang="en-US" b="1" i="1">
                    <a:solidFill>
                      <a:srgbClr val="0000FF"/>
                    </a:solidFill>
                  </a:rPr>
                  <a:t>2</a:t>
                </a:r>
              </a:p>
            </p:txBody>
          </p:sp>
          <p:grpSp>
            <p:nvGrpSpPr>
              <p:cNvPr id="19534" name="Group 79"/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19535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36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37" name="Line 82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530" name="Text Box 83"/>
            <p:cNvSpPr txBox="1">
              <a:spLocks noChangeArrowheads="1"/>
            </p:cNvSpPr>
            <p:nvPr/>
          </p:nvSpPr>
          <p:spPr bwMode="auto">
            <a:xfrm>
              <a:off x="1922" y="175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9531" name="Line 84"/>
            <p:cNvSpPr>
              <a:spLocks noChangeShapeType="1"/>
            </p:cNvSpPr>
            <p:nvPr/>
          </p:nvSpPr>
          <p:spPr bwMode="auto">
            <a:xfrm>
              <a:off x="2160" y="1920"/>
              <a:ext cx="40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32" name="Text Box 85"/>
            <p:cNvSpPr txBox="1">
              <a:spLocks noChangeArrowheads="1"/>
            </p:cNvSpPr>
            <p:nvPr/>
          </p:nvSpPr>
          <p:spPr bwMode="auto">
            <a:xfrm>
              <a:off x="2256" y="1616"/>
              <a:ext cx="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000" b="1" i="1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30806" name="Group 86"/>
          <p:cNvGrpSpPr>
            <a:grpSpLocks/>
          </p:cNvGrpSpPr>
          <p:nvPr/>
        </p:nvGrpSpPr>
        <p:grpSpPr bwMode="auto">
          <a:xfrm>
            <a:off x="3987800" y="3432175"/>
            <a:ext cx="855663" cy="828675"/>
            <a:chOff x="2496" y="1656"/>
            <a:chExt cx="539" cy="522"/>
          </a:xfrm>
        </p:grpSpPr>
        <p:grpSp>
          <p:nvGrpSpPr>
            <p:cNvPr id="19520" name="Group 87"/>
            <p:cNvGrpSpPr>
              <a:grpSpLocks/>
            </p:cNvGrpSpPr>
            <p:nvPr/>
          </p:nvGrpSpPr>
          <p:grpSpPr bwMode="auto">
            <a:xfrm>
              <a:off x="2720" y="1890"/>
              <a:ext cx="315" cy="288"/>
              <a:chOff x="1941" y="2976"/>
              <a:chExt cx="315" cy="288"/>
            </a:xfrm>
          </p:grpSpPr>
          <p:sp>
            <p:nvSpPr>
              <p:cNvPr id="19524" name="Text Box 88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2</a:t>
                </a:r>
              </a:p>
            </p:txBody>
          </p:sp>
          <p:grpSp>
            <p:nvGrpSpPr>
              <p:cNvPr id="19525" name="Group 89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19526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27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28" name="Line 92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521" name="Text Box 93"/>
            <p:cNvSpPr txBox="1">
              <a:spLocks noChangeArrowheads="1"/>
            </p:cNvSpPr>
            <p:nvPr/>
          </p:nvSpPr>
          <p:spPr bwMode="auto">
            <a:xfrm>
              <a:off x="2496" y="173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9522" name="Line 94"/>
            <p:cNvSpPr>
              <a:spLocks noChangeShapeType="1"/>
            </p:cNvSpPr>
            <p:nvPr/>
          </p:nvSpPr>
          <p:spPr bwMode="auto">
            <a:xfrm>
              <a:off x="2680" y="1908"/>
              <a:ext cx="3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23" name="Text Box 95"/>
            <p:cNvSpPr txBox="1">
              <a:spLocks noChangeArrowheads="1"/>
            </p:cNvSpPr>
            <p:nvPr/>
          </p:nvSpPr>
          <p:spPr bwMode="auto">
            <a:xfrm>
              <a:off x="2736" y="165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30816" name="Group 96"/>
          <p:cNvGrpSpPr>
            <a:grpSpLocks/>
          </p:cNvGrpSpPr>
          <p:nvPr/>
        </p:nvGrpSpPr>
        <p:grpSpPr bwMode="auto">
          <a:xfrm>
            <a:off x="4762500" y="3429000"/>
            <a:ext cx="912813" cy="793750"/>
            <a:chOff x="2548" y="1676"/>
            <a:chExt cx="575" cy="500"/>
          </a:xfrm>
        </p:grpSpPr>
        <p:grpSp>
          <p:nvGrpSpPr>
            <p:cNvPr id="19511" name="Group 97"/>
            <p:cNvGrpSpPr>
              <a:grpSpLocks/>
            </p:cNvGrpSpPr>
            <p:nvPr/>
          </p:nvGrpSpPr>
          <p:grpSpPr bwMode="auto">
            <a:xfrm>
              <a:off x="2808" y="1676"/>
              <a:ext cx="315" cy="288"/>
              <a:chOff x="1941" y="2976"/>
              <a:chExt cx="315" cy="288"/>
            </a:xfrm>
          </p:grpSpPr>
          <p:sp>
            <p:nvSpPr>
              <p:cNvPr id="19515" name="Text Box 98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2</a:t>
                </a:r>
              </a:p>
            </p:txBody>
          </p:sp>
          <p:grpSp>
            <p:nvGrpSpPr>
              <p:cNvPr id="19516" name="Group 99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19517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18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19" name="Line 102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512" name="Text Box 103"/>
            <p:cNvSpPr txBox="1">
              <a:spLocks noChangeArrowheads="1"/>
            </p:cNvSpPr>
            <p:nvPr/>
          </p:nvSpPr>
          <p:spPr bwMode="auto">
            <a:xfrm>
              <a:off x="2548" y="175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19513" name="Line 104"/>
            <p:cNvSpPr>
              <a:spLocks noChangeShapeType="1"/>
            </p:cNvSpPr>
            <p:nvPr/>
          </p:nvSpPr>
          <p:spPr bwMode="auto">
            <a:xfrm>
              <a:off x="2732" y="1928"/>
              <a:ext cx="3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14" name="Text Box 105"/>
            <p:cNvSpPr txBox="1">
              <a:spLocks noChangeArrowheads="1"/>
            </p:cNvSpPr>
            <p:nvPr/>
          </p:nvSpPr>
          <p:spPr bwMode="auto">
            <a:xfrm>
              <a:off x="2780" y="188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2</a:t>
              </a:r>
            </a:p>
          </p:txBody>
        </p:sp>
      </p:grpSp>
      <p:sp>
        <p:nvSpPr>
          <p:cNvPr id="30826" name="Text Box 106"/>
          <p:cNvSpPr txBox="1">
            <a:spLocks noChangeArrowheads="1"/>
          </p:cNvSpPr>
          <p:nvPr/>
        </p:nvSpPr>
        <p:spPr bwMode="auto">
          <a:xfrm>
            <a:off x="76200" y="447357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 smtClean="0">
                <a:solidFill>
                  <a:srgbClr val="0000FF"/>
                </a:solidFill>
              </a:rPr>
              <a:t>tan45</a:t>
            </a:r>
            <a:r>
              <a:rPr lang="en-US" altLang="en-US" b="1" i="1" dirty="0">
                <a:solidFill>
                  <a:srgbClr val="0000FF"/>
                </a:solidFill>
                <a:sym typeface="Symbol" pitchFamily="18" charset="2"/>
              </a:rPr>
              <a:t></a:t>
            </a:r>
          </a:p>
        </p:txBody>
      </p:sp>
      <p:grpSp>
        <p:nvGrpSpPr>
          <p:cNvPr id="30827" name="Group 107"/>
          <p:cNvGrpSpPr>
            <a:grpSpLocks/>
          </p:cNvGrpSpPr>
          <p:nvPr/>
        </p:nvGrpSpPr>
        <p:grpSpPr bwMode="auto">
          <a:xfrm>
            <a:off x="1941512" y="4333875"/>
            <a:ext cx="1106488" cy="822325"/>
            <a:chOff x="1146" y="2706"/>
            <a:chExt cx="697" cy="518"/>
          </a:xfrm>
        </p:grpSpPr>
        <p:grpSp>
          <p:nvGrpSpPr>
            <p:cNvPr id="19507" name="Group 108"/>
            <p:cNvGrpSpPr>
              <a:grpSpLocks/>
            </p:cNvGrpSpPr>
            <p:nvPr/>
          </p:nvGrpSpPr>
          <p:grpSpPr bwMode="auto">
            <a:xfrm>
              <a:off x="1338" y="2706"/>
              <a:ext cx="505" cy="518"/>
              <a:chOff x="2016" y="1488"/>
              <a:chExt cx="505" cy="518"/>
            </a:xfrm>
          </p:grpSpPr>
          <p:sp>
            <p:nvSpPr>
              <p:cNvPr id="19509" name="Text Box 109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</a:p>
            </p:txBody>
          </p:sp>
          <p:sp>
            <p:nvSpPr>
              <p:cNvPr id="19510" name="Line 110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508" name="Text Box 111"/>
            <p:cNvSpPr txBox="1">
              <a:spLocks noChangeArrowheads="1"/>
            </p:cNvSpPr>
            <p:nvPr/>
          </p:nvSpPr>
          <p:spPr bwMode="auto">
            <a:xfrm>
              <a:off x="1146" y="280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</p:grpSp>
      <p:grpSp>
        <p:nvGrpSpPr>
          <p:cNvPr id="30832" name="Group 112"/>
          <p:cNvGrpSpPr>
            <a:grpSpLocks/>
          </p:cNvGrpSpPr>
          <p:nvPr/>
        </p:nvGrpSpPr>
        <p:grpSpPr bwMode="auto">
          <a:xfrm>
            <a:off x="2781300" y="4267200"/>
            <a:ext cx="1714500" cy="892175"/>
            <a:chOff x="1758" y="2658"/>
            <a:chExt cx="1080" cy="562"/>
          </a:xfrm>
        </p:grpSpPr>
        <p:grpSp>
          <p:nvGrpSpPr>
            <p:cNvPr id="19500" name="Group 113"/>
            <p:cNvGrpSpPr>
              <a:grpSpLocks/>
            </p:cNvGrpSpPr>
            <p:nvPr/>
          </p:nvGrpSpPr>
          <p:grpSpPr bwMode="auto">
            <a:xfrm>
              <a:off x="1758" y="2658"/>
              <a:ext cx="568" cy="562"/>
              <a:chOff x="1758" y="2658"/>
              <a:chExt cx="568" cy="562"/>
            </a:xfrm>
          </p:grpSpPr>
          <p:sp>
            <p:nvSpPr>
              <p:cNvPr id="19502" name="Text Box 114"/>
              <p:cNvSpPr txBox="1">
                <a:spLocks noChangeArrowheads="1"/>
              </p:cNvSpPr>
              <p:nvPr/>
            </p:nvSpPr>
            <p:spPr bwMode="auto">
              <a:xfrm>
                <a:off x="1758" y="2804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 dirty="0">
                    <a:solidFill>
                      <a:srgbClr val="0000FF"/>
                    </a:solidFill>
                  </a:rPr>
                  <a:t>=</a:t>
                </a:r>
              </a:p>
            </p:txBody>
          </p:sp>
          <p:grpSp>
            <p:nvGrpSpPr>
              <p:cNvPr id="19503" name="Group 115"/>
              <p:cNvGrpSpPr>
                <a:grpSpLocks/>
              </p:cNvGrpSpPr>
              <p:nvPr/>
            </p:nvGrpSpPr>
            <p:grpSpPr bwMode="auto">
              <a:xfrm>
                <a:off x="1992" y="2658"/>
                <a:ext cx="334" cy="562"/>
                <a:chOff x="1992" y="2658"/>
                <a:chExt cx="334" cy="562"/>
              </a:xfrm>
            </p:grpSpPr>
            <p:sp>
              <p:nvSpPr>
                <p:cNvPr id="19504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2038" y="2658"/>
                  <a:ext cx="288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 dirty="0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  <p:sp>
              <p:nvSpPr>
                <p:cNvPr id="19505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996" y="2874"/>
                  <a:ext cx="288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  <p:sp>
              <p:nvSpPr>
                <p:cNvPr id="19506" name="Line 118"/>
                <p:cNvSpPr>
                  <a:spLocks noChangeShapeType="1"/>
                </p:cNvSpPr>
                <p:nvPr/>
              </p:nvSpPr>
              <p:spPr bwMode="auto">
                <a:xfrm>
                  <a:off x="1992" y="29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501" name="Text Box 119"/>
            <p:cNvSpPr txBox="1">
              <a:spLocks noChangeArrowheads="1"/>
            </p:cNvSpPr>
            <p:nvPr/>
          </p:nvSpPr>
          <p:spPr bwMode="auto">
            <a:xfrm>
              <a:off x="2280" y="2808"/>
              <a:ext cx="5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 1</a:t>
              </a:r>
            </a:p>
          </p:txBody>
        </p:sp>
      </p:grpSp>
      <p:sp>
        <p:nvSpPr>
          <p:cNvPr id="30840" name="Text Box 120"/>
          <p:cNvSpPr txBox="1">
            <a:spLocks noChangeArrowheads="1"/>
          </p:cNvSpPr>
          <p:nvPr/>
        </p:nvSpPr>
        <p:spPr bwMode="auto">
          <a:xfrm>
            <a:off x="171450" y="540067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 smtClean="0">
                <a:solidFill>
                  <a:srgbClr val="0000FF"/>
                </a:solidFill>
              </a:rPr>
              <a:t>cot45</a:t>
            </a:r>
            <a:r>
              <a:rPr lang="en-US" altLang="en-US" b="1" i="1" dirty="0">
                <a:solidFill>
                  <a:srgbClr val="0000FF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0841" name="Text Box 121"/>
          <p:cNvSpPr txBox="1">
            <a:spLocks noChangeArrowheads="1"/>
          </p:cNvSpPr>
          <p:nvPr/>
        </p:nvSpPr>
        <p:spPr bwMode="auto">
          <a:xfrm>
            <a:off x="1219200" y="541972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sym typeface="Symbol" pitchFamily="18" charset="2"/>
              </a:rPr>
              <a:t>= </a:t>
            </a:r>
            <a:r>
              <a:rPr lang="en-US" altLang="en-US" b="1" i="1" dirty="0" err="1" smtClean="0">
                <a:solidFill>
                  <a:srgbClr val="0000FF"/>
                </a:solidFill>
                <a:sym typeface="Symbol" pitchFamily="18" charset="2"/>
              </a:rPr>
              <a:t>cotB</a:t>
            </a:r>
            <a:r>
              <a:rPr lang="en-US" altLang="en-US" b="1" i="1" dirty="0" smtClean="0">
                <a:solidFill>
                  <a:srgbClr val="0000FF"/>
                </a:solidFill>
                <a:sym typeface="Symbol" pitchFamily="18" charset="2"/>
              </a:rPr>
              <a:t>  </a:t>
            </a:r>
            <a:endParaRPr lang="en-US" alt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grpSp>
        <p:nvGrpSpPr>
          <p:cNvPr id="30842" name="Group 122"/>
          <p:cNvGrpSpPr>
            <a:grpSpLocks/>
          </p:cNvGrpSpPr>
          <p:nvPr/>
        </p:nvGrpSpPr>
        <p:grpSpPr bwMode="auto">
          <a:xfrm>
            <a:off x="3219450" y="5200650"/>
            <a:ext cx="1628775" cy="892175"/>
            <a:chOff x="1758" y="2658"/>
            <a:chExt cx="1026" cy="562"/>
          </a:xfrm>
        </p:grpSpPr>
        <p:grpSp>
          <p:nvGrpSpPr>
            <p:cNvPr id="19493" name="Group 123"/>
            <p:cNvGrpSpPr>
              <a:grpSpLocks/>
            </p:cNvGrpSpPr>
            <p:nvPr/>
          </p:nvGrpSpPr>
          <p:grpSpPr bwMode="auto">
            <a:xfrm>
              <a:off x="1758" y="2658"/>
              <a:ext cx="568" cy="562"/>
              <a:chOff x="1758" y="2658"/>
              <a:chExt cx="568" cy="562"/>
            </a:xfrm>
          </p:grpSpPr>
          <p:sp>
            <p:nvSpPr>
              <p:cNvPr id="19495" name="Text Box 124"/>
              <p:cNvSpPr txBox="1">
                <a:spLocks noChangeArrowheads="1"/>
              </p:cNvSpPr>
              <p:nvPr/>
            </p:nvSpPr>
            <p:spPr bwMode="auto">
              <a:xfrm>
                <a:off x="1758" y="2804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=</a:t>
                </a:r>
              </a:p>
            </p:txBody>
          </p:sp>
          <p:grpSp>
            <p:nvGrpSpPr>
              <p:cNvPr id="19496" name="Group 125"/>
              <p:cNvGrpSpPr>
                <a:grpSpLocks/>
              </p:cNvGrpSpPr>
              <p:nvPr/>
            </p:nvGrpSpPr>
            <p:grpSpPr bwMode="auto">
              <a:xfrm>
                <a:off x="1992" y="2658"/>
                <a:ext cx="334" cy="562"/>
                <a:chOff x="1992" y="2658"/>
                <a:chExt cx="334" cy="562"/>
              </a:xfrm>
            </p:grpSpPr>
            <p:sp>
              <p:nvSpPr>
                <p:cNvPr id="19497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2038" y="2658"/>
                  <a:ext cx="288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  <p:sp>
              <p:nvSpPr>
                <p:cNvPr id="19498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996" y="2874"/>
                  <a:ext cx="288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3000" b="1" i="1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  <p:sp>
              <p:nvSpPr>
                <p:cNvPr id="19499" name="Line 128"/>
                <p:cNvSpPr>
                  <a:spLocks noChangeShapeType="1"/>
                </p:cNvSpPr>
                <p:nvPr/>
              </p:nvSpPr>
              <p:spPr bwMode="auto">
                <a:xfrm>
                  <a:off x="1992" y="29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494" name="Text Box 129"/>
            <p:cNvSpPr txBox="1">
              <a:spLocks noChangeArrowheads="1"/>
            </p:cNvSpPr>
            <p:nvPr/>
          </p:nvSpPr>
          <p:spPr bwMode="auto">
            <a:xfrm>
              <a:off x="2226" y="2808"/>
              <a:ext cx="5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5846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3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3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3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3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animBg="1" autoUpdateAnimBg="0"/>
      <p:bldP spid="30725" grpId="0" autoUpdateAnimBg="0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/>
      <p:bldP spid="30733" grpId="0"/>
      <p:bldP spid="30734" grpId="0"/>
      <p:bldP spid="30745" grpId="0"/>
      <p:bldP spid="30746" grpId="0"/>
      <p:bldP spid="30747" grpId="0"/>
      <p:bldP spid="30753" grpId="0"/>
      <p:bldP spid="30754" grpId="0"/>
      <p:bldP spid="30790" grpId="0"/>
      <p:bldP spid="30826" grpId="0"/>
      <p:bldP spid="30840" grpId="0"/>
      <p:bldP spid="308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41525" y="32543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</a:rPr>
              <a:t>Haõy tính caùc tæ soá löôïng giaùc cuûa goùc B trong hình 16.</a:t>
            </a:r>
            <a:endParaRPr lang="en-US" altLang="en-US" b="1" i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496175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FF0000"/>
                </a:solidFill>
              </a:rPr>
              <a:t>60</a:t>
            </a:r>
            <a:r>
              <a:rPr lang="en-US" altLang="en-US" sz="2000" b="1" i="1">
                <a:solidFill>
                  <a:srgbClr val="FF0000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1524000" cy="641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FF"/>
                </a:solidFill>
              </a:rPr>
              <a:t> </a:t>
            </a:r>
            <a:r>
              <a:rPr lang="en-US" altLang="en-US" sz="3000" b="1" i="1">
                <a:solidFill>
                  <a:srgbClr val="FFFFFF"/>
                </a:solidFill>
              </a:rPr>
              <a:t>Ví duï 2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1911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2600">
                <a:solidFill>
                  <a:srgbClr val="009900"/>
                </a:solidFill>
                <a:sym typeface="Symbol" pitchFamily="18" charset="2"/>
              </a:rPr>
              <a:t></a:t>
            </a:r>
            <a:r>
              <a:rPr kumimoji="1" lang="en-US" altLang="en-US" sz="2600" b="1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kumimoji="1" lang="en-US" altLang="en-US" sz="2600" b="1" i="1" u="sng">
                <a:solidFill>
                  <a:srgbClr val="009900"/>
                </a:solidFill>
                <a:latin typeface="VNI-Aptima" pitchFamily="2" charset="0"/>
              </a:rPr>
              <a:t>Baøi giaûi</a:t>
            </a:r>
            <a:r>
              <a:rPr kumimoji="1" lang="en-US" altLang="en-US" sz="2600" b="1" i="1">
                <a:solidFill>
                  <a:srgbClr val="009900"/>
                </a:solidFill>
                <a:latin typeface="VNI-Aptima" pitchFamily="2" charset="0"/>
              </a:rPr>
              <a:t> :</a:t>
            </a:r>
          </a:p>
        </p:txBody>
      </p:sp>
      <p:sp>
        <p:nvSpPr>
          <p:cNvPr id="31750" name="Arc 6">
            <a:extLst>
              <a:ext uri="{FF2B5EF4-FFF2-40B4-BE49-F238E27FC236}">
                <a16:creationId xmlns:a16="http://schemas.microsoft.com/office/drawing/2014/main" xmlns="" id="{16694842-2320-4567-932E-F437A6413CFE}"/>
              </a:ext>
            </a:extLst>
          </p:cNvPr>
          <p:cNvSpPr>
            <a:spLocks/>
          </p:cNvSpPr>
          <p:nvPr/>
        </p:nvSpPr>
        <p:spPr bwMode="auto">
          <a:xfrm rot="57549474">
            <a:off x="7963693" y="4685507"/>
            <a:ext cx="227013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00"/>
              <a:gd name="T1" fmla="*/ 0 h 21600"/>
              <a:gd name="T2" fmla="*/ 21400 w 21400"/>
              <a:gd name="T3" fmla="*/ 18665 h 21600"/>
              <a:gd name="T4" fmla="*/ 0 w 214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0" h="21600" fill="none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</a:path>
              <a:path w="21400" h="21600" stroke="0" extrusionOk="0">
                <a:moveTo>
                  <a:pt x="-1" y="0"/>
                </a:moveTo>
                <a:cubicBezTo>
                  <a:pt x="10795" y="0"/>
                  <a:pt x="19932" y="7969"/>
                  <a:pt x="21399" y="18665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400800" y="5029200"/>
            <a:ext cx="19462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 flipV="1">
            <a:off x="6350000" y="2044700"/>
            <a:ext cx="53975" cy="2973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357938" y="2062163"/>
            <a:ext cx="1993900" cy="29829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413500" y="4799013"/>
            <a:ext cx="2095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627813" y="4792663"/>
            <a:ext cx="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943600" y="4876800"/>
            <a:ext cx="492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8382000" y="4876800"/>
            <a:ext cx="492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070600" y="1555750"/>
            <a:ext cx="49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C</a:t>
            </a:r>
          </a:p>
        </p:txBody>
      </p: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5629275" y="3133725"/>
            <a:ext cx="2611438" cy="2916238"/>
            <a:chOff x="3546" y="1974"/>
            <a:chExt cx="1645" cy="1837"/>
          </a:xfrm>
        </p:grpSpPr>
        <p:sp>
          <p:nvSpPr>
            <p:cNvPr id="20605" name="Text Box 16"/>
            <p:cNvSpPr txBox="1">
              <a:spLocks noChangeArrowheads="1"/>
            </p:cNvSpPr>
            <p:nvPr/>
          </p:nvSpPr>
          <p:spPr bwMode="auto">
            <a:xfrm>
              <a:off x="4207" y="3523"/>
              <a:ext cx="9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Hình 16</a:t>
              </a:r>
            </a:p>
          </p:txBody>
        </p:sp>
        <p:sp>
          <p:nvSpPr>
            <p:cNvPr id="20606" name="Text Box 17"/>
            <p:cNvSpPr txBox="1">
              <a:spLocks noChangeArrowheads="1"/>
            </p:cNvSpPr>
            <p:nvPr/>
          </p:nvSpPr>
          <p:spPr bwMode="auto">
            <a:xfrm>
              <a:off x="4674" y="1974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2</a:t>
              </a:r>
              <a:r>
                <a:rPr lang="en-US" altLang="en-US" sz="3000" b="1" i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0607" name="Text Box 18"/>
            <p:cNvSpPr txBox="1">
              <a:spLocks noChangeArrowheads="1"/>
            </p:cNvSpPr>
            <p:nvPr/>
          </p:nvSpPr>
          <p:spPr bwMode="auto">
            <a:xfrm>
              <a:off x="4416" y="3168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000" b="1" i="1">
                  <a:solidFill>
                    <a:srgbClr val="0000FF"/>
                  </a:solidFill>
                </a:rPr>
                <a:t>a</a:t>
              </a:r>
            </a:p>
          </p:txBody>
        </p:sp>
        <p:grpSp>
          <p:nvGrpSpPr>
            <p:cNvPr id="20608" name="Group 19"/>
            <p:cNvGrpSpPr>
              <a:grpSpLocks/>
            </p:cNvGrpSpPr>
            <p:nvPr/>
          </p:nvGrpSpPr>
          <p:grpSpPr bwMode="auto">
            <a:xfrm>
              <a:off x="3546" y="2064"/>
              <a:ext cx="642" cy="308"/>
              <a:chOff x="4728" y="1560"/>
              <a:chExt cx="642" cy="308"/>
            </a:xfrm>
          </p:grpSpPr>
          <p:sp>
            <p:nvSpPr>
              <p:cNvPr id="20609" name="Text Box 20"/>
              <p:cNvSpPr txBox="1">
                <a:spLocks noChangeArrowheads="1"/>
              </p:cNvSpPr>
              <p:nvPr/>
            </p:nvSpPr>
            <p:spPr bwMode="auto">
              <a:xfrm>
                <a:off x="4728" y="1560"/>
                <a:ext cx="64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600" b="1" i="1">
                    <a:solidFill>
                      <a:srgbClr val="0000FF"/>
                    </a:solidFill>
                  </a:rPr>
                  <a:t>a </a:t>
                </a:r>
                <a:r>
                  <a:rPr lang="en-US" altLang="en-US" sz="1000" b="1" i="1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i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grpSp>
            <p:nvGrpSpPr>
              <p:cNvPr id="20610" name="Group 21"/>
              <p:cNvGrpSpPr>
                <a:grpSpLocks/>
              </p:cNvGrpSpPr>
              <p:nvPr/>
            </p:nvGrpSpPr>
            <p:grpSpPr bwMode="auto">
              <a:xfrm>
                <a:off x="4897" y="1624"/>
                <a:ext cx="225" cy="173"/>
                <a:chOff x="4849" y="3500"/>
                <a:chExt cx="225" cy="173"/>
              </a:xfrm>
            </p:grpSpPr>
            <p:sp>
              <p:nvSpPr>
                <p:cNvPr id="2061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12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13" name="Line 24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927100" y="25908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  = sinB   </a:t>
            </a: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076325" y="35528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= cosB</a:t>
            </a: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987425" y="44846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 smtClean="0">
                <a:solidFill>
                  <a:srgbClr val="0000FF"/>
                </a:solidFill>
                <a:sym typeface="Symbol" pitchFamily="18" charset="2"/>
              </a:rPr>
              <a:t>= </a:t>
            </a:r>
            <a:r>
              <a:rPr lang="en-US" altLang="en-US" b="1" i="1" dirty="0" err="1" smtClean="0">
                <a:solidFill>
                  <a:srgbClr val="0000FF"/>
                </a:solidFill>
                <a:sym typeface="Symbol" pitchFamily="18" charset="2"/>
              </a:rPr>
              <a:t>tanB</a:t>
            </a:r>
            <a:r>
              <a:rPr lang="en-US" altLang="en-US" b="1" i="1" dirty="0" smtClean="0">
                <a:solidFill>
                  <a:srgbClr val="0000FF"/>
                </a:solidFill>
                <a:sym typeface="Symbol" pitchFamily="18" charset="2"/>
              </a:rPr>
              <a:t>  </a:t>
            </a:r>
            <a:endParaRPr lang="en-US" alt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grpSp>
        <p:nvGrpSpPr>
          <p:cNvPr id="31772" name="Group 28"/>
          <p:cNvGrpSpPr>
            <a:grpSpLocks/>
          </p:cNvGrpSpPr>
          <p:nvPr/>
        </p:nvGrpSpPr>
        <p:grpSpPr bwMode="auto">
          <a:xfrm>
            <a:off x="2305050" y="5273675"/>
            <a:ext cx="1119188" cy="822325"/>
            <a:chOff x="198" y="3718"/>
            <a:chExt cx="705" cy="518"/>
          </a:xfrm>
        </p:grpSpPr>
        <p:sp>
          <p:nvSpPr>
            <p:cNvPr id="20601" name="Text Box 29"/>
            <p:cNvSpPr txBox="1">
              <a:spLocks noChangeArrowheads="1"/>
            </p:cNvSpPr>
            <p:nvPr/>
          </p:nvSpPr>
          <p:spPr bwMode="auto">
            <a:xfrm>
              <a:off x="198" y="381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  <a:sym typeface="Symbol" pitchFamily="18" charset="2"/>
                </a:rPr>
                <a:t>= </a:t>
              </a:r>
              <a:endParaRPr lang="en-US" altLang="en-US">
                <a:solidFill>
                  <a:srgbClr val="000000"/>
                </a:solidFill>
                <a:sym typeface="Symbol" pitchFamily="18" charset="2"/>
              </a:endParaRPr>
            </a:p>
          </p:txBody>
        </p:sp>
        <p:grpSp>
          <p:nvGrpSpPr>
            <p:cNvPr id="20602" name="Group 30"/>
            <p:cNvGrpSpPr>
              <a:grpSpLocks/>
            </p:cNvGrpSpPr>
            <p:nvPr/>
          </p:nvGrpSpPr>
          <p:grpSpPr bwMode="auto">
            <a:xfrm>
              <a:off x="398" y="3718"/>
              <a:ext cx="505" cy="518"/>
              <a:chOff x="2016" y="1488"/>
              <a:chExt cx="505" cy="518"/>
            </a:xfrm>
          </p:grpSpPr>
          <p:sp>
            <p:nvSpPr>
              <p:cNvPr id="20603" name="Text Box 31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</a:p>
            </p:txBody>
          </p:sp>
          <p:sp>
            <p:nvSpPr>
              <p:cNvPr id="20604" name="Line 32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288925" y="1922463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CC"/>
                </a:solidFill>
              </a:rPr>
              <a:t>Ta coù</a:t>
            </a:r>
            <a:r>
              <a:rPr lang="en-US" altLang="en-US" b="1" i="1">
                <a:solidFill>
                  <a:srgbClr val="FF33CC"/>
                </a:solidFill>
                <a:sym typeface="Symbol" pitchFamily="18" charset="2"/>
              </a:rPr>
              <a:t> :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71450" y="25717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sin60</a:t>
            </a: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</a:t>
            </a:r>
          </a:p>
        </p:txBody>
      </p:sp>
      <p:grpSp>
        <p:nvGrpSpPr>
          <p:cNvPr id="31779" name="Group 35"/>
          <p:cNvGrpSpPr>
            <a:grpSpLocks/>
          </p:cNvGrpSpPr>
          <p:nvPr/>
        </p:nvGrpSpPr>
        <p:grpSpPr bwMode="auto">
          <a:xfrm>
            <a:off x="2017713" y="2438400"/>
            <a:ext cx="1119187" cy="822325"/>
            <a:chOff x="1331" y="1644"/>
            <a:chExt cx="705" cy="518"/>
          </a:xfrm>
        </p:grpSpPr>
        <p:grpSp>
          <p:nvGrpSpPr>
            <p:cNvPr id="20597" name="Group 36"/>
            <p:cNvGrpSpPr>
              <a:grpSpLocks/>
            </p:cNvGrpSpPr>
            <p:nvPr/>
          </p:nvGrpSpPr>
          <p:grpSpPr bwMode="auto">
            <a:xfrm>
              <a:off x="1531" y="1644"/>
              <a:ext cx="505" cy="518"/>
              <a:chOff x="2016" y="1488"/>
              <a:chExt cx="505" cy="518"/>
            </a:xfrm>
          </p:grpSpPr>
          <p:sp>
            <p:nvSpPr>
              <p:cNvPr id="20599" name="Text Box 37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BC</a:t>
                </a:r>
              </a:p>
            </p:txBody>
          </p:sp>
          <p:sp>
            <p:nvSpPr>
              <p:cNvPr id="20600" name="Line 38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98" name="Text Box 39"/>
            <p:cNvSpPr txBox="1">
              <a:spLocks noChangeArrowheads="1"/>
            </p:cNvSpPr>
            <p:nvPr/>
          </p:nvSpPr>
          <p:spPr bwMode="auto">
            <a:xfrm>
              <a:off x="1331" y="173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</a:rPr>
                <a:t>=</a:t>
              </a:r>
            </a:p>
          </p:txBody>
        </p:sp>
      </p:grpSp>
      <p:grpSp>
        <p:nvGrpSpPr>
          <p:cNvPr id="31784" name="Group 40"/>
          <p:cNvGrpSpPr>
            <a:grpSpLocks/>
          </p:cNvGrpSpPr>
          <p:nvPr/>
        </p:nvGrpSpPr>
        <p:grpSpPr bwMode="auto">
          <a:xfrm>
            <a:off x="2952750" y="2347913"/>
            <a:ext cx="1354138" cy="931862"/>
            <a:chOff x="1860" y="1479"/>
            <a:chExt cx="853" cy="587"/>
          </a:xfrm>
        </p:grpSpPr>
        <p:grpSp>
          <p:nvGrpSpPr>
            <p:cNvPr id="20588" name="Group 41"/>
            <p:cNvGrpSpPr>
              <a:grpSpLocks/>
            </p:cNvGrpSpPr>
            <p:nvPr/>
          </p:nvGrpSpPr>
          <p:grpSpPr bwMode="auto">
            <a:xfrm>
              <a:off x="2071" y="1479"/>
              <a:ext cx="642" cy="346"/>
              <a:chOff x="4656" y="3408"/>
              <a:chExt cx="642" cy="346"/>
            </a:xfrm>
          </p:grpSpPr>
          <p:sp>
            <p:nvSpPr>
              <p:cNvPr id="20592" name="Text Box 42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000" b="1" i="1">
                    <a:solidFill>
                      <a:srgbClr val="0000FF"/>
                    </a:solidFill>
                  </a:rPr>
                  <a:t>a </a:t>
                </a:r>
                <a:r>
                  <a:rPr lang="en-US" altLang="en-US" sz="800" b="1" i="1">
                    <a:solidFill>
                      <a:srgbClr val="0000FF"/>
                    </a:solidFill>
                  </a:rPr>
                  <a:t>  </a:t>
                </a:r>
                <a:r>
                  <a:rPr lang="en-US" altLang="en-US" b="1" i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grpSp>
            <p:nvGrpSpPr>
              <p:cNvPr id="20593" name="Group 43"/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2059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95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96" name="Line 46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89" name="Text Box 47"/>
            <p:cNvSpPr txBox="1">
              <a:spLocks noChangeArrowheads="1"/>
            </p:cNvSpPr>
            <p:nvPr/>
          </p:nvSpPr>
          <p:spPr bwMode="auto">
            <a:xfrm>
              <a:off x="1860" y="162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20590" name="Line 48"/>
            <p:cNvSpPr>
              <a:spLocks noChangeShapeType="1"/>
            </p:cNvSpPr>
            <p:nvPr/>
          </p:nvSpPr>
          <p:spPr bwMode="auto">
            <a:xfrm>
              <a:off x="2098" y="1792"/>
              <a:ext cx="40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1" name="Text Box 49"/>
            <p:cNvSpPr txBox="1">
              <a:spLocks noChangeArrowheads="1"/>
            </p:cNvSpPr>
            <p:nvPr/>
          </p:nvSpPr>
          <p:spPr bwMode="auto">
            <a:xfrm>
              <a:off x="2088" y="1720"/>
              <a:ext cx="43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i="1">
                  <a:solidFill>
                    <a:srgbClr val="0000FF"/>
                  </a:solidFill>
                </a:rPr>
                <a:t>2</a:t>
              </a:r>
              <a:r>
                <a:rPr lang="en-US" altLang="en-US" sz="3000" b="1" i="1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31794" name="Group 50"/>
          <p:cNvGrpSpPr>
            <a:grpSpLocks/>
          </p:cNvGrpSpPr>
          <p:nvPr/>
        </p:nvGrpSpPr>
        <p:grpSpPr bwMode="auto">
          <a:xfrm>
            <a:off x="3933825" y="2438400"/>
            <a:ext cx="893763" cy="800100"/>
            <a:chOff x="2478" y="1536"/>
            <a:chExt cx="563" cy="504"/>
          </a:xfrm>
        </p:grpSpPr>
        <p:grpSp>
          <p:nvGrpSpPr>
            <p:cNvPr id="20579" name="Group 51"/>
            <p:cNvGrpSpPr>
              <a:grpSpLocks/>
            </p:cNvGrpSpPr>
            <p:nvPr/>
          </p:nvGrpSpPr>
          <p:grpSpPr bwMode="auto">
            <a:xfrm>
              <a:off x="2726" y="1536"/>
              <a:ext cx="315" cy="288"/>
              <a:chOff x="1941" y="2976"/>
              <a:chExt cx="315" cy="288"/>
            </a:xfrm>
          </p:grpSpPr>
          <p:sp>
            <p:nvSpPr>
              <p:cNvPr id="20583" name="Text Box 52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grpSp>
            <p:nvGrpSpPr>
              <p:cNvPr id="20584" name="Group 53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2058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86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87" name="Line 56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80" name="Text Box 57"/>
            <p:cNvSpPr txBox="1">
              <a:spLocks noChangeArrowheads="1"/>
            </p:cNvSpPr>
            <p:nvPr/>
          </p:nvSpPr>
          <p:spPr bwMode="auto">
            <a:xfrm>
              <a:off x="2478" y="1622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20581" name="Line 58"/>
            <p:cNvSpPr>
              <a:spLocks noChangeShapeType="1"/>
            </p:cNvSpPr>
            <p:nvPr/>
          </p:nvSpPr>
          <p:spPr bwMode="auto">
            <a:xfrm>
              <a:off x="2662" y="1794"/>
              <a:ext cx="3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82" name="Text Box 59"/>
            <p:cNvSpPr txBox="1">
              <a:spLocks noChangeArrowheads="1"/>
            </p:cNvSpPr>
            <p:nvPr/>
          </p:nvSpPr>
          <p:spPr bwMode="auto">
            <a:xfrm>
              <a:off x="2728" y="1752"/>
              <a:ext cx="3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2</a:t>
              </a:r>
            </a:p>
          </p:txBody>
        </p:sp>
      </p:grp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180975" y="35433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</a:rPr>
              <a:t>cos60</a:t>
            </a:r>
            <a:r>
              <a:rPr lang="en-US" altLang="en-US" b="1" i="1">
                <a:solidFill>
                  <a:srgbClr val="0000FF"/>
                </a:solidFill>
                <a:sym typeface="Symbol" pitchFamily="18" charset="2"/>
              </a:rPr>
              <a:t></a:t>
            </a:r>
          </a:p>
        </p:txBody>
      </p:sp>
      <p:grpSp>
        <p:nvGrpSpPr>
          <p:cNvPr id="31805" name="Group 61"/>
          <p:cNvGrpSpPr>
            <a:grpSpLocks/>
          </p:cNvGrpSpPr>
          <p:nvPr/>
        </p:nvGrpSpPr>
        <p:grpSpPr bwMode="auto">
          <a:xfrm>
            <a:off x="2057400" y="3416300"/>
            <a:ext cx="1103313" cy="822325"/>
            <a:chOff x="1380" y="2068"/>
            <a:chExt cx="695" cy="518"/>
          </a:xfrm>
        </p:grpSpPr>
        <p:grpSp>
          <p:nvGrpSpPr>
            <p:cNvPr id="20575" name="Group 62"/>
            <p:cNvGrpSpPr>
              <a:grpSpLocks/>
            </p:cNvGrpSpPr>
            <p:nvPr/>
          </p:nvGrpSpPr>
          <p:grpSpPr bwMode="auto">
            <a:xfrm>
              <a:off x="1570" y="2068"/>
              <a:ext cx="505" cy="518"/>
              <a:chOff x="2016" y="1488"/>
              <a:chExt cx="505" cy="518"/>
            </a:xfrm>
          </p:grpSpPr>
          <p:sp>
            <p:nvSpPr>
              <p:cNvPr id="20577" name="Text Box 63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BC</a:t>
                </a:r>
              </a:p>
            </p:txBody>
          </p:sp>
          <p:sp>
            <p:nvSpPr>
              <p:cNvPr id="20578" name="Line 64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76" name="Text Box 65"/>
            <p:cNvSpPr txBox="1">
              <a:spLocks noChangeArrowheads="1"/>
            </p:cNvSpPr>
            <p:nvPr/>
          </p:nvSpPr>
          <p:spPr bwMode="auto">
            <a:xfrm>
              <a:off x="1380" y="216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  <a:sym typeface="Symbol" pitchFamily="18" charset="2"/>
                </a:rPr>
                <a:t>= </a:t>
              </a:r>
              <a:endParaRPr lang="en-US" altLang="en-US">
                <a:solidFill>
                  <a:srgbClr val="000000"/>
                </a:solidFill>
                <a:sym typeface="Symbol" pitchFamily="18" charset="2"/>
              </a:endParaRPr>
            </a:p>
          </p:txBody>
        </p:sp>
      </p:grpSp>
      <p:sp>
        <p:nvSpPr>
          <p:cNvPr id="31810" name="Text Box 66"/>
          <p:cNvSpPr txBox="1">
            <a:spLocks noChangeArrowheads="1"/>
          </p:cNvSpPr>
          <p:nvPr/>
        </p:nvSpPr>
        <p:spPr bwMode="auto">
          <a:xfrm>
            <a:off x="76200" y="447357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 smtClean="0">
                <a:solidFill>
                  <a:srgbClr val="0000FF"/>
                </a:solidFill>
              </a:rPr>
              <a:t>tan60</a:t>
            </a:r>
            <a:r>
              <a:rPr lang="en-US" altLang="en-US" b="1" i="1" dirty="0">
                <a:solidFill>
                  <a:srgbClr val="0000FF"/>
                </a:solidFill>
                <a:sym typeface="Symbol" pitchFamily="18" charset="2"/>
              </a:rPr>
              <a:t></a:t>
            </a:r>
          </a:p>
        </p:txBody>
      </p:sp>
      <p:grpSp>
        <p:nvGrpSpPr>
          <p:cNvPr id="31811" name="Group 67"/>
          <p:cNvGrpSpPr>
            <a:grpSpLocks/>
          </p:cNvGrpSpPr>
          <p:nvPr/>
        </p:nvGrpSpPr>
        <p:grpSpPr bwMode="auto">
          <a:xfrm>
            <a:off x="1828800" y="4333875"/>
            <a:ext cx="1106488" cy="822325"/>
            <a:chOff x="1146" y="2706"/>
            <a:chExt cx="697" cy="518"/>
          </a:xfrm>
        </p:grpSpPr>
        <p:grpSp>
          <p:nvGrpSpPr>
            <p:cNvPr id="20571" name="Group 68"/>
            <p:cNvGrpSpPr>
              <a:grpSpLocks/>
            </p:cNvGrpSpPr>
            <p:nvPr/>
          </p:nvGrpSpPr>
          <p:grpSpPr bwMode="auto">
            <a:xfrm>
              <a:off x="1338" y="2706"/>
              <a:ext cx="505" cy="518"/>
              <a:chOff x="2016" y="1488"/>
              <a:chExt cx="505" cy="518"/>
            </a:xfrm>
          </p:grpSpPr>
          <p:sp>
            <p:nvSpPr>
              <p:cNvPr id="20573" name="Text Box 69"/>
              <p:cNvSpPr txBox="1">
                <a:spLocks noChangeArrowheads="1"/>
              </p:cNvSpPr>
              <p:nvPr/>
            </p:nvSpPr>
            <p:spPr bwMode="auto">
              <a:xfrm>
                <a:off x="2034" y="1488"/>
                <a:ext cx="487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AC</a:t>
                </a:r>
                <a:br>
                  <a:rPr lang="en-US" altLang="en-US" b="1" i="1">
                    <a:solidFill>
                      <a:srgbClr val="0000FF"/>
                    </a:solidFill>
                  </a:rPr>
                </a:br>
                <a:r>
                  <a:rPr lang="en-US" altLang="en-US" b="1" i="1">
                    <a:solidFill>
                      <a:srgbClr val="0000FF"/>
                    </a:solidFill>
                  </a:rPr>
                  <a:t>AB</a:t>
                </a:r>
              </a:p>
            </p:txBody>
          </p:sp>
          <p:sp>
            <p:nvSpPr>
              <p:cNvPr id="20574" name="Line 70"/>
              <p:cNvSpPr>
                <a:spLocks noChangeShapeType="1"/>
              </p:cNvSpPr>
              <p:nvPr/>
            </p:nvSpPr>
            <p:spPr bwMode="auto">
              <a:xfrm flipV="1">
                <a:off x="2016" y="1757"/>
                <a:ext cx="390" cy="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72" name="Text Box 71"/>
            <p:cNvSpPr txBox="1">
              <a:spLocks noChangeArrowheads="1"/>
            </p:cNvSpPr>
            <p:nvPr/>
          </p:nvSpPr>
          <p:spPr bwMode="auto">
            <a:xfrm>
              <a:off x="1146" y="280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</p:grpSp>
      <p:sp>
        <p:nvSpPr>
          <p:cNvPr id="31816" name="Text Box 72"/>
          <p:cNvSpPr txBox="1">
            <a:spLocks noChangeArrowheads="1"/>
          </p:cNvSpPr>
          <p:nvPr/>
        </p:nvSpPr>
        <p:spPr bwMode="auto">
          <a:xfrm>
            <a:off x="171450" y="540067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 smtClean="0">
                <a:solidFill>
                  <a:srgbClr val="0000FF"/>
                </a:solidFill>
              </a:rPr>
              <a:t>cot60</a:t>
            </a:r>
            <a:r>
              <a:rPr lang="en-US" altLang="en-US" b="1" i="1" dirty="0">
                <a:solidFill>
                  <a:srgbClr val="0000FF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1817" name="Text Box 73"/>
          <p:cNvSpPr txBox="1">
            <a:spLocks noChangeArrowheads="1"/>
          </p:cNvSpPr>
          <p:nvPr/>
        </p:nvSpPr>
        <p:spPr bwMode="auto">
          <a:xfrm>
            <a:off x="1219200" y="541972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sym typeface="Symbol" pitchFamily="18" charset="2"/>
              </a:rPr>
              <a:t>= </a:t>
            </a:r>
            <a:r>
              <a:rPr lang="en-US" altLang="en-US" b="1" i="1" dirty="0" err="1" smtClean="0">
                <a:solidFill>
                  <a:srgbClr val="0000FF"/>
                </a:solidFill>
                <a:sym typeface="Symbol" pitchFamily="18" charset="2"/>
              </a:rPr>
              <a:t>cotB</a:t>
            </a:r>
            <a:r>
              <a:rPr lang="en-US" altLang="en-US" b="1" i="1" dirty="0" smtClean="0">
                <a:solidFill>
                  <a:srgbClr val="0000FF"/>
                </a:solidFill>
                <a:sym typeface="Symbol" pitchFamily="18" charset="2"/>
              </a:rPr>
              <a:t>  </a:t>
            </a:r>
            <a:endParaRPr lang="en-US" alt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2943225" y="3343275"/>
            <a:ext cx="1044575" cy="952500"/>
            <a:chOff x="1854" y="2106"/>
            <a:chExt cx="658" cy="600"/>
          </a:xfrm>
        </p:grpSpPr>
        <p:sp>
          <p:nvSpPr>
            <p:cNvPr id="20566" name="Text Box 75"/>
            <p:cNvSpPr txBox="1">
              <a:spLocks noChangeArrowheads="1"/>
            </p:cNvSpPr>
            <p:nvPr/>
          </p:nvSpPr>
          <p:spPr bwMode="auto">
            <a:xfrm>
              <a:off x="1854" y="224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grpSp>
          <p:nvGrpSpPr>
            <p:cNvPr id="20567" name="Group 76"/>
            <p:cNvGrpSpPr>
              <a:grpSpLocks/>
            </p:cNvGrpSpPr>
            <p:nvPr/>
          </p:nvGrpSpPr>
          <p:grpSpPr bwMode="auto">
            <a:xfrm>
              <a:off x="2092" y="2106"/>
              <a:ext cx="409" cy="346"/>
              <a:chOff x="2092" y="2106"/>
              <a:chExt cx="409" cy="346"/>
            </a:xfrm>
          </p:grpSpPr>
          <p:sp>
            <p:nvSpPr>
              <p:cNvPr id="20569" name="Line 77"/>
              <p:cNvSpPr>
                <a:spLocks noChangeShapeType="1"/>
              </p:cNvSpPr>
              <p:nvPr/>
            </p:nvSpPr>
            <p:spPr bwMode="auto">
              <a:xfrm>
                <a:off x="2092" y="2410"/>
                <a:ext cx="409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70" name="Text Box 78"/>
              <p:cNvSpPr txBox="1">
                <a:spLocks noChangeArrowheads="1"/>
              </p:cNvSpPr>
              <p:nvPr/>
            </p:nvSpPr>
            <p:spPr bwMode="auto">
              <a:xfrm>
                <a:off x="2188" y="2106"/>
                <a:ext cx="28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000" b="1" i="1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sp>
          <p:nvSpPr>
            <p:cNvPr id="20568" name="Text Box 79"/>
            <p:cNvSpPr txBox="1">
              <a:spLocks noChangeArrowheads="1"/>
            </p:cNvSpPr>
            <p:nvPr/>
          </p:nvSpPr>
          <p:spPr bwMode="auto">
            <a:xfrm>
              <a:off x="2128" y="2360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i="1">
                  <a:solidFill>
                    <a:srgbClr val="0000FF"/>
                  </a:solidFill>
                </a:rPr>
                <a:t>2</a:t>
              </a:r>
              <a:r>
                <a:rPr lang="en-US" altLang="en-US" sz="3000" b="1" i="1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31824" name="Group 80"/>
          <p:cNvGrpSpPr>
            <a:grpSpLocks/>
          </p:cNvGrpSpPr>
          <p:nvPr/>
        </p:nvGrpSpPr>
        <p:grpSpPr bwMode="auto">
          <a:xfrm>
            <a:off x="3987800" y="3403600"/>
            <a:ext cx="850900" cy="874713"/>
            <a:chOff x="2512" y="2144"/>
            <a:chExt cx="536" cy="551"/>
          </a:xfrm>
        </p:grpSpPr>
        <p:sp>
          <p:nvSpPr>
            <p:cNvPr id="20562" name="Text Box 81"/>
            <p:cNvSpPr txBox="1">
              <a:spLocks noChangeArrowheads="1"/>
            </p:cNvSpPr>
            <p:nvPr/>
          </p:nvSpPr>
          <p:spPr bwMode="auto">
            <a:xfrm>
              <a:off x="2512" y="2242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20563" name="Text Box 82"/>
            <p:cNvSpPr txBox="1">
              <a:spLocks noChangeArrowheads="1"/>
            </p:cNvSpPr>
            <p:nvPr/>
          </p:nvSpPr>
          <p:spPr bwMode="auto">
            <a:xfrm>
              <a:off x="2752" y="2144"/>
              <a:ext cx="29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600" b="1" i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0564" name="Text Box 83"/>
            <p:cNvSpPr txBox="1">
              <a:spLocks noChangeArrowheads="1"/>
            </p:cNvSpPr>
            <p:nvPr/>
          </p:nvSpPr>
          <p:spPr bwMode="auto">
            <a:xfrm>
              <a:off x="2728" y="2368"/>
              <a:ext cx="3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i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0565" name="Line 84"/>
            <p:cNvSpPr>
              <a:spLocks noChangeShapeType="1"/>
            </p:cNvSpPr>
            <p:nvPr/>
          </p:nvSpPr>
          <p:spPr bwMode="auto">
            <a:xfrm>
              <a:off x="2728" y="2424"/>
              <a:ext cx="22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829" name="Group 85"/>
          <p:cNvGrpSpPr>
            <a:grpSpLocks/>
          </p:cNvGrpSpPr>
          <p:nvPr/>
        </p:nvGrpSpPr>
        <p:grpSpPr bwMode="auto">
          <a:xfrm>
            <a:off x="2806700" y="4267200"/>
            <a:ext cx="1323975" cy="917575"/>
            <a:chOff x="1768" y="2664"/>
            <a:chExt cx="834" cy="578"/>
          </a:xfrm>
        </p:grpSpPr>
        <p:sp>
          <p:nvSpPr>
            <p:cNvPr id="20553" name="Text Box 86"/>
            <p:cNvSpPr txBox="1">
              <a:spLocks noChangeArrowheads="1"/>
            </p:cNvSpPr>
            <p:nvPr/>
          </p:nvSpPr>
          <p:spPr bwMode="auto">
            <a:xfrm>
              <a:off x="1768" y="2802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20554" name="Text Box 87"/>
            <p:cNvSpPr txBox="1">
              <a:spLocks noChangeArrowheads="1"/>
            </p:cNvSpPr>
            <p:nvPr/>
          </p:nvSpPr>
          <p:spPr bwMode="auto">
            <a:xfrm>
              <a:off x="2038" y="2896"/>
              <a:ext cx="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000" b="1" i="1">
                  <a:solidFill>
                    <a:srgbClr val="0000FF"/>
                  </a:solidFill>
                </a:rPr>
                <a:t>a</a:t>
              </a:r>
            </a:p>
          </p:txBody>
        </p:sp>
        <p:grpSp>
          <p:nvGrpSpPr>
            <p:cNvPr id="20555" name="Group 88"/>
            <p:cNvGrpSpPr>
              <a:grpSpLocks/>
            </p:cNvGrpSpPr>
            <p:nvPr/>
          </p:nvGrpSpPr>
          <p:grpSpPr bwMode="auto">
            <a:xfrm>
              <a:off x="1960" y="2664"/>
              <a:ext cx="642" cy="346"/>
              <a:chOff x="4656" y="3408"/>
              <a:chExt cx="642" cy="346"/>
            </a:xfrm>
          </p:grpSpPr>
          <p:sp>
            <p:nvSpPr>
              <p:cNvPr id="20557" name="Text Box 89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000" b="1" i="1">
                    <a:solidFill>
                      <a:srgbClr val="0000FF"/>
                    </a:solidFill>
                  </a:rPr>
                  <a:t>a </a:t>
                </a:r>
                <a:r>
                  <a:rPr lang="en-US" altLang="en-US" sz="800" b="1" i="1">
                    <a:solidFill>
                      <a:srgbClr val="0000FF"/>
                    </a:solidFill>
                  </a:rPr>
                  <a:t>  </a:t>
                </a:r>
                <a:r>
                  <a:rPr lang="en-US" altLang="en-US" b="1" i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grpSp>
            <p:nvGrpSpPr>
              <p:cNvPr id="20558" name="Group 90"/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2055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60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61" name="Line 93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56" name="Line 94"/>
            <p:cNvSpPr>
              <a:spLocks noChangeShapeType="1"/>
            </p:cNvSpPr>
            <p:nvPr/>
          </p:nvSpPr>
          <p:spPr bwMode="auto">
            <a:xfrm>
              <a:off x="1968" y="2976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839" name="Group 95"/>
          <p:cNvGrpSpPr>
            <a:grpSpLocks/>
          </p:cNvGrpSpPr>
          <p:nvPr/>
        </p:nvGrpSpPr>
        <p:grpSpPr bwMode="auto">
          <a:xfrm>
            <a:off x="3733800" y="4495800"/>
            <a:ext cx="881063" cy="457200"/>
            <a:chOff x="2352" y="2832"/>
            <a:chExt cx="555" cy="288"/>
          </a:xfrm>
        </p:grpSpPr>
        <p:sp>
          <p:nvSpPr>
            <p:cNvPr id="20546" name="Text Box 96"/>
            <p:cNvSpPr txBox="1">
              <a:spLocks noChangeArrowheads="1"/>
            </p:cNvSpPr>
            <p:nvPr/>
          </p:nvSpPr>
          <p:spPr bwMode="auto">
            <a:xfrm>
              <a:off x="2352" y="283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grpSp>
          <p:nvGrpSpPr>
            <p:cNvPr id="20547" name="Group 97"/>
            <p:cNvGrpSpPr>
              <a:grpSpLocks/>
            </p:cNvGrpSpPr>
            <p:nvPr/>
          </p:nvGrpSpPr>
          <p:grpSpPr bwMode="auto">
            <a:xfrm>
              <a:off x="2592" y="2832"/>
              <a:ext cx="315" cy="288"/>
              <a:chOff x="1941" y="2976"/>
              <a:chExt cx="315" cy="288"/>
            </a:xfrm>
          </p:grpSpPr>
          <p:sp>
            <p:nvSpPr>
              <p:cNvPr id="20548" name="Text Box 98"/>
              <p:cNvSpPr txBox="1"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grpSp>
            <p:nvGrpSpPr>
              <p:cNvPr id="20549" name="Group 99"/>
              <p:cNvGrpSpPr>
                <a:grpSpLocks/>
              </p:cNvGrpSpPr>
              <p:nvPr/>
            </p:nvGrpSpPr>
            <p:grpSpPr bwMode="auto">
              <a:xfrm>
                <a:off x="1941" y="3028"/>
                <a:ext cx="225" cy="173"/>
                <a:chOff x="4849" y="3500"/>
                <a:chExt cx="225" cy="173"/>
              </a:xfrm>
            </p:grpSpPr>
            <p:sp>
              <p:nvSpPr>
                <p:cNvPr id="20550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51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52" name="Line 102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847" name="Group 103"/>
          <p:cNvGrpSpPr>
            <a:grpSpLocks/>
          </p:cNvGrpSpPr>
          <p:nvPr/>
        </p:nvGrpSpPr>
        <p:grpSpPr bwMode="auto">
          <a:xfrm>
            <a:off x="3219450" y="5187950"/>
            <a:ext cx="1266825" cy="949325"/>
            <a:chOff x="2028" y="3276"/>
            <a:chExt cx="798" cy="598"/>
          </a:xfrm>
        </p:grpSpPr>
        <p:grpSp>
          <p:nvGrpSpPr>
            <p:cNvPr id="20537" name="Group 104"/>
            <p:cNvGrpSpPr>
              <a:grpSpLocks/>
            </p:cNvGrpSpPr>
            <p:nvPr/>
          </p:nvGrpSpPr>
          <p:grpSpPr bwMode="auto">
            <a:xfrm>
              <a:off x="2184" y="3528"/>
              <a:ext cx="642" cy="346"/>
              <a:chOff x="4656" y="3408"/>
              <a:chExt cx="642" cy="346"/>
            </a:xfrm>
          </p:grpSpPr>
          <p:sp>
            <p:nvSpPr>
              <p:cNvPr id="20541" name="Text Box 105"/>
              <p:cNvSpPr txBox="1">
                <a:spLocks noChangeArrowheads="1"/>
              </p:cNvSpPr>
              <p:nvPr/>
            </p:nvSpPr>
            <p:spPr bwMode="auto">
              <a:xfrm>
                <a:off x="4656" y="3408"/>
                <a:ext cx="64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000" b="1" i="1">
                    <a:solidFill>
                      <a:srgbClr val="0000FF"/>
                    </a:solidFill>
                  </a:rPr>
                  <a:t>a </a:t>
                </a:r>
                <a:r>
                  <a:rPr lang="en-US" altLang="en-US" sz="800" b="1" i="1">
                    <a:solidFill>
                      <a:srgbClr val="0000FF"/>
                    </a:solidFill>
                  </a:rPr>
                  <a:t>  </a:t>
                </a:r>
                <a:r>
                  <a:rPr lang="en-US" altLang="en-US" b="1" i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grpSp>
            <p:nvGrpSpPr>
              <p:cNvPr id="20542" name="Group 106"/>
              <p:cNvGrpSpPr>
                <a:grpSpLocks/>
              </p:cNvGrpSpPr>
              <p:nvPr/>
            </p:nvGrpSpPr>
            <p:grpSpPr bwMode="auto">
              <a:xfrm>
                <a:off x="4849" y="3500"/>
                <a:ext cx="225" cy="173"/>
                <a:chOff x="4849" y="3500"/>
                <a:chExt cx="225" cy="173"/>
              </a:xfrm>
            </p:grpSpPr>
            <p:sp>
              <p:nvSpPr>
                <p:cNvPr id="20543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872" y="3500"/>
                  <a:ext cx="48" cy="17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4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4849" y="3532"/>
                  <a:ext cx="21" cy="14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5" name="Line 109"/>
                <p:cNvSpPr>
                  <a:spLocks noChangeShapeType="1"/>
                </p:cNvSpPr>
                <p:nvPr/>
              </p:nvSpPr>
              <p:spPr bwMode="auto">
                <a:xfrm>
                  <a:off x="4924" y="3504"/>
                  <a:ext cx="150" cy="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538" name="Text Box 110"/>
            <p:cNvSpPr txBox="1">
              <a:spLocks noChangeArrowheads="1"/>
            </p:cNvSpPr>
            <p:nvPr/>
          </p:nvSpPr>
          <p:spPr bwMode="auto">
            <a:xfrm>
              <a:off x="2028" y="3430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solidFill>
                    <a:srgbClr val="0000FF"/>
                  </a:solidFill>
                </a:rPr>
                <a:t>=</a:t>
              </a:r>
            </a:p>
          </p:txBody>
        </p:sp>
        <p:sp>
          <p:nvSpPr>
            <p:cNvPr id="20539" name="Text Box 111"/>
            <p:cNvSpPr txBox="1">
              <a:spLocks noChangeArrowheads="1"/>
            </p:cNvSpPr>
            <p:nvPr/>
          </p:nvSpPr>
          <p:spPr bwMode="auto">
            <a:xfrm>
              <a:off x="2308" y="3276"/>
              <a:ext cx="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000" b="1" i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20540" name="Line 112"/>
            <p:cNvSpPr>
              <a:spLocks noChangeShapeType="1"/>
            </p:cNvSpPr>
            <p:nvPr/>
          </p:nvSpPr>
          <p:spPr bwMode="auto">
            <a:xfrm>
              <a:off x="2240" y="3600"/>
              <a:ext cx="4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857" name="Group 113"/>
          <p:cNvGrpSpPr>
            <a:grpSpLocks/>
          </p:cNvGrpSpPr>
          <p:nvPr/>
        </p:nvGrpSpPr>
        <p:grpSpPr bwMode="auto">
          <a:xfrm>
            <a:off x="4191000" y="5232400"/>
            <a:ext cx="1633538" cy="889000"/>
            <a:chOff x="2640" y="3296"/>
            <a:chExt cx="1029" cy="560"/>
          </a:xfrm>
        </p:grpSpPr>
        <p:grpSp>
          <p:nvGrpSpPr>
            <p:cNvPr id="20517" name="Group 114"/>
            <p:cNvGrpSpPr>
              <a:grpSpLocks/>
            </p:cNvGrpSpPr>
            <p:nvPr/>
          </p:nvGrpSpPr>
          <p:grpSpPr bwMode="auto">
            <a:xfrm>
              <a:off x="2640" y="3296"/>
              <a:ext cx="563" cy="560"/>
              <a:chOff x="2640" y="3296"/>
              <a:chExt cx="563" cy="560"/>
            </a:xfrm>
          </p:grpSpPr>
          <p:sp>
            <p:nvSpPr>
              <p:cNvPr id="20528" name="Text Box 115"/>
              <p:cNvSpPr txBox="1">
                <a:spLocks noChangeArrowheads="1"/>
              </p:cNvSpPr>
              <p:nvPr/>
            </p:nvSpPr>
            <p:spPr bwMode="auto">
              <a:xfrm>
                <a:off x="2640" y="3416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=</a:t>
                </a:r>
              </a:p>
            </p:txBody>
          </p:sp>
          <p:sp>
            <p:nvSpPr>
              <p:cNvPr id="20529" name="Line 116"/>
              <p:cNvSpPr>
                <a:spLocks noChangeShapeType="1"/>
              </p:cNvSpPr>
              <p:nvPr/>
            </p:nvSpPr>
            <p:spPr bwMode="auto">
              <a:xfrm>
                <a:off x="2824" y="3584"/>
                <a:ext cx="30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30" name="Group 117"/>
              <p:cNvGrpSpPr>
                <a:grpSpLocks/>
              </p:cNvGrpSpPr>
              <p:nvPr/>
            </p:nvGrpSpPr>
            <p:grpSpPr bwMode="auto">
              <a:xfrm>
                <a:off x="2888" y="3568"/>
                <a:ext cx="315" cy="288"/>
                <a:chOff x="1941" y="2976"/>
                <a:chExt cx="315" cy="288"/>
              </a:xfrm>
            </p:grpSpPr>
            <p:sp>
              <p:nvSpPr>
                <p:cNvPr id="20532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968" y="2976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rgbClr val="0000FF"/>
                      </a:solidFill>
                    </a:rPr>
                    <a:t>3</a:t>
                  </a:r>
                </a:p>
              </p:txBody>
            </p:sp>
            <p:grpSp>
              <p:nvGrpSpPr>
                <p:cNvPr id="20533" name="Group 119"/>
                <p:cNvGrpSpPr>
                  <a:grpSpLocks/>
                </p:cNvGrpSpPr>
                <p:nvPr/>
              </p:nvGrpSpPr>
              <p:grpSpPr bwMode="auto">
                <a:xfrm>
                  <a:off x="1941" y="3028"/>
                  <a:ext cx="225" cy="173"/>
                  <a:chOff x="4849" y="3500"/>
                  <a:chExt cx="225" cy="173"/>
                </a:xfrm>
              </p:grpSpPr>
              <p:sp>
                <p:nvSpPr>
                  <p:cNvPr id="20534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2" y="3500"/>
                    <a:ext cx="48" cy="1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535" name="Line 1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9" y="3532"/>
                    <a:ext cx="21" cy="1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536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4924" y="3504"/>
                    <a:ext cx="150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0531" name="Text Box 123"/>
              <p:cNvSpPr txBox="1">
                <a:spLocks noChangeArrowheads="1"/>
              </p:cNvSpPr>
              <p:nvPr/>
            </p:nvSpPr>
            <p:spPr bwMode="auto">
              <a:xfrm>
                <a:off x="2896" y="3296"/>
                <a:ext cx="19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600" b="1" i="1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  <p:grpSp>
          <p:nvGrpSpPr>
            <p:cNvPr id="20518" name="Group 124"/>
            <p:cNvGrpSpPr>
              <a:grpSpLocks/>
            </p:cNvGrpSpPr>
            <p:nvPr/>
          </p:nvGrpSpPr>
          <p:grpSpPr bwMode="auto">
            <a:xfrm>
              <a:off x="3120" y="3342"/>
              <a:ext cx="549" cy="494"/>
              <a:chOff x="3120" y="3342"/>
              <a:chExt cx="549" cy="494"/>
            </a:xfrm>
          </p:grpSpPr>
          <p:grpSp>
            <p:nvGrpSpPr>
              <p:cNvPr id="20519" name="Group 125"/>
              <p:cNvGrpSpPr>
                <a:grpSpLocks/>
              </p:cNvGrpSpPr>
              <p:nvPr/>
            </p:nvGrpSpPr>
            <p:grpSpPr bwMode="auto">
              <a:xfrm>
                <a:off x="3354" y="3342"/>
                <a:ext cx="315" cy="288"/>
                <a:chOff x="1941" y="2976"/>
                <a:chExt cx="315" cy="288"/>
              </a:xfrm>
            </p:grpSpPr>
            <p:sp>
              <p:nvSpPr>
                <p:cNvPr id="20523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968" y="2976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solidFill>
                        <a:srgbClr val="0000FF"/>
                      </a:solidFill>
                    </a:rPr>
                    <a:t>3</a:t>
                  </a:r>
                </a:p>
              </p:txBody>
            </p:sp>
            <p:grpSp>
              <p:nvGrpSpPr>
                <p:cNvPr id="20524" name="Group 127"/>
                <p:cNvGrpSpPr>
                  <a:grpSpLocks/>
                </p:cNvGrpSpPr>
                <p:nvPr/>
              </p:nvGrpSpPr>
              <p:grpSpPr bwMode="auto">
                <a:xfrm>
                  <a:off x="1941" y="3028"/>
                  <a:ext cx="225" cy="173"/>
                  <a:chOff x="4849" y="3500"/>
                  <a:chExt cx="225" cy="173"/>
                </a:xfrm>
              </p:grpSpPr>
              <p:sp>
                <p:nvSpPr>
                  <p:cNvPr id="20525" name="Line 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2" y="3500"/>
                    <a:ext cx="48" cy="1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526" name="Line 1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9" y="3532"/>
                    <a:ext cx="21" cy="14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527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4924" y="3504"/>
                    <a:ext cx="150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0520" name="Text Box 131"/>
              <p:cNvSpPr txBox="1">
                <a:spLocks noChangeArrowheads="1"/>
              </p:cNvSpPr>
              <p:nvPr/>
            </p:nvSpPr>
            <p:spPr bwMode="auto">
              <a:xfrm>
                <a:off x="3330" y="3528"/>
                <a:ext cx="288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600" b="1" i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20521" name="Text Box 132"/>
              <p:cNvSpPr txBox="1">
                <a:spLocks noChangeArrowheads="1"/>
              </p:cNvSpPr>
              <p:nvPr/>
            </p:nvSpPr>
            <p:spPr bwMode="auto">
              <a:xfrm>
                <a:off x="3120" y="342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i="1">
                    <a:solidFill>
                      <a:srgbClr val="0000FF"/>
                    </a:solidFill>
                  </a:rPr>
                  <a:t>=</a:t>
                </a:r>
              </a:p>
            </p:txBody>
          </p:sp>
          <p:sp>
            <p:nvSpPr>
              <p:cNvPr id="20522" name="Line 133"/>
              <p:cNvSpPr>
                <a:spLocks noChangeShapeType="1"/>
              </p:cNvSpPr>
              <p:nvPr/>
            </p:nvSpPr>
            <p:spPr bwMode="auto">
              <a:xfrm>
                <a:off x="3312" y="358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471264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3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3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 animBg="1" autoUpdateAnimBg="0"/>
      <p:bldP spid="31749" grpId="0" autoUpdateAnimBg="0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/>
      <p:bldP spid="31757" grpId="0"/>
      <p:bldP spid="31758" grpId="0"/>
      <p:bldP spid="31769" grpId="0"/>
      <p:bldP spid="31770" grpId="0"/>
      <p:bldP spid="31771" grpId="0"/>
      <p:bldP spid="31777" grpId="0"/>
      <p:bldP spid="31778" grpId="0"/>
      <p:bldP spid="31804" grpId="0"/>
      <p:bldP spid="31810" grpId="0"/>
      <p:bldP spid="31816" grpId="0"/>
      <p:bldP spid="31817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Galler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BB5F5D82-B5E9-469E-A815-C655ED4AF243}"/>
    </a:ext>
  </a:extLst>
</a:theme>
</file>

<file path=ppt/theme/theme12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1078</Words>
  <Application>Microsoft Office PowerPoint</Application>
  <PresentationFormat>On-screen Show (4:3)</PresentationFormat>
  <Paragraphs>296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44" baseType="lpstr">
      <vt:lpstr>Arial</vt:lpstr>
      <vt:lpstr>Rockwell</vt:lpstr>
      <vt:lpstr>VNI-Times</vt:lpstr>
      <vt:lpstr>Calibri Light</vt:lpstr>
      <vt:lpstr>Cambria Math</vt:lpstr>
      <vt:lpstr>Calibri</vt:lpstr>
      <vt:lpstr>VNI-Univer</vt:lpstr>
      <vt:lpstr>VNI-Aptima</vt:lpstr>
      <vt:lpstr>Tahoma</vt:lpstr>
      <vt:lpstr>ＭＳ Ｐゴシック</vt:lpstr>
      <vt:lpstr>Times New Roman</vt:lpstr>
      <vt:lpstr>Symbol</vt:lpstr>
      <vt:lpstr>Wingdings</vt:lpstr>
      <vt:lpstr>.VnArial</vt:lpstr>
      <vt:lpstr>Blank Presentation</vt:lpstr>
      <vt:lpstr>Blends</vt:lpstr>
      <vt:lpstr>Office Theme</vt:lpstr>
      <vt:lpstr>1_Blank Presentation</vt:lpstr>
      <vt:lpstr>2_Blank Presentation</vt:lpstr>
      <vt:lpstr>3_Blank Presentation</vt:lpstr>
      <vt:lpstr>4_Blank Presentation</vt:lpstr>
      <vt:lpstr>Layers</vt:lpstr>
      <vt:lpstr>5_Blank Presentation</vt:lpstr>
      <vt:lpstr>6_Blank Presentation</vt:lpstr>
      <vt:lpstr>Gallery</vt:lpstr>
      <vt:lpstr>7_Blank Presentation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DOAN NGOC DUNG</Manager>
  <Company>TRUONG THCS PHAM DINH 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THUC LUONG TRONG TAM GIAC VUONG</dc:title>
  <dc:subject>HINH HOC 9</dc:subject>
  <dc:creator>DOAN NGOC DUNG</dc:creator>
  <cp:lastModifiedBy>User</cp:lastModifiedBy>
  <cp:revision>534</cp:revision>
  <dcterms:created xsi:type="dcterms:W3CDTF">2005-12-11T16:10:25Z</dcterms:created>
  <dcterms:modified xsi:type="dcterms:W3CDTF">2021-10-07T04:41:47Z</dcterms:modified>
</cp:coreProperties>
</file>