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4" r:id="rId3"/>
    <p:sldId id="258" r:id="rId4"/>
    <p:sldId id="259" r:id="rId5"/>
    <p:sldId id="260" r:id="rId6"/>
    <p:sldId id="261" r:id="rId7"/>
    <p:sldId id="270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1B1B8-FA2C-4DC8-A56E-6CFC34A964E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1A7A-95BF-4BD3-8255-F020D7A0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22B90E-977B-41CF-AEEF-D044A2D321B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5EA12-587E-49E4-81E0-43010BB0C0C5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557AE-CC5B-45D2-B78D-19616FF67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700" y="-95250"/>
            <a:ext cx="9144000" cy="7016750"/>
            <a:chOff x="0" y="192"/>
            <a:chExt cx="5760" cy="393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105" name="Picture 7" descr="n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106" name="Picture 8" descr="n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4103" name="Picture 9" descr="n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4" name="Picture 10" descr="n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0731" name="Picture 11" descr="BAR5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5562600"/>
            <a:ext cx="571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14400" y="1143000"/>
            <a:ext cx="7467600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Bài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8:Rút </a:t>
            </a:r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gọn biểu thức chứa căn thức bậc hai</a:t>
            </a:r>
          </a:p>
        </p:txBody>
      </p:sp>
      <p:graphicFrame>
        <p:nvGraphicFramePr>
          <p:cNvPr id="4101" name="Object 15"/>
          <p:cNvGraphicFramePr>
            <a:graphicFrameLocks noChangeAspect="1"/>
          </p:cNvGraphicFramePr>
          <p:nvPr/>
        </p:nvGraphicFramePr>
        <p:xfrm>
          <a:off x="3276600" y="1955800"/>
          <a:ext cx="914400" cy="198438"/>
        </p:xfrm>
        <a:graphic>
          <a:graphicData uri="http://schemas.openxmlformats.org/presentationml/2006/ole">
            <p:oleObj spid="_x0000_s1026" name="Equation" r:id="rId6" imgW="435285" imgH="67710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17526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</a:rPr>
              <a:t>Bài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66"/>
                </a:solidFill>
                <a:latin typeface="Times New Roman" pitchFamily="18" charset="0"/>
              </a:rPr>
              <a:t>3:</a:t>
            </a:r>
            <a:r>
              <a:rPr lang="en-US" altLang="en-US" sz="2400" dirty="0" smtClean="0">
                <a:solidFill>
                  <a:srgbClr val="000066"/>
                </a:solidFill>
                <a:latin typeface="Times New Roman" pitchFamily="18" charset="0"/>
              </a:rPr>
              <a:t>Cho </a:t>
            </a:r>
            <a:r>
              <a:rPr lang="en-US" altLang="en-US" sz="2400" dirty="0" err="1">
                <a:solidFill>
                  <a:srgbClr val="000066"/>
                </a:solidFill>
                <a:latin typeface="Times New Roman" pitchFamily="18" charset="0"/>
              </a:rPr>
              <a:t>biểu</a:t>
            </a:r>
            <a:r>
              <a:rPr lang="en-US" alt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66"/>
                </a:solidFill>
                <a:latin typeface="Times New Roman" pitchFamily="18" charset="0"/>
              </a:rPr>
              <a:t>thức</a:t>
            </a:r>
            <a:endParaRPr lang="en-US" altLang="en-US" sz="24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62000" y="1600200"/>
            <a:ext cx="4495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, Rút gọn biểu thức 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b, Tìm x sao cho B có giá trị</a:t>
            </a:r>
            <a:r>
              <a:rPr lang="en-US" altLang="en-US" sz="24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là 16.</a:t>
            </a:r>
            <a:r>
              <a:rPr lang="en-US" altLang="en-US" sz="24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524000" y="1143000"/>
          <a:ext cx="4953000" cy="457200"/>
        </p:xfrm>
        <a:graphic>
          <a:graphicData uri="http://schemas.openxmlformats.org/presentationml/2006/ole">
            <p:oleObj spid="_x0000_s14338" name="Equation" r:id="rId3" imgW="2654300" imgH="228600" progId="">
              <p:embed/>
            </p:oleObj>
          </a:graphicData>
        </a:graphic>
      </p:graphicFrame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038600" y="25908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u="sng">
                <a:solidFill>
                  <a:srgbClr val="FF0000"/>
                </a:solidFill>
                <a:latin typeface="Times New Roman" pitchFamily="18" charset="0"/>
              </a:rPr>
              <a:t>Giải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838200" y="2971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a. Rút gọn biểu thức</a:t>
            </a:r>
            <a:r>
              <a:rPr lang="en-US" altLang="en-US" sz="2000">
                <a:solidFill>
                  <a:srgbClr val="FF0066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3276600" y="3581400"/>
          <a:ext cx="5143500" cy="482600"/>
        </p:xfrm>
        <a:graphic>
          <a:graphicData uri="http://schemas.openxmlformats.org/presentationml/2006/ole">
            <p:oleObj spid="_x0000_s14339" name="Equation" r:id="rId4" imgW="2755900" imgH="241300" progId="">
              <p:embed/>
            </p:oleObj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3200400" y="3048000"/>
          <a:ext cx="4953000" cy="457200"/>
        </p:xfrm>
        <a:graphic>
          <a:graphicData uri="http://schemas.openxmlformats.org/presentationml/2006/ole">
            <p:oleObj spid="_x0000_s14340" name="Equation" r:id="rId5" imgW="2654300" imgH="228600" progId="">
              <p:embed/>
            </p:oleObj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3276600" y="4038600"/>
          <a:ext cx="4456113" cy="431800"/>
        </p:xfrm>
        <a:graphic>
          <a:graphicData uri="http://schemas.openxmlformats.org/presentationml/2006/ole">
            <p:oleObj spid="_x0000_s14341" name="Equation" r:id="rId6" imgW="2387600" imgH="215900" progId="">
              <p:embed/>
            </p:oleObj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3276600" y="4419600"/>
          <a:ext cx="1185863" cy="431800"/>
        </p:xfrm>
        <a:graphic>
          <a:graphicData uri="http://schemas.openxmlformats.org/presentationml/2006/ole">
            <p:oleObj spid="_x0000_s14342" name="Equation" r:id="rId7" imgW="634449" imgH="215713" progId="">
              <p:embed/>
            </p:oleObj>
          </a:graphicData>
        </a:graphic>
      </p:graphicFrame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705600" y="1143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66"/>
                </a:solidFill>
                <a:latin typeface="Times New Roman" pitchFamily="18" charset="0"/>
              </a:rPr>
              <a:t>Với </a:t>
            </a: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x</a:t>
            </a:r>
            <a:r>
              <a:rPr lang="en-US" altLang="en-US" sz="24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≥-1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572000" y="4419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66"/>
                </a:solidFill>
                <a:latin typeface="Times New Roman" pitchFamily="18" charset="0"/>
              </a:rPr>
              <a:t>Với </a:t>
            </a: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x</a:t>
            </a:r>
            <a:r>
              <a:rPr lang="en-US" altLang="en-US" sz="24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≥-1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762000" y="4876800"/>
            <a:ext cx="377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b, Tìm x sao cho B có giá trị là 16.</a:t>
            </a:r>
            <a:r>
              <a:rPr lang="en-US" altLang="en-US" sz="2000">
                <a:solidFill>
                  <a:srgbClr val="FF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724400" y="48768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66"/>
                </a:solidFill>
                <a:latin typeface="Times New Roman" pitchFamily="18" charset="0"/>
              </a:rPr>
              <a:t>B=16 với x ≥-1</a:t>
            </a:r>
          </a:p>
        </p:txBody>
      </p:sp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4572000" y="5181600"/>
          <a:ext cx="3840163" cy="863600"/>
        </p:xfrm>
        <a:graphic>
          <a:graphicData uri="http://schemas.openxmlformats.org/presentationml/2006/ole">
            <p:oleObj spid="_x0000_s14343" name="Equation" r:id="rId8" imgW="2057400" imgH="431800" progId="">
              <p:embed/>
            </p:oleObj>
          </a:graphicData>
        </a:graphic>
      </p:graphicFrame>
      <p:graphicFrame>
        <p:nvGraphicFramePr>
          <p:cNvPr id="35859" name="Object 19"/>
          <p:cNvGraphicFramePr>
            <a:graphicFrameLocks noChangeAspect="1"/>
          </p:cNvGraphicFramePr>
          <p:nvPr/>
        </p:nvGraphicFramePr>
        <p:xfrm>
          <a:off x="4572000" y="5638800"/>
          <a:ext cx="2527300" cy="304800"/>
        </p:xfrm>
        <a:graphic>
          <a:graphicData uri="http://schemas.openxmlformats.org/presentationml/2006/ole">
            <p:oleObj spid="_x0000_s14344" name="Equation" r:id="rId9" imgW="1828800" imgH="190500" progId="">
              <p:embed/>
            </p:oleObj>
          </a:graphicData>
        </a:graphic>
      </p:graphicFrame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3581400" y="59436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66"/>
                </a:solidFill>
                <a:latin typeface="Times New Roman" pitchFamily="18" charset="0"/>
              </a:rPr>
              <a:t>x=15,(Tm điều kiện xác định). Nên x=15 thì B=16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8" grpId="0"/>
      <p:bldP spid="35849" grpId="0"/>
      <p:bldP spid="35854" grpId="0"/>
      <p:bldP spid="35855" grpId="0"/>
      <p:bldP spid="35856" grpId="0"/>
      <p:bldP spid="35857" grpId="0"/>
      <p:bldP spid="358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52510"/>
            <a:ext cx="8229600" cy="1143000"/>
          </a:xfrm>
        </p:spPr>
        <p:txBody>
          <a:bodyPr/>
          <a:lstStyle/>
          <a:p>
            <a:pPr algn="l"/>
            <a:r>
              <a:rPr lang="en-US" alt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 1: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smtClean="0">
                <a:latin typeface=".VnTime" pitchFamily="34" charset="0"/>
              </a:rPr>
              <a:t>                                             </a:t>
            </a:r>
            <a:r>
              <a:rPr lang="en-US" sz="2800" dirty="0" err="1" smtClean="0">
                <a:latin typeface=".VnTime" pitchFamily="34" charset="0"/>
              </a:rPr>
              <a:t>víi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>
                <a:latin typeface=".VnTime" pitchFamily="34" charset="0"/>
              </a:rPr>
              <a:t>a &gt; 0 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8014561"/>
              </p:ext>
            </p:extLst>
          </p:nvPr>
        </p:nvGraphicFramePr>
        <p:xfrm>
          <a:off x="1130300" y="3284538"/>
          <a:ext cx="4598988" cy="590550"/>
        </p:xfrm>
        <a:graphic>
          <a:graphicData uri="http://schemas.openxmlformats.org/presentationml/2006/ole">
            <p:oleObj spid="_x0000_s2051" name="Equation" r:id="rId3" imgW="1879560" imgH="241200" progId="">
              <p:embed/>
            </p:oleObj>
          </a:graphicData>
        </a:graphic>
      </p:graphicFrame>
      <p:graphicFrame>
        <p:nvGraphicFramePr>
          <p:cNvPr id="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06331259"/>
              </p:ext>
            </p:extLst>
          </p:nvPr>
        </p:nvGraphicFramePr>
        <p:xfrm>
          <a:off x="1133475" y="4149725"/>
          <a:ext cx="4192588" cy="590550"/>
        </p:xfrm>
        <a:graphic>
          <a:graphicData uri="http://schemas.openxmlformats.org/presentationml/2006/ole">
            <p:oleObj spid="_x0000_s2052" name="Equation" r:id="rId4" imgW="1714320" imgH="241200" progId="">
              <p:embed/>
            </p:oleObj>
          </a:graphicData>
        </a:graphic>
      </p:graphicFrame>
      <p:sp>
        <p:nvSpPr>
          <p:cNvPr id="9" name="Text Box 49"/>
          <p:cNvSpPr txBox="1">
            <a:spLocks noChangeArrowheads="1"/>
          </p:cNvSpPr>
          <p:nvPr/>
        </p:nvSpPr>
        <p:spPr bwMode="auto">
          <a:xfrm>
            <a:off x="899592" y="152400"/>
            <a:ext cx="7010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 8: RÚT GỌN BIỂU THỨC CHỨA CĂN THỨC BẬC HAI</a:t>
            </a:r>
            <a:endParaRPr lang="en-US" sz="20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2051720" y="1849919"/>
            <a:ext cx="29523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002060"/>
                </a:solidFill>
                <a:cs typeface="Times New Roman" pitchFamily="18" charset="0"/>
              </a:rPr>
              <a:t>Giải</a:t>
            </a:r>
            <a:endParaRPr lang="en-US" sz="2000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8208673"/>
              </p:ext>
            </p:extLst>
          </p:nvPr>
        </p:nvGraphicFramePr>
        <p:xfrm>
          <a:off x="3205163" y="620713"/>
          <a:ext cx="3857625" cy="1098550"/>
        </p:xfrm>
        <a:graphic>
          <a:graphicData uri="http://schemas.openxmlformats.org/presentationml/2006/ole">
            <p:oleObj spid="_x0000_s2053" name="Equation" r:id="rId5" imgW="1562040" imgH="44424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4068599"/>
              </p:ext>
            </p:extLst>
          </p:nvPr>
        </p:nvGraphicFramePr>
        <p:xfrm>
          <a:off x="1125538" y="2249488"/>
          <a:ext cx="3859212" cy="1098550"/>
        </p:xfrm>
        <a:graphic>
          <a:graphicData uri="http://schemas.openxmlformats.org/presentationml/2006/ole">
            <p:oleObj spid="_x0000_s2054" name="Equation" r:id="rId6" imgW="1562040" imgH="4442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3706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42506308"/>
              </p:ext>
            </p:extLst>
          </p:nvPr>
        </p:nvGraphicFramePr>
        <p:xfrm>
          <a:off x="395536" y="764704"/>
          <a:ext cx="6958012" cy="893762"/>
        </p:xfrm>
        <a:graphic>
          <a:graphicData uri="http://schemas.openxmlformats.org/presentationml/2006/ole">
            <p:oleObj spid="_x0000_s3074" name="Equation" r:id="rId3" imgW="1828800" imgH="26640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08115306"/>
              </p:ext>
            </p:extLst>
          </p:nvPr>
        </p:nvGraphicFramePr>
        <p:xfrm>
          <a:off x="395288" y="1938338"/>
          <a:ext cx="7342187" cy="3657600"/>
        </p:xfrm>
        <a:graphic>
          <a:graphicData uri="http://schemas.openxmlformats.org/presentationml/2006/ole">
            <p:oleObj spid="_x0000_s3075" name="Equation" r:id="rId4" imgW="2108160" imgH="1041120" progId="">
              <p:embed/>
            </p:oleObj>
          </a:graphicData>
        </a:graphic>
      </p:graphicFrame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251520" y="260648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800" b="1" smtClean="0">
                <a:solidFill>
                  <a:srgbClr val="FF3300"/>
                </a:solidFill>
                <a:latin typeface="VNI-Times" pitchFamily="2" charset="0"/>
              </a:rPr>
              <a:t>?1 </a:t>
            </a:r>
            <a:r>
              <a:rPr lang="en-US" sz="2800" b="1" smtClean="0">
                <a:latin typeface="VNI-Times" pitchFamily="2" charset="0"/>
              </a:rPr>
              <a:t>Ruùt </a:t>
            </a:r>
            <a:r>
              <a:rPr lang="en-US" sz="2800" b="1">
                <a:latin typeface="VNI-Times" pitchFamily="2" charset="0"/>
              </a:rPr>
              <a:t>goïn bieåu thöùc với </a:t>
            </a:r>
            <a:br>
              <a:rPr lang="en-US" sz="2800" b="1">
                <a:latin typeface="VNI-Times" pitchFamily="2" charset="0"/>
              </a:rPr>
            </a:br>
            <a:endParaRPr lang="en-US" sz="2800" b="1">
              <a:latin typeface="VNI-Times" pitchFamily="2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4836705"/>
              </p:ext>
            </p:extLst>
          </p:nvPr>
        </p:nvGraphicFramePr>
        <p:xfrm>
          <a:off x="4427984" y="201638"/>
          <a:ext cx="762000" cy="457200"/>
        </p:xfrm>
        <a:graphic>
          <a:graphicData uri="http://schemas.openxmlformats.org/presentationml/2006/ole">
            <p:oleObj spid="_x0000_s3076" name="Equation" r:id="rId5" imgW="355138" imgH="17756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399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693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u="sng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</a:rPr>
              <a:t>VD 2: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</a:rPr>
              <a:t>Chứng</a:t>
            </a:r>
            <a:r>
              <a:rPr lang="en-US" sz="3200" b="1" dirty="0">
                <a:latin typeface="Times New Roman" pitchFamily="18" charset="0"/>
              </a:rPr>
              <a:t> minh </a:t>
            </a:r>
            <a:r>
              <a:rPr lang="vi-VN" sz="3200" b="1" dirty="0">
                <a:latin typeface="Times New Roman" pitchFamily="18" charset="0"/>
              </a:rPr>
              <a:t>đ</a:t>
            </a:r>
            <a:r>
              <a:rPr lang="en-US" sz="3200" b="1" dirty="0" err="1">
                <a:latin typeface="Times New Roman" pitchFamily="18" charset="0"/>
              </a:rPr>
              <a:t>ẳng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070100" y="1371600"/>
          <a:ext cx="5297488" cy="685800"/>
        </p:xfrm>
        <a:graphic>
          <a:graphicData uri="http://schemas.openxmlformats.org/presentationml/2006/ole">
            <p:oleObj spid="_x0000_s6146" name="Equation" r:id="rId3" imgW="2108200" imgH="241300" progId="">
              <p:embed/>
            </p:oleObj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2514600"/>
            <a:ext cx="838200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i="1" u="sng">
                <a:solidFill>
                  <a:srgbClr val="C00000"/>
                </a:solidFill>
                <a:latin typeface="Times New Roman" pitchFamily="18" charset="0"/>
              </a:rPr>
              <a:t>Giải.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Biến </a:t>
            </a:r>
            <a:r>
              <a:rPr lang="vi-VN" sz="2800">
                <a:latin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</a:rPr>
              <a:t>ổi vế trái ta có:</a:t>
            </a:r>
            <a:endParaRPr lang="en-US" sz="2400">
              <a:latin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</a:rPr>
              <a:t>                                                             </a:t>
            </a:r>
          </a:p>
          <a:p>
            <a:pPr eaLnBrk="1" hangingPunct="1"/>
            <a:endParaRPr lang="en-US" sz="2400">
              <a:latin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</a:rPr>
              <a:t> </a:t>
            </a:r>
          </a:p>
          <a:p>
            <a:pPr eaLnBrk="1" hangingPunct="1"/>
            <a:endParaRPr lang="en-US" sz="2400" i="1">
              <a:latin typeface="Times New Roman" pitchFamily="18" charset="0"/>
            </a:endParaRPr>
          </a:p>
        </p:txBody>
      </p:sp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1400175" y="3733800"/>
          <a:ext cx="2020888" cy="717550"/>
        </p:xfrm>
        <a:graphic>
          <a:graphicData uri="http://schemas.openxmlformats.org/presentationml/2006/ole">
            <p:oleObj spid="_x0000_s6147" name="Equation" r:id="rId4" imgW="710891" imgH="241195" progId="">
              <p:embed/>
            </p:oleObj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1368425" y="4343400"/>
          <a:ext cx="3065463" cy="1489075"/>
        </p:xfrm>
        <a:graphic>
          <a:graphicData uri="http://schemas.openxmlformats.org/presentationml/2006/ole">
            <p:oleObj spid="_x0000_s6148" name="Equation" r:id="rId5" imgW="1054100" imgH="482600" progId="">
              <p:embed/>
            </p:oleObj>
          </a:graphicData>
        </a:graphic>
      </p:graphicFrame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3429000" y="3630613"/>
          <a:ext cx="1444625" cy="911225"/>
        </p:xfrm>
        <a:graphic>
          <a:graphicData uri="http://schemas.openxmlformats.org/presentationml/2006/ole">
            <p:oleObj spid="_x0000_s6149" name="Equation" r:id="rId6" imgW="507780" imgH="342751" progId="">
              <p:embed/>
            </p:oleObj>
          </a:graphicData>
        </a:graphic>
      </p:graphicFrame>
      <p:sp>
        <p:nvSpPr>
          <p:cNvPr id="16" name="Arc 15"/>
          <p:cNvSpPr/>
          <p:nvPr/>
        </p:nvSpPr>
        <p:spPr>
          <a:xfrm rot="8542650">
            <a:off x="1582738" y="2373313"/>
            <a:ext cx="1254125" cy="1370012"/>
          </a:xfrm>
          <a:prstGeom prst="arc">
            <a:avLst>
              <a:gd name="adj1" fmla="val 15841842"/>
              <a:gd name="adj2" fmla="val 2115336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Arc 16"/>
          <p:cNvSpPr/>
          <p:nvPr/>
        </p:nvSpPr>
        <p:spPr>
          <a:xfrm rot="8542650">
            <a:off x="3706813" y="2438400"/>
            <a:ext cx="1196975" cy="1316038"/>
          </a:xfrm>
          <a:prstGeom prst="arc">
            <a:avLst>
              <a:gd name="adj1" fmla="val 15841842"/>
              <a:gd name="adj2" fmla="val 2115336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5800" y="3124200"/>
            <a:ext cx="1538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VT =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86075" y="533400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= VP( đpcm)</a:t>
            </a:r>
          </a:p>
        </p:txBody>
      </p:sp>
      <p:graphicFrame>
        <p:nvGraphicFramePr>
          <p:cNvPr id="6161" name="Object 2"/>
          <p:cNvGraphicFramePr>
            <a:graphicFrameLocks noChangeAspect="1"/>
          </p:cNvGraphicFramePr>
          <p:nvPr/>
        </p:nvGraphicFramePr>
        <p:xfrm>
          <a:off x="1600200" y="2955925"/>
          <a:ext cx="4276725" cy="685800"/>
        </p:xfrm>
        <a:graphic>
          <a:graphicData uri="http://schemas.openxmlformats.org/presentationml/2006/ole">
            <p:oleObj spid="_x0000_s6150" name="Equation" r:id="rId7" imgW="1701800" imgH="2413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77262547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0" y="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.VnTime" pitchFamily="34" charset="0"/>
              </a:rPr>
              <a:t>?</a:t>
            </a:r>
            <a:r>
              <a:rPr lang="en-US" altLang="en-US" b="1" smtClean="0">
                <a:solidFill>
                  <a:srgbClr val="FF0000"/>
                </a:solidFill>
                <a:latin typeface=".VnTime" pitchFamily="34" charset="0"/>
              </a:rPr>
              <a:t>2 </a:t>
            </a:r>
            <a:r>
              <a:rPr lang="en-US" altLang="en-US" b="1">
                <a:latin typeface=".VnTime" pitchFamily="34" charset="0"/>
              </a:rPr>
              <a:t>Chøng minh ®¼ng thøc: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62000" y="457200"/>
          <a:ext cx="7696200" cy="1143000"/>
        </p:xfrm>
        <a:graphic>
          <a:graphicData uri="http://schemas.openxmlformats.org/presentationml/2006/ole">
            <p:oleObj spid="_x0000_s7170" name="Equation" r:id="rId3" imgW="2844800" imgH="469900" progId="">
              <p:embed/>
            </p:oleObj>
          </a:graphicData>
        </a:graphic>
      </p:graphicFrame>
      <p:sp>
        <p:nvSpPr>
          <p:cNvPr id="4" name="Text Box 129"/>
          <p:cNvSpPr txBox="1">
            <a:spLocks noChangeArrowheads="1"/>
          </p:cNvSpPr>
          <p:nvPr/>
        </p:nvSpPr>
        <p:spPr bwMode="auto">
          <a:xfrm>
            <a:off x="4038600" y="12954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5" name="Text Box 129"/>
          <p:cNvSpPr txBox="1">
            <a:spLocks noChangeArrowheads="1"/>
          </p:cNvSpPr>
          <p:nvPr/>
        </p:nvSpPr>
        <p:spPr bwMode="auto">
          <a:xfrm>
            <a:off x="304800" y="1906588"/>
            <a:ext cx="106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VT=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295400" y="1539875"/>
          <a:ext cx="3429000" cy="1220788"/>
        </p:xfrm>
        <a:graphic>
          <a:graphicData uri="http://schemas.openxmlformats.org/presentationml/2006/ole">
            <p:oleObj spid="_x0000_s7171" name="Equation" r:id="rId4" imgW="1358310" imgH="571252" progId="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38200" y="2606675"/>
          <a:ext cx="6705600" cy="1317625"/>
        </p:xfrm>
        <a:graphic>
          <a:graphicData uri="http://schemas.openxmlformats.org/presentationml/2006/ole">
            <p:oleObj spid="_x0000_s7172" name="Equation" r:id="rId5" imgW="2692400" imgH="622300" progId="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838200" y="3813175"/>
          <a:ext cx="4724400" cy="773113"/>
        </p:xfrm>
        <a:graphic>
          <a:graphicData uri="http://schemas.openxmlformats.org/presentationml/2006/ole">
            <p:oleObj spid="_x0000_s7173" name="Equation" r:id="rId6" imgW="1879600" imgH="342900" progId="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838200" y="4498975"/>
          <a:ext cx="3962400" cy="781050"/>
        </p:xfrm>
        <a:graphic>
          <a:graphicData uri="http://schemas.openxmlformats.org/presentationml/2006/ole">
            <p:oleObj spid="_x0000_s7174" name="Equation" r:id="rId7" imgW="1562100" imgH="342900" progId="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838200" y="5121275"/>
          <a:ext cx="2133600" cy="771525"/>
        </p:xfrm>
        <a:graphic>
          <a:graphicData uri="http://schemas.openxmlformats.org/presentationml/2006/ole">
            <p:oleObj spid="_x0000_s7175" name="Equation" r:id="rId8" imgW="850531" imgH="342751" progId="">
              <p:embed/>
            </p:oleObj>
          </a:graphicData>
        </a:graphic>
      </p:graphicFrame>
      <p:sp>
        <p:nvSpPr>
          <p:cNvPr id="11" name="Text Box 129"/>
          <p:cNvSpPr txBox="1">
            <a:spLocks noChangeArrowheads="1"/>
          </p:cNvSpPr>
          <p:nvPr/>
        </p:nvSpPr>
        <p:spPr bwMode="auto">
          <a:xfrm>
            <a:off x="3048000" y="5273675"/>
            <a:ext cx="23160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VP (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05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530225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en-US" altLang="en-US" sz="2000" b="1">
                <a:solidFill>
                  <a:srgbClr val="DA124B"/>
                </a:solidFill>
                <a:latin typeface="Times New Roman" pitchFamily="18" charset="0"/>
              </a:rPr>
              <a:t>Ví dụ 3: Cho biểu thức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0" y="3681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4479925" y="3170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60" name="Rectangle 1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0" y="3681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3200400" y="409575"/>
          <a:ext cx="2984500" cy="688975"/>
        </p:xfrm>
        <a:graphic>
          <a:graphicData uri="http://schemas.openxmlformats.org/presentationml/2006/ole">
            <p:oleObj spid="_x0000_s16386" name="Equation" r:id="rId3" imgW="2311400" imgH="533400" progId="">
              <p:embed/>
            </p:oleObj>
          </a:graphicData>
        </a:graphic>
      </p:graphicFrame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248400" y="584200"/>
            <a:ext cx="1576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 a &gt; 0 và  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3429000" y="1071563"/>
            <a:ext cx="2814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>
              <a:tabLst>
                <a:tab pos="457200" algn="l"/>
              </a:tabLst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 Rút gọn biểu thức P;</a:t>
            </a:r>
            <a:endParaRPr lang="en-US" altLang="en-US" sz="1500">
              <a:solidFill>
                <a:srgbClr val="0000FF"/>
              </a:solidFill>
              <a:latin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 Tim giá trị của a để P &lt; 0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7696200" y="627063"/>
          <a:ext cx="609600" cy="327025"/>
        </p:xfrm>
        <a:graphic>
          <a:graphicData uri="http://schemas.openxmlformats.org/presentationml/2006/ole">
            <p:oleObj spid="_x0000_s16387" name="Equation" r:id="rId4" imgW="329914" imgH="177646" progId="Equation.3">
              <p:embed/>
            </p:oleObj>
          </a:graphicData>
        </a:graphic>
      </p:graphicFrame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663575" y="1447800"/>
            <a:ext cx="84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en-US" sz="2400" b="1" u="sng">
                <a:solidFill>
                  <a:srgbClr val="DA124B"/>
                </a:solidFill>
                <a:latin typeface="Times New Roman" pitchFamily="18" charset="0"/>
              </a:rPr>
              <a:t>Giải:</a:t>
            </a:r>
          </a:p>
        </p:txBody>
      </p:sp>
      <p:sp>
        <p:nvSpPr>
          <p:cNvPr id="616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sp>
        <p:nvSpPr>
          <p:cNvPr id="6169" name="Rectangle 26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990600" y="2209800"/>
          <a:ext cx="2895600" cy="666750"/>
        </p:xfrm>
        <a:graphic>
          <a:graphicData uri="http://schemas.openxmlformats.org/presentationml/2006/ole">
            <p:oleObj spid="_x0000_s16388" name="Equation" r:id="rId5" imgW="2311400" imgH="533400" progId="">
              <p:embed/>
            </p:oleObj>
          </a:graphicData>
        </a:graphic>
      </p:graphicFrame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914400" y="1819275"/>
            <a:ext cx="254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>
              <a:tabLst>
                <a:tab pos="457200" algn="l"/>
              </a:tabLst>
            </a:pPr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a) Rút gọn biểu thức P:</a:t>
            </a:r>
            <a:endParaRPr lang="en-US" altLang="en-US" sz="280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6172" name="Rectangle 29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1138238" y="2971800"/>
          <a:ext cx="1238250" cy="671513"/>
        </p:xfrm>
        <a:graphic>
          <a:graphicData uri="http://schemas.openxmlformats.org/presentationml/2006/ole">
            <p:oleObj spid="_x0000_s16389" name="Equation" r:id="rId6" imgW="990170" imgH="533169" progId="">
              <p:embed/>
            </p:oleObj>
          </a:graphicData>
        </a:graphic>
      </p:graphicFrame>
      <p:sp>
        <p:nvSpPr>
          <p:cNvPr id="6174" name="Rectangle 3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1195388" y="3810000"/>
          <a:ext cx="828675" cy="608013"/>
        </p:xfrm>
        <a:graphic>
          <a:graphicData uri="http://schemas.openxmlformats.org/presentationml/2006/ole">
            <p:oleObj spid="_x0000_s16390" name="Equation" r:id="rId7" imgW="660113" imgH="482391" progId="">
              <p:embed/>
            </p:oleObj>
          </a:graphicData>
        </a:graphic>
      </p:graphicFrame>
      <p:sp>
        <p:nvSpPr>
          <p:cNvPr id="6176" name="Rectangle 33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vi-VN" altLang="en-US">
              <a:latin typeface=".VnArial" pitchFamily="34" charset="0"/>
            </a:endParaRPr>
          </a:p>
        </p:txBody>
      </p:sp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1223963" y="4495800"/>
          <a:ext cx="1335087" cy="798513"/>
        </p:xfrm>
        <a:graphic>
          <a:graphicData uri="http://schemas.openxmlformats.org/presentationml/2006/ole">
            <p:oleObj spid="_x0000_s16391" name="Equation" r:id="rId8" imgW="1066337" imgH="634725" progId="">
              <p:embed/>
            </p:oleObj>
          </a:graphicData>
        </a:graphic>
      </p:graphicFrame>
      <p:graphicFrame>
        <p:nvGraphicFramePr>
          <p:cNvPr id="4131" name="Object 35"/>
          <p:cNvGraphicFramePr>
            <a:graphicFrameLocks noChangeAspect="1"/>
          </p:cNvGraphicFramePr>
          <p:nvPr/>
        </p:nvGraphicFramePr>
        <p:xfrm>
          <a:off x="1209675" y="5334000"/>
          <a:ext cx="1666875" cy="582613"/>
        </p:xfrm>
        <a:graphic>
          <a:graphicData uri="http://schemas.openxmlformats.org/presentationml/2006/ole">
            <p:oleObj spid="_x0000_s16392" name="Equation" r:id="rId9" imgW="1333500" imgH="469900" progId="">
              <p:embed/>
            </p:oleObj>
          </a:graphicData>
        </a:graphic>
      </p:graphicFrame>
      <p:graphicFrame>
        <p:nvGraphicFramePr>
          <p:cNvPr id="4132" name="Object 36"/>
          <p:cNvGraphicFramePr>
            <a:graphicFrameLocks noChangeAspect="1"/>
          </p:cNvGraphicFramePr>
          <p:nvPr/>
        </p:nvGraphicFramePr>
        <p:xfrm>
          <a:off x="1371600" y="5943600"/>
          <a:ext cx="725488" cy="522288"/>
        </p:xfrm>
        <a:graphic>
          <a:graphicData uri="http://schemas.openxmlformats.org/presentationml/2006/ole">
            <p:oleObj spid="_x0000_s16393" name="Equation" r:id="rId10" imgW="583947" imgH="418918" progId="">
              <p:embed/>
            </p:oleObj>
          </a:graphicData>
        </a:graphic>
      </p:graphicFrame>
      <p:graphicFrame>
        <p:nvGraphicFramePr>
          <p:cNvPr id="4133" name="Object 37"/>
          <p:cNvGraphicFramePr>
            <a:graphicFrameLocks noChangeAspect="1"/>
          </p:cNvGraphicFramePr>
          <p:nvPr/>
        </p:nvGraphicFramePr>
        <p:xfrm>
          <a:off x="3276600" y="6096000"/>
          <a:ext cx="422275" cy="228600"/>
        </p:xfrm>
        <a:graphic>
          <a:graphicData uri="http://schemas.openxmlformats.org/presentationml/2006/ole">
            <p:oleObj spid="_x0000_s16394" name="Equation" r:id="rId11" imgW="329914" imgH="177646" progId="">
              <p:embed/>
            </p:oleObj>
          </a:graphicData>
        </a:graphic>
      </p:graphicFrame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838200" y="6019800"/>
            <a:ext cx="525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Vậy 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2133600" y="6019800"/>
            <a:ext cx="1252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với  a &gt; 0 và  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4953000" y="1828800"/>
            <a:ext cx="297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>
              <a:tabLst>
                <a:tab pos="457200" algn="l"/>
              </a:tabLst>
            </a:pPr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b)Tim giá trị của a để P &lt; 0</a:t>
            </a: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4953000" y="2971800"/>
            <a:ext cx="1987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Do  a &gt; 0 và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en-US">
              <a:latin typeface="Times New Roman" pitchFamily="18" charset="0"/>
            </a:endParaRPr>
          </a:p>
        </p:txBody>
      </p:sp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6411913" y="2981325"/>
          <a:ext cx="609600" cy="330200"/>
        </p:xfrm>
        <a:graphic>
          <a:graphicData uri="http://schemas.openxmlformats.org/presentationml/2006/ole">
            <p:oleObj spid="_x0000_s16395" name="Equation" r:id="rId12" imgW="329914" imgH="177646" progId="">
              <p:embed/>
            </p:oleObj>
          </a:graphicData>
        </a:graphic>
      </p:graphicFrame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6978650" y="2987675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en-US">
                <a:latin typeface="Times New Roman" pitchFamily="18" charset="0"/>
              </a:rPr>
              <a:t>nên</a:t>
            </a:r>
          </a:p>
        </p:txBody>
      </p:sp>
      <p:graphicFrame>
        <p:nvGraphicFramePr>
          <p:cNvPr id="4141" name="Object 45"/>
          <p:cNvGraphicFramePr>
            <a:graphicFrameLocks noChangeAspect="1"/>
          </p:cNvGraphicFramePr>
          <p:nvPr/>
        </p:nvGraphicFramePr>
        <p:xfrm>
          <a:off x="5091113" y="3529013"/>
          <a:ext cx="3505200" cy="714375"/>
        </p:xfrm>
        <a:graphic>
          <a:graphicData uri="http://schemas.openxmlformats.org/presentationml/2006/ole">
            <p:oleObj spid="_x0000_s16396" name="Equation" r:id="rId13" imgW="2044700" imgH="419100" progId="">
              <p:embed/>
            </p:oleObj>
          </a:graphicData>
        </a:graphic>
      </p:graphicFrame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5089525" y="4500563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en-US" sz="200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Vậy khi a &gt; 1 </a:t>
            </a:r>
            <a:r>
              <a:rPr lang="en-US" altLang="en-US" sz="240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altLang="en-US" sz="140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>
              <a:solidFill>
                <a:srgbClr val="FF3399"/>
              </a:solidFill>
              <a:latin typeface="Times New Roman" pitchFamily="18" charset="0"/>
            </a:endParaRPr>
          </a:p>
        </p:txBody>
      </p:sp>
      <p:graphicFrame>
        <p:nvGraphicFramePr>
          <p:cNvPr id="4143" name="Object 47"/>
          <p:cNvGraphicFramePr>
            <a:graphicFrameLocks noChangeAspect="1"/>
          </p:cNvGraphicFramePr>
          <p:nvPr/>
        </p:nvGraphicFramePr>
        <p:xfrm>
          <a:off x="7162800" y="4429125"/>
          <a:ext cx="1447800" cy="752475"/>
        </p:xfrm>
        <a:graphic>
          <a:graphicData uri="http://schemas.openxmlformats.org/presentationml/2006/ole">
            <p:oleObj spid="_x0000_s16397" name="Equation" r:id="rId14" imgW="812447" imgH="418918" progId="">
              <p:embed/>
            </p:oleObj>
          </a:graphicData>
        </a:graphic>
      </p:graphicFrame>
      <p:sp>
        <p:nvSpPr>
          <p:cNvPr id="6190" name="Rectangle 48"/>
          <p:cNvSpPr>
            <a:spLocks noChangeArrowheads="1"/>
          </p:cNvSpPr>
          <p:nvPr/>
        </p:nvSpPr>
        <p:spPr bwMode="auto">
          <a:xfrm>
            <a:off x="4570413" y="3508375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152400" y="-4445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endParaRPr lang="en-US" altLang="en-US" sz="2400" u="sng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146" name="Object 50"/>
          <p:cNvGraphicFramePr>
            <a:graphicFrameLocks noChangeAspect="1"/>
          </p:cNvGraphicFramePr>
          <p:nvPr/>
        </p:nvGraphicFramePr>
        <p:xfrm>
          <a:off x="2384425" y="2895600"/>
          <a:ext cx="1697038" cy="798513"/>
        </p:xfrm>
        <a:graphic>
          <a:graphicData uri="http://schemas.openxmlformats.org/presentationml/2006/ole">
            <p:oleObj spid="_x0000_s16398" name="Equation" r:id="rId15" imgW="1358310" imgH="634725" progId="">
              <p:embed/>
            </p:oleObj>
          </a:graphicData>
        </a:graphic>
      </p:graphicFrame>
      <p:graphicFrame>
        <p:nvGraphicFramePr>
          <p:cNvPr id="4147" name="Object 51"/>
          <p:cNvGraphicFramePr>
            <a:graphicFrameLocks noChangeAspect="1"/>
          </p:cNvGraphicFramePr>
          <p:nvPr/>
        </p:nvGraphicFramePr>
        <p:xfrm>
          <a:off x="2014538" y="3810000"/>
          <a:ext cx="1989137" cy="544513"/>
        </p:xfrm>
        <a:graphic>
          <a:graphicData uri="http://schemas.openxmlformats.org/presentationml/2006/ole">
            <p:oleObj spid="_x0000_s16399" name="Equation" r:id="rId16" imgW="1587500" imgH="431800" progId="">
              <p:embed/>
            </p:oleObj>
          </a:graphicData>
        </a:graphic>
      </p:graphicFrame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4572000" y="18288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6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3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6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17" grpId="0"/>
      <p:bldP spid="4118" grpId="0"/>
      <p:bldP spid="4120" grpId="0"/>
      <p:bldP spid="4124" grpId="0"/>
      <p:bldP spid="4134" grpId="0"/>
      <p:bldP spid="4135" grpId="0"/>
      <p:bldP spid="4136" grpId="0"/>
      <p:bldP spid="4137" grpId="0"/>
      <p:bldP spid="4139" grpId="0"/>
      <p:bldP spid="4142" grpId="0"/>
      <p:bldP spid="4145" grpId="0"/>
      <p:bldP spid="41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500034" y="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C00000"/>
                </a:solidFill>
                <a:latin typeface=".VnTime" pitchFamily="34" charset="0"/>
              </a:rPr>
              <a:t>    </a:t>
            </a:r>
            <a:r>
              <a:rPr lang="en-US" altLang="en-US" dirty="0" err="1" smtClean="0">
                <a:latin typeface=".VnTime" pitchFamily="34" charset="0"/>
              </a:rPr>
              <a:t>Rót</a:t>
            </a:r>
            <a:r>
              <a:rPr lang="en-US" altLang="en-US" dirty="0" smtClean="0">
                <a:latin typeface=".VnTime" pitchFamily="34" charset="0"/>
              </a:rPr>
              <a:t> </a:t>
            </a:r>
            <a:r>
              <a:rPr lang="en-US" altLang="en-US" dirty="0" err="1">
                <a:latin typeface=".VnTime" pitchFamily="34" charset="0"/>
              </a:rPr>
              <a:t>gän</a:t>
            </a:r>
            <a:r>
              <a:rPr lang="en-US" altLang="en-US" dirty="0">
                <a:latin typeface=".VnTime" pitchFamily="34" charset="0"/>
              </a:rPr>
              <a:t> </a:t>
            </a:r>
            <a:r>
              <a:rPr lang="en-US" altLang="en-US" dirty="0" err="1">
                <a:latin typeface=".VnTime" pitchFamily="34" charset="0"/>
              </a:rPr>
              <a:t>c¸c</a:t>
            </a:r>
            <a:r>
              <a:rPr lang="en-US" altLang="en-US" dirty="0">
                <a:latin typeface=".VnTime" pitchFamily="34" charset="0"/>
              </a:rPr>
              <a:t> </a:t>
            </a:r>
            <a:r>
              <a:rPr lang="en-US" altLang="en-US" dirty="0" err="1">
                <a:latin typeface=".VnTime" pitchFamily="34" charset="0"/>
              </a:rPr>
              <a:t>biÓu</a:t>
            </a:r>
            <a:r>
              <a:rPr lang="en-US" altLang="en-US" dirty="0">
                <a:latin typeface=".VnTime" pitchFamily="34" charset="0"/>
              </a:rPr>
              <a:t> </a:t>
            </a:r>
            <a:r>
              <a:rPr lang="en-US" altLang="en-US" dirty="0" err="1">
                <a:latin typeface=".VnTime" pitchFamily="34" charset="0"/>
              </a:rPr>
              <a:t>thøc</a:t>
            </a:r>
            <a:r>
              <a:rPr lang="en-US" altLang="en-US" dirty="0">
                <a:latin typeface=".VnTime" pitchFamily="34" charset="0"/>
              </a:rPr>
              <a:t> </a:t>
            </a:r>
            <a:r>
              <a:rPr lang="en-US" altLang="en-US" dirty="0" err="1">
                <a:latin typeface=".VnTime" pitchFamily="34" charset="0"/>
              </a:rPr>
              <a:t>sau</a:t>
            </a:r>
            <a:r>
              <a:rPr lang="en-US" altLang="en-US" dirty="0">
                <a:latin typeface=".VnTime" pitchFamily="34" charset="0"/>
              </a:rPr>
              <a:t>:</a:t>
            </a:r>
          </a:p>
        </p:txBody>
      </p:sp>
      <p:graphicFrame>
        <p:nvGraphicFramePr>
          <p:cNvPr id="983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610835"/>
              </p:ext>
            </p:extLst>
          </p:nvPr>
        </p:nvGraphicFramePr>
        <p:xfrm>
          <a:off x="609600" y="457200"/>
          <a:ext cx="7620000" cy="1349375"/>
        </p:xfrm>
        <a:graphic>
          <a:graphicData uri="http://schemas.openxmlformats.org/presentationml/2006/ole">
            <p:oleObj spid="_x0000_s10242" name="Equation" r:id="rId3" imgW="2654300" imgH="469900" progId="">
              <p:embed/>
            </p:oleObj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228600" y="2362200"/>
          <a:ext cx="1981200" cy="1044575"/>
        </p:xfrm>
        <a:graphic>
          <a:graphicData uri="http://schemas.openxmlformats.org/presentationml/2006/ole">
            <p:oleObj spid="_x0000_s10243" name="Equation" r:id="rId4" imgW="672808" imgH="469696" progId="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886200" y="17526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85800" y="4876800"/>
          <a:ext cx="3228975" cy="1109663"/>
        </p:xfrm>
        <a:graphic>
          <a:graphicData uri="http://schemas.openxmlformats.org/presentationml/2006/ole">
            <p:oleObj spid="_x0000_s10244" name="Equation" r:id="rId5" imgW="1218671" imgH="545863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85800" y="6019800"/>
          <a:ext cx="1479550" cy="557213"/>
        </p:xfrm>
        <a:graphic>
          <a:graphicData uri="http://schemas.openxmlformats.org/presentationml/2006/ole">
            <p:oleObj spid="_x0000_s10245" name="Equation" r:id="rId6" imgW="558558" imgH="241195" progId="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181600" y="2209800"/>
          <a:ext cx="1689100" cy="1089025"/>
        </p:xfrm>
        <a:graphic>
          <a:graphicData uri="http://schemas.openxmlformats.org/presentationml/2006/ole">
            <p:oleObj spid="_x0000_s10246" name="Equation" r:id="rId7" imgW="748975" imgH="482391" progId="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380038" y="4572000"/>
          <a:ext cx="3763962" cy="1219200"/>
        </p:xfrm>
        <a:graphic>
          <a:graphicData uri="http://schemas.openxmlformats.org/presentationml/2006/ole">
            <p:oleObj spid="_x0000_s10247" name="Equation" r:id="rId8" imgW="1459866" imgH="545863" progId="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410200" y="5791200"/>
          <a:ext cx="1776413" cy="609600"/>
        </p:xfrm>
        <a:graphic>
          <a:graphicData uri="http://schemas.openxmlformats.org/presentationml/2006/ole">
            <p:oleObj spid="_x0000_s10248" name="Equation" r:id="rId9" imgW="787400" imgH="241300" progId="">
              <p:embed/>
            </p:oleObj>
          </a:graphicData>
        </a:graphic>
      </p:graphicFrame>
      <p:graphicFrame>
        <p:nvGraphicFramePr>
          <p:cNvPr id="98323" name="Object 19"/>
          <p:cNvGraphicFramePr>
            <a:graphicFrameLocks noChangeAspect="1"/>
          </p:cNvGraphicFramePr>
          <p:nvPr/>
        </p:nvGraphicFramePr>
        <p:xfrm>
          <a:off x="685800" y="3581400"/>
          <a:ext cx="1651000" cy="1143000"/>
        </p:xfrm>
        <a:graphic>
          <a:graphicData uri="http://schemas.openxmlformats.org/presentationml/2006/ole">
            <p:oleObj spid="_x0000_s10249" name="Equation" r:id="rId10" imgW="825500" imgH="571500" progId="">
              <p:embed/>
            </p:oleObj>
          </a:graphicData>
        </a:graphic>
      </p:graphicFrame>
      <p:graphicFrame>
        <p:nvGraphicFramePr>
          <p:cNvPr id="98324" name="Object 20"/>
          <p:cNvGraphicFramePr>
            <a:graphicFrameLocks noChangeAspect="1"/>
          </p:cNvGraphicFramePr>
          <p:nvPr/>
        </p:nvGraphicFramePr>
        <p:xfrm>
          <a:off x="5410200" y="3300413"/>
          <a:ext cx="1752600" cy="1212850"/>
        </p:xfrm>
        <a:graphic>
          <a:graphicData uri="http://schemas.openxmlformats.org/presentationml/2006/ole">
            <p:oleObj spid="_x0000_s10250" name="Equation" r:id="rId11" imgW="825500" imgH="571500" progId="">
              <p:embed/>
            </p:oleObj>
          </a:graphicData>
        </a:graphic>
      </p:graphicFrame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rot="5400000">
            <a:off x="2247900" y="4684713"/>
            <a:ext cx="4344987" cy="1588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5181600" y="116632"/>
            <a:ext cx="4076700" cy="6788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u="sng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04800" y="71414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66"/>
                </a:solidFill>
                <a:latin typeface="Times New Roman" pitchFamily="18" charset="0"/>
              </a:rPr>
              <a:t>?3</a:t>
            </a:r>
          </a:p>
        </p:txBody>
      </p:sp>
    </p:spTree>
    <p:extLst>
      <p:ext uri="{BB962C8B-B14F-4D97-AF65-F5344CB8AC3E}">
        <p14:creationId xmlns:p14="http://schemas.microsoft.com/office/powerpoint/2010/main" xmlns="" val="59840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/>
      <p:bldP spid="14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685800" y="1066800"/>
          <a:ext cx="3221038" cy="962025"/>
        </p:xfrm>
        <a:graphic>
          <a:graphicData uri="http://schemas.openxmlformats.org/presentationml/2006/ole">
            <p:oleObj spid="_x0000_s13314" name="Equation" r:id="rId3" imgW="1511300" imgH="482600" progId="">
              <p:embed/>
            </p:oleObj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00200" y="2057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000" i="1">
                <a:solidFill>
                  <a:srgbClr val="C00000"/>
                </a:solidFill>
                <a:cs typeface="Arial" charset="0"/>
              </a:rPr>
              <a:t>(x &gt; 0, y &gt; 0, y ≠ 1)</a:t>
            </a:r>
            <a:endParaRPr lang="en-US" altLang="en-US" sz="2000" i="1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825500" y="3098800"/>
          <a:ext cx="2246313" cy="936625"/>
        </p:xfrm>
        <a:graphic>
          <a:graphicData uri="http://schemas.openxmlformats.org/presentationml/2006/ole">
            <p:oleObj spid="_x0000_s13315" name="Equation" r:id="rId4" imgW="1054100" imgH="469900" progId="">
              <p:embed/>
            </p:oleObj>
          </a:graphicData>
        </a:graphic>
      </p:graphicFrame>
      <p:graphicFrame>
        <p:nvGraphicFramePr>
          <p:cNvPr id="57362" name="Object 18"/>
          <p:cNvGraphicFramePr>
            <a:graphicFrameLocks noChangeAspect="1"/>
          </p:cNvGraphicFramePr>
          <p:nvPr/>
        </p:nvGraphicFramePr>
        <p:xfrm>
          <a:off x="811213" y="3937000"/>
          <a:ext cx="2057400" cy="936625"/>
        </p:xfrm>
        <a:graphic>
          <a:graphicData uri="http://schemas.openxmlformats.org/presentationml/2006/ole">
            <p:oleObj spid="_x0000_s13316" name="Equation" r:id="rId5" imgW="965200" imgH="469900" progId="">
              <p:embed/>
            </p:oleObj>
          </a:graphicData>
        </a:graphic>
      </p:graphicFrame>
      <p:graphicFrame>
        <p:nvGraphicFramePr>
          <p:cNvPr id="57363" name="Object 19"/>
          <p:cNvGraphicFramePr>
            <a:graphicFrameLocks noChangeAspect="1"/>
          </p:cNvGraphicFramePr>
          <p:nvPr/>
        </p:nvGraphicFramePr>
        <p:xfrm>
          <a:off x="762000" y="4800600"/>
          <a:ext cx="2435225" cy="911225"/>
        </p:xfrm>
        <a:graphic>
          <a:graphicData uri="http://schemas.openxmlformats.org/presentationml/2006/ole">
            <p:oleObj spid="_x0000_s13317" name="Equation" r:id="rId6" imgW="1143000" imgH="457200" progId="">
              <p:embed/>
            </p:oleObj>
          </a:graphicData>
        </a:graphic>
      </p:graphicFrame>
      <p:graphicFrame>
        <p:nvGraphicFramePr>
          <p:cNvPr id="57364" name="Object 20"/>
          <p:cNvGraphicFramePr>
            <a:graphicFrameLocks noChangeAspect="1"/>
          </p:cNvGraphicFramePr>
          <p:nvPr/>
        </p:nvGraphicFramePr>
        <p:xfrm>
          <a:off x="762000" y="5715000"/>
          <a:ext cx="2462213" cy="962025"/>
        </p:xfrm>
        <a:graphic>
          <a:graphicData uri="http://schemas.openxmlformats.org/presentationml/2006/ole">
            <p:oleObj spid="_x0000_s13318" name="Equation" r:id="rId7" imgW="1155700" imgH="482600" progId="">
              <p:embed/>
            </p:oleObj>
          </a:graphicData>
        </a:graphic>
      </p:graphicFrame>
      <p:graphicFrame>
        <p:nvGraphicFramePr>
          <p:cNvPr id="28" name="Object 21"/>
          <p:cNvGraphicFramePr>
            <a:graphicFrameLocks noChangeAspect="1"/>
          </p:cNvGraphicFramePr>
          <p:nvPr/>
        </p:nvGraphicFramePr>
        <p:xfrm>
          <a:off x="5029200" y="1219200"/>
          <a:ext cx="3517900" cy="784225"/>
        </p:xfrm>
        <a:graphic>
          <a:graphicData uri="http://schemas.openxmlformats.org/presentationml/2006/ole">
            <p:oleObj spid="_x0000_s13319" name="Equation" r:id="rId8" imgW="1651000" imgH="393700" progId="">
              <p:embed/>
            </p:oleObj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400800" y="2057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000" i="1">
                <a:solidFill>
                  <a:srgbClr val="C00000"/>
                </a:solidFill>
                <a:cs typeface="Arial" charset="0"/>
              </a:rPr>
              <a:t>(a ≥ 0)</a:t>
            </a:r>
            <a:endParaRPr lang="en-US" altLang="en-US" sz="2000" i="1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30" name="Object 22"/>
          <p:cNvGraphicFramePr>
            <a:graphicFrameLocks noChangeAspect="1"/>
          </p:cNvGraphicFramePr>
          <p:nvPr/>
        </p:nvGraphicFramePr>
        <p:xfrm>
          <a:off x="5270500" y="3168650"/>
          <a:ext cx="2409825" cy="785813"/>
        </p:xfrm>
        <a:graphic>
          <a:graphicData uri="http://schemas.openxmlformats.org/presentationml/2006/ole">
            <p:oleObj spid="_x0000_s13320" name="Equation" r:id="rId9" imgW="1129810" imgH="393529" progId="">
              <p:embed/>
            </p:oleObj>
          </a:graphicData>
        </a:graphic>
      </p:graphicFrame>
      <p:graphicFrame>
        <p:nvGraphicFramePr>
          <p:cNvPr id="31" name="Object 23"/>
          <p:cNvGraphicFramePr>
            <a:graphicFrameLocks noChangeAspect="1"/>
          </p:cNvGraphicFramePr>
          <p:nvPr/>
        </p:nvGraphicFramePr>
        <p:xfrm>
          <a:off x="5284788" y="4008438"/>
          <a:ext cx="2409825" cy="784225"/>
        </p:xfrm>
        <a:graphic>
          <a:graphicData uri="http://schemas.openxmlformats.org/presentationml/2006/ole">
            <p:oleObj spid="_x0000_s13321" name="Equation" r:id="rId10" imgW="1129810" imgH="393529" progId="">
              <p:embed/>
            </p:oleObj>
          </a:graphicData>
        </a:graphic>
      </p:graphicFrame>
      <p:graphicFrame>
        <p:nvGraphicFramePr>
          <p:cNvPr id="32" name="Object 24"/>
          <p:cNvGraphicFramePr>
            <a:graphicFrameLocks noChangeAspect="1"/>
          </p:cNvGraphicFramePr>
          <p:nvPr/>
        </p:nvGraphicFramePr>
        <p:xfrm>
          <a:off x="5380038" y="5027613"/>
          <a:ext cx="2001837" cy="481012"/>
        </p:xfrm>
        <a:graphic>
          <a:graphicData uri="http://schemas.openxmlformats.org/presentationml/2006/ole">
            <p:oleObj spid="_x0000_s13322" name="Equation" r:id="rId11" imgW="939392" imgH="241195" progId="">
              <p:embed/>
            </p:oleObj>
          </a:graphicData>
        </a:graphic>
      </p:graphicFrame>
      <p:graphicFrame>
        <p:nvGraphicFramePr>
          <p:cNvPr id="57369" name="Object 25"/>
          <p:cNvGraphicFramePr>
            <a:graphicFrameLocks noChangeAspect="1"/>
          </p:cNvGraphicFramePr>
          <p:nvPr/>
        </p:nvGraphicFramePr>
        <p:xfrm>
          <a:off x="5181600" y="5715000"/>
          <a:ext cx="2327275" cy="784225"/>
        </p:xfrm>
        <a:graphic>
          <a:graphicData uri="http://schemas.openxmlformats.org/presentationml/2006/ole">
            <p:oleObj spid="_x0000_s13323" name="Equation" r:id="rId12" imgW="1091726" imgH="393529" progId="">
              <p:embed/>
            </p:oleObj>
          </a:graphicData>
        </a:graphic>
      </p:graphicFrame>
      <p:sp>
        <p:nvSpPr>
          <p:cNvPr id="34" name="Oval 33"/>
          <p:cNvSpPr/>
          <p:nvPr/>
        </p:nvSpPr>
        <p:spPr>
          <a:xfrm>
            <a:off x="685800" y="41148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105400" y="49530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1600201" y="3962400"/>
            <a:ext cx="5791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304800" y="685800"/>
            <a:ext cx="403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u="sng" dirty="0" err="1">
                <a:latin typeface="Times New Roman" pitchFamily="18" charset="0"/>
              </a:rPr>
              <a:t>Bài</a:t>
            </a:r>
            <a:r>
              <a:rPr lang="en-US" altLang="en-US" sz="2400" u="sng" dirty="0">
                <a:latin typeface="Times New Roman" pitchFamily="18" charset="0"/>
              </a:rPr>
              <a:t> </a:t>
            </a:r>
            <a:r>
              <a:rPr lang="en-US" altLang="en-US" sz="2400" u="sng" dirty="0" smtClean="0">
                <a:latin typeface="Times New Roman" pitchFamily="18" charset="0"/>
              </a:rPr>
              <a:t>1</a:t>
            </a:r>
            <a:r>
              <a:rPr lang="en-US" altLang="en-US" sz="2400" dirty="0" smtClean="0">
                <a:latin typeface="Times New Roman" pitchFamily="18" charset="0"/>
              </a:rPr>
              <a:t>: </a:t>
            </a:r>
            <a:r>
              <a:rPr lang="en-US" altLang="en-US" sz="2400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</a:rPr>
              <a:t>Cho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</a:rPr>
              <a:t>biểu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</a:rPr>
              <a:t>thức</a:t>
            </a:r>
            <a:endParaRPr lang="en-US" altLang="en-US" sz="2400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381000" y="25146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en-US" sz="2400">
                <a:latin typeface="Times New Roman" pitchFamily="18" charset="0"/>
              </a:rPr>
              <a:t>Rút gọn biểu thức ta được kết </a:t>
            </a:r>
          </a:p>
          <a:p>
            <a:pPr eaLnBrk="1" hangingPunct="1"/>
            <a:r>
              <a:rPr lang="en-US" altLang="en-US" sz="2400">
                <a:latin typeface="Times New Roman" pitchFamily="18" charset="0"/>
              </a:rPr>
              <a:t>quả là:</a:t>
            </a:r>
            <a:endParaRPr lang="en-US" altLang="en-US" sz="24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4724400" y="7620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u="sng" dirty="0" err="1">
                <a:latin typeface="Times New Roman" pitchFamily="18" charset="0"/>
              </a:rPr>
              <a:t>Bài</a:t>
            </a:r>
            <a:r>
              <a:rPr lang="en-US" altLang="en-US" sz="2400" u="sng" dirty="0">
                <a:latin typeface="Times New Roman" pitchFamily="18" charset="0"/>
              </a:rPr>
              <a:t> </a:t>
            </a:r>
            <a:r>
              <a:rPr lang="en-US" altLang="en-US" sz="2400" u="sng" dirty="0" smtClean="0">
                <a:latin typeface="Times New Roman" pitchFamily="18" charset="0"/>
              </a:rPr>
              <a:t>2</a:t>
            </a:r>
            <a:r>
              <a:rPr lang="en-US" altLang="en-US" sz="2400" dirty="0" smtClean="0">
                <a:latin typeface="Times New Roman" pitchFamily="18" charset="0"/>
              </a:rPr>
              <a:t>: </a:t>
            </a:r>
            <a:r>
              <a:rPr lang="en-US" altLang="en-US" sz="2400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</a:rPr>
              <a:t>Cho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</a:rPr>
              <a:t>biểu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</a:rPr>
              <a:t>thức</a:t>
            </a:r>
            <a:endParaRPr lang="en-US" altLang="en-US" sz="2400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4724400" y="25146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en-US" sz="2400">
                <a:latin typeface="Times New Roman" pitchFamily="18" charset="0"/>
              </a:rPr>
              <a:t>Rút gọn biểu thức ta được kết </a:t>
            </a:r>
          </a:p>
          <a:p>
            <a:pPr eaLnBrk="1" hangingPunct="1"/>
            <a:r>
              <a:rPr lang="en-US" altLang="en-US" sz="2400">
                <a:latin typeface="Times New Roman" pitchFamily="18" charset="0"/>
              </a:rPr>
              <a:t>quả là:</a:t>
            </a:r>
            <a:endParaRPr lang="en-US" altLang="en-US" sz="24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457200" y="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 sz="240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/>
      <p:bldP spid="34" grpId="0" animBg="1"/>
      <p:bldP spid="35" grpId="0" animBg="1"/>
      <p:bldP spid="25624" grpId="0"/>
      <p:bldP spid="25625" grpId="0"/>
      <p:bldP spid="25626" grpId="0"/>
      <p:bldP spid="25627" grpId="0"/>
      <p:bldP spid="256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319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           Để rút gọn biểu thức chứa căn thức bậc hai, ta cần biết vận dụng thích hợp các phép tính và các phép biến đổi đã biết</vt:lpstr>
      <vt:lpstr>VD 1: Rút gọn                                              víi a &gt; 0 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9</cp:revision>
  <dcterms:created xsi:type="dcterms:W3CDTF">2021-10-02T03:12:40Z</dcterms:created>
  <dcterms:modified xsi:type="dcterms:W3CDTF">2021-10-02T04:29:59Z</dcterms:modified>
</cp:coreProperties>
</file>