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57" r:id="rId3"/>
    <p:sldId id="266" r:id="rId4"/>
    <p:sldId id="258" r:id="rId5"/>
    <p:sldId id="259" r:id="rId6"/>
    <p:sldId id="260" r:id="rId7"/>
    <p:sldId id="261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2AA1A-B2EB-4C09-98FD-70F83BDEFFB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A0712-471E-4106-9F22-07A931BF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83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C8104-ECB2-4B9E-A724-EB876A62DDBD}" type="slidenum">
              <a:rPr lang="vi-VN" smtClean="0"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007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BE3E-396A-4BD4-9D4D-76D3DB440B2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97F7-BF54-46F2-9B3D-7FB02E04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3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BE3E-396A-4BD4-9D4D-76D3DB440B2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97F7-BF54-46F2-9B3D-7FB02E04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6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BE3E-396A-4BD4-9D4D-76D3DB440B2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97F7-BF54-46F2-9B3D-7FB02E04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72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BE3E-396A-4BD4-9D4D-76D3DB440B2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97F7-BF54-46F2-9B3D-7FB02E04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1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BE3E-396A-4BD4-9D4D-76D3DB440B2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97F7-BF54-46F2-9B3D-7FB02E04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4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BE3E-396A-4BD4-9D4D-76D3DB440B2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97F7-BF54-46F2-9B3D-7FB02E04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7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BE3E-396A-4BD4-9D4D-76D3DB440B2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97F7-BF54-46F2-9B3D-7FB02E04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0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BE3E-396A-4BD4-9D4D-76D3DB440B2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97F7-BF54-46F2-9B3D-7FB02E04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0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BE3E-396A-4BD4-9D4D-76D3DB440B2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97F7-BF54-46F2-9B3D-7FB02E04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BE3E-396A-4BD4-9D4D-76D3DB440B2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97F7-BF54-46F2-9B3D-7FB02E04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7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BE3E-396A-4BD4-9D4D-76D3DB440B2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97F7-BF54-46F2-9B3D-7FB02E04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2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ABE3E-396A-4BD4-9D4D-76D3DB440B2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497F7-BF54-46F2-9B3D-7FB02E04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8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00209"/>
            <a:ext cx="66294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DẠY ONLINE</a:t>
            </a:r>
            <a:endParaRPr lang="en-US" sz="8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dirty="0" smtClean="0">
                <a:solidFill>
                  <a:srgbClr val="FFFF00"/>
                </a:solidFill>
              </a:rPr>
              <a:t> </a:t>
            </a:r>
            <a:r>
              <a:rPr lang="vi-VN" sz="5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TỈ </a:t>
            </a:r>
            <a:r>
              <a:rPr lang="vi-VN" sz="5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5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Ố</a:t>
            </a:r>
            <a:r>
              <a:rPr lang="vi-VN" sz="5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LƯỢNG GIÁC CỦA GÓC NHỌN</a:t>
            </a:r>
            <a:endParaRPr lang="en-US" sz="5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10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6199" y="1008832"/>
                <a:ext cx="8246123" cy="48491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2400" smtClean="0">
                    <a:solidFill>
                      <a:srgbClr val="FFFF00"/>
                    </a:solidFill>
                    <a:latin typeface="+mj-lt"/>
                  </a:rPr>
                  <a:t>Bài </a:t>
                </a:r>
                <a:r>
                  <a:rPr lang="vi-VN" sz="2400" dirty="0">
                    <a:solidFill>
                      <a:srgbClr val="FFFF00"/>
                    </a:solidFill>
                    <a:latin typeface="+mj-lt"/>
                  </a:rPr>
                  <a:t>1. </a:t>
                </a:r>
                <a:r>
                  <a:rPr lang="vi-VN" sz="2400" dirty="0">
                    <a:solidFill>
                      <a:schemeClr val="bg1"/>
                    </a:solidFill>
                    <a:latin typeface="+mj-lt"/>
                  </a:rPr>
                  <a:t>Cho tam giác ABC vuông ở A,</a:t>
                </a:r>
                <a14:m>
                  <m:oMath xmlns:m="http://schemas.openxmlformats.org/officeDocument/2006/math">
                    <m:r>
                      <a:rPr lang="vi-VN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acc>
                      <m:accPr>
                        <m:chr m:val="̂"/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30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°,  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𝐵𝐶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  <m:r>
                      <a:rPr lang="vi-VN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vi-VN" sz="2400" dirty="0">
                    <a:solidFill>
                      <a:schemeClr val="bg1"/>
                    </a:solidFill>
                    <a:latin typeface="+mj-lt"/>
                  </a:rPr>
                  <a:t> Hãy tính cạnh AB ( kq làm tròn đến số thập phân thứ ba) </a:t>
                </a:r>
                <a:endParaRPr lang="vi-VN" sz="2400" dirty="0" smtClean="0">
                  <a:solidFill>
                    <a:schemeClr val="bg1"/>
                  </a:solidFill>
                  <a:latin typeface="+mj-lt"/>
                </a:endParaRPr>
              </a:p>
              <a:p>
                <a:endParaRPr lang="en-US" sz="2400" smtClean="0">
                  <a:solidFill>
                    <a:schemeClr val="bg1"/>
                  </a:solidFill>
                  <a:latin typeface="+mj-lt"/>
                </a:endParaRPr>
              </a:p>
              <a:p>
                <a:endParaRPr lang="en-US" sz="2400">
                  <a:solidFill>
                    <a:schemeClr val="bg1"/>
                  </a:solidFill>
                  <a:latin typeface="+mj-lt"/>
                </a:endParaRPr>
              </a:p>
              <a:p>
                <a:endParaRPr lang="en-US" sz="2400" smtClean="0">
                  <a:solidFill>
                    <a:schemeClr val="bg1"/>
                  </a:solidFill>
                  <a:latin typeface="+mj-lt"/>
                </a:endParaRPr>
              </a:p>
              <a:p>
                <a:endParaRPr lang="en-US" sz="2400">
                  <a:solidFill>
                    <a:schemeClr val="bg1"/>
                  </a:solidFill>
                  <a:latin typeface="+mj-lt"/>
                </a:endParaRPr>
              </a:p>
              <a:p>
                <a:endParaRPr lang="en-US" sz="2400" smtClean="0">
                  <a:solidFill>
                    <a:schemeClr val="bg1"/>
                  </a:solidFill>
                  <a:latin typeface="+mj-lt"/>
                </a:endParaRPr>
              </a:p>
              <a:p>
                <a:endParaRPr lang="en-US" sz="2400">
                  <a:solidFill>
                    <a:schemeClr val="bg1"/>
                  </a:solidFill>
                  <a:latin typeface="+mj-lt"/>
                </a:endParaRPr>
              </a:p>
              <a:p>
                <a:endParaRPr lang="en-US" sz="2400" smtClean="0">
                  <a:solidFill>
                    <a:schemeClr val="bg1"/>
                  </a:solidFill>
                  <a:latin typeface="+mj-lt"/>
                </a:endParaRPr>
              </a:p>
              <a:p>
                <a:r>
                  <a:rPr lang="vi-VN" sz="2400" smtClean="0">
                    <a:solidFill>
                      <a:srgbClr val="FFFF00"/>
                    </a:solidFill>
                    <a:latin typeface="+mj-lt"/>
                  </a:rPr>
                  <a:t>Giải</a:t>
                </a:r>
                <a:endParaRPr lang="en-US" sz="2400" smtClean="0">
                  <a:solidFill>
                    <a:srgbClr val="FFFF00"/>
                  </a:solidFill>
                  <a:latin typeface="+mj-lt"/>
                </a:endParaRPr>
              </a:p>
              <a:p>
                <a:r>
                  <a:rPr lang="vi-VN" sz="2400" smtClean="0">
                    <a:solidFill>
                      <a:schemeClr val="bg1"/>
                    </a:solidFill>
                    <a:latin typeface="+mj-lt"/>
                  </a:rPr>
                  <a:t>Do </a:t>
                </a:r>
                <a:r>
                  <a:rPr lang="vi-VN" sz="2400" dirty="0" smtClean="0">
                    <a:solidFill>
                      <a:schemeClr val="bg1"/>
                    </a:solidFill>
                    <a:latin typeface="+mj-lt"/>
                  </a:rPr>
                  <a:t>tam giác ABC vuông tại A, nên </a:t>
                </a:r>
                <a14:m>
                  <m:oMath xmlns:m="http://schemas.openxmlformats.org/officeDocument/2006/math"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𝑐𝑜𝑠𝐵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</m:oMath>
                </a14:m>
                <a:endParaRPr lang="vi-VN" sz="2400" dirty="0" smtClean="0">
                  <a:solidFill>
                    <a:schemeClr val="bg1"/>
                  </a:solidFill>
                  <a:latin typeface="+mj-lt"/>
                </a:endParaRPr>
              </a:p>
              <a:p>
                <a:r>
                  <a:rPr lang="vi-VN" sz="2400" dirty="0" smtClean="0">
                    <a:solidFill>
                      <a:schemeClr val="bg1"/>
                    </a:solidFill>
                    <a:latin typeface="+mj-lt"/>
                  </a:rPr>
                  <a:t>Thay số: </a:t>
                </a:r>
                <a14:m>
                  <m:oMath xmlns:m="http://schemas.openxmlformats.org/officeDocument/2006/math"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30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°=</m:t>
                    </m:r>
                    <m:f>
                      <m:fPr>
                        <m:ctrlP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30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°=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ad>
                      <m:radPr>
                        <m:degHide m:val="on"/>
                        <m:ctrlP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928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</m:oMath>
                </a14:m>
                <a:endParaRPr lang="vi-VN" sz="2400" dirty="0">
                  <a:solidFill>
                    <a:schemeClr val="bg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" y="1008832"/>
                <a:ext cx="8246123" cy="4849148"/>
              </a:xfrm>
              <a:prstGeom prst="rect">
                <a:avLst/>
              </a:prstGeom>
              <a:blipFill rotWithShape="1">
                <a:blip r:embed="rId2"/>
                <a:stretch>
                  <a:fillRect l="-1109" t="-754" r="-813" b="-1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3491" y="1600200"/>
            <a:ext cx="3002941" cy="2438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82479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FF00"/>
                </a:solidFill>
                <a:latin typeface="+mj-lt"/>
              </a:rPr>
              <a:t>LUYỆN TẬP</a:t>
            </a:r>
            <a:r>
              <a:rPr lang="en-US" sz="240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vi-VN" sz="240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vi-VN" sz="2400" dirty="0" smtClean="0">
                <a:solidFill>
                  <a:srgbClr val="FFFF00"/>
                </a:solidFill>
                <a:latin typeface="+mj-lt"/>
              </a:rPr>
              <a:t>TỈ SÔ LƯỢNG GIÁC CỦA GÓC NHỌN</a:t>
            </a:r>
            <a:endParaRPr lang="vi-VN" sz="24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011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1295400"/>
                <a:ext cx="8991600" cy="51773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2400" dirty="0" smtClean="0">
                    <a:solidFill>
                      <a:srgbClr val="FFFF00"/>
                    </a:solidFill>
                    <a:latin typeface="+mj-lt"/>
                  </a:rPr>
                  <a:t>Bài 2</a:t>
                </a:r>
                <a:r>
                  <a:rPr lang="vi-VN" sz="2400" smtClean="0">
                    <a:solidFill>
                      <a:srgbClr val="FFFF00"/>
                    </a:solidFill>
                    <a:latin typeface="+mj-lt"/>
                  </a:rPr>
                  <a:t>. </a:t>
                </a:r>
                <a:r>
                  <a:rPr lang="vi-VN" sz="2400" smtClean="0">
                    <a:solidFill>
                      <a:schemeClr val="bg1"/>
                    </a:solidFill>
                    <a:latin typeface="+mj-lt"/>
                  </a:rPr>
                  <a:t>Cho </a:t>
                </a:r>
                <a:r>
                  <a:rPr lang="vi-VN" sz="2400" dirty="0" smtClean="0">
                    <a:solidFill>
                      <a:schemeClr val="bg1"/>
                    </a:solidFill>
                    <a:latin typeface="+mj-lt"/>
                  </a:rPr>
                  <a:t>tam giác ABC vuông ở A, </a:t>
                </a:r>
                <a14:m>
                  <m:oMath xmlns:m="http://schemas.openxmlformats.org/officeDocument/2006/math"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̂"/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 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𝐵𝑖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ế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𝑡𝑎𝑛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vi-VN" sz="2400" dirty="0">
                    <a:solidFill>
                      <a:schemeClr val="bg1"/>
                    </a:solidFill>
                    <a:latin typeface="+mj-lt"/>
                  </a:rPr>
                  <a:t>, hãy tính </a:t>
                </a:r>
                <a:endParaRPr lang="vi-VN" sz="2400" dirty="0" smtClean="0">
                  <a:solidFill>
                    <a:schemeClr val="bg1"/>
                  </a:solidFill>
                  <a:latin typeface="+mj-lt"/>
                </a:endParaRPr>
              </a:p>
              <a:p>
                <a:r>
                  <a:rPr lang="vi-VN" sz="2400" dirty="0" smtClean="0">
                    <a:solidFill>
                      <a:schemeClr val="bg1"/>
                    </a:solidFill>
                    <a:latin typeface="+mj-lt"/>
                  </a:rPr>
                  <a:t>  </a:t>
                </a:r>
                <a:r>
                  <a:rPr lang="vi-VN" sz="2400" dirty="0">
                    <a:solidFill>
                      <a:schemeClr val="bg1"/>
                    </a:solidFill>
                    <a:latin typeface="+mj-lt"/>
                  </a:rPr>
                  <a:t>a) Cạnh AC			</a:t>
                </a:r>
                <a:r>
                  <a:rPr lang="vi-VN" sz="2400">
                    <a:solidFill>
                      <a:schemeClr val="bg1"/>
                    </a:solidFill>
                    <a:latin typeface="+mj-lt"/>
                  </a:rPr>
                  <a:t>	</a:t>
                </a:r>
                <a:r>
                  <a:rPr lang="vi-VN" sz="2400" smtClean="0">
                    <a:solidFill>
                      <a:schemeClr val="bg1"/>
                    </a:solidFill>
                    <a:latin typeface="+mj-lt"/>
                  </a:rPr>
                  <a:t>b) </a:t>
                </a:r>
                <a:r>
                  <a:rPr lang="vi-VN" sz="2400" dirty="0">
                    <a:solidFill>
                      <a:schemeClr val="bg1"/>
                    </a:solidFill>
                    <a:latin typeface="+mj-lt"/>
                  </a:rPr>
                  <a:t>Cạnh </a:t>
                </a:r>
                <a:r>
                  <a:rPr lang="vi-VN" sz="2400" dirty="0" smtClean="0">
                    <a:solidFill>
                      <a:schemeClr val="bg1"/>
                    </a:solidFill>
                    <a:latin typeface="+mj-lt"/>
                  </a:rPr>
                  <a:t>BC</a:t>
                </a:r>
              </a:p>
              <a:p>
                <a:endParaRPr lang="en-US" sz="2400" smtClean="0">
                  <a:solidFill>
                    <a:srgbClr val="FFFF00"/>
                  </a:solidFill>
                  <a:latin typeface="+mj-lt"/>
                </a:endParaRPr>
              </a:p>
              <a:p>
                <a:endParaRPr lang="en-US" sz="2400">
                  <a:solidFill>
                    <a:srgbClr val="FFFF00"/>
                  </a:solidFill>
                  <a:latin typeface="+mj-lt"/>
                </a:endParaRPr>
              </a:p>
              <a:p>
                <a:endParaRPr lang="en-US" sz="2400" smtClean="0">
                  <a:solidFill>
                    <a:srgbClr val="FFFF00"/>
                  </a:solidFill>
                  <a:latin typeface="+mj-lt"/>
                </a:endParaRPr>
              </a:p>
              <a:p>
                <a:endParaRPr lang="en-US" sz="2400">
                  <a:solidFill>
                    <a:srgbClr val="FFFF00"/>
                  </a:solidFill>
                  <a:latin typeface="+mj-lt"/>
                </a:endParaRPr>
              </a:p>
              <a:p>
                <a:r>
                  <a:rPr lang="vi-VN" sz="2400" smtClean="0">
                    <a:solidFill>
                      <a:srgbClr val="FFFF00"/>
                    </a:solidFill>
                    <a:latin typeface="+mj-lt"/>
                  </a:rPr>
                  <a:t>Giải</a:t>
                </a:r>
                <a:endParaRPr lang="vi-VN" sz="2400" dirty="0" smtClean="0">
                  <a:solidFill>
                    <a:srgbClr val="FFFF00"/>
                  </a:solidFill>
                  <a:latin typeface="+mj-lt"/>
                </a:endParaRPr>
              </a:p>
              <a:p>
                <a:r>
                  <a:rPr lang="vi-VN" sz="2400" dirty="0" smtClean="0">
                    <a:solidFill>
                      <a:schemeClr val="bg1"/>
                    </a:solidFill>
                    <a:latin typeface="+mj-lt"/>
                  </a:rPr>
                  <a:t>Do tam giác ABC vuông ở A, nên</a:t>
                </a:r>
              </a:p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𝑡𝑎𝑛𝐵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𝑡𝑎𝑛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𝐴𝐶</m:t>
                        </m:r>
                      </m:num>
                      <m:den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𝐴𝐵</m:t>
                        </m:r>
                      </m:den>
                    </m:f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𝐴𝐶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𝑡𝑎𝑛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vi-VN" sz="2400" dirty="0" smtClean="0">
                  <a:solidFill>
                    <a:schemeClr val="bg1"/>
                  </a:solidFill>
                  <a:latin typeface="+mj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𝐴𝐶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vi-VN" sz="2400" dirty="0" smtClean="0">
                  <a:solidFill>
                    <a:schemeClr val="bg1"/>
                  </a:solidFill>
                  <a:latin typeface="+mj-lt"/>
                </a:endParaRPr>
              </a:p>
              <a:p>
                <a:r>
                  <a:rPr lang="vi-VN" sz="2400" dirty="0" smtClean="0">
                    <a:solidFill>
                      <a:schemeClr val="bg1"/>
                    </a:solidFill>
                    <a:latin typeface="+mj-lt"/>
                  </a:rPr>
                  <a:t>b)Áp dụng Py-ta –go tính được </a:t>
                </a:r>
                <a14:m>
                  <m:oMath xmlns:m="http://schemas.openxmlformats.org/officeDocument/2006/math"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𝐵𝐶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vi-VN" sz="2400" dirty="0">
                  <a:solidFill>
                    <a:schemeClr val="bg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95400"/>
                <a:ext cx="8991600" cy="5177379"/>
              </a:xfrm>
              <a:prstGeom prst="rect">
                <a:avLst/>
              </a:prstGeom>
              <a:blipFill rotWithShape="1">
                <a:blip r:embed="rId2"/>
                <a:stretch>
                  <a:fillRect l="-1017" t="-707" b="-1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438400"/>
            <a:ext cx="3245598" cy="26875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82479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FF00"/>
                </a:solidFill>
                <a:latin typeface="+mj-lt"/>
              </a:rPr>
              <a:t>LUYỆN TẬP</a:t>
            </a:r>
            <a:r>
              <a:rPr lang="en-US" sz="240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vi-VN" sz="240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vi-VN" sz="2400" dirty="0" smtClean="0">
                <a:solidFill>
                  <a:srgbClr val="FFFF00"/>
                </a:solidFill>
                <a:latin typeface="+mj-lt"/>
              </a:rPr>
              <a:t>TỈ SÔ LƯỢNG GIÁC CỦA GÓC NHỌN</a:t>
            </a:r>
            <a:endParaRPr lang="vi-VN" sz="24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675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41194" y="1081584"/>
                <a:ext cx="4408227" cy="51121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2400" dirty="0" smtClean="0">
                    <a:solidFill>
                      <a:srgbClr val="FFFF00"/>
                    </a:solidFill>
                    <a:latin typeface="+mj-lt"/>
                  </a:rPr>
                  <a:t>Bài 3. </a:t>
                </a:r>
                <a:r>
                  <a:rPr lang="vi-VN" sz="2400" dirty="0" smtClean="0">
                    <a:solidFill>
                      <a:schemeClr val="bg1"/>
                    </a:solidFill>
                    <a:latin typeface="+mj-lt"/>
                  </a:rPr>
                  <a:t>Tìm giá trị của x ( kq làm tròn đến số thập phân thứ ba)  trong mỗi hình vẽ theo số liệu đã cho.</a:t>
                </a:r>
              </a:p>
              <a:p>
                <a:r>
                  <a:rPr lang="vi-VN" sz="2400" dirty="0" smtClean="0">
                    <a:solidFill>
                      <a:schemeClr val="bg1"/>
                    </a:solidFill>
                    <a:latin typeface="+mj-lt"/>
                  </a:rPr>
                  <a:t>HD</a:t>
                </a:r>
              </a:p>
              <a:p>
                <a:r>
                  <a:rPr lang="vi-VN" sz="2400" dirty="0" smtClean="0">
                    <a:solidFill>
                      <a:srgbClr val="FFFF00"/>
                    </a:solidFill>
                    <a:latin typeface="+mj-lt"/>
                  </a:rPr>
                  <a:t>H.a</a:t>
                </a:r>
                <a:r>
                  <a:rPr lang="vi-VN" sz="2400" dirty="0" smtClean="0">
                    <a:solidFill>
                      <a:schemeClr val="bg1"/>
                    </a:solidFill>
                    <a:latin typeface="+mj-lt"/>
                  </a:rPr>
                  <a:t>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47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°=</m:t>
                      </m:r>
                      <m:f>
                        <m:fPr>
                          <m:ctrlP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63</m:t>
                          </m:r>
                        </m:den>
                      </m:f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63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𝑡𝑎𝑛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47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°≈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67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559</m:t>
                      </m:r>
                    </m:oMath>
                  </m:oMathPara>
                </a14:m>
                <a:endParaRPr lang="vi-VN" sz="2400" dirty="0" smtClean="0">
                  <a:solidFill>
                    <a:schemeClr val="bg1"/>
                  </a:solidFill>
                  <a:latin typeface="+mj-lt"/>
                </a:endParaRPr>
              </a:p>
              <a:p>
                <a:r>
                  <a:rPr lang="vi-VN" sz="2400" dirty="0" smtClean="0">
                    <a:solidFill>
                      <a:srgbClr val="FFFF00"/>
                    </a:solidFill>
                    <a:latin typeface="+mj-lt"/>
                  </a:rPr>
                  <a:t>H.b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38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°=</m:t>
                      </m:r>
                      <m:f>
                        <m:fPr>
                          <m:ctrlP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38</m:t>
                          </m:r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  <m:r>
                        <a:rPr lang="vi-V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304</m:t>
                      </m:r>
                    </m:oMath>
                  </m:oMathPara>
                </a14:m>
                <a:endParaRPr lang="vi-VN" sz="2400" dirty="0" smtClean="0">
                  <a:solidFill>
                    <a:schemeClr val="bg1"/>
                  </a:solidFill>
                  <a:latin typeface="+mj-lt"/>
                </a:endParaRPr>
              </a:p>
              <a:p>
                <a:endParaRPr lang="vi-VN" sz="2400" dirty="0">
                  <a:solidFill>
                    <a:schemeClr val="bg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94" y="1081584"/>
                <a:ext cx="4408227" cy="5112169"/>
              </a:xfrm>
              <a:prstGeom prst="rect">
                <a:avLst/>
              </a:prstGeom>
              <a:blipFill rotWithShape="1">
                <a:blip r:embed="rId2"/>
                <a:stretch>
                  <a:fillRect l="-2213" t="-9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6457089" y="1524000"/>
            <a:ext cx="1879456" cy="3952863"/>
            <a:chOff x="8609811" y="446602"/>
            <a:chExt cx="2505941" cy="395286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09811" y="446602"/>
              <a:ext cx="2505941" cy="126996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728310" y="2323977"/>
              <a:ext cx="2077875" cy="1718726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9771798" y="1760561"/>
              <a:ext cx="6005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 smtClean="0">
                  <a:solidFill>
                    <a:schemeClr val="bg1"/>
                  </a:solidFill>
                </a:rPr>
                <a:t>H.a</a:t>
              </a:r>
              <a:endParaRPr lang="vi-VN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730854" y="3753134"/>
              <a:ext cx="6005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 smtClean="0">
                  <a:solidFill>
                    <a:schemeClr val="bg1"/>
                  </a:solidFill>
                </a:rPr>
                <a:t>H.b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82479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FF00"/>
                </a:solidFill>
                <a:latin typeface="+mj-lt"/>
              </a:rPr>
              <a:t>LUYỆN TẬP</a:t>
            </a:r>
            <a:r>
              <a:rPr lang="en-US" sz="240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vi-VN" sz="240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vi-VN" sz="2400" dirty="0" smtClean="0">
                <a:solidFill>
                  <a:srgbClr val="FFFF00"/>
                </a:solidFill>
                <a:latin typeface="+mj-lt"/>
              </a:rPr>
              <a:t>TỈ SÔ LƯỢNG GIÁC CỦA GÓC NHỌN</a:t>
            </a:r>
            <a:endParaRPr lang="vi-VN" sz="24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01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97892" y="315627"/>
                <a:ext cx="6547514" cy="58442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400" smtClean="0">
                  <a:solidFill>
                    <a:srgbClr val="FFFF00"/>
                  </a:solidFill>
                  <a:latin typeface="+mj-lt"/>
                </a:endParaRPr>
              </a:p>
              <a:p>
                <a:r>
                  <a:rPr lang="vi-VN" sz="2400" smtClean="0">
                    <a:solidFill>
                      <a:srgbClr val="FFFF00"/>
                    </a:solidFill>
                    <a:latin typeface="+mj-lt"/>
                  </a:rPr>
                  <a:t>Bài </a:t>
                </a:r>
                <a:r>
                  <a:rPr lang="vi-VN" sz="2400" dirty="0" smtClean="0">
                    <a:solidFill>
                      <a:srgbClr val="FFFF00"/>
                    </a:solidFill>
                    <a:latin typeface="+mj-lt"/>
                  </a:rPr>
                  <a:t>4. </a:t>
                </a:r>
                <a:r>
                  <a:rPr lang="vi-VN" sz="2400" dirty="0" smtClean="0">
                    <a:solidFill>
                      <a:schemeClr val="bg1"/>
                    </a:solidFill>
                    <a:latin typeface="+mj-lt"/>
                  </a:rPr>
                  <a:t>Cho tam giác ABC vuông tại A. Kẻ đường cao AH. Tính sinB, sinC trong mỗi trường hợp ( kq làm tròn đến số thập phân thứ tư) </a:t>
                </a:r>
              </a:p>
              <a:p>
                <a:pPr marL="457200" indent="-457200">
                  <a:buAutoNum type="alphaLcParenR"/>
                </a:pPr>
                <a:r>
                  <a:rPr lang="vi-VN" sz="2400" dirty="0">
                    <a:solidFill>
                      <a:schemeClr val="bg1"/>
                    </a:solidFill>
                    <a:latin typeface="+mj-lt"/>
                  </a:rPr>
                  <a:t>AB = 13 ;   BH = 5		</a:t>
                </a:r>
                <a:r>
                  <a:rPr lang="vi-VN" sz="2400" dirty="0" smtClean="0">
                    <a:solidFill>
                      <a:schemeClr val="bg1"/>
                    </a:solidFill>
                    <a:latin typeface="+mj-lt"/>
                  </a:rPr>
                  <a:t>b</a:t>
                </a:r>
                <a:r>
                  <a:rPr lang="vi-VN" sz="2400" dirty="0">
                    <a:solidFill>
                      <a:schemeClr val="bg1"/>
                    </a:solidFill>
                    <a:latin typeface="+mj-lt"/>
                  </a:rPr>
                  <a:t>) BH = 3 ;   CH = </a:t>
                </a:r>
                <a:r>
                  <a:rPr lang="vi-VN" sz="2400" dirty="0" smtClean="0">
                    <a:solidFill>
                      <a:schemeClr val="bg1"/>
                    </a:solidFill>
                    <a:latin typeface="+mj-lt"/>
                  </a:rPr>
                  <a:t>4</a:t>
                </a:r>
              </a:p>
              <a:p>
                <a:pPr marL="457200" indent="-457200">
                  <a:buAutoNum type="alphaLcParenR"/>
                </a:pPr>
                <a:endParaRPr lang="vi-VN" sz="2400" dirty="0">
                  <a:solidFill>
                    <a:schemeClr val="bg1"/>
                  </a:solidFill>
                  <a:latin typeface="+mj-lt"/>
                </a:endParaRPr>
              </a:p>
              <a:p>
                <a:r>
                  <a:rPr lang="vi-VN" sz="2400" dirty="0" smtClean="0">
                    <a:solidFill>
                      <a:srgbClr val="FFFF00"/>
                    </a:solidFill>
                    <a:latin typeface="+mj-lt"/>
                  </a:rPr>
                  <a:t>Giải</a:t>
                </a:r>
              </a:p>
              <a:p>
                <a:pPr marL="457200" indent="-457200">
                  <a:buAutoNum type="alphaLcParenR"/>
                </a:pPr>
                <a:r>
                  <a:rPr lang="vi-VN" sz="2400" dirty="0" smtClean="0">
                    <a:solidFill>
                      <a:schemeClr val="bg1"/>
                    </a:solidFill>
                    <a:latin typeface="+mj-lt"/>
                  </a:rPr>
                  <a:t>Xét tam giác AHB vuông tại H, nên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𝐴𝐻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vi-VN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vi-VN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e>
                            <m:sup>
                              <m:r>
                                <a:rPr lang="vi-VN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vi-VN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vi-VN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𝐵𝐻</m:t>
                              </m:r>
                            </m:e>
                            <m:sup>
                              <m:r>
                                <a:rPr lang="vi-VN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vi-VN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vi-VN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  <m:sup>
                              <m:r>
                                <a:rPr lang="vi-VN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vi-VN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vi-VN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vi-VN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vi-VN" sz="2400" dirty="0" smtClean="0">
                  <a:solidFill>
                    <a:schemeClr val="bg1"/>
                  </a:solidFill>
                  <a:latin typeface="+mj-lt"/>
                </a:endParaRPr>
              </a:p>
              <a:p>
                <a:r>
                  <a:rPr lang="vi-VN" sz="2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vi-VN" sz="2400" dirty="0" smtClean="0">
                    <a:solidFill>
                      <a:schemeClr val="bg1"/>
                    </a:solidFill>
                    <a:latin typeface="+mj-lt"/>
                  </a:rPr>
                  <a:t>   sin</a:t>
                </a:r>
                <a14:m>
                  <m:oMath xmlns:m="http://schemas.openxmlformats.org/officeDocument/2006/math"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𝐴𝐻</m:t>
                        </m:r>
                      </m:num>
                      <m:den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  <m:r>
                      <a:rPr lang="vi-VN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vi-VN" sz="2400" dirty="0" smtClean="0">
                  <a:solidFill>
                    <a:schemeClr val="bg1"/>
                  </a:solidFill>
                  <a:latin typeface="+mj-lt"/>
                </a:endParaRPr>
              </a:p>
              <a:p>
                <a:r>
                  <a:rPr lang="vi-VN" sz="2400" dirty="0" smtClean="0">
                    <a:solidFill>
                      <a:schemeClr val="bg1"/>
                    </a:solidFill>
                    <a:latin typeface="+mj-lt"/>
                  </a:rPr>
                  <a:t>Vì B và C là hai góc phụ nhau nên: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𝑠𝑖𝑛𝐶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𝑐𝑜𝑠𝐵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𝐵𝐻</m:t>
                          </m:r>
                        </m:num>
                        <m:den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den>
                      </m:f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vi-VN" sz="2400" dirty="0" smtClean="0">
                  <a:solidFill>
                    <a:schemeClr val="bg1"/>
                  </a:solidFill>
                  <a:latin typeface="+mj-lt"/>
                </a:endParaRPr>
              </a:p>
              <a:p>
                <a:endParaRPr lang="vi-VN" sz="2400" dirty="0" smtClean="0">
                  <a:solidFill>
                    <a:schemeClr val="bg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892" y="315627"/>
                <a:ext cx="6547514" cy="5844292"/>
              </a:xfrm>
              <a:prstGeom prst="rect">
                <a:avLst/>
              </a:prstGeom>
              <a:blipFill rotWithShape="1">
                <a:blip r:embed="rId3"/>
                <a:stretch>
                  <a:fillRect l="-1395" r="-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-152400"/>
            <a:ext cx="3024705" cy="23780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34000" y="2535791"/>
                <a:ext cx="3733800" cy="4346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400" dirty="0">
                    <a:solidFill>
                      <a:schemeClr val="bg1"/>
                    </a:solidFill>
                    <a:latin typeface="+mj-lt"/>
                  </a:rPr>
                  <a:t>b) Tam giác ABC vuông tại A, AH là đường cao nên: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vi-V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𝐴𝐻</m:t>
                          </m:r>
                        </m:e>
                        <m:sup>
                          <m:r>
                            <a:rPr lang="vi-V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vi-V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𝐵𝐻</m:t>
                      </m:r>
                      <m:r>
                        <a:rPr lang="vi-V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vi-V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𝐻𝐶</m:t>
                      </m:r>
                      <m:r>
                        <a:rPr lang="vi-V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vi-V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vi-V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vi-V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vi-V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vi-V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𝐴𝐻</m:t>
                      </m:r>
                      <m:r>
                        <a:rPr lang="vi-V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vi-V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  <a:latin typeface="+mj-lt"/>
                </a:endParaRPr>
              </a:p>
              <a:p>
                <a:r>
                  <a:rPr lang="vi-VN" sz="2400" dirty="0">
                    <a:solidFill>
                      <a:schemeClr val="bg1"/>
                    </a:solidFill>
                    <a:latin typeface="+mj-lt"/>
                  </a:rPr>
                  <a:t>Lại có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  <m:sup>
                        <m: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𝐵𝐻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𝐵𝐶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21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e>
                    </m:rad>
                  </m:oMath>
                </a14:m>
                <a:endParaRPr lang="vi-VN" sz="2400" dirty="0">
                  <a:solidFill>
                    <a:schemeClr val="bg1"/>
                  </a:solidFill>
                  <a:latin typeface="+mj-lt"/>
                </a:endParaRPr>
              </a:p>
              <a:p>
                <a:r>
                  <a:rPr lang="vi-VN" sz="2400" dirty="0">
                    <a:solidFill>
                      <a:schemeClr val="bg1"/>
                    </a:solidFill>
                    <a:latin typeface="+mj-lt"/>
                  </a:rPr>
                  <a:t>Tương tự: </a:t>
                </a:r>
                <a14:m>
                  <m:oMath xmlns:m="http://schemas.openxmlformats.org/officeDocument/2006/math"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𝑠𝑖𝑛𝐵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vi-VN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vi-VN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vi-VN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vi-VN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21</m:t>
                            </m:r>
                          </m:e>
                        </m:rad>
                      </m:den>
                    </m:f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7559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;   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𝑠𝑖𝑛𝐶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𝑐𝑜𝑠𝐵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vi-VN" sz="2400" i="1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vi-VN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21</m:t>
                            </m:r>
                          </m:e>
                        </m:rad>
                      </m:den>
                    </m:f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6547</m:t>
                    </m:r>
                  </m:oMath>
                </a14:m>
                <a:endParaRPr lang="vi-VN" sz="2400" dirty="0">
                  <a:solidFill>
                    <a:schemeClr val="bg1"/>
                  </a:solidFill>
                  <a:latin typeface="+mj-lt"/>
                </a:endParaRPr>
              </a:p>
              <a:p>
                <a:endParaRPr lang="en-US" sz="2400"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535791"/>
                <a:ext cx="3733800" cy="4346318"/>
              </a:xfrm>
              <a:prstGeom prst="rect">
                <a:avLst/>
              </a:prstGeom>
              <a:blipFill rotWithShape="1">
                <a:blip r:embed="rId5"/>
                <a:stretch>
                  <a:fillRect l="-2447" t="-1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5334000" y="2535791"/>
            <a:ext cx="0" cy="4093609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40914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FF00"/>
                </a:solidFill>
                <a:latin typeface="+mj-lt"/>
              </a:rPr>
              <a:t>LUYỆN TẬP</a:t>
            </a:r>
            <a:r>
              <a:rPr lang="en-US" sz="240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vi-VN" sz="240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vi-VN" sz="2400" dirty="0" smtClean="0">
                <a:solidFill>
                  <a:srgbClr val="FFFF00"/>
                </a:solidFill>
                <a:latin typeface="+mj-lt"/>
              </a:rPr>
              <a:t>TỈ SÔ LƯỢNG GIÁC CỦA GÓC NHỌN</a:t>
            </a:r>
            <a:endParaRPr lang="vi-VN" sz="24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88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4150" y="1143000"/>
                <a:ext cx="4299044" cy="3651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400" dirty="0" smtClean="0">
                    <a:solidFill>
                      <a:srgbClr val="FFFF00"/>
                    </a:solidFill>
                    <a:latin typeface="+mj-lt"/>
                  </a:rPr>
                  <a:t>Bài 5. </a:t>
                </a:r>
                <a:r>
                  <a:rPr lang="vi-VN" sz="2400" dirty="0" smtClean="0">
                    <a:solidFill>
                      <a:schemeClr val="bg1"/>
                    </a:solidFill>
                    <a:latin typeface="+mj-lt"/>
                  </a:rPr>
                  <a:t>Cho tam giác ABC vuông tại A. CMR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𝐴𝐶</m:t>
                          </m:r>
                        </m:num>
                        <m:den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den>
                      </m:f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𝑠𝑖𝑛𝐵</m:t>
                          </m:r>
                        </m:num>
                        <m:den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𝑠𝑖𝑛𝐶</m:t>
                          </m:r>
                        </m:den>
                      </m:f>
                    </m:oMath>
                  </m:oMathPara>
                </a14:m>
                <a:endParaRPr lang="vi-VN" sz="2400" dirty="0" smtClean="0">
                  <a:solidFill>
                    <a:schemeClr val="bg1"/>
                  </a:solidFill>
                  <a:latin typeface="+mj-lt"/>
                </a:endParaRPr>
              </a:p>
              <a:p>
                <a:r>
                  <a:rPr lang="vi-VN" sz="2400" dirty="0" smtClean="0">
                    <a:solidFill>
                      <a:srgbClr val="FFFF00"/>
                    </a:solidFill>
                    <a:latin typeface="+mj-lt"/>
                  </a:rPr>
                  <a:t>HD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ì 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𝑡𝑎𝑚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𝑔𝑖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𝐴𝐵𝐶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𝑣𝑢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ô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𝑛𝑔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ở 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ê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vi-VN" sz="2400" b="0" dirty="0" smtClean="0">
                  <a:solidFill>
                    <a:schemeClr val="bg1"/>
                  </a:solidFill>
                  <a:latin typeface="+mj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𝑠𝑖𝑛𝐵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𝐴𝐶</m:t>
                          </m:r>
                        </m:num>
                        <m:den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;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𝑠𝑖𝑛𝐶</m:t>
                      </m:r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vi-VN" sz="2400" b="0" i="1" dirty="0" smtClean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vi-VN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𝑠𝑖𝑛𝐵</m:t>
                          </m:r>
                        </m:num>
                        <m:den>
                          <m:r>
                            <a:rPr lang="vi-V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𝑠𝑖𝑛𝐶</m:t>
                          </m:r>
                        </m:den>
                      </m:f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𝐴𝐶</m:t>
                          </m:r>
                        </m:num>
                        <m:den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  <m:r>
                        <a:rPr lang="vi-V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  <m:r>
                        <a:rPr lang="vi-VN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𝐴𝐶</m:t>
                          </m:r>
                        </m:num>
                        <m:den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den>
                      </m:f>
                    </m:oMath>
                  </m:oMathPara>
                </a14:m>
                <a:endParaRPr lang="vi-VN" sz="2400" dirty="0" smtClean="0">
                  <a:solidFill>
                    <a:schemeClr val="bg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50" y="1143000"/>
                <a:ext cx="4299044" cy="3651577"/>
              </a:xfrm>
              <a:prstGeom prst="rect">
                <a:avLst/>
              </a:prstGeom>
              <a:blipFill rotWithShape="1">
                <a:blip r:embed="rId2"/>
                <a:stretch>
                  <a:fillRect l="-2270" t="-1336" r="-2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337624">
            <a:off x="4995881" y="1660056"/>
            <a:ext cx="3677785" cy="28544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82479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FF00"/>
                </a:solidFill>
                <a:latin typeface="+mj-lt"/>
              </a:rPr>
              <a:t>LUYỆN TẬP</a:t>
            </a:r>
            <a:r>
              <a:rPr lang="en-US" sz="240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vi-VN" sz="240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vi-VN" sz="2400" dirty="0" smtClean="0">
                <a:solidFill>
                  <a:srgbClr val="FFFF00"/>
                </a:solidFill>
                <a:latin typeface="+mj-lt"/>
              </a:rPr>
              <a:t>TỈ SÔ LƯỢNG GIÁC CỦA GÓC NHỌN</a:t>
            </a:r>
            <a:endParaRPr lang="vi-VN" sz="24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8152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0250" y="838200"/>
                <a:ext cx="5882185" cy="58143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2400" dirty="0" smtClean="0">
                    <a:solidFill>
                      <a:srgbClr val="FFFF00"/>
                    </a:solidFill>
                    <a:latin typeface="+mj-lt"/>
                  </a:rPr>
                  <a:t>Bài 6. </a:t>
                </a:r>
                <a:r>
                  <a:rPr lang="vi-VN" sz="2400" dirty="0" smtClean="0">
                    <a:solidFill>
                      <a:schemeClr val="bg1"/>
                    </a:solidFill>
                    <a:latin typeface="+mj-lt"/>
                  </a:rPr>
                  <a:t>Đường cao DB của tam giác nhọn ABC bằng 6; đoạn thẳng AD bằng 5. </a:t>
                </a:r>
              </a:p>
              <a:p>
                <a:pPr marL="457200" indent="-457200">
                  <a:buAutoNum type="alphaLcParenR"/>
                </a:pPr>
                <a:r>
                  <a:rPr lang="vi-VN" sz="2400" dirty="0">
                    <a:solidFill>
                      <a:schemeClr val="bg1"/>
                    </a:solidFill>
                    <a:latin typeface="+mj-lt"/>
                  </a:rPr>
                  <a:t>Tính diện tích tam giác ABD</a:t>
                </a:r>
              </a:p>
              <a:p>
                <a:pPr marL="457200" indent="-457200">
                  <a:buAutoNum type="alphaLcParenR"/>
                </a:pPr>
                <a:r>
                  <a:rPr lang="vi-VN" sz="2400" dirty="0">
                    <a:solidFill>
                      <a:schemeClr val="bg1"/>
                    </a:solidFill>
                    <a:latin typeface="+mj-lt"/>
                  </a:rPr>
                  <a:t>Tính AC (biết </a:t>
                </a:r>
                <a14:m>
                  <m:oMath xmlns:m="http://schemas.openxmlformats.org/officeDocument/2006/math"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𝑠𝑖𝑛𝐶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𝑐𝑜𝑠𝐶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vi-VN" sz="2400" dirty="0">
                    <a:solidFill>
                      <a:schemeClr val="bg1"/>
                    </a:solidFill>
                    <a:latin typeface="+mj-lt"/>
                  </a:rPr>
                  <a:t> sử dụng nếu cần</a:t>
                </a:r>
                <a:r>
                  <a:rPr lang="vi-VN" sz="2400" dirty="0" smtClean="0">
                    <a:solidFill>
                      <a:schemeClr val="bg1"/>
                    </a:solidFill>
                    <a:latin typeface="+mj-lt"/>
                  </a:rPr>
                  <a:t>)</a:t>
                </a:r>
              </a:p>
              <a:p>
                <a:r>
                  <a:rPr lang="vi-VN" sz="2400" dirty="0" smtClean="0">
                    <a:solidFill>
                      <a:srgbClr val="FFFF00"/>
                    </a:solidFill>
                    <a:latin typeface="+mj-lt"/>
                  </a:rPr>
                  <a:t>Giải</a:t>
                </a:r>
              </a:p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vi-VN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𝐴𝐵𝐷</m:t>
                        </m:r>
                      </m:sub>
                    </m:sSub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𝐵𝐷</m:t>
                        </m:r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num>
                      <m:den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15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𝑣𝑑𝑡</m:t>
                        </m:r>
                      </m:e>
                    </m:d>
                  </m:oMath>
                </a14:m>
                <a:endParaRPr lang="vi-VN" sz="2400" b="0" dirty="0" smtClean="0">
                  <a:solidFill>
                    <a:schemeClr val="bg1"/>
                  </a:solidFill>
                  <a:latin typeface="+mj-lt"/>
                </a:endParaRPr>
              </a:p>
              <a:p>
                <a:pPr marL="457200" indent="-457200">
                  <a:buAutoNum type="alphaLcParenR"/>
                </a:pPr>
                <a:r>
                  <a:rPr lang="vi-VN" sz="2400" dirty="0" smtClean="0">
                    <a:solidFill>
                      <a:schemeClr val="bg1"/>
                    </a:solidFill>
                    <a:latin typeface="+mj-lt"/>
                  </a:rPr>
                  <a:t>Vì tam giác BCD vuông ở D, có </a:t>
                </a:r>
                <a:r>
                  <a:rPr lang="vi-VN" sz="2400" dirty="0">
                    <a:solidFill>
                      <a:schemeClr val="bg1"/>
                    </a:solidFill>
                  </a:rPr>
                  <a:t>biết </a:t>
                </a:r>
                <a14:m>
                  <m:oMath xmlns:m="http://schemas.openxmlformats.org/officeDocument/2006/math"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𝑠𝑖𝑛𝐶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𝑐𝑜𝑠𝐶</m:t>
                    </m:r>
                    <m:r>
                      <a:rPr lang="vi-VN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vi-VN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vi-VN" sz="2400" dirty="0" smtClean="0">
                  <a:solidFill>
                    <a:schemeClr val="bg1"/>
                  </a:solidFill>
                  <a:latin typeface="+mj-lt"/>
                </a:endParaRPr>
              </a:p>
              <a:p>
                <a14:m>
                  <m:oMath xmlns:m="http://schemas.openxmlformats.org/officeDocument/2006/math"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𝑡𝑎𝑛𝐶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vi-VN" sz="2400" dirty="0" smtClean="0">
                    <a:solidFill>
                      <a:schemeClr val="bg1"/>
                    </a:solidFill>
                    <a:latin typeface="+mj-lt"/>
                  </a:rPr>
                  <a:t>, mà </a:t>
                </a:r>
                <a14:m>
                  <m:oMath xmlns:m="http://schemas.openxmlformats.org/officeDocument/2006/math"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𝑡𝑎𝑛𝐶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𝐵𝐷</m:t>
                        </m:r>
                      </m:num>
                      <m:den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𝐶𝐷</m:t>
                        </m:r>
                      </m:den>
                    </m:f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𝐶𝐷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𝐵𝐷</m:t>
                        </m:r>
                      </m:num>
                      <m:den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𝑡𝑎𝑛𝐶</m:t>
                        </m:r>
                      </m:den>
                    </m:f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f>
                          <m:fPr>
                            <m:ctrlPr>
                              <a:rPr lang="vi-VN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vi-VN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vi-VN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den>
                    </m:f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vi-VN" sz="2400" b="0" dirty="0" smtClean="0">
                  <a:solidFill>
                    <a:schemeClr val="bg1"/>
                  </a:solidFill>
                  <a:latin typeface="+mj-lt"/>
                </a:endParaRPr>
              </a:p>
              <a:p>
                <a:r>
                  <a:rPr lang="vi-VN" sz="2400" dirty="0" smtClean="0">
                    <a:solidFill>
                      <a:schemeClr val="bg1"/>
                    </a:solidFill>
                    <a:latin typeface="+mj-lt"/>
                  </a:rPr>
                  <a:t>=&gt; AC = AD +DC = 8+5 =13</a:t>
                </a:r>
                <a:endParaRPr lang="vi-VN" sz="2400" dirty="0">
                  <a:solidFill>
                    <a:schemeClr val="bg1"/>
                  </a:solidFill>
                  <a:latin typeface="+mj-lt"/>
                </a:endParaRPr>
              </a:p>
              <a:p>
                <a:endParaRPr lang="vi-VN" sz="2400" dirty="0">
                  <a:solidFill>
                    <a:schemeClr val="bg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250" y="838200"/>
                <a:ext cx="5882185" cy="5814349"/>
              </a:xfrm>
              <a:prstGeom prst="rect">
                <a:avLst/>
              </a:prstGeom>
              <a:blipFill rotWithShape="1">
                <a:blip r:embed="rId2"/>
                <a:stretch>
                  <a:fillRect l="-1554" t="-839" r="-19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2156" y="1371600"/>
            <a:ext cx="2432151" cy="32886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82479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FF00"/>
                </a:solidFill>
                <a:latin typeface="+mj-lt"/>
              </a:rPr>
              <a:t>LUYỆN TẬP</a:t>
            </a:r>
            <a:r>
              <a:rPr lang="en-US" sz="240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vi-VN" sz="240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vi-VN" sz="2400" dirty="0" smtClean="0">
                <a:solidFill>
                  <a:srgbClr val="FFFF00"/>
                </a:solidFill>
                <a:latin typeface="+mj-lt"/>
              </a:rPr>
              <a:t>TỈ SÔ LƯỢNG GIÁC CỦA GÓC NHỌN</a:t>
            </a:r>
            <a:endParaRPr lang="vi-VN" sz="24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173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-20782" y="1143000"/>
                <a:ext cx="859447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7. </a:t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Biến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đổi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đây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nhỏ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hơn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45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/>
                        <a:ea typeface="Cambria Math" panose="02040503050406030204" pitchFamily="18" charset="0"/>
                      </a:rPr>
                      <m:t>: 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75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°,  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53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°,  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47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𝑡𝑎𝑛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62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°,    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𝑐𝑜𝑡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82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45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endParaRPr lang="vi-VN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782" y="1143000"/>
                <a:ext cx="8594470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1136" t="-4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2971800"/>
                <a:ext cx="9067799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HD</a:t>
                </a:r>
                <a:endParaRPr lang="en-US" sz="2400" b="0" i="1" dirty="0" smtClean="0">
                  <a:solidFill>
                    <a:srgbClr val="FFFF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75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°=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90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°−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75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°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𝑐𝑜𝑠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15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n-US" sz="2400" b="0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𝑐𝑜𝑠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53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°=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90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°−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53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°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37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n-US" sz="2400" b="0" i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47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90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°−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47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°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20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𝑐𝑜𝑠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42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40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′</m:t>
                      </m:r>
                    </m:oMath>
                  </m:oMathPara>
                </a14:m>
                <a:endParaRPr lang="en-US" sz="2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𝑡𝑎𝑛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62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°=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cot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90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°−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62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°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𝑐𝑜𝑡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28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n-US" sz="2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𝑐𝑜𝑡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82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45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90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°−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82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°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45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𝑡𝑎𝑛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7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15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′</m:t>
                      </m:r>
                    </m:oMath>
                  </m:oMathPara>
                </a14:m>
                <a:endParaRPr lang="en-US" sz="2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vi-VN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971800"/>
                <a:ext cx="9067799" cy="3046988"/>
              </a:xfrm>
              <a:prstGeom prst="rect">
                <a:avLst/>
              </a:prstGeom>
              <a:blipFill rotWithShape="1">
                <a:blip r:embed="rId3"/>
                <a:stretch>
                  <a:fillRect l="-1009" t="-16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0" y="82479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FF00"/>
                </a:solidFill>
                <a:latin typeface="+mj-lt"/>
              </a:rPr>
              <a:t>LUYỆN TẬP</a:t>
            </a:r>
            <a:r>
              <a:rPr lang="en-US" sz="240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vi-VN" sz="240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vi-VN" sz="2400" dirty="0" smtClean="0">
                <a:solidFill>
                  <a:srgbClr val="FFFF00"/>
                </a:solidFill>
                <a:latin typeface="+mj-lt"/>
              </a:rPr>
              <a:t>TỈ SÔ LƯỢNG GIÁC CỦA GÓC NHỌN</a:t>
            </a:r>
            <a:endParaRPr lang="vi-VN" sz="24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517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34291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</a:p>
          <a:p>
            <a:endParaRPr lang="en-US" sz="28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Học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Giải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SGK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90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725</Words>
  <Application>Microsoft Office PowerPoint</Application>
  <PresentationFormat>On-screen Show (4:3)</PresentationFormat>
  <Paragraphs>82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User</cp:lastModifiedBy>
  <cp:revision>6</cp:revision>
  <dcterms:created xsi:type="dcterms:W3CDTF">2021-10-06T08:57:47Z</dcterms:created>
  <dcterms:modified xsi:type="dcterms:W3CDTF">2021-10-18T03:34:00Z</dcterms:modified>
</cp:coreProperties>
</file>