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99" r:id="rId2"/>
    <p:sldId id="261" r:id="rId3"/>
    <p:sldId id="375" r:id="rId4"/>
    <p:sldId id="361" r:id="rId5"/>
    <p:sldId id="264" r:id="rId6"/>
    <p:sldId id="376" r:id="rId7"/>
    <p:sldId id="332" r:id="rId8"/>
    <p:sldId id="270" r:id="rId9"/>
    <p:sldId id="377" r:id="rId10"/>
    <p:sldId id="363" r:id="rId11"/>
    <p:sldId id="378" r:id="rId12"/>
    <p:sldId id="275" r:id="rId13"/>
    <p:sldId id="379" r:id="rId14"/>
    <p:sldId id="364" r:id="rId15"/>
    <p:sldId id="380" r:id="rId16"/>
    <p:sldId id="365" r:id="rId17"/>
    <p:sldId id="381" r:id="rId18"/>
    <p:sldId id="366" r:id="rId19"/>
    <p:sldId id="382" r:id="rId20"/>
    <p:sldId id="277" r:id="rId21"/>
    <p:sldId id="368" r:id="rId22"/>
    <p:sldId id="383" r:id="rId23"/>
    <p:sldId id="369" r:id="rId24"/>
    <p:sldId id="384" r:id="rId25"/>
    <p:sldId id="367" r:id="rId26"/>
    <p:sldId id="295" r:id="rId27"/>
    <p:sldId id="372" r:id="rId28"/>
    <p:sldId id="293" r:id="rId29"/>
    <p:sldId id="294" r:id="rId30"/>
    <p:sldId id="371" r:id="rId31"/>
    <p:sldId id="279" r:id="rId32"/>
    <p:sldId id="327" r:id="rId33"/>
    <p:sldId id="360" r:id="rId34"/>
    <p:sldId id="328" r:id="rId35"/>
    <p:sldId id="280" r:id="rId36"/>
    <p:sldId id="325" r:id="rId37"/>
    <p:sldId id="326" r:id="rId38"/>
    <p:sldId id="329" r:id="rId39"/>
    <p:sldId id="283" r:id="rId40"/>
    <p:sldId id="281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2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02"/>
        <p:guide pos="2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C8FA-BB6C-46A2-8EEA-017EFFB3225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9F21-8EBA-4EBE-A20C-054E210328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D597188-0870-4160-8570-B8F8165BA7D5}" type="slidenum">
              <a:rPr lang="en-US"/>
              <a:t>5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67BA1EA-7CF4-47DA-9A4E-C61F2D6C5FBF}" type="slidenum">
              <a:rPr lang="en-US" sz="1200"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674444E-8833-4D96-B14A-5B281937B96A}" type="slidenum">
              <a:rPr lang="en-US"/>
              <a:t>12</a:t>
            </a:fld>
            <a:endParaRPr lang="en-US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2A62F78-2772-470E-8AC8-990D8EF47EAF}" type="slidenum">
              <a:rPr lang="en-US" sz="1200"/>
              <a:t>12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ED38-FEC9-4152-9D96-17B13F9B2A3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C850-38D2-48BE-810A-20A2A4C01B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www.wretch.cc/album/show.php?i=jao8825252&amp;b=1271&amp;f=1461527352&amp;p=2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68605"/>
            <a:ext cx="8153400" cy="17907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 MỪNG CÁC BẠN ĐẾN VỚI LỚP HỌC TRỰC TUYẾN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138839" y="3972580"/>
            <a:ext cx="533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Lý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7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Tia sang va chum sang02">
            <a:extLst>
              <a:ext uri="{FF2B5EF4-FFF2-40B4-BE49-F238E27FC236}">
                <a16:creationId xmlns:a16="http://schemas.microsoft.com/office/drawing/2014/main" id="{430EF923-93B7-40A2-8689-B7CFF1D5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-20000"/>
          </a:blip>
          <a:srcRect/>
          <a:stretch>
            <a:fillRect/>
          </a:stretch>
        </p:blipFill>
        <p:spPr>
          <a:xfrm>
            <a:off x="2438400" y="838200"/>
            <a:ext cx="4419603" cy="25073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243A82-DFBB-412E-98E2-AFC56ACC6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735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B96C45-3E70-469B-9BDE-834E8940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3505200"/>
            <a:ext cx="8991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9" descr="Tia sang va chum sang01">
            <a:extLst>
              <a:ext uri="{FF2B5EF4-FFF2-40B4-BE49-F238E27FC236}">
                <a16:creationId xmlns:a16="http://schemas.microsoft.com/office/drawing/2014/main" id="{7784AD27-5DC0-44D7-AF3E-5317F074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8000" contrast="-28000"/>
          </a:blip>
          <a:srcRect/>
          <a:stretch>
            <a:fillRect/>
          </a:stretch>
        </p:blipFill>
        <p:spPr>
          <a:xfrm>
            <a:off x="2514600" y="4126469"/>
            <a:ext cx="4514847" cy="26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5E509-4CAD-4AD4-830C-919A3FCC5772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7AA49-BC80-4BA0-B941-1EBA4BDC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4B7A-1C73-4B98-B0FA-CB8E8B8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133600"/>
            <a:ext cx="908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AC973-EAA2-4257-869B-680B360A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086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015C4-1364-4782-B4B1-13FA829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815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õ"/>
            </a:pP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B6424-81CE-472F-9FE2-7E355021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9067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sáng:bằng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43464-73AF-41A9-8E6B-39E584B2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6019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chùm sáng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B3CAC99F-8E5C-44F7-99AF-13515EE6C487}"/>
              </a:ext>
            </a:extLst>
          </p:cNvPr>
          <p:cNvGrpSpPr/>
          <p:nvPr/>
        </p:nvGrpSpPr>
        <p:grpSpPr bwMode="auto">
          <a:xfrm>
            <a:off x="1331913" y="5029200"/>
            <a:ext cx="2743200" cy="0"/>
            <a:chOff x="3840" y="1200"/>
            <a:chExt cx="1728" cy="0"/>
          </a:xfrm>
        </p:grpSpPr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D00B7598-B105-428A-A82A-1ED1FCCE6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00"/>
              <a:ext cx="17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4CFEF50-5E2B-41F0-BE39-062DED8C2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00"/>
              <a:ext cx="2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2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hùm sáng song so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733800"/>
            <a:ext cx="2667000" cy="2030412"/>
          </a:xfrm>
        </p:spPr>
      </p:pic>
      <p:pic>
        <p:nvPicPr>
          <p:cNvPr id="15370" name="Picture 10" descr="Chùm sáng hội tụ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971800" y="3733800"/>
            <a:ext cx="2819400" cy="2136775"/>
          </a:xfrm>
        </p:spPr>
      </p:pic>
      <p:pic>
        <p:nvPicPr>
          <p:cNvPr id="15371" name="Picture 11" descr="Chùm sáng phân kì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246813" y="3733800"/>
            <a:ext cx="2911475" cy="2076450"/>
          </a:xfr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52738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5E509-4CAD-4AD4-830C-919A3FCC5772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7AA49-BC80-4BA0-B941-1EBA4BDC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4B7A-1C73-4B98-B0FA-CB8E8B8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133600"/>
            <a:ext cx="908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AC973-EAA2-4257-869B-680B360A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086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015C4-1364-4782-B4B1-13FA829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815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õ"/>
            </a:pP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B6424-81CE-472F-9FE2-7E355021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38600"/>
            <a:ext cx="9067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sáng:bằng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43464-73AF-41A9-8E6B-39E584B2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6019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chùm sáng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B3CAC99F-8E5C-44F7-99AF-13515EE6C487}"/>
              </a:ext>
            </a:extLst>
          </p:cNvPr>
          <p:cNvGrpSpPr/>
          <p:nvPr/>
        </p:nvGrpSpPr>
        <p:grpSpPr bwMode="auto">
          <a:xfrm>
            <a:off x="1331913" y="5029200"/>
            <a:ext cx="2743200" cy="0"/>
            <a:chOff x="3840" y="1200"/>
            <a:chExt cx="1728" cy="0"/>
          </a:xfrm>
        </p:grpSpPr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D00B7598-B105-428A-A82A-1ED1FCCE6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00"/>
              <a:ext cx="17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4CFEF50-5E2B-41F0-BE39-062DED8C2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00"/>
              <a:ext cx="2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C53D8-90E0-4D69-AEB0-247F5515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90678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B57B0C-9A47-42DD-AC0F-E55180BA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70" y="1752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8">
            <a:extLst>
              <a:ext uri="{FF2B5EF4-FFF2-40B4-BE49-F238E27FC236}">
                <a16:creationId xmlns:a16="http://schemas.microsoft.com/office/drawing/2014/main" id="{CB81E559-2761-46EB-99DF-2875AA5E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457200"/>
            <a:r>
              <a:rPr lang="en-US" sz="2400" noProof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0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Khi chúng ta dùng kính lúp để quan sát</a:t>
            </a:r>
            <a:r>
              <a:rPr 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đóm</a:t>
            </a:r>
            <a:r>
              <a:rPr 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sán</a:t>
            </a:r>
            <a:r>
              <a:rPr lang="en-US" alt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 nhỏ </a:t>
            </a:r>
            <a:r>
              <a:rPr lang="en-US" altLang="vi-VN" sz="24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dưới kính lúp vì</a:t>
            </a:r>
            <a:r>
              <a:rPr 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ánh sáng truyền </a:t>
            </a:r>
            <a:r>
              <a:rPr lang="en-US" alt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qua kính lúp </a:t>
            </a:r>
            <a:r>
              <a:rPr 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vi-VN" sz="2400" b="1" noProof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dạng chùm sáng hội tụ trên mặt đất.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1BE87A-39EE-4959-9E2C-0D0A93EBA2BE}"/>
              </a:ext>
            </a:extLst>
          </p:cNvPr>
          <p:cNvPicPr/>
          <p:nvPr/>
        </p:nvPicPr>
        <p:blipFill>
          <a:blip r:embed="rId2"/>
          <a:srcRect r="25245"/>
          <a:stretch>
            <a:fillRect/>
          </a:stretch>
        </p:blipFill>
        <p:spPr>
          <a:xfrm>
            <a:off x="152401" y="1295401"/>
            <a:ext cx="5029199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D7C94D-1C32-401E-9C40-9CFF2226E100}"/>
              </a:ext>
            </a:extLst>
          </p:cNvPr>
          <p:cNvPicPr/>
          <p:nvPr/>
        </p:nvPicPr>
        <p:blipFill>
          <a:blip r:embed="rId3"/>
          <a:srcRect l="25991" t="21429" r="17056"/>
          <a:stretch>
            <a:fillRect/>
          </a:stretch>
        </p:blipFill>
        <p:spPr>
          <a:xfrm>
            <a:off x="5181600" y="4038600"/>
            <a:ext cx="3886200" cy="2743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0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56B7E-CE3A-4E34-8B41-63A5FBEDDCFF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0D50-4CBA-4973-8CBF-5EF11C2E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A896-97E3-404B-9A58-76A96448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709916"/>
            <a:ext cx="9067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C2697-D5E3-4D66-AFE3-3B136225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5" y="2057400"/>
            <a:ext cx="4495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747BBCB-0834-4477-A4A7-1510BDA9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198"/>
            <a:ext cx="8879840" cy="51198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73E2EA-535C-436E-A4A9-8DB5DAC7EDBF}"/>
              </a:ext>
            </a:extLst>
          </p:cNvPr>
          <p:cNvSpPr txBox="1"/>
          <p:nvPr/>
        </p:nvSpPr>
        <p:spPr>
          <a:xfrm>
            <a:off x="152400" y="76200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</a:rPr>
              <a:t>TN1: </a:t>
            </a:r>
            <a:r>
              <a:rPr lang="en-US" sz="2400" dirty="0" err="1">
                <a:latin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" name="Text Box 36">
            <a:extLst>
              <a:ext uri="{FF2B5EF4-FFF2-40B4-BE49-F238E27FC236}">
                <a16:creationId xmlns:a16="http://schemas.microsoft.com/office/drawing/2014/main" id="{E0791C67-44B3-4D47-AFE9-274CB8DC3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C1: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</a:rPr>
              <a:t>Hãy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</a:rPr>
              <a:t>chỉ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 ra trên màn chắn vùng sáng, vùng tối. Giải thích vì sao các vùng đó lại tối hoặc sáng?</a:t>
            </a:r>
          </a:p>
        </p:txBody>
      </p:sp>
    </p:spTree>
    <p:extLst>
      <p:ext uri="{BB962C8B-B14F-4D97-AF65-F5344CB8AC3E}">
        <p14:creationId xmlns:p14="http://schemas.microsoft.com/office/powerpoint/2010/main" val="2547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56B7E-CE3A-4E34-8B41-63A5FBEDDCFF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0D50-4CBA-4973-8CBF-5EF11C2E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1430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A896-97E3-404B-9A58-76A96448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81316"/>
            <a:ext cx="9067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C2697-D5E3-4D66-AFE3-3B136225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5" y="1828800"/>
            <a:ext cx="4495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E9DDE-F3DE-4B44-8DA6-90D218FC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4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673E2EA-535C-436E-A4A9-8DB5DAC7EDBF}"/>
              </a:ext>
            </a:extLst>
          </p:cNvPr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</a:rPr>
              <a:t>TN2: </a:t>
            </a:r>
            <a:r>
              <a:rPr lang="en-US" sz="2400" dirty="0" err="1">
                <a:latin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D3BA30-45F7-4023-AF9C-C26A3CE0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990600"/>
            <a:ext cx="8839199" cy="4648201"/>
          </a:xfrm>
          <a:prstGeom prst="rect">
            <a:avLst/>
          </a:prstGeom>
        </p:spPr>
      </p:pic>
      <p:sp>
        <p:nvSpPr>
          <p:cNvPr id="22" name="Text Box 153">
            <a:extLst>
              <a:ext uri="{FF2B5EF4-FFF2-40B4-BE49-F238E27FC236}">
                <a16:creationId xmlns:a16="http://schemas.microsoft.com/office/drawing/2014/main" id="{080ADBEF-1107-46A0-8108-8F113B3A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0678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  <a:latin typeface="Times New Roman" pitchFamily="18" charset="0"/>
              </a:rPr>
              <a:t>C2: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Hãy chỉ ra trên màn chắn vùng nào là bóng tối, vùng nào được chiếu sáng đầy đủ. Nhận xét độ sáng của vùng còn lại so với 2 vùng trên và giải thích vì sao có sự khác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1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56B7E-CE3A-4E34-8B41-63A5FBEDDCFF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0D50-4CBA-4973-8CBF-5EF11C2E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1430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A896-97E3-404B-9A58-76A96448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81316"/>
            <a:ext cx="9067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C2697-D5E3-4D66-AFE3-3B136225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5" y="1828800"/>
            <a:ext cx="4495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E9DDE-F3DE-4B44-8DA6-90D218FC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4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EDC55-82F3-426D-9511-792D41C1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28382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5913" cy="70040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534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SỰ TRUYỀN ÁNH SÁNG</a:t>
            </a:r>
            <a:r>
              <a:rPr lang="vi-VN" sz="60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60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914400" y="609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Lucida Sans Unicode" panose="020B0602030504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3708400" y="404813"/>
            <a:ext cx="205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CHỦ ĐỀ</a:t>
            </a:r>
            <a:r>
              <a:rPr lang="en-US" altLang="vi-V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: 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pic>
        <p:nvPicPr>
          <p:cNvPr id="57366" name="Picture 22" descr="Book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941888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2514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25146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5146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n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514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ntt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514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ntt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086350"/>
            <a:ext cx="2476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895600" y="3657600"/>
            <a:ext cx="16033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572000" y="1295400"/>
            <a:ext cx="0" cy="541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648200" y="3657600"/>
            <a:ext cx="1962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 animBg="1"/>
      <p:bldP spid="123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3" name="Picture 13" descr="MOON3_C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7800" y="2819400"/>
            <a:ext cx="3698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3" descr="TraiDa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8" name="Oval 38" descr="Hinh mat troi copy 4"/>
          <p:cNvSpPr>
            <a:spLocks noChangeArrowheads="1"/>
          </p:cNvSpPr>
          <p:nvPr/>
        </p:nvSpPr>
        <p:spPr bwMode="auto">
          <a:xfrm>
            <a:off x="4267200" y="2438400"/>
            <a:ext cx="914400" cy="914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7724" y="457200"/>
            <a:ext cx="387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 sát quỹ đạo chuyển động của Mặt Trăng, Mặt Trời và Trái đất</a:t>
            </a:r>
          </a:p>
        </p:txBody>
      </p:sp>
    </p:spTree>
    <p:extLst>
      <p:ext uri="{BB962C8B-B14F-4D97-AF65-F5344CB8AC3E}">
        <p14:creationId xmlns:p14="http://schemas.microsoft.com/office/powerpoint/2010/main" val="28687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717 C -0.00312 -0.09688 0.18316 -0.18127 0.41146 -0.18312 C 0.6408 -0.18127 0.825 -0.09688 0.825 0.00717 C 0.825 0.11098 0.6408 0.19422 0.41146 0.19422 C 0.18316 0.19422 -0.00417 0.11098 -0.00417 0.00717 Z " pathEditMode="relative" rAng="16200000" ptsTypes="fffff">
                                      <p:cBhvr>
                                        <p:cTn id="18" dur="15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58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2659E-7 C 3.33333E-6 -0.07029 0.15434 -0.12786 0.34271 -0.12786 C 0.53142 -0.12786 0.68333 -0.07029 0.68333 -9.82659E-7 C 0.68333 0.07052 0.53142 0.12694 0.34271 0.12694 C 0.15434 0.12694 3.33333E-6 0.07052 3.33333E-6 -9.82659E-7 Z " pathEditMode="relative" rAng="16200000" ptsTypes="fffff">
                                      <p:cBhvr>
                                        <p:cTn id="20" dur="15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8" grpId="0" animBg="1"/>
      <p:bldP spid="256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56B7E-CE3A-4E34-8B41-63A5FBEDDCFF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0D50-4CBA-4973-8CBF-5EF11C2E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1430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A896-97E3-404B-9A58-76A96448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81316"/>
            <a:ext cx="9067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C2697-D5E3-4D66-AFE3-3B136225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5" y="1828800"/>
            <a:ext cx="4495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E9DDE-F3DE-4B44-8DA6-90D218FC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4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EDC55-82F3-426D-9511-792D41C1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28382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FAEDF-9E1F-4992-9CBB-87F5B6D7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76935"/>
            <a:ext cx="4267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029200" y="1219200"/>
            <a:ext cx="2971800" cy="2971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536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31" descr="Hinh Trai dat copy 4"/>
          <p:cNvSpPr>
            <a:spLocks noChangeArrowheads="1"/>
          </p:cNvSpPr>
          <p:nvPr/>
        </p:nvSpPr>
        <p:spPr bwMode="auto">
          <a:xfrm>
            <a:off x="5867400" y="2133600"/>
            <a:ext cx="1219200" cy="11382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470" name="Picture 38" descr="MOON3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6400" y="3657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AutoShape 39"/>
          <p:cNvSpPr>
            <a:spLocks noChangeArrowheads="1"/>
          </p:cNvSpPr>
          <p:nvPr/>
        </p:nvSpPr>
        <p:spPr bwMode="auto">
          <a:xfrm>
            <a:off x="6477000" y="1828800"/>
            <a:ext cx="2667000" cy="1752600"/>
          </a:xfrm>
          <a:prstGeom prst="flowChartDelay">
            <a:avLst/>
          </a:prstGeom>
          <a:solidFill>
            <a:schemeClr val="tx1">
              <a:alpha val="5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AutoShape 41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5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1143000" y="1905000"/>
            <a:ext cx="4876800" cy="1600200"/>
            <a:chOff x="720" y="1200"/>
            <a:chExt cx="3120" cy="1008"/>
          </a:xfrm>
        </p:grpSpPr>
        <p:sp>
          <p:nvSpPr>
            <p:cNvPr id="15404" name="Line 46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7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8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9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3" name="AutoShape 51"/>
          <p:cNvSpPr>
            <a:spLocks noChangeArrowheads="1"/>
          </p:cNvSpPr>
          <p:nvPr/>
        </p:nvSpPr>
        <p:spPr bwMode="auto">
          <a:xfrm rot="16200000">
            <a:off x="2978150" y="-6350"/>
            <a:ext cx="1587500" cy="5410200"/>
          </a:xfrm>
          <a:custGeom>
            <a:avLst/>
            <a:gdLst>
              <a:gd name="G0" fmla="+- 3131 0 0"/>
              <a:gd name="G1" fmla="+- 21600 0 3131"/>
              <a:gd name="G2" fmla="*/ 3131 1 2"/>
              <a:gd name="G3" fmla="+- 21600 0 G2"/>
              <a:gd name="G4" fmla="+/ 3131 21600 2"/>
              <a:gd name="G5" fmla="+/ G1 0 2"/>
              <a:gd name="G6" fmla="*/ 21600 21600 3131"/>
              <a:gd name="G7" fmla="*/ G6 1 2"/>
              <a:gd name="G8" fmla="+- 21600 0 G7"/>
              <a:gd name="G9" fmla="*/ 21600 1 2"/>
              <a:gd name="G10" fmla="+- 3131 0 G9"/>
              <a:gd name="G11" fmla="?: G10 G8 0"/>
              <a:gd name="G12" fmla="?: G10 G7 21600"/>
              <a:gd name="T0" fmla="*/ 20034 w 21600"/>
              <a:gd name="T1" fmla="*/ 10800 h 21600"/>
              <a:gd name="T2" fmla="*/ 10800 w 21600"/>
              <a:gd name="T3" fmla="*/ 21600 h 21600"/>
              <a:gd name="T4" fmla="*/ 1566 w 21600"/>
              <a:gd name="T5" fmla="*/ 10800 h 21600"/>
              <a:gd name="T6" fmla="*/ 10800 w 21600"/>
              <a:gd name="T7" fmla="*/ 0 h 21600"/>
              <a:gd name="T8" fmla="*/ 3366 w 21600"/>
              <a:gd name="T9" fmla="*/ 3366 h 21600"/>
              <a:gd name="T10" fmla="*/ 18234 w 21600"/>
              <a:gd name="T11" fmla="*/ 182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31" y="21600"/>
                </a:lnTo>
                <a:lnTo>
                  <a:pt x="1846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44000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5867400" y="2362200"/>
            <a:ext cx="304800" cy="685800"/>
          </a:xfrm>
          <a:prstGeom prst="ellipse">
            <a:avLst/>
          </a:prstGeom>
          <a:solidFill>
            <a:srgbClr val="808080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943600" y="2590800"/>
            <a:ext cx="1524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18493" name="Group 61"/>
          <p:cNvGrpSpPr>
            <a:grpSpLocks/>
          </p:cNvGrpSpPr>
          <p:nvPr/>
        </p:nvGrpSpPr>
        <p:grpSpPr bwMode="auto">
          <a:xfrm>
            <a:off x="1295400" y="1905000"/>
            <a:ext cx="4876800" cy="1600200"/>
            <a:chOff x="720" y="1200"/>
            <a:chExt cx="3120" cy="1008"/>
          </a:xfrm>
        </p:grpSpPr>
        <p:sp>
          <p:nvSpPr>
            <p:cNvPr id="15400" name="Line 62"/>
            <p:cNvSpPr>
              <a:spLocks noChangeShapeType="1"/>
            </p:cNvSpPr>
            <p:nvPr/>
          </p:nvSpPr>
          <p:spPr bwMode="auto">
            <a:xfrm>
              <a:off x="768" y="1200"/>
              <a:ext cx="3072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63"/>
            <p:cNvSpPr>
              <a:spLocks noChangeShapeType="1"/>
            </p:cNvSpPr>
            <p:nvPr/>
          </p:nvSpPr>
          <p:spPr bwMode="auto">
            <a:xfrm flipV="1">
              <a:off x="720" y="1776"/>
              <a:ext cx="3120" cy="432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64"/>
            <p:cNvSpPr>
              <a:spLocks noChangeShapeType="1"/>
            </p:cNvSpPr>
            <p:nvPr/>
          </p:nvSpPr>
          <p:spPr bwMode="auto">
            <a:xfrm>
              <a:off x="768" y="1200"/>
              <a:ext cx="1680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65"/>
            <p:cNvSpPr>
              <a:spLocks noChangeShapeType="1"/>
            </p:cNvSpPr>
            <p:nvPr/>
          </p:nvSpPr>
          <p:spPr bwMode="auto">
            <a:xfrm flipV="1">
              <a:off x="720" y="1968"/>
              <a:ext cx="1728" cy="240"/>
            </a:xfrm>
            <a:prstGeom prst="lin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1" name="Group 69"/>
          <p:cNvGrpSpPr>
            <a:grpSpLocks/>
          </p:cNvGrpSpPr>
          <p:nvPr/>
        </p:nvGrpSpPr>
        <p:grpSpPr bwMode="auto">
          <a:xfrm>
            <a:off x="1371600" y="1905000"/>
            <a:ext cx="4724400" cy="1143000"/>
            <a:chOff x="960" y="1200"/>
            <a:chExt cx="2880" cy="720"/>
          </a:xfrm>
        </p:grpSpPr>
        <p:sp>
          <p:nvSpPr>
            <p:cNvPr id="15398" name="Line 67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68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2" name="Group 70"/>
          <p:cNvGrpSpPr>
            <a:grpSpLocks/>
          </p:cNvGrpSpPr>
          <p:nvPr/>
        </p:nvGrpSpPr>
        <p:grpSpPr bwMode="auto">
          <a:xfrm flipV="1">
            <a:off x="1371600" y="2362200"/>
            <a:ext cx="4724400" cy="1143000"/>
            <a:chOff x="960" y="1200"/>
            <a:chExt cx="2880" cy="720"/>
          </a:xfrm>
        </p:grpSpPr>
        <p:sp>
          <p:nvSpPr>
            <p:cNvPr id="15396" name="Line 71"/>
            <p:cNvSpPr>
              <a:spLocks noChangeShapeType="1"/>
            </p:cNvSpPr>
            <p:nvPr/>
          </p:nvSpPr>
          <p:spPr bwMode="auto">
            <a:xfrm>
              <a:off x="960" y="1200"/>
              <a:ext cx="2880" cy="72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72"/>
            <p:cNvSpPr>
              <a:spLocks noChangeShapeType="1"/>
            </p:cNvSpPr>
            <p:nvPr/>
          </p:nvSpPr>
          <p:spPr bwMode="auto">
            <a:xfrm>
              <a:off x="960" y="1200"/>
              <a:ext cx="1104" cy="2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Oval 73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Text Box 74"/>
          <p:cNvSpPr txBox="1">
            <a:spLocks noChangeArrowheads="1"/>
          </p:cNvSpPr>
          <p:nvPr/>
        </p:nvSpPr>
        <p:spPr bwMode="auto">
          <a:xfrm>
            <a:off x="2514600" y="0"/>
            <a:ext cx="3241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507" name="Group 75"/>
          <p:cNvGrpSpPr>
            <a:grpSpLocks/>
          </p:cNvGrpSpPr>
          <p:nvPr/>
        </p:nvGrpSpPr>
        <p:grpSpPr bwMode="auto">
          <a:xfrm>
            <a:off x="5105400" y="2362200"/>
            <a:ext cx="914400" cy="685800"/>
            <a:chOff x="4224" y="1577"/>
            <a:chExt cx="480" cy="446"/>
          </a:xfrm>
        </p:grpSpPr>
        <p:sp>
          <p:nvSpPr>
            <p:cNvPr id="15394" name="AutoShape 76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8 w 21600"/>
                <a:gd name="T1" fmla="*/ 5 h 21600"/>
                <a:gd name="T2" fmla="*/ 5 w 21600"/>
                <a:gd name="T3" fmla="*/ 11 h 21600"/>
                <a:gd name="T4" fmla="*/ 1 w 21600"/>
                <a:gd name="T5" fmla="*/ 5 h 21600"/>
                <a:gd name="T6" fmla="*/ 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AutoShape 77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2 w 21600"/>
                <a:gd name="T1" fmla="*/ 5 h 21600"/>
                <a:gd name="T2" fmla="*/ 1 w 21600"/>
                <a:gd name="T3" fmla="*/ 11 h 21600"/>
                <a:gd name="T4" fmla="*/ 0 w 21600"/>
                <a:gd name="T5" fmla="*/ 5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1066800" y="2667000"/>
            <a:ext cx="4953000" cy="2600325"/>
            <a:chOff x="672" y="1680"/>
            <a:chExt cx="3120" cy="1638"/>
          </a:xfrm>
        </p:grpSpPr>
        <p:sp>
          <p:nvSpPr>
            <p:cNvPr id="15392" name="Text Box 79"/>
            <p:cNvSpPr txBox="1">
              <a:spLocks noChangeArrowheads="1"/>
            </p:cNvSpPr>
            <p:nvPr/>
          </p:nvSpPr>
          <p:spPr bwMode="auto">
            <a:xfrm>
              <a:off x="672" y="3024"/>
              <a:ext cx="1823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u="sng">
                  <a:solidFill>
                    <a:srgbClr val="FF0000"/>
                  </a:solidFill>
                  <a:latin typeface="Times New Roman" pitchFamily="18" charset="0"/>
                </a:rPr>
                <a:t>Nhật thực toàn phần</a:t>
              </a:r>
            </a:p>
          </p:txBody>
        </p:sp>
        <p:sp>
          <p:nvSpPr>
            <p:cNvPr id="15393" name="Line 80"/>
            <p:cNvSpPr>
              <a:spLocks noChangeShapeType="1"/>
            </p:cNvSpPr>
            <p:nvPr/>
          </p:nvSpPr>
          <p:spPr bwMode="auto">
            <a:xfrm flipV="1">
              <a:off x="2400" y="1680"/>
              <a:ext cx="139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5105400" y="2895600"/>
            <a:ext cx="2825750" cy="3768725"/>
            <a:chOff x="3216" y="1872"/>
            <a:chExt cx="1780" cy="2374"/>
          </a:xfrm>
        </p:grpSpPr>
        <p:sp>
          <p:nvSpPr>
            <p:cNvPr id="15390" name="Text Box 83"/>
            <p:cNvSpPr txBox="1">
              <a:spLocks noChangeArrowheads="1"/>
            </p:cNvSpPr>
            <p:nvPr/>
          </p:nvSpPr>
          <p:spPr bwMode="auto">
            <a:xfrm>
              <a:off x="3216" y="3951"/>
              <a:ext cx="1780" cy="2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u="sng">
                  <a:solidFill>
                    <a:srgbClr val="FF0000"/>
                  </a:solidFill>
                  <a:latin typeface="Times New Roman" pitchFamily="18" charset="0"/>
                </a:rPr>
                <a:t>Nhật thực một phần</a:t>
              </a:r>
            </a:p>
          </p:txBody>
        </p:sp>
        <p:sp>
          <p:nvSpPr>
            <p:cNvPr id="15391" name="Line 84"/>
            <p:cNvSpPr>
              <a:spLocks noChangeShapeType="1"/>
            </p:cNvSpPr>
            <p:nvPr/>
          </p:nvSpPr>
          <p:spPr bwMode="auto">
            <a:xfrm flipV="1">
              <a:off x="3216" y="1872"/>
              <a:ext cx="576" cy="20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9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6069E-6 C -0.00313 -0.00324 -0.00921 -0.00324 -0.01164 -0.0067 C -0.0566 -0.06728 -0.02362 -0.03653 -0.04306 -0.05433 C -0.04809 -0.06959 -0.0448 -0.06358 -0.05191 -0.07376 C -0.0573 -0.08925 -0.05365 -0.08277 -0.06112 -0.09318 C -0.06945 -0.11746 -0.07431 -0.14104 -0.07431 -0.16647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0" grpId="0" animBg="1"/>
      <p:bldP spid="153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56B7E-CE3A-4E34-8B41-63A5FBEDDCFF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50D50-4CBA-4973-8CBF-5EF11C2E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1430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9A896-97E3-404B-9A58-76A96448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81316"/>
            <a:ext cx="9067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C2697-D5E3-4D66-AFE3-3B136225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5" y="1828800"/>
            <a:ext cx="44957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EE9DDE-F3DE-4B44-8DA6-90D218FC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4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EDC55-82F3-426D-9511-792D41C1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2838271"/>
            <a:ext cx="90678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FAEDF-9E1F-4992-9CBB-87F5B6D7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76935"/>
            <a:ext cx="4267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C5B33-48EA-4D02-BA65-B76E19F74AB9}"/>
              </a:ext>
            </a:extLst>
          </p:cNvPr>
          <p:cNvSpPr txBox="1"/>
          <p:nvPr/>
        </p:nvSpPr>
        <p:spPr>
          <a:xfrm>
            <a:off x="1" y="396067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kern="1200" dirty="0">
                <a:latin typeface="Times New Roman" pitchFamily="18" charset="0"/>
              </a:rPr>
              <a:t>          - </a:t>
            </a:r>
            <a:r>
              <a:rPr lang="en-US" sz="2400" kern="1200" dirty="0" err="1">
                <a:latin typeface="Times New Roman" pitchFamily="18" charset="0"/>
              </a:rPr>
              <a:t>Nhật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thực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xảy</a:t>
            </a:r>
            <a:r>
              <a:rPr lang="en-US" sz="2400" kern="1200" dirty="0">
                <a:latin typeface="Times New Roman" pitchFamily="18" charset="0"/>
              </a:rPr>
              <a:t> ra </a:t>
            </a:r>
            <a:r>
              <a:rPr lang="en-US" sz="2400" kern="1200" dirty="0" err="1">
                <a:latin typeface="Times New Roman" pitchFamily="18" charset="0"/>
              </a:rPr>
              <a:t>vào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b="1" kern="1200" dirty="0">
                <a:latin typeface="Times New Roman" pitchFamily="18" charset="0"/>
              </a:rPr>
              <a:t>ban </a:t>
            </a:r>
            <a:r>
              <a:rPr lang="en-US" sz="2400" b="1" kern="1200" dirty="0" err="1">
                <a:latin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</a:rPr>
              <a:t>.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kern="1200" dirty="0">
                <a:latin typeface="Times New Roman" pitchFamily="18" charset="0"/>
              </a:rPr>
              <a:t>Khi </a:t>
            </a:r>
            <a:r>
              <a:rPr lang="en-US" sz="2400" kern="1200" dirty="0" err="1">
                <a:latin typeface="Times New Roman" pitchFamily="18" charset="0"/>
              </a:rPr>
              <a:t>đó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Trời</a:t>
            </a:r>
            <a:r>
              <a:rPr lang="en-US" sz="2400" kern="1200" dirty="0">
                <a:latin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Trăng,Trái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Đất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cùng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nằm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trên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một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đường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thẳng</a:t>
            </a:r>
            <a:r>
              <a:rPr lang="en-US" sz="2400" kern="1200" dirty="0">
                <a:latin typeface="Times New Roman" pitchFamily="18" charset="0"/>
              </a:rPr>
              <a:t>.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Trời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bị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Trăng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che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khuất</a:t>
            </a:r>
            <a:r>
              <a:rPr lang="en-US" sz="2400" kern="1200" dirty="0">
                <a:latin typeface="Times New Roman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F4E67-A434-4A63-95FA-E9FA0B774E15}"/>
              </a:ext>
            </a:extLst>
          </p:cNvPr>
          <p:cNvSpPr txBox="1"/>
          <p:nvPr/>
        </p:nvSpPr>
        <p:spPr>
          <a:xfrm>
            <a:off x="1" y="4724400"/>
            <a:ext cx="9067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    - </a:t>
            </a:r>
            <a:r>
              <a:rPr lang="en-US" sz="2400" dirty="0" err="1">
                <a:latin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</a:rPr>
              <a:t> (hay </a:t>
            </a:r>
            <a:r>
              <a:rPr lang="en-US" sz="2400" dirty="0" err="1">
                <a:latin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</a:rPr>
              <a:t>)</a:t>
            </a:r>
            <a:endParaRPr lang="en-US" sz="2400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VAT LY\TAI TL LY7\150319nhatthuc02-e0ed2.jpg">
            <a:extLst>
              <a:ext uri="{FF2B5EF4-FFF2-40B4-BE49-F238E27FC236}">
                <a16:creationId xmlns:a16="http://schemas.microsoft.com/office/drawing/2014/main" id="{F10077E0-53F3-424A-A31E-44F1CE30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6" y="1063198"/>
            <a:ext cx="436625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28B3EF3-7489-4522-BB99-BCB3949D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6" y="3581400"/>
            <a:ext cx="4366253" cy="31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0A7CDC-9E2A-453F-80FA-5E36F0EB4A39}"/>
              </a:ext>
            </a:extLst>
          </p:cNvPr>
          <p:cNvSpPr/>
          <p:nvPr/>
        </p:nvSpPr>
        <p:spPr>
          <a:xfrm>
            <a:off x="266697" y="76200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Người </a:t>
            </a:r>
            <a:r>
              <a:rPr lang="vi-VN" sz="2400" b="1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quan sát nhật thực</a:t>
            </a:r>
            <a:r>
              <a:rPr lang="vi-VN" sz="2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 không nên nhìn trực tiếp lên Mặt Trời mà cần sử dụng một chiếc kính chuyên dụng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Nguyệt thực xảy ra ban đêm.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đó, Mặt Trời,Trái Đất, Mặt Trăng cùng nằm trên một đường thẳng.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 Trăng bị trái đất che khuất không được mặt trời chiếu sáng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5105400" y="1219200"/>
            <a:ext cx="2667000" cy="26431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24582" name="Oval 60" descr="Hinh Trai dat copy 4"/>
          <p:cNvSpPr>
            <a:spLocks noChangeArrowheads="1"/>
          </p:cNvSpPr>
          <p:nvPr/>
        </p:nvSpPr>
        <p:spPr bwMode="auto">
          <a:xfrm>
            <a:off x="6096000" y="2133600"/>
            <a:ext cx="1066800" cy="1066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41" name="Picture 61" descr="MOON3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95863" y="24495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62"/>
          <p:cNvSpPr>
            <a:spLocks noChangeArrowheads="1"/>
          </p:cNvSpPr>
          <p:nvPr/>
        </p:nvSpPr>
        <p:spPr bwMode="auto">
          <a:xfrm rot="5400000">
            <a:off x="9525000" y="-1371600"/>
            <a:ext cx="2286000" cy="8077200"/>
          </a:xfrm>
          <a:custGeom>
            <a:avLst/>
            <a:gdLst>
              <a:gd name="T0" fmla="*/ 209173022 w 21600"/>
              <a:gd name="T1" fmla="*/ 1510212033 h 21600"/>
              <a:gd name="T2" fmla="*/ 120967500 w 21600"/>
              <a:gd name="T3" fmla="*/ 2147483647 h 21600"/>
              <a:gd name="T4" fmla="*/ 32762084 w 21600"/>
              <a:gd name="T5" fmla="*/ 1510212033 h 21600"/>
              <a:gd name="T6" fmla="*/ 120967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25 w 21600"/>
              <a:gd name="T13" fmla="*/ 4725 h 21600"/>
              <a:gd name="T14" fmla="*/ 16875 w 21600"/>
              <a:gd name="T15" fmla="*/ 168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49" y="21600"/>
                </a:lnTo>
                <a:lnTo>
                  <a:pt x="1575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4392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70"/>
          <p:cNvSpPr>
            <a:spLocks noChangeArrowheads="1"/>
          </p:cNvSpPr>
          <p:nvPr/>
        </p:nvSpPr>
        <p:spPr bwMode="auto">
          <a:xfrm>
            <a:off x="6629400" y="2133600"/>
            <a:ext cx="4191000" cy="1066800"/>
          </a:xfrm>
          <a:prstGeom prst="rect">
            <a:avLst/>
          </a:prstGeom>
          <a:solidFill>
            <a:schemeClr val="tx1">
              <a:alpha val="3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 rot="16200000">
            <a:off x="3086100" y="-114300"/>
            <a:ext cx="1524000" cy="5562600"/>
          </a:xfrm>
          <a:custGeom>
            <a:avLst/>
            <a:gdLst>
              <a:gd name="G0" fmla="+- 2785 0 0"/>
              <a:gd name="G1" fmla="+- 21600 0 2785"/>
              <a:gd name="G2" fmla="*/ 2785 1 2"/>
              <a:gd name="G3" fmla="+- 21600 0 G2"/>
              <a:gd name="G4" fmla="+/ 2785 21600 2"/>
              <a:gd name="G5" fmla="+/ G1 0 2"/>
              <a:gd name="G6" fmla="*/ 21600 21600 2785"/>
              <a:gd name="G7" fmla="*/ G6 1 2"/>
              <a:gd name="G8" fmla="+- 21600 0 G7"/>
              <a:gd name="G9" fmla="*/ 21600 1 2"/>
              <a:gd name="G10" fmla="+- 2785 0 G9"/>
              <a:gd name="G11" fmla="?: G10 G8 0"/>
              <a:gd name="G12" fmla="?: G10 G7 21600"/>
              <a:gd name="T0" fmla="*/ 20207 w 21600"/>
              <a:gd name="T1" fmla="*/ 10800 h 21600"/>
              <a:gd name="T2" fmla="*/ 10800 w 21600"/>
              <a:gd name="T3" fmla="*/ 21600 h 21600"/>
              <a:gd name="T4" fmla="*/ 1393 w 21600"/>
              <a:gd name="T5" fmla="*/ 10800 h 21600"/>
              <a:gd name="T6" fmla="*/ 10800 w 21600"/>
              <a:gd name="T7" fmla="*/ 0 h 21600"/>
              <a:gd name="T8" fmla="*/ 3193 w 21600"/>
              <a:gd name="T9" fmla="*/ 3193 h 21600"/>
              <a:gd name="T10" fmla="*/ 18407 w 21600"/>
              <a:gd name="T11" fmla="*/ 184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85" y="21600"/>
                </a:lnTo>
                <a:lnTo>
                  <a:pt x="1881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10001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91" name="Oval 76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69" name="Group 89"/>
          <p:cNvGrpSpPr>
            <a:grpSpLocks/>
          </p:cNvGrpSpPr>
          <p:nvPr/>
        </p:nvGrpSpPr>
        <p:grpSpPr bwMode="auto">
          <a:xfrm>
            <a:off x="6096000" y="2362200"/>
            <a:ext cx="355600" cy="685800"/>
            <a:chOff x="3840" y="1488"/>
            <a:chExt cx="224" cy="432"/>
          </a:xfrm>
        </p:grpSpPr>
        <p:sp>
          <p:nvSpPr>
            <p:cNvPr id="24598" name="Oval 84"/>
            <p:cNvSpPr>
              <a:spLocks noChangeArrowheads="1"/>
            </p:cNvSpPr>
            <p:nvPr/>
          </p:nvSpPr>
          <p:spPr bwMode="auto">
            <a:xfrm>
              <a:off x="3840" y="1488"/>
              <a:ext cx="224" cy="432"/>
            </a:xfrm>
            <a:prstGeom prst="ellipse">
              <a:avLst/>
            </a:prstGeom>
            <a:solidFill>
              <a:srgbClr val="8E8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85"/>
            <p:cNvSpPr>
              <a:spLocks noChangeArrowheads="1"/>
            </p:cNvSpPr>
            <p:nvPr/>
          </p:nvSpPr>
          <p:spPr bwMode="auto">
            <a:xfrm>
              <a:off x="3888" y="1632"/>
              <a:ext cx="58" cy="1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5257800" y="2362200"/>
            <a:ext cx="914400" cy="685800"/>
            <a:chOff x="4224" y="1577"/>
            <a:chExt cx="480" cy="446"/>
          </a:xfrm>
        </p:grpSpPr>
        <p:sp>
          <p:nvSpPr>
            <p:cNvPr id="24596" name="AutoShape 87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8 w 21600"/>
                <a:gd name="T1" fmla="*/ 5 h 21600"/>
                <a:gd name="T2" fmla="*/ 5 w 21600"/>
                <a:gd name="T3" fmla="*/ 11 h 21600"/>
                <a:gd name="T4" fmla="*/ 1 w 21600"/>
                <a:gd name="T5" fmla="*/ 5 h 21600"/>
                <a:gd name="T6" fmla="*/ 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AutoShape 88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2 w 21600"/>
                <a:gd name="T1" fmla="*/ 5 h 21600"/>
                <a:gd name="T2" fmla="*/ 1 w 21600"/>
                <a:gd name="T3" fmla="*/ 11 h 21600"/>
                <a:gd name="T4" fmla="*/ 0 w 21600"/>
                <a:gd name="T5" fmla="*/ 5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44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2775 C -0.00572 -0.07908 -0.01302 -0.06312 -0.0026 -0.08278 C -0.00034 -0.09203 0.00348 -0.09942 0.00851 -0.10613 C 0.00903 -0.10844 0.01059 -0.11815 0.01164 -0.12093 C 0.01546 -0.1311 0.02327 -0.13665 0.02917 -0.14405 C 0.03178 -0.15445 0.03403 -0.16208 0.04184 -0.16532 C 0.04289 -0.1674 0.04341 -0.17018 0.04497 -0.17156 C 0.04775 -0.17388 0.05452 -0.17572 0.05452 -0.17549 C 0.05678 -0.17896 0.05782 -0.18405 0.06077 -0.18636 C 0.06355 -0.18867 0.07032 -0.19052 0.07032 -0.19029 C 0.07674 -0.19908 0.08212 -0.20093 0.09098 -0.20324 C 0.0948 -0.20856 0.10139 -0.21156 0.10695 -0.21179 C 0.12761 -0.21249 0.14809 -0.21179 0.16875 -0.21179 " pathEditMode="relative" rAng="0" ptsTypes="ffffffffffffA">
                                      <p:cBhvr>
                                        <p:cTn id="20" dur="2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92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75 -0.21179 C 0.18073 -0.20925 0.18107 -0.20902 0.19097 -0.20324 C 0.19392 -0.20139 0.20034 -0.19907 0.20034 -0.19884 C 0.20451 -0.19353 0.20555 -0.1889 0.21146 -0.18636 C 0.2151 -0.18173 0.21319 -0.1822 0.21632 -0.1822 " pathEditMode="relative" rAng="0" ptsTypes="ffffA">
                                      <p:cBhvr>
                                        <p:cTn id="30" dur="3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1822 C 0.22431 -0.17156 0.23177 -0.16023 0.2401 -0.15029 C 0.24132 -0.14867 0.24375 -0.14983 0.24496 -0.14821 C 0.24618 -0.14659 0.24566 -0.14382 0.24653 -0.14197 C 0.25087 -0.13249 0.26076 -0.11445 0.26076 -0.11445 C 0.26181 -0.11029 0.26285 -0.1059 0.26389 -0.10174 C 0.26441 -0.09966 0.26545 -0.09549 0.26545 -0.09549 C 0.26858 -0.05943 0.275 0.01248 0.275 0.01248 " pathEditMode="relative" ptsTypes="fffffffA">
                                      <p:cBhvr>
                                        <p:cTn id="34" dur="5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0BBA77-B696-4B72-865E-A99D2E30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17248"/>
            <a:ext cx="9067801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A1729F-F78D-42E0-8BD9-CADB59D0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735"/>
            <a:ext cx="4267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2/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BC7B3-C4C2-4B4C-BD82-C7D4681C9D1A}"/>
              </a:ext>
            </a:extLst>
          </p:cNvPr>
          <p:cNvSpPr txBox="1"/>
          <p:nvPr/>
        </p:nvSpPr>
        <p:spPr>
          <a:xfrm>
            <a:off x="0" y="3817203"/>
            <a:ext cx="8991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kern="1200" dirty="0">
                <a:latin typeface="Times New Roman" pitchFamily="18" charset="0"/>
              </a:rPr>
              <a:t>          - </a:t>
            </a:r>
            <a:r>
              <a:rPr lang="en-US" sz="2400" kern="1200" dirty="0" err="1">
                <a:latin typeface="Times New Roman" pitchFamily="18" charset="0"/>
              </a:rPr>
              <a:t>Nhật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thực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xảy</a:t>
            </a:r>
            <a:r>
              <a:rPr lang="en-US" sz="2400" kern="1200" dirty="0">
                <a:latin typeface="Times New Roman" pitchFamily="18" charset="0"/>
              </a:rPr>
              <a:t> ra </a:t>
            </a:r>
            <a:r>
              <a:rPr lang="en-US" sz="2400" kern="1200" dirty="0" err="1">
                <a:latin typeface="Times New Roman" pitchFamily="18" charset="0"/>
              </a:rPr>
              <a:t>vào</a:t>
            </a:r>
            <a:r>
              <a:rPr lang="en-US" sz="2400" kern="1200" dirty="0">
                <a:latin typeface="Times New Roman" pitchFamily="18" charset="0"/>
              </a:rPr>
              <a:t> ban </a:t>
            </a:r>
            <a:r>
              <a:rPr lang="en-US" sz="2400" kern="1200" dirty="0" err="1">
                <a:latin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</a:rPr>
              <a:t>.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kern="1200" dirty="0">
                <a:latin typeface="Times New Roman" pitchFamily="18" charset="0"/>
              </a:rPr>
              <a:t>Khi </a:t>
            </a:r>
            <a:r>
              <a:rPr lang="en-US" sz="2400" kern="1200" dirty="0" err="1">
                <a:latin typeface="Times New Roman" pitchFamily="18" charset="0"/>
              </a:rPr>
              <a:t>đó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Trời</a:t>
            </a:r>
            <a:r>
              <a:rPr lang="en-US" sz="2400" kern="1200" dirty="0">
                <a:latin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Trăng,Trái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Đất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cùng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nằm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trên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một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đường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thẳng</a:t>
            </a:r>
            <a:r>
              <a:rPr lang="en-US" sz="2400" kern="1200" dirty="0">
                <a:latin typeface="Times New Roman" pitchFamily="18" charset="0"/>
              </a:rPr>
              <a:t>.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Trời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bị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Mặt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Trăng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che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khuất</a:t>
            </a:r>
            <a:r>
              <a:rPr lang="en-US" sz="2400" kern="1200" dirty="0">
                <a:latin typeface="Times New Roman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8BA941-4374-40A0-840B-749731DC0C8D}"/>
              </a:ext>
            </a:extLst>
          </p:cNvPr>
          <p:cNvSpPr txBox="1"/>
          <p:nvPr/>
        </p:nvSpPr>
        <p:spPr>
          <a:xfrm>
            <a:off x="76201" y="4503003"/>
            <a:ext cx="906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kern="1200" dirty="0">
                <a:latin typeface="Times New Roman" pitchFamily="18" charset="0"/>
              </a:rPr>
              <a:t>         - </a:t>
            </a:r>
            <a:r>
              <a:rPr lang="en-US" sz="2400" kern="1200" dirty="0" err="1">
                <a:latin typeface="Times New Roman" pitchFamily="18" charset="0"/>
              </a:rPr>
              <a:t>Vùng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tối</a:t>
            </a:r>
            <a:r>
              <a:rPr lang="en-US" sz="2400" kern="1200" dirty="0">
                <a:latin typeface="Times New Roman" pitchFamily="18" charset="0"/>
              </a:rPr>
              <a:t> (hay </a:t>
            </a:r>
            <a:r>
              <a:rPr lang="en-US" sz="2400" kern="1200" dirty="0" err="1">
                <a:latin typeface="Times New Roman" pitchFamily="18" charset="0"/>
              </a:rPr>
              <a:t>bóng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nửa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tối</a:t>
            </a:r>
            <a:r>
              <a:rPr lang="en-US" sz="2400" kern="1200" dirty="0">
                <a:latin typeface="Times New Roman" pitchFamily="18" charset="0"/>
              </a:rPr>
              <a:t>) </a:t>
            </a:r>
            <a:r>
              <a:rPr lang="en-US" sz="2400" kern="1200" dirty="0" err="1">
                <a:latin typeface="Times New Roman" pitchFamily="18" charset="0"/>
              </a:rPr>
              <a:t>trên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Trái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Đất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cho</a:t>
            </a:r>
            <a:r>
              <a:rPr lang="en-US" sz="2400" kern="1200" dirty="0">
                <a:latin typeface="Times New Roman" pitchFamily="18" charset="0"/>
              </a:rPr>
              <a:t> ta </a:t>
            </a:r>
            <a:r>
              <a:rPr lang="en-US" sz="2400" kern="1200" dirty="0" err="1">
                <a:latin typeface="Times New Roman" pitchFamily="18" charset="0"/>
              </a:rPr>
              <a:t>thấy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hiện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tượng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Nhật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thực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toàn</a:t>
            </a:r>
            <a:r>
              <a:rPr lang="en-US" sz="2400" kern="1200" dirty="0">
                <a:latin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</a:rPr>
              <a:t>phần</a:t>
            </a:r>
            <a:r>
              <a:rPr lang="en-US" sz="2400" kern="1200" dirty="0">
                <a:latin typeface="Times New Roman" pitchFamily="18" charset="0"/>
              </a:rPr>
              <a:t> (</a:t>
            </a:r>
            <a:r>
              <a:rPr lang="en-US" sz="2400" kern="1200" dirty="0" err="1">
                <a:latin typeface="Times New Roman" pitchFamily="18" charset="0"/>
              </a:rPr>
              <a:t>hoặc</a:t>
            </a:r>
            <a:r>
              <a:rPr lang="en-US" sz="2400" kern="1200" dirty="0">
                <a:latin typeface="Times New Roman" pitchFamily="18" charset="0"/>
              </a:rPr>
              <a:t> 1 </a:t>
            </a:r>
            <a:r>
              <a:rPr lang="en-US" sz="2400" kern="1200" dirty="0" err="1">
                <a:latin typeface="Times New Roman" pitchFamily="18" charset="0"/>
              </a:rPr>
              <a:t>phần</a:t>
            </a:r>
            <a:r>
              <a:rPr lang="en-US" sz="2400" kern="1200" dirty="0">
                <a:latin typeface="Times New Roman" pitchFamily="18" charset="0"/>
              </a:rPr>
              <a:t>)</a:t>
            </a:r>
            <a:endParaRPr lang="en-US" sz="2400" u="sng" kern="1200" dirty="0"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CD9-4320-42E0-A484-D43292177286}"/>
              </a:ext>
            </a:extLst>
          </p:cNvPr>
          <p:cNvSpPr txBox="1"/>
          <p:nvPr/>
        </p:nvSpPr>
        <p:spPr>
          <a:xfrm>
            <a:off x="0" y="5212140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       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Nguyệt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Khi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Trái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Đất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Mặt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Trăng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Mặt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khuất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ánh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CE58D0D-9118-410B-B3E0-56F8C122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271"/>
            <a:ext cx="9144000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014E858-B62C-4FB6-9093-10912BFF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" y="2762071"/>
            <a:ext cx="8915403" cy="11241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E10D8-4A57-496E-99C7-63B757BE95BF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4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4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4F00E-0686-4313-AA93-B0022B5B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144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5105400" y="1219200"/>
            <a:ext cx="2667000" cy="26431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24580" name="Text Box 28"/>
          <p:cNvSpPr txBox="1">
            <a:spLocks noChangeArrowheads="1"/>
          </p:cNvSpPr>
          <p:nvPr/>
        </p:nvSpPr>
        <p:spPr bwMode="auto">
          <a:xfrm>
            <a:off x="7010400" y="160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81" name="Text Box 29"/>
          <p:cNvSpPr txBox="1">
            <a:spLocks noChangeArrowheads="1"/>
          </p:cNvSpPr>
          <p:nvPr/>
        </p:nvSpPr>
        <p:spPr bwMode="auto">
          <a:xfrm>
            <a:off x="6553200" y="1524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582" name="Oval 60" descr="Hinh Trai dat copy 4"/>
          <p:cNvSpPr>
            <a:spLocks noChangeArrowheads="1"/>
          </p:cNvSpPr>
          <p:nvPr/>
        </p:nvSpPr>
        <p:spPr bwMode="auto">
          <a:xfrm>
            <a:off x="6096000" y="2133600"/>
            <a:ext cx="1066800" cy="1066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41" name="Picture 61" descr="MOON3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95863" y="24495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62"/>
          <p:cNvSpPr>
            <a:spLocks noChangeArrowheads="1"/>
          </p:cNvSpPr>
          <p:nvPr/>
        </p:nvSpPr>
        <p:spPr bwMode="auto">
          <a:xfrm rot="5400000">
            <a:off x="9525000" y="-1371600"/>
            <a:ext cx="2286000" cy="8077200"/>
          </a:xfrm>
          <a:custGeom>
            <a:avLst/>
            <a:gdLst>
              <a:gd name="T0" fmla="*/ 209173022 w 21600"/>
              <a:gd name="T1" fmla="*/ 1510212033 h 21600"/>
              <a:gd name="T2" fmla="*/ 120967500 w 21600"/>
              <a:gd name="T3" fmla="*/ 2147483647 h 21600"/>
              <a:gd name="T4" fmla="*/ 32762084 w 21600"/>
              <a:gd name="T5" fmla="*/ 1510212033 h 21600"/>
              <a:gd name="T6" fmla="*/ 120967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25 w 21600"/>
              <a:gd name="T13" fmla="*/ 4725 h 21600"/>
              <a:gd name="T14" fmla="*/ 16875 w 21600"/>
              <a:gd name="T15" fmla="*/ 168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49" y="21600"/>
                </a:lnTo>
                <a:lnTo>
                  <a:pt x="1575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4392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70"/>
          <p:cNvSpPr>
            <a:spLocks noChangeArrowheads="1"/>
          </p:cNvSpPr>
          <p:nvPr/>
        </p:nvSpPr>
        <p:spPr bwMode="auto">
          <a:xfrm>
            <a:off x="6629400" y="2133600"/>
            <a:ext cx="4191000" cy="1066800"/>
          </a:xfrm>
          <a:prstGeom prst="rect">
            <a:avLst/>
          </a:prstGeom>
          <a:solidFill>
            <a:schemeClr val="tx1">
              <a:alpha val="3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8077200" y="2667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4587" name="Group 72"/>
          <p:cNvGrpSpPr>
            <a:grpSpLocks/>
          </p:cNvGrpSpPr>
          <p:nvPr/>
        </p:nvGrpSpPr>
        <p:grpSpPr bwMode="auto">
          <a:xfrm>
            <a:off x="6934200" y="2438400"/>
            <a:ext cx="533400" cy="366713"/>
            <a:chOff x="4416" y="1440"/>
            <a:chExt cx="240" cy="159"/>
          </a:xfrm>
        </p:grpSpPr>
        <p:sp>
          <p:nvSpPr>
            <p:cNvPr id="24600" name="Oval 32"/>
            <p:cNvSpPr>
              <a:spLocks noChangeArrowheads="1"/>
            </p:cNvSpPr>
            <p:nvPr/>
          </p:nvSpPr>
          <p:spPr bwMode="auto">
            <a:xfrm>
              <a:off x="4416" y="14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4601" name="Text Box 33"/>
            <p:cNvSpPr txBox="1">
              <a:spLocks noChangeArrowheads="1"/>
            </p:cNvSpPr>
            <p:nvPr/>
          </p:nvSpPr>
          <p:spPr bwMode="auto">
            <a:xfrm>
              <a:off x="4464" y="1440"/>
              <a:ext cx="19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20555" name="AutoShape 75"/>
          <p:cNvSpPr>
            <a:spLocks noChangeArrowheads="1"/>
          </p:cNvSpPr>
          <p:nvPr/>
        </p:nvSpPr>
        <p:spPr bwMode="auto">
          <a:xfrm rot="16200000">
            <a:off x="3086100" y="-114300"/>
            <a:ext cx="1524000" cy="5562600"/>
          </a:xfrm>
          <a:custGeom>
            <a:avLst/>
            <a:gdLst>
              <a:gd name="G0" fmla="+- 2785 0 0"/>
              <a:gd name="G1" fmla="+- 21600 0 2785"/>
              <a:gd name="G2" fmla="*/ 2785 1 2"/>
              <a:gd name="G3" fmla="+- 21600 0 G2"/>
              <a:gd name="G4" fmla="+/ 2785 21600 2"/>
              <a:gd name="G5" fmla="+/ G1 0 2"/>
              <a:gd name="G6" fmla="*/ 21600 21600 2785"/>
              <a:gd name="G7" fmla="*/ G6 1 2"/>
              <a:gd name="G8" fmla="+- 21600 0 G7"/>
              <a:gd name="G9" fmla="*/ 21600 1 2"/>
              <a:gd name="G10" fmla="+- 2785 0 G9"/>
              <a:gd name="G11" fmla="?: G10 G8 0"/>
              <a:gd name="G12" fmla="?: G10 G7 21600"/>
              <a:gd name="T0" fmla="*/ 20207 w 21600"/>
              <a:gd name="T1" fmla="*/ 10800 h 21600"/>
              <a:gd name="T2" fmla="*/ 10800 w 21600"/>
              <a:gd name="T3" fmla="*/ 21600 h 21600"/>
              <a:gd name="T4" fmla="*/ 1393 w 21600"/>
              <a:gd name="T5" fmla="*/ 10800 h 21600"/>
              <a:gd name="T6" fmla="*/ 10800 w 21600"/>
              <a:gd name="T7" fmla="*/ 0 h 21600"/>
              <a:gd name="T8" fmla="*/ 3193 w 21600"/>
              <a:gd name="T9" fmla="*/ 3193 h 21600"/>
              <a:gd name="T10" fmla="*/ 18407 w 21600"/>
              <a:gd name="T11" fmla="*/ 1840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85" y="21600"/>
                </a:lnTo>
                <a:lnTo>
                  <a:pt x="1881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E9794"/>
              </a:gs>
              <a:gs pos="50000">
                <a:srgbClr val="FF0000">
                  <a:alpha val="10001"/>
                </a:srgbClr>
              </a:gs>
              <a:gs pos="100000">
                <a:srgbClr val="FE97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91" name="Oval 76" descr="Hinh mat troi copy 4"/>
          <p:cNvSpPr>
            <a:spLocks noChangeArrowheads="1"/>
          </p:cNvSpPr>
          <p:nvPr/>
        </p:nvSpPr>
        <p:spPr bwMode="auto">
          <a:xfrm>
            <a:off x="152400" y="1828800"/>
            <a:ext cx="1828800" cy="17526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57200" y="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C4: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Mặt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vị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trí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đứng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điểm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trăng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Nguyệt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83127" y="4421187"/>
            <a:ext cx="6553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F"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</a:rPr>
              <a:t>Mặt trăng ở vị trí 2 và 3 thì người đứng ở điểm A sẽ thấy trăng sáng.</a:t>
            </a:r>
          </a:p>
          <a:p>
            <a:pPr eaLnBrk="1" hangingPunct="1">
              <a:buFont typeface="Wingdings" pitchFamily="2" charset="2"/>
              <a:buNone/>
            </a:pPr>
            <a:endParaRPr lang="en-US" sz="2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</a:rPr>
              <a:t>Mặt trăng ở vị trí 1 thì thấy người đứng ở điểm A sẽ thấy Nguyệt thực.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20569" name="Group 89"/>
          <p:cNvGrpSpPr>
            <a:grpSpLocks/>
          </p:cNvGrpSpPr>
          <p:nvPr/>
        </p:nvGrpSpPr>
        <p:grpSpPr bwMode="auto">
          <a:xfrm>
            <a:off x="6096000" y="2362200"/>
            <a:ext cx="355600" cy="685800"/>
            <a:chOff x="3840" y="1488"/>
            <a:chExt cx="224" cy="432"/>
          </a:xfrm>
        </p:grpSpPr>
        <p:sp>
          <p:nvSpPr>
            <p:cNvPr id="24598" name="Oval 84"/>
            <p:cNvSpPr>
              <a:spLocks noChangeArrowheads="1"/>
            </p:cNvSpPr>
            <p:nvPr/>
          </p:nvSpPr>
          <p:spPr bwMode="auto">
            <a:xfrm>
              <a:off x="3840" y="1488"/>
              <a:ext cx="224" cy="432"/>
            </a:xfrm>
            <a:prstGeom prst="ellipse">
              <a:avLst/>
            </a:prstGeom>
            <a:solidFill>
              <a:srgbClr val="8E8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85"/>
            <p:cNvSpPr>
              <a:spLocks noChangeArrowheads="1"/>
            </p:cNvSpPr>
            <p:nvPr/>
          </p:nvSpPr>
          <p:spPr bwMode="auto">
            <a:xfrm>
              <a:off x="3888" y="1632"/>
              <a:ext cx="58" cy="1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6" name="Group 86"/>
          <p:cNvGrpSpPr>
            <a:grpSpLocks/>
          </p:cNvGrpSpPr>
          <p:nvPr/>
        </p:nvGrpSpPr>
        <p:grpSpPr bwMode="auto">
          <a:xfrm>
            <a:off x="5257800" y="2362200"/>
            <a:ext cx="914400" cy="685800"/>
            <a:chOff x="4224" y="1577"/>
            <a:chExt cx="480" cy="446"/>
          </a:xfrm>
        </p:grpSpPr>
        <p:sp>
          <p:nvSpPr>
            <p:cNvPr id="24596" name="AutoShape 87"/>
            <p:cNvSpPr>
              <a:spLocks noChangeArrowheads="1"/>
            </p:cNvSpPr>
            <p:nvPr/>
          </p:nvSpPr>
          <p:spPr bwMode="auto">
            <a:xfrm rot="5400000">
              <a:off x="4241" y="1560"/>
              <a:ext cx="446" cy="480"/>
            </a:xfrm>
            <a:custGeom>
              <a:avLst/>
              <a:gdLst>
                <a:gd name="T0" fmla="*/ 8 w 21600"/>
                <a:gd name="T1" fmla="*/ 5 h 21600"/>
                <a:gd name="T2" fmla="*/ 5 w 21600"/>
                <a:gd name="T3" fmla="*/ 11 h 21600"/>
                <a:gd name="T4" fmla="*/ 1 w 21600"/>
                <a:gd name="T5" fmla="*/ 5 h 21600"/>
                <a:gd name="T6" fmla="*/ 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10 w 21600"/>
                <a:gd name="T13" fmla="*/ 4275 h 21600"/>
                <a:gd name="T14" fmla="*/ 172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8" y="21600"/>
                  </a:lnTo>
                  <a:lnTo>
                    <a:pt x="1661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4">
                <a:alpha val="30196"/>
              </a:srgbClr>
            </a:solidFill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AutoShape 88"/>
            <p:cNvSpPr>
              <a:spLocks noChangeArrowheads="1"/>
            </p:cNvSpPr>
            <p:nvPr/>
          </p:nvSpPr>
          <p:spPr bwMode="auto">
            <a:xfrm rot="-5400000">
              <a:off x="4344" y="1560"/>
              <a:ext cx="240" cy="480"/>
            </a:xfrm>
            <a:custGeom>
              <a:avLst/>
              <a:gdLst>
                <a:gd name="T0" fmla="*/ 2 w 21600"/>
                <a:gd name="T1" fmla="*/ 5 h 21600"/>
                <a:gd name="T2" fmla="*/ 1 w 21600"/>
                <a:gd name="T3" fmla="*/ 11 h 21600"/>
                <a:gd name="T4" fmla="*/ 0 w 21600"/>
                <a:gd name="T5" fmla="*/ 5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30 w 21600"/>
                <a:gd name="T13" fmla="*/ 4230 h 21600"/>
                <a:gd name="T14" fmla="*/ 17370 w 21600"/>
                <a:gd name="T15" fmla="*/ 173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859" y="21600"/>
                  </a:lnTo>
                  <a:lnTo>
                    <a:pt x="1674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6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2775 C -0.00572 -0.07908 -0.01302 -0.06312 -0.0026 -0.08278 C -0.00034 -0.09203 0.00348 -0.09942 0.00851 -0.10613 C 0.00903 -0.10844 0.01059 -0.11815 0.01164 -0.12093 C 0.01546 -0.1311 0.02327 -0.13665 0.02917 -0.14405 C 0.03178 -0.15445 0.03403 -0.16208 0.04184 -0.16532 C 0.04289 -0.1674 0.04341 -0.17018 0.04497 -0.17156 C 0.04775 -0.17388 0.05452 -0.17572 0.05452 -0.17549 C 0.05678 -0.17896 0.05782 -0.18405 0.06077 -0.18636 C 0.06355 -0.18867 0.07032 -0.19052 0.07032 -0.19029 C 0.07674 -0.19908 0.08212 -0.20093 0.09098 -0.20324 C 0.0948 -0.20856 0.10139 -0.21156 0.10695 -0.21179 C 0.12761 -0.21249 0.14809 -0.21179 0.16875 -0.21179 " pathEditMode="relative" rAng="0" ptsTypes="ffffffffffffA">
                                      <p:cBhvr>
                                        <p:cTn id="23" dur="2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92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75 -0.21179 C 0.18073 -0.20925 0.18107 -0.20902 0.19097 -0.20324 C 0.19392 -0.20139 0.20034 -0.19907 0.20034 -0.19884 C 0.20451 -0.19353 0.20555 -0.1889 0.21146 -0.18636 C 0.2151 -0.18173 0.21319 -0.1822 0.21632 -0.1822 " pathEditMode="relative" rAng="0" ptsTypes="ffffA">
                                      <p:cBhvr>
                                        <p:cTn id="33" dur="3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1822 C 0.22431 -0.17156 0.23177 -0.16023 0.2401 -0.15029 C 0.24132 -0.14867 0.24375 -0.14983 0.24496 -0.14821 C 0.24618 -0.14659 0.24566 -0.14382 0.24653 -0.14197 C 0.25087 -0.13249 0.26076 -0.11445 0.26076 -0.11445 C 0.26181 -0.11029 0.26285 -0.1059 0.26389 -0.10174 C 0.26441 -0.09966 0.26545 -0.09549 0.26545 -0.09549 C 0.26858 -0.05943 0.275 0.01248 0.275 0.01248 " pathEditMode="relative" ptsTypes="fffffffA">
                                      <p:cBhvr>
                                        <p:cTn id="37" dur="50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7" grpId="0"/>
      <p:bldP spid="205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114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ảnh Nguyệt thực khi đứng ở các vị trí khác nhau trên Trái Đất</a:t>
            </a:r>
          </a:p>
        </p:txBody>
      </p:sp>
    </p:spTree>
    <p:extLst>
      <p:ext uri="{BB962C8B-B14F-4D97-AF65-F5344CB8AC3E}">
        <p14:creationId xmlns:p14="http://schemas.microsoft.com/office/powerpoint/2010/main" val="181471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5E509-4CAD-4AD4-830C-919A3FCC5772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7AA49-BC80-4BA0-B941-1EBA4BDC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3EDDE-0D50-4E26-96A5-F8DE7917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70" y="18288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380D-E4FD-4A04-93A3-E58724B9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273A-9FD7-4501-9D9F-BDD448EB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18436" name="Rectangle 3"/>
          <p:cNvSpPr>
            <a:spLocks noGrp="1"/>
          </p:cNvSpPr>
          <p:nvPr>
            <p:ph idx="4294967295"/>
          </p:nvPr>
        </p:nvSpPr>
        <p:spPr/>
        <p:txBody>
          <a:bodyPr lIns="79248" tIns="39624" rIns="79248" bIns="39624"/>
          <a:lstStyle/>
          <a:p>
            <a:endParaRPr lang="en-US" noProof="1"/>
          </a:p>
          <a:p>
            <a:endParaRPr lang="en-US" noProof="1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51125" y="304800"/>
            <a:ext cx="5041900" cy="66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500" noProof="1">
                <a:solidFill>
                  <a:srgbClr val="FF00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88988" y="1219200"/>
            <a:ext cx="8164512" cy="420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marL="228600" indent="-228600" algn="just" defTabSz="457200">
              <a:spcBef>
                <a:spcPct val="50000"/>
              </a:spcBef>
            </a:pPr>
            <a:r>
              <a:rPr lang="en-US" altLang="zh-CN" sz="3000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1: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Trong trường hợp nào dưới đây ánh sáng truyền  theo đường thẳng?</a:t>
            </a:r>
          </a:p>
          <a:p>
            <a:pPr marL="685800" lvl="2" indent="-228600" algn="just" defTabSz="457200">
              <a:spcBef>
                <a:spcPct val="50000"/>
              </a:spcBef>
              <a:buFontTx/>
              <a:buAutoNum type="alphaUcPeriod"/>
            </a:pPr>
            <a:r>
              <a:rPr lang="en-US" altLang="zh-CN" sz="3000">
                <a:latin typeface="Times New Roman" panose="02020603050405020304" pitchFamily="18" charset="0"/>
                <a:ea typeface="SimSun" panose="02010600030101010101" pitchFamily="2" charset="-122"/>
              </a:rPr>
              <a:t>Trong môi trường trong suốt.</a:t>
            </a:r>
          </a:p>
          <a:p>
            <a:pPr marL="685800" lvl="2" indent="-228600" algn="just" defTabSz="457200">
              <a:spcBef>
                <a:spcPct val="50000"/>
              </a:spcBef>
              <a:buFontTx/>
              <a:buAutoNum type="alphaUcPeriod"/>
            </a:pPr>
            <a:r>
              <a:rPr lang="en-US" altLang="zh-CN" sz="3000">
                <a:latin typeface="Times New Roman" panose="02020603050405020304" pitchFamily="18" charset="0"/>
                <a:ea typeface="SimSun" panose="02010600030101010101" pitchFamily="2" charset="-122"/>
              </a:rPr>
              <a:t>Trong môi trường đồng tính.</a:t>
            </a:r>
          </a:p>
          <a:p>
            <a:pPr marL="685800" lvl="2" indent="-228600" algn="just" defTabSz="457200">
              <a:spcBef>
                <a:spcPct val="50000"/>
              </a:spcBef>
              <a:buFontTx/>
              <a:buAutoNum type="alphaUcPeriod"/>
            </a:pPr>
            <a:r>
              <a:rPr lang="en-US" altLang="zh-CN" sz="3000">
                <a:latin typeface="Times New Roman" panose="02020603050405020304" pitchFamily="18" charset="0"/>
                <a:ea typeface="SimSun" panose="02010600030101010101" pitchFamily="2" charset="-122"/>
              </a:rPr>
              <a:t>Trong môi trường trong suốt và đồng tính.</a:t>
            </a:r>
          </a:p>
          <a:p>
            <a:pPr marL="685800" lvl="2" indent="-228600" algn="just" defTabSz="457200">
              <a:spcBef>
                <a:spcPct val="50000"/>
              </a:spcBef>
              <a:buFontTx/>
              <a:buAutoNum type="alphaUcPeriod"/>
            </a:pPr>
            <a:r>
              <a:rPr lang="en-US" altLang="zh-CN" sz="3000">
                <a:latin typeface="Times New Roman" panose="02020603050405020304" pitchFamily="18" charset="0"/>
                <a:ea typeface="SimSun" panose="02010600030101010101" pitchFamily="2" charset="-122"/>
              </a:rPr>
              <a:t> Đi từ môi trường trong suốt này sang môi trường trong suốt khác. 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187450" y="3716338"/>
            <a:ext cx="449263" cy="57150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0956F"/>
            </a:solidFill>
            <a:round/>
          </a:ln>
        </p:spPr>
        <p:txBody>
          <a:bodyPr lIns="45720" tIns="22860" rIns="45720" bIns="22860" anchor="ctr"/>
          <a:lstStyle/>
          <a:p>
            <a:pPr algn="ctr" defTabSz="457200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sz="3600" b="1" noProof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51125" y="304800"/>
            <a:ext cx="5041900" cy="66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500" noProof="1">
                <a:solidFill>
                  <a:srgbClr val="FF00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53440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7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 2:</a:t>
            </a:r>
            <a:r>
              <a:rPr lang="en-US" sz="2700" b="1" noProof="1">
                <a:latin typeface="Times New Roman" panose="02020603050405020304" pitchFamily="18" charset="0"/>
              </a:rPr>
              <a:t> Làm sao để ta biết được các cột đèn bên đường, các hàng ây trong một khu vườn có nằm thẳng hàng với nhau không?</a:t>
            </a:r>
          </a:p>
        </p:txBody>
      </p:sp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984500"/>
            <a:ext cx="3886835" cy="209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2938780"/>
            <a:ext cx="3895725" cy="2165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886835" cy="209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3895725" cy="2165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10235" y="2743835"/>
            <a:ext cx="75603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Để biết các cột đèn có thẳng hàng hay không ta đứng trước một cột và đặt mắt qua sát, nếu ta không quan sát được các cột đèn ở phía sau thì các cột đèn thẳng hàng nhau.</a:t>
            </a:r>
          </a:p>
          <a:p>
            <a:pPr algn="just"/>
            <a:r>
              <a:rPr lang="en-US" sz="3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hàng cây trong một khvườn cũng vậy, ta đặt mắt ở một cây đứng trước và quan sát nếu không nhìn thấy các cây phía sau thì các cây đó thẳng hàng.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51125" y="304800"/>
            <a:ext cx="5041900" cy="66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500" noProof="1">
                <a:solidFill>
                  <a:srgbClr val="FF00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762000"/>
            <a:ext cx="1096010" cy="461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7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Câu3:</a:t>
            </a:r>
            <a:r>
              <a:rPr lang="en-US" sz="2700" b="1" noProof="1">
                <a:latin typeface="Times New Roman" panose="02020603050405020304" pitchFamily="18" charset="0"/>
              </a:rPr>
              <a:t> </a:t>
            </a:r>
            <a:endParaRPr lang="vi-VN" sz="2700" b="1" noProof="1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7306" t="43073" r="5936"/>
          <a:stretch>
            <a:fillRect/>
          </a:stretch>
        </p:blipFill>
        <p:spPr>
          <a:xfrm>
            <a:off x="1600200" y="914400"/>
            <a:ext cx="7388860" cy="2478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67217" b="64043"/>
          <a:stretch>
            <a:fillRect/>
          </a:stretch>
        </p:blipFill>
        <p:spPr>
          <a:xfrm>
            <a:off x="6682740" y="3392805"/>
            <a:ext cx="2776855" cy="137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159" t="-1230" r="32256" b="89182"/>
          <a:stretch>
            <a:fillRect/>
          </a:stretch>
        </p:blipFill>
        <p:spPr>
          <a:xfrm>
            <a:off x="1512570" y="3276600"/>
            <a:ext cx="5170170" cy="5168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57200" y="4953635"/>
            <a:ext cx="82276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Bức tượng ở giữa có nằm trên đường thẳng đã vẽ. Ánh sáng truyền trong không khí theo đường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51125" y="304800"/>
            <a:ext cx="5041900" cy="66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500" noProof="1">
                <a:solidFill>
                  <a:srgbClr val="FF00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534400" cy="357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7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2700" b="1" noProof="1">
                <a:latin typeface="Times New Roman" panose="02020603050405020304" pitchFamily="18" charset="0"/>
              </a:rPr>
              <a:t> Chùm tia song song là chùm tia gồm:</a:t>
            </a:r>
          </a:p>
          <a:p>
            <a:pPr marL="685800" lvl="2" indent="-228600" defTabSz="457200">
              <a:spcBef>
                <a:spcPct val="50000"/>
              </a:spcBef>
              <a:buFontTx/>
              <a:buAutoNum type="alphaUcPeriod"/>
            </a:pPr>
            <a:r>
              <a:rPr lang="en-US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 Các tia sáng không giao nhau trên </a:t>
            </a:r>
            <a:r>
              <a:rPr lang="vi-VN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đường truyền.</a:t>
            </a:r>
          </a:p>
          <a:p>
            <a:pPr marL="685800" lvl="2" indent="-228600" defTabSz="457200">
              <a:spcBef>
                <a:spcPct val="50000"/>
              </a:spcBef>
              <a:buFontTx/>
              <a:buAutoNum type="alphaUcPeriod"/>
            </a:pPr>
            <a:r>
              <a:rPr lang="vi-VN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 Các tia sáng giao nhau.</a:t>
            </a:r>
          </a:p>
          <a:p>
            <a:pPr marL="685800" lvl="2" indent="-228600" defTabSz="457200">
              <a:spcBef>
                <a:spcPct val="50000"/>
              </a:spcBef>
            </a:pPr>
            <a:r>
              <a:rPr lang="vi-VN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C. Các tia sáng không hội tụ cũng không phân kì</a:t>
            </a:r>
          </a:p>
          <a:p>
            <a:pPr marL="685800" lvl="2" indent="-228600" defTabSz="457200">
              <a:spcBef>
                <a:spcPct val="50000"/>
              </a:spcBef>
            </a:pPr>
            <a:r>
              <a:rPr lang="vi-VN" sz="27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D. Loe rộng ra</a:t>
            </a:r>
            <a:r>
              <a:rPr lang="vi-VN" sz="2700" b="1" noProof="1">
                <a:latin typeface="Times New Roman" panose="02020603050405020304" pitchFamily="18" charset="0"/>
              </a:rPr>
              <a:t>          </a:t>
            </a:r>
          </a:p>
          <a:p>
            <a:pPr marL="228600" indent="-228600" defTabSz="457200">
              <a:spcBef>
                <a:spcPct val="50000"/>
              </a:spcBef>
            </a:pPr>
            <a:endParaRPr lang="vi-VN" sz="2700" b="1" noProof="1">
              <a:latin typeface="Times New Roman" panose="02020603050405020304" pitchFamily="18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38200" y="2057400"/>
            <a:ext cx="379413" cy="43815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0956F"/>
            </a:solidFill>
            <a:round/>
          </a:ln>
        </p:spPr>
        <p:txBody>
          <a:bodyPr lIns="45720" tIns="22860" rIns="45720" bIns="22860" anchor="ctr"/>
          <a:lstStyle/>
          <a:p>
            <a:pPr algn="ctr" defTabSz="457200"/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534400" cy="392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5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 5:</a:t>
            </a:r>
            <a:r>
              <a:rPr lang="en-US" sz="2500" b="1" noProof="1">
                <a:latin typeface="Times New Roman" panose="02020603050405020304" pitchFamily="18" charset="0"/>
              </a:rPr>
              <a:t> Một chùm sáng truyền đi trong không khí được mô tả như hình H2.10. Nhận xét nào sau đây đúng:</a:t>
            </a:r>
          </a:p>
          <a:p>
            <a:pPr marL="685800" lvl="2" indent="-228600" defTabSz="457200">
              <a:spcBef>
                <a:spcPct val="50000"/>
              </a:spcBef>
              <a:buFontTx/>
              <a:buAutoNum type="alphaUcPeriod"/>
            </a:pPr>
            <a:r>
              <a:rPr lang="en-US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 Chùm sáng là chùm sáng hội tụ khi truyền đến điểm S và là chùm sáng phân kì khi truyền ra xa điểm S</a:t>
            </a:r>
            <a:r>
              <a:rPr 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  <a:p>
            <a:pPr marL="685800" lvl="2" indent="-228600" defTabSz="457200">
              <a:spcBef>
                <a:spcPct val="50000"/>
              </a:spcBef>
              <a:buFontTx/>
              <a:buAutoNum type="alphaUcPeriod"/>
            </a:pPr>
            <a:r>
              <a:rPr 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 C</a:t>
            </a:r>
            <a:r>
              <a:rPr lang="en-US" alt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hùm sáng luôn là chùm sáng hội tụ khi truyền đi</a:t>
            </a:r>
            <a:r>
              <a:rPr 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  <a:p>
            <a:pPr marL="685800" lvl="2" indent="-228600" defTabSz="457200">
              <a:spcBef>
                <a:spcPct val="50000"/>
              </a:spcBef>
            </a:pPr>
            <a:r>
              <a:rPr 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C. C</a:t>
            </a:r>
            <a:r>
              <a:rPr lang="en-US" alt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hùm sáng luôn là chùm sáng phân kì khi truyền đi</a:t>
            </a:r>
          </a:p>
          <a:p>
            <a:pPr marL="685800" lvl="2" indent="-228600" defTabSz="457200">
              <a:spcBef>
                <a:spcPct val="50000"/>
              </a:spcBef>
            </a:pPr>
            <a:r>
              <a:rPr 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vi-VN" sz="2500" b="1" noProof="1">
                <a:solidFill>
                  <a:srgbClr val="3333FF"/>
                </a:solidFill>
                <a:latin typeface="Times New Roman" panose="02020603050405020304" pitchFamily="18" charset="0"/>
              </a:rPr>
              <a:t>Chùm sáng là chùm sáng phân kì khi truyền đến điểm S và là chùm sáng hội tụ khi tền ra xa điểm S</a:t>
            </a:r>
            <a:r>
              <a:rPr lang="vi-VN" sz="2500" b="1" noProof="1">
                <a:latin typeface="Times New Roman" panose="02020603050405020304" pitchFamily="18" charset="0"/>
              </a:rPr>
              <a:t>        </a:t>
            </a:r>
            <a:r>
              <a:rPr lang="vi-VN" sz="2700" b="1" noProof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914400" y="1295400"/>
            <a:ext cx="379413" cy="438150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00956F"/>
            </a:solidFill>
            <a:round/>
          </a:ln>
        </p:spPr>
        <p:txBody>
          <a:bodyPr lIns="45720" tIns="22860" rIns="45720" bIns="22860" anchor="ctr"/>
          <a:lstStyle/>
          <a:p>
            <a:pPr algn="ctr" defTabSz="457200"/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67791" t="18773" r="5310" b="58440"/>
          <a:stretch>
            <a:fillRect/>
          </a:stretch>
        </p:blipFill>
        <p:spPr>
          <a:xfrm>
            <a:off x="2438400" y="4343400"/>
            <a:ext cx="4637405" cy="200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/>
        <p:txBody>
          <a:bodyPr lIns="79248" tIns="39624" rIns="79248" bIns="39624">
            <a:normAutofit fontScale="90000"/>
          </a:bodyPr>
          <a:lstStyle/>
          <a:p>
            <a:br>
              <a:rPr lang="en-US" sz="4000"/>
            </a:br>
            <a:endParaRPr lang="en-US" sz="4000" noProof="1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51125" y="304800"/>
            <a:ext cx="5041900" cy="66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3500" noProof="1">
                <a:solidFill>
                  <a:srgbClr val="FF0000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53440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7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 6:</a:t>
            </a:r>
            <a:r>
              <a:rPr lang="en-US" sz="2700" b="1" noProof="1">
                <a:latin typeface="Times New Roman" panose="02020603050405020304" pitchFamily="18" charset="0"/>
              </a:rPr>
              <a:t> Hình cho ta thấy hìn hảnh của ánh sáng mặt trời chiếu qua một khu cửa sổ. Các em thấy chùm sáng nào: phân kì, hội tụ hay song song?</a:t>
            </a:r>
            <a:endParaRPr lang="vi-VN" sz="2700" b="1" noProof="1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9611" t="18733" r="7260" b="33867"/>
          <a:stretch>
            <a:fillRect/>
          </a:stretch>
        </p:blipFill>
        <p:spPr>
          <a:xfrm>
            <a:off x="2651125" y="2667000"/>
            <a:ext cx="3495040" cy="25565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9611" t="18733" r="7260" b="33867"/>
          <a:stretch>
            <a:fillRect/>
          </a:stretch>
        </p:blipFill>
        <p:spPr>
          <a:xfrm>
            <a:off x="2515235" y="3810635"/>
            <a:ext cx="3495040" cy="2556510"/>
          </a:xfrm>
          <a:prstGeom prst="rect">
            <a:avLst/>
          </a:prstGeo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534400" cy="129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marL="228600" indent="-228600" defTabSz="457200">
              <a:spcBef>
                <a:spcPct val="50000"/>
              </a:spcBef>
            </a:pPr>
            <a:r>
              <a:rPr lang="en-US" sz="2700" b="1" u="sng" noProof="1">
                <a:solidFill>
                  <a:srgbClr val="FF0000"/>
                </a:solidFill>
                <a:latin typeface="Times New Roman" panose="02020603050405020304" pitchFamily="18" charset="0"/>
              </a:rPr>
              <a:t>Câu 6:</a:t>
            </a:r>
            <a:r>
              <a:rPr lang="en-US" sz="2700" b="1" noProof="1">
                <a:latin typeface="Times New Roman" panose="02020603050405020304" pitchFamily="18" charset="0"/>
              </a:rPr>
              <a:t> </a:t>
            </a:r>
            <a:r>
              <a:rPr lang="en-US" sz="2700" b="1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Chùm sáng Mặt trời chiếu vào phòng là chùm sáng sonh song vì khoảng cách của các tia sáng là không thay đổi khi truyền đi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5580063"/>
            <a:ext cx="1552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5383213"/>
            <a:ext cx="1433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5725" y="5056188"/>
            <a:ext cx="17367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25" y="4719638"/>
            <a:ext cx="16335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25" y="4532313"/>
            <a:ext cx="3362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6913" y="3424238"/>
            <a:ext cx="25796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3625" y="3611563"/>
            <a:ext cx="10477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" y="4119563"/>
            <a:ext cx="18034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6625" y="1677988"/>
            <a:ext cx="228123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68575" y="1879600"/>
            <a:ext cx="23764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68575" y="2259013"/>
            <a:ext cx="2159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6725" y="2189163"/>
            <a:ext cx="21590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822700"/>
            <a:ext cx="11239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22938" y="5056188"/>
            <a:ext cx="3421062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86450" y="3594100"/>
            <a:ext cx="31670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6" name="WordArt 18"/>
          <p:cNvSpPr>
            <a:spLocks noChangeArrowheads="1" noChangeShapeType="1" noTextEdit="1"/>
          </p:cNvSpPr>
          <p:nvPr/>
        </p:nvSpPr>
        <p:spPr bwMode="auto">
          <a:xfrm>
            <a:off x="2987675" y="0"/>
            <a:ext cx="2520950" cy="13414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TỔNG KẾT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9482ECA9-EFE3-4A4C-882D-88947DC6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3429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Char char="ô"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BE7344-7A9D-4485-8662-1258103F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403"/>
            <a:ext cx="9067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DC895-D4FD-4A27-9E23-0EBFFE38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44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" name="Picture 6" descr="Thi nghiem ve duong truyen cua anh sang">
            <a:extLst>
              <a:ext uri="{FF2B5EF4-FFF2-40B4-BE49-F238E27FC236}">
                <a16:creationId xmlns:a16="http://schemas.microsoft.com/office/drawing/2014/main" id="{B124F1E7-647C-456B-8FEC-8BDA37E7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6000" contrast="-10000"/>
          </a:blip>
          <a:srcRect/>
          <a:stretch>
            <a:fillRect/>
          </a:stretch>
        </p:blipFill>
        <p:spPr>
          <a:xfrm>
            <a:off x="609600" y="2050197"/>
            <a:ext cx="8229600" cy="41937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E535AB-8A26-45C0-BD93-AF130DC0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6243935"/>
            <a:ext cx="9296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0" y="-76200"/>
            <a:ext cx="7696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477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Học 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“sự truyền thẳng ánh sáng”.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 Thế giới quanh ta” trang 17.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 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ứng dụng định luật truyền thẳng của ánh sáng”.</a:t>
            </a:r>
          </a:p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1,2,3,4,5,6,7 trang 9 </a:t>
            </a:r>
          </a:p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Làm bài tập 1,2,3,4,5,6 trang 16</a:t>
            </a:r>
          </a:p>
        </p:txBody>
      </p:sp>
      <p:pic>
        <p:nvPicPr>
          <p:cNvPr id="25604" name="Picture 4" descr="下一張(熱鍵:c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295400" y="4800600"/>
            <a:ext cx="6477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</a:rPr>
              <a:t>Chuùc quyù thaày coâ vaø caùc em hoïc sinh </a:t>
            </a:r>
          </a:p>
          <a:p>
            <a:pPr algn="ctr"/>
            <a:r>
              <a:rPr lang="en-US" sz="3200" b="1" kern="10">
                <a:ln w="9525">
                  <a:noFill/>
                  <a:rou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NI-Times"/>
              </a:rPr>
              <a:t>maïnh khoûe vaø thaønh ñaït</a:t>
            </a:r>
          </a:p>
        </p:txBody>
      </p:sp>
      <p:pic>
        <p:nvPicPr>
          <p:cNvPr id="35846" name="Picture 6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105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/>
            <a:r>
              <a:rPr lang="vi-VN" sz="3600" kern="10">
                <a:ln w="12700">
                  <a:noFill/>
                  <a:rou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học đã</a:t>
            </a:r>
          </a:p>
          <a:p>
            <a:pPr algn="ctr"/>
            <a:r>
              <a:rPr lang="vi-VN" sz="3600" kern="10">
                <a:ln w="12700">
                  <a:noFill/>
                  <a:rou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 THÚC</a:t>
            </a:r>
            <a:endParaRPr lang="en-US" sz="3600" kern="10">
              <a:ln w="12700">
                <a:noFill/>
                <a:rou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848" name="Picture 8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2484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6153150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3657600" y="26670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6670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6153150"/>
            <a:ext cx="952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 descr="KEE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248400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806 L 0.00208 0.89213 " pathEditMode="relative" rAng="0" ptsTypes="AA">
                                      <p:cBhvr>
                                        <p:cTn id="42" dur="9000" spd="-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00208 0.91006 " pathEditMode="relative" rAng="0" ptsTypes="AA">
                                      <p:cBhvr>
                                        <p:cTn id="44" dur="9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92037 L 0.00209 -0.00509 " pathEditMode="relative" rAng="0" ptsTypes="AA">
                                      <p:cBhvr>
                                        <p:cTn id="46" dur="9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8.67052E-7 L 6.93889E-18 -0.89896 " pathEditMode="relative" rAng="0" ptsTypes="AA">
                                      <p:cBhvr>
                                        <p:cTn id="48" dur="9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44792 0.23722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2948E-6 L 0.37292 0.24416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1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6E-6 L -0.45 -0.29965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15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8.67052E-7 L 0.37083 -0.31075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76 0.27492 C 0.43976 0.27746 0.38594 0.09827 0.38594 0.0985 C 0.33351 -0.04693 0.25018 -0.10428 0.12917 -0.10428 C 0.06736 -0.10428 0.01146 -0.083 -0.03211 -0.04693 C -0.06267 -0.02219 -0.09982 -0.00832 -0.13993 -0.00832 C -0.21718 -0.00832 -0.28211 -0.05826 -0.30711 -0.12832 C -0.30711 -0.12809 -0.33385 -0.21086 -0.33385 -0.21086 C -0.33385 -0.21086 -0.27934 -0.03306 -0.27934 -0.03283 C -0.22639 0.10867 -0.14323 0.16578 -0.02552 0.16578 C 0.03629 0.16578 0.09497 0.14428 0.1415 0.1052 C 0.16945 0.08416 0.20643 0.07029 0.24375 0.07029 C 0.32101 0.07029 0.38594 0.12 0.41094 0.18983 C 0.41094 0.19006 0.43976 0.27492 0.43976 0.27746 Z " pathEditMode="relative" rAng="0" ptsTypes="fffffffffffff">
                                      <p:cBhvr>
                                        <p:cTn id="84" dur="3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-2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41 0.29017 C -0.36041 0.29202 -0.31007 0.11052 -0.31007 0.11075 C -0.2592 -0.03676 -0.17864 -0.09526 -0.06111 -0.09526 C -0.00139 -0.09526 0.05226 -0.07352 0.09514 -0.03676 C 0.12448 -0.01179 0.16059 0.00231 0.19966 0.00231 C 0.27448 0.00231 0.3375 -0.04809 0.36164 -0.1193 C 0.36164 -0.11907 0.38959 -0.20439 0.38959 -0.20439 C 0.38959 -0.20439 0.33455 -0.02312 0.33455 -0.02243 C 0.28368 0.12139 0.20261 0.17965 0.08907 0.17965 C 0.02865 0.17965 -0.02882 0.15769 -0.07326 0.11861 C -0.10034 0.09665 -0.13576 0.08231 -0.17257 0.08231 C -0.24739 0.08231 -0.31007 0.13249 -0.3342 0.20393 C -0.3342 0.20439 -0.36041 0.29017 -0.36041 0.29202 Z " pathEditMode="relative" rAng="0" ptsTypes="fffffffffffff">
                                      <p:cBhvr>
                                        <p:cTn id="86" dur="3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2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  <p:bldP spid="49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1295400"/>
            <a:ext cx="338455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9050" y="766227"/>
            <a:ext cx="9163050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Char char="ô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?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7411" y="3276600"/>
            <a:ext cx="60163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õ"/>
            </a:pP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810000"/>
            <a:ext cx="9144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366" name="Picture 22" descr="Book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805488"/>
            <a:ext cx="13319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5E509-4CAD-4AD4-830C-919A3FCC5772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4B7A-1C73-4B98-B0FA-CB8E8B8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129135"/>
            <a:ext cx="908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AC973-EAA2-4257-869B-680B360A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086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015C4-1364-4782-B4B1-13FA829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815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õ"/>
            </a:pP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F6A53-C0FB-44C1-BEA9-D666A071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65355B-85EB-4D1B-9EDF-501C30CA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70" y="1752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886835" cy="209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3895725" cy="2165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73405" y="3005455"/>
            <a:ext cx="75603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287"/>
            <a:ext cx="9144000" cy="335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3200" dirty="0">
                <a:solidFill>
                  <a:srgbClr val="060FBA"/>
                </a:solidFill>
              </a:rPr>
              <a:t>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677" t="44906" r="6674" b="1540"/>
          <a:stretch>
            <a:fillRect/>
          </a:stretch>
        </p:blipFill>
        <p:spPr>
          <a:xfrm>
            <a:off x="304800" y="3810000"/>
            <a:ext cx="4038600" cy="2064385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581400"/>
            <a:ext cx="4478020" cy="3083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5E509-4CAD-4AD4-830C-919A3FCC5772}"/>
              </a:ext>
            </a:extLst>
          </p:cNvPr>
          <p:cNvSpPr txBox="1"/>
          <p:nvPr/>
        </p:nvSpPr>
        <p:spPr>
          <a:xfrm>
            <a:off x="0" y="14347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ĐỀ: SỰ TRUYỀN ÁNH SÁNG</a:t>
            </a:r>
            <a:r>
              <a:rPr lang="vi-VN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/>
            <a:r>
              <a:rPr lang="en-US" sz="28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ỨNG DỤNG ĐỊNH LUẬT TRUYỀN THẲNG CỦA ÁNH SÁNG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7AA49-BC80-4BA0-B941-1EBA4BDC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70" y="1371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4B7A-1C73-4B98-B0FA-CB8E8B8C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129135"/>
            <a:ext cx="908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AC973-EAA2-4257-869B-680B360A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2895600"/>
            <a:ext cx="9086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 2" pitchFamily="18" charset="2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015C4-1364-4782-B4B1-13FA8295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815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Wingdings 2" pitchFamily="18" charset="2"/>
              <a:buChar char="õ"/>
            </a:pP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43464-73AF-41A9-8E6B-39E584B2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6019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chùm sáng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6153C0-F899-4160-9319-0C6EFB9E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70" y="1752600"/>
            <a:ext cx="88665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9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2361</Words>
  <Application>Microsoft Office PowerPoint</Application>
  <PresentationFormat>On-screen Show (4:3)</PresentationFormat>
  <Paragraphs>193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.VnTime</vt:lpstr>
      <vt:lpstr>Arial</vt:lpstr>
      <vt:lpstr>Calibri</vt:lpstr>
      <vt:lpstr>Lucida Sans Unicode</vt:lpstr>
      <vt:lpstr>Times New Roman</vt:lpstr>
      <vt:lpstr>VNI-Times</vt:lpstr>
      <vt:lpstr>Wingdings</vt:lpstr>
      <vt:lpstr>Wingdings 2</vt:lpstr>
      <vt:lpstr>Office Theme</vt:lpstr>
      <vt:lpstr>CHÀO MỪNG CÁC BẠN ĐẾN VỚI LỚP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Đây là những hiện tượng tự nhiên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Minh Tiến</cp:lastModifiedBy>
  <cp:revision>46</cp:revision>
  <dcterms:created xsi:type="dcterms:W3CDTF">2020-09-06T13:04:00Z</dcterms:created>
  <dcterms:modified xsi:type="dcterms:W3CDTF">2021-10-06T08:08:01Z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DE09BF85484240FE948897E12FC4B644</vt:lpwstr>
  </property>
  <property fmtid="{D5CDD505-2E9C-101B-9397-08002B2CF9AE}" pid="3" name="KSOProductBuildVer">
    <vt:lpwstr>1033-11.2.0.10294</vt:lpwstr>
  </property>
</Properties>
</file>